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36" r:id="rId3"/>
    <p:sldId id="464" r:id="rId4"/>
    <p:sldId id="465" r:id="rId5"/>
    <p:sldId id="466" r:id="rId6"/>
    <p:sldId id="467" r:id="rId7"/>
    <p:sldId id="468" r:id="rId8"/>
    <p:sldId id="535" r:id="rId9"/>
    <p:sldId id="536" r:id="rId10"/>
    <p:sldId id="537" r:id="rId11"/>
    <p:sldId id="538" r:id="rId12"/>
    <p:sldId id="539" r:id="rId13"/>
    <p:sldId id="540" r:id="rId14"/>
    <p:sldId id="472" r:id="rId15"/>
    <p:sldId id="541" r:id="rId16"/>
    <p:sldId id="542" r:id="rId17"/>
    <p:sldId id="543" r:id="rId18"/>
    <p:sldId id="475" r:id="rId19"/>
    <p:sldId id="478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3" r:id="rId29"/>
    <p:sldId id="554" r:id="rId30"/>
    <p:sldId id="555" r:id="rId31"/>
    <p:sldId id="581" r:id="rId32"/>
    <p:sldId id="582" r:id="rId33"/>
    <p:sldId id="556" r:id="rId34"/>
    <p:sldId id="557" r:id="rId35"/>
    <p:sldId id="558" r:id="rId36"/>
    <p:sldId id="559" r:id="rId37"/>
    <p:sldId id="560" r:id="rId38"/>
    <p:sldId id="562" r:id="rId39"/>
    <p:sldId id="563" r:id="rId40"/>
    <p:sldId id="564" r:id="rId41"/>
    <p:sldId id="568" r:id="rId42"/>
    <p:sldId id="565" r:id="rId43"/>
    <p:sldId id="566" r:id="rId44"/>
    <p:sldId id="567" r:id="rId45"/>
    <p:sldId id="571" r:id="rId46"/>
    <p:sldId id="572" r:id="rId47"/>
    <p:sldId id="569" r:id="rId48"/>
    <p:sldId id="577" r:id="rId49"/>
    <p:sldId id="573" r:id="rId50"/>
    <p:sldId id="574" r:id="rId51"/>
    <p:sldId id="575" r:id="rId52"/>
    <p:sldId id="576" r:id="rId53"/>
    <p:sldId id="578" r:id="rId54"/>
    <p:sldId id="579" r:id="rId55"/>
    <p:sldId id="580" r:id="rId56"/>
    <p:sldId id="512" r:id="rId57"/>
    <p:sldId id="463" r:id="rId58"/>
    <p:sldId id="584" r:id="rId59"/>
    <p:sldId id="585" r:id="rId60"/>
    <p:sldId id="586" r:id="rId61"/>
    <p:sldId id="58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85ED0A-2A11-44CA-A62F-43EBA2DB8725}">
          <p14:sldIdLst>
            <p14:sldId id="256"/>
            <p14:sldId id="336"/>
            <p14:sldId id="464"/>
            <p14:sldId id="465"/>
            <p14:sldId id="466"/>
            <p14:sldId id="467"/>
            <p14:sldId id="468"/>
            <p14:sldId id="535"/>
            <p14:sldId id="536"/>
            <p14:sldId id="537"/>
            <p14:sldId id="538"/>
            <p14:sldId id="539"/>
            <p14:sldId id="540"/>
            <p14:sldId id="472"/>
            <p14:sldId id="541"/>
            <p14:sldId id="542"/>
            <p14:sldId id="543"/>
            <p14:sldId id="475"/>
            <p14:sldId id="478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3"/>
            <p14:sldId id="554"/>
            <p14:sldId id="555"/>
            <p14:sldId id="581"/>
            <p14:sldId id="582"/>
            <p14:sldId id="556"/>
            <p14:sldId id="557"/>
            <p14:sldId id="558"/>
            <p14:sldId id="559"/>
            <p14:sldId id="560"/>
            <p14:sldId id="562"/>
            <p14:sldId id="563"/>
            <p14:sldId id="564"/>
            <p14:sldId id="568"/>
            <p14:sldId id="565"/>
            <p14:sldId id="566"/>
            <p14:sldId id="567"/>
            <p14:sldId id="571"/>
            <p14:sldId id="572"/>
            <p14:sldId id="569"/>
            <p14:sldId id="577"/>
            <p14:sldId id="573"/>
            <p14:sldId id="574"/>
            <p14:sldId id="575"/>
            <p14:sldId id="576"/>
            <p14:sldId id="578"/>
            <p14:sldId id="579"/>
            <p14:sldId id="580"/>
            <p14:sldId id="512"/>
            <p14:sldId id="463"/>
            <p14:sldId id="584"/>
            <p14:sldId id="585"/>
            <p14:sldId id="586"/>
            <p14:sldId id="5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8"/>
    <a:srgbClr val="F8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56" autoAdjust="0"/>
  </p:normalViewPr>
  <p:slideViewPr>
    <p:cSldViewPr snapToGrid="0">
      <p:cViewPr varScale="1">
        <p:scale>
          <a:sx n="89" d="100"/>
          <a:sy n="89" d="100"/>
        </p:scale>
        <p:origin x="18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pbc_2017\ptt%20module%202%202017\module%202%20application\resul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pbc_2017\ptt%20module%202%202017\module%202%20application\resul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 u="sng" dirty="0" smtClean="0"/>
              <a:t>*成交</a:t>
            </a:r>
            <a:r>
              <a:rPr lang="zh-TW" altLang="en-US" b="1" u="sng" dirty="0"/>
              <a:t>金額比重</a:t>
            </a:r>
          </a:p>
        </c:rich>
      </c:tx>
      <c:layout>
        <c:manualLayout>
          <c:xMode val="edge"/>
          <c:yMode val="edge"/>
          <c:x val="0.35680858766632967"/>
          <c:y val="7.3766829872300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1.9129585821605552E-2"/>
          <c:y val="0.22022607284319978"/>
          <c:w val="0.8219922127047542"/>
          <c:h val="0.6242288035970216"/>
        </c:manualLayout>
      </c:layout>
      <c:ofPieChart>
        <c:ofPieType val="bar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成交金額比重</c:v>
                </c:pt>
              </c:strCache>
            </c:strRef>
          </c:tx>
          <c:dPt>
            <c:idx val="0"/>
            <c:bubble3D val="0"/>
            <c:spPr>
              <a:solidFill>
                <a:srgbClr val="F893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C0-47E8-8C82-7BEF70D1AE45}"/>
              </c:ext>
            </c:extLst>
          </c:dPt>
          <c:dPt>
            <c:idx val="1"/>
            <c:bubble3D val="0"/>
            <c:spPr>
              <a:solidFill>
                <a:srgbClr val="FFCA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7C0-47E8-8C82-7BEF70D1A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C0-47E8-8C82-7BEF70D1A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C0-47E8-8C82-7BEF70D1AE45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7C0-47E8-8C82-7BEF70D1AE45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7C0-47E8-8C82-7BEF70D1AE45}"/>
              </c:ext>
            </c:extLst>
          </c:dPt>
          <c:dLbls>
            <c:dLbl>
              <c:idx val="0"/>
              <c:layout>
                <c:manualLayout>
                  <c:x val="0.15103194691100197"/>
                  <c:y val="-4.4376279428182319E-3"/>
                </c:manualLayout>
              </c:layout>
              <c:tx>
                <c:rich>
                  <a:bodyPr/>
                  <a:lstStyle/>
                  <a:p>
                    <a:fld id="{3A1DDBB9-FD60-47B5-BD27-A4AE30DCC541}" type="CATEGORYNAME">
                      <a:rPr lang="zh-TW" altLang="en-US" sz="1800" b="1"/>
                      <a:pPr/>
                      <a:t>[類別名稱]</a:t>
                    </a:fld>
                    <a:endParaRPr lang="zh-TW" altLang="en-US" sz="1800" b="1" baseline="0" dirty="0"/>
                  </a:p>
                  <a:p>
                    <a:fld id="{E009A32D-7DC2-4F4F-A2AB-621DFD2F3F43}" type="VALUE">
                      <a:rPr lang="en-US" altLang="zh-TW" sz="1800" b="1"/>
                      <a:pPr/>
                      <a:t>[值]</a:t>
                    </a:fld>
                    <a:endParaRPr lang="zh-TW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7C0-47E8-8C82-7BEF70D1AE45}"/>
                </c:ext>
              </c:extLst>
            </c:dLbl>
            <c:dLbl>
              <c:idx val="1"/>
              <c:layout>
                <c:manualLayout>
                  <c:x val="-0.1789538832621079"/>
                  <c:y val="-8.404780392571777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162B9B-CC5F-4470-87A6-5E709593F190}" type="CATEGORYNAME">
                      <a:rPr lang="en-US" altLang="zh-TW" b="1" dirty="0"/>
                      <a:pPr>
                        <a:defRPr/>
                      </a:pPr>
                      <a:t>[類別名稱]</a:t>
                    </a:fld>
                    <a:endParaRPr lang="en-US" altLang="zh-TW" b="1" baseline="0" dirty="0"/>
                  </a:p>
                  <a:p>
                    <a:pPr>
                      <a:defRPr/>
                    </a:pPr>
                    <a:fld id="{F50442C9-4F8D-44B4-9B0E-250A2EDE3649}" type="VALUE">
                      <a:rPr lang="en-US" altLang="zh-TW" b="1" dirty="0"/>
                      <a:pPr>
                        <a:defRPr/>
                      </a:pPr>
                      <a:t>[值]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283892381179623"/>
                      <c:h val="0.13325287506792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7C0-47E8-8C82-7BEF70D1AE45}"/>
                </c:ext>
              </c:extLst>
            </c:dLbl>
            <c:dLbl>
              <c:idx val="2"/>
              <c:layout>
                <c:manualLayout>
                  <c:x val="-0.14496376880580672"/>
                  <c:y val="-8.6734727425209974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DB67855-1097-4988-94CE-91547EB2097C}" type="CATEGORYNAME">
                      <a:rPr lang="zh-TW" altLang="en-US" b="1"/>
                      <a:pPr>
                        <a:defRPr/>
                      </a:pPr>
                      <a:t>[類別名稱]</a:t>
                    </a:fld>
                    <a:endParaRPr lang="zh-TW" altLang="en-US" b="1" baseline="0" dirty="0"/>
                  </a:p>
                  <a:p>
                    <a:pPr>
                      <a:defRPr/>
                    </a:pPr>
                    <a:fld id="{DB484878-134D-4264-9627-C4832F05B3B2}" type="VALUE">
                      <a:rPr lang="en-US" altLang="zh-TW" b="1"/>
                      <a:pPr>
                        <a:defRPr/>
                      </a:pPr>
                      <a:t>[值]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1428129277729815"/>
                      <c:h val="0.1864919180090823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7C0-47E8-8C82-7BEF70D1AE45}"/>
                </c:ext>
              </c:extLst>
            </c:dLbl>
            <c:dLbl>
              <c:idx val="3"/>
              <c:layout>
                <c:manualLayout>
                  <c:x val="-0.15915721312176306"/>
                  <c:y val="7.30617237644677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0A7E6C-4F93-4480-8F88-F9BEA3DAB0EA}" type="CATEGORYNAME">
                      <a:rPr lang="zh-TW" altLang="en-US" sz="1000" b="1"/>
                      <a:pPr>
                        <a:defRPr/>
                      </a:pPr>
                      <a:t>[類別名稱]</a:t>
                    </a:fld>
                    <a:endParaRPr lang="zh-TW" altLang="en-US" sz="1000" b="1" baseline="0" dirty="0"/>
                  </a:p>
                  <a:p>
                    <a:pPr>
                      <a:defRPr/>
                    </a:pPr>
                    <a:fld id="{140DF27B-7A8F-4A81-84D9-2D78A6ECBD5F}" type="VALUE">
                      <a:rPr lang="en-US" altLang="zh-TW" sz="1000" b="1"/>
                      <a:pPr>
                        <a:defRPr/>
                      </a:pPr>
                      <a:t>[值]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003833575117693"/>
                      <c:h val="0.1965294751622465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7C0-47E8-8C82-7BEF70D1AE45}"/>
                </c:ext>
              </c:extLst>
            </c:dLbl>
            <c:dLbl>
              <c:idx val="4"/>
              <c:layout>
                <c:manualLayout>
                  <c:x val="-0.15500099046422033"/>
                  <c:y val="4.18110811006263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25A2F07-7DF0-44CD-9D35-4DBA776C969C}" type="CATEGORYNAME">
                      <a:rPr lang="en-US" altLang="zh-TW" sz="1000" b="1" dirty="0"/>
                      <a:pPr>
                        <a:defRPr/>
                      </a:pPr>
                      <a:t>[類別名稱]</a:t>
                    </a:fld>
                    <a:endParaRPr lang="en-US" altLang="zh-TW" sz="1000" b="1" baseline="0" dirty="0"/>
                  </a:p>
                  <a:p>
                    <a:pPr>
                      <a:defRPr/>
                    </a:pPr>
                    <a:fld id="{C775B5BE-E9D6-4363-B4F4-DAD3D22CD6AB}" type="VALUE">
                      <a:rPr lang="en-US" altLang="zh-TW" sz="1000" b="1" dirty="0"/>
                      <a:pPr>
                        <a:defRPr/>
                      </a:pPr>
                      <a:t>[值]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841447170687723"/>
                      <c:h val="0.109710873798982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7C0-47E8-8C82-7BEF70D1AE45}"/>
                </c:ext>
              </c:extLst>
            </c:dLbl>
            <c:dLbl>
              <c:idx val="5"/>
              <c:layout>
                <c:manualLayout>
                  <c:x val="-9.0344794362881675E-2"/>
                  <c:y val="-1.7266810538966125E-3"/>
                </c:manualLayout>
              </c:layout>
              <c:tx>
                <c:rich>
                  <a:bodyPr/>
                  <a:lstStyle/>
                  <a:p>
                    <a:fld id="{D95C0176-1212-4087-96F7-4956A2759F83}" type="CATEGORYNAME">
                      <a:rPr lang="zh-TW" altLang="en-US" b="1"/>
                      <a:pPr/>
                      <a:t>[類別名稱]</a:t>
                    </a:fld>
                    <a:endParaRPr lang="zh-TW" altLang="en-US" b="1" baseline="0" dirty="0"/>
                  </a:p>
                  <a:p>
                    <a:fld id="{92353649-EE82-472E-991C-C1F0CA1807F6}" type="VALUE">
                      <a:rPr lang="en-US" altLang="zh-TW" b="1"/>
                      <a:pPr/>
                      <a:t>[值]</a:t>
                    </a:fld>
                    <a:endParaRPr lang="zh-TW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7C0-47E8-8C82-7BEF70D1AE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股票</c:v>
                </c:pt>
                <c:pt idx="1">
                  <c:v>ETF</c:v>
                </c:pt>
                <c:pt idx="2">
                  <c:v>權證</c:v>
                </c:pt>
                <c:pt idx="3">
                  <c:v>受益憑證及封閉式基金</c:v>
                </c:pt>
                <c:pt idx="4">
                  <c:v>TDR</c:v>
                </c:pt>
              </c:strCache>
            </c:strRef>
          </c:cat>
          <c:val>
            <c:numRef>
              <c:f>工作表1!$B$2:$B$6</c:f>
              <c:numCache>
                <c:formatCode>0.00%</c:formatCode>
                <c:ptCount val="5"/>
                <c:pt idx="0">
                  <c:v>0.93320000000000003</c:v>
                </c:pt>
                <c:pt idx="1">
                  <c:v>1.8499999999999999E-2</c:v>
                </c:pt>
                <c:pt idx="2">
                  <c:v>2.8899999999999999E-2</c:v>
                </c:pt>
                <c:pt idx="3">
                  <c:v>1.8499999999999999E-2</c:v>
                </c:pt>
                <c:pt idx="4">
                  <c:v>8.9999999999999998E-4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C0-47E8-8C82-7BEF70D1A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4"/>
        <c:secondPieSize val="81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Averaged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r2</c:v>
                </c:pt>
              </c:strCache>
            </c:strRef>
          </c:tx>
          <c:spPr>
            <a:ln w="571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5715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Sheet1!$J$2:$J$18</c:f>
              <c:numCache>
                <c:formatCode>General</c:formatCod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</c:numCache>
            </c:numRef>
          </c:xVal>
          <c:yVal>
            <c:numRef>
              <c:f>Sheet1!$M$2:$M$18</c:f>
              <c:numCache>
                <c:formatCode>General</c:formatCode>
                <c:ptCount val="17"/>
                <c:pt idx="0">
                  <c:v>0.27146599999999999</c:v>
                </c:pt>
                <c:pt idx="1">
                  <c:v>0.24046600000000001</c:v>
                </c:pt>
                <c:pt idx="2">
                  <c:v>0.24816099999999999</c:v>
                </c:pt>
                <c:pt idx="3">
                  <c:v>0.19840099999999999</c:v>
                </c:pt>
                <c:pt idx="4">
                  <c:v>0.27684700000000001</c:v>
                </c:pt>
                <c:pt idx="5">
                  <c:v>0.12543199999999999</c:v>
                </c:pt>
                <c:pt idx="6">
                  <c:v>0.164991</c:v>
                </c:pt>
                <c:pt idx="7">
                  <c:v>0.21667</c:v>
                </c:pt>
                <c:pt idx="8">
                  <c:v>0.37851000000000001</c:v>
                </c:pt>
                <c:pt idx="9">
                  <c:v>0.24996299999999999</c:v>
                </c:pt>
                <c:pt idx="10">
                  <c:v>0.25209700000000002</c:v>
                </c:pt>
                <c:pt idx="11">
                  <c:v>0.32819100000000001</c:v>
                </c:pt>
                <c:pt idx="12">
                  <c:v>0.24126400000000001</c:v>
                </c:pt>
                <c:pt idx="13">
                  <c:v>0.10149900000000001</c:v>
                </c:pt>
                <c:pt idx="14">
                  <c:v>0.11380800000000001</c:v>
                </c:pt>
                <c:pt idx="15">
                  <c:v>0.17873318790270001</c:v>
                </c:pt>
                <c:pt idx="16">
                  <c:v>0.12978164665031999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0D-454B-8556-50339C455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4040912"/>
        <c:axId val="-1694050704"/>
      </c:scatterChart>
      <c:valAx>
        <c:axId val="-169404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94050704"/>
        <c:crosses val="autoZero"/>
        <c:crossBetween val="midCat"/>
      </c:valAx>
      <c:valAx>
        <c:axId val="-169405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94040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Market Index Level vs.</a:t>
            </a:r>
            <a:r>
              <a:rPr lang="en-US" altLang="zh-TW" baseline="0"/>
              <a:t> Averaged R2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r2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Sheet1!$L$2:$L$18</c:f>
              <c:numCache>
                <c:formatCode>General</c:formatCode>
                <c:ptCount val="17"/>
                <c:pt idx="0">
                  <c:v>4739.09</c:v>
                </c:pt>
                <c:pt idx="1">
                  <c:v>5551.24</c:v>
                </c:pt>
                <c:pt idx="2">
                  <c:v>4452.45</c:v>
                </c:pt>
                <c:pt idx="3">
                  <c:v>5890.69</c:v>
                </c:pt>
                <c:pt idx="4">
                  <c:v>6139.69</c:v>
                </c:pt>
                <c:pt idx="5">
                  <c:v>6548.34</c:v>
                </c:pt>
                <c:pt idx="6">
                  <c:v>7823.72</c:v>
                </c:pt>
                <c:pt idx="7">
                  <c:v>8506.2800000000007</c:v>
                </c:pt>
                <c:pt idx="8">
                  <c:v>4591.22</c:v>
                </c:pt>
                <c:pt idx="9">
                  <c:v>8188.11</c:v>
                </c:pt>
                <c:pt idx="10">
                  <c:v>8972.5</c:v>
                </c:pt>
                <c:pt idx="11">
                  <c:v>7072.08</c:v>
                </c:pt>
                <c:pt idx="12">
                  <c:v>7699.5</c:v>
                </c:pt>
                <c:pt idx="13">
                  <c:v>8611.51</c:v>
                </c:pt>
                <c:pt idx="14">
                  <c:v>9307.26</c:v>
                </c:pt>
                <c:pt idx="15">
                  <c:v>8338.06</c:v>
                </c:pt>
                <c:pt idx="16">
                  <c:v>9253.5</c:v>
                </c:pt>
              </c:numCache>
            </c:numRef>
          </c:xVal>
          <c:yVal>
            <c:numRef>
              <c:f>Sheet1!$M$2:$M$18</c:f>
              <c:numCache>
                <c:formatCode>General</c:formatCode>
                <c:ptCount val="17"/>
                <c:pt idx="0">
                  <c:v>0.27146599999999999</c:v>
                </c:pt>
                <c:pt idx="1">
                  <c:v>0.24046600000000001</c:v>
                </c:pt>
                <c:pt idx="2">
                  <c:v>0.24816099999999999</c:v>
                </c:pt>
                <c:pt idx="3">
                  <c:v>0.19840099999999999</c:v>
                </c:pt>
                <c:pt idx="4">
                  <c:v>0.27684700000000001</c:v>
                </c:pt>
                <c:pt idx="5">
                  <c:v>0.12543199999999999</c:v>
                </c:pt>
                <c:pt idx="6">
                  <c:v>0.164991</c:v>
                </c:pt>
                <c:pt idx="7">
                  <c:v>0.21667</c:v>
                </c:pt>
                <c:pt idx="8">
                  <c:v>0.37851000000000001</c:v>
                </c:pt>
                <c:pt idx="9">
                  <c:v>0.24996299999999999</c:v>
                </c:pt>
                <c:pt idx="10">
                  <c:v>0.25209700000000002</c:v>
                </c:pt>
                <c:pt idx="11">
                  <c:v>0.32819100000000001</c:v>
                </c:pt>
                <c:pt idx="12">
                  <c:v>0.24126400000000001</c:v>
                </c:pt>
                <c:pt idx="13">
                  <c:v>0.10149900000000001</c:v>
                </c:pt>
                <c:pt idx="14">
                  <c:v>0.11380800000000001</c:v>
                </c:pt>
                <c:pt idx="15">
                  <c:v>0.17873318790270001</c:v>
                </c:pt>
                <c:pt idx="16">
                  <c:v>0.12978164665031999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8C-49F3-A391-585DCA0AC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4042000"/>
        <c:axId val="-1694038736"/>
      </c:scatterChart>
      <c:valAx>
        <c:axId val="-169404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94038736"/>
        <c:crosses val="autoZero"/>
        <c:crossBetween val="midCat"/>
      </c:valAx>
      <c:valAx>
        <c:axId val="-169403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9404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BC37D-8E14-4933-B131-98BFF124AC2C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</dgm:pt>
    <dgm:pt modelId="{223C85A8-8818-449C-BEB1-48AC0CDF841F}">
      <dgm:prSet phldrT="[Text]"/>
      <dgm:spPr/>
      <dgm:t>
        <a:bodyPr/>
        <a:lstStyle/>
        <a:p>
          <a:r>
            <a:rPr lang="en-US" altLang="zh-TW" dirty="0" smtClean="0"/>
            <a:t>Assumptions</a:t>
          </a:r>
          <a:endParaRPr lang="en-US" altLang="zh-TW" dirty="0"/>
        </a:p>
      </dgm:t>
    </dgm:pt>
    <dgm:pt modelId="{D2277D39-CD80-45AF-8B2C-64BDBF93DBD8}" type="parTrans" cxnId="{1308C35D-2A0A-42EC-A9A3-07CA2D8623A9}">
      <dgm:prSet/>
      <dgm:spPr/>
      <dgm:t>
        <a:bodyPr/>
        <a:lstStyle/>
        <a:p>
          <a:endParaRPr lang="en-US" altLang="zh-TW"/>
        </a:p>
      </dgm:t>
    </dgm:pt>
    <dgm:pt modelId="{DF0E6F74-E61E-4E2F-B973-22057F314C5E}" type="sibTrans" cxnId="{1308C35D-2A0A-42EC-A9A3-07CA2D8623A9}">
      <dgm:prSet/>
      <dgm:spPr/>
      <dgm:t>
        <a:bodyPr/>
        <a:lstStyle/>
        <a:p>
          <a:endParaRPr lang="en-US" altLang="zh-TW"/>
        </a:p>
      </dgm:t>
    </dgm:pt>
    <dgm:pt modelId="{C974940D-E01C-4646-AD73-48AF6089AB05}">
      <dgm:prSet phldrT="[Text]"/>
      <dgm:spPr/>
      <dgm:t>
        <a:bodyPr/>
        <a:lstStyle/>
        <a:p>
          <a:r>
            <a:rPr lang="en-US" altLang="zh-TW" dirty="0" smtClean="0"/>
            <a:t>Maximize Expected Utility</a:t>
          </a:r>
          <a:endParaRPr lang="en-US" altLang="zh-TW" dirty="0"/>
        </a:p>
      </dgm:t>
    </dgm:pt>
    <dgm:pt modelId="{5BD323C4-2876-4ACF-8DF4-5A4F0C07369D}" type="parTrans" cxnId="{30B730BA-EEB3-4D6A-B7E4-63ABA6017DFE}">
      <dgm:prSet/>
      <dgm:spPr/>
      <dgm:t>
        <a:bodyPr/>
        <a:lstStyle/>
        <a:p>
          <a:endParaRPr lang="en-US" altLang="zh-TW"/>
        </a:p>
      </dgm:t>
    </dgm:pt>
    <dgm:pt modelId="{A6643C9F-B4FB-46EA-AF5E-21889782CD59}" type="sibTrans" cxnId="{30B730BA-EEB3-4D6A-B7E4-63ABA6017DFE}">
      <dgm:prSet/>
      <dgm:spPr/>
      <dgm:t>
        <a:bodyPr/>
        <a:lstStyle/>
        <a:p>
          <a:endParaRPr lang="en-US" altLang="zh-TW"/>
        </a:p>
      </dgm:t>
    </dgm:pt>
    <dgm:pt modelId="{F39D666C-CAD8-4B9F-82B1-E497338F77A4}">
      <dgm:prSet phldrT="[Text]"/>
      <dgm:spPr/>
      <dgm:t>
        <a:bodyPr/>
        <a:lstStyle/>
        <a:p>
          <a:r>
            <a:rPr lang="en-US" altLang="zh-TW" dirty="0" smtClean="0"/>
            <a:t>Pricing Model for Individual Stocks</a:t>
          </a:r>
          <a:endParaRPr lang="en-US" altLang="zh-TW" dirty="0"/>
        </a:p>
      </dgm:t>
    </dgm:pt>
    <dgm:pt modelId="{ED4B274B-6988-4356-AD28-BA569F9CACA7}" type="parTrans" cxnId="{1475446A-4B7F-4609-9405-952AA9BB9A46}">
      <dgm:prSet/>
      <dgm:spPr/>
      <dgm:t>
        <a:bodyPr/>
        <a:lstStyle/>
        <a:p>
          <a:endParaRPr lang="en-US" altLang="zh-TW"/>
        </a:p>
      </dgm:t>
    </dgm:pt>
    <dgm:pt modelId="{D7C9764B-4EFF-474C-81BC-13BBC7FDBE0D}" type="sibTrans" cxnId="{1475446A-4B7F-4609-9405-952AA9BB9A46}">
      <dgm:prSet/>
      <dgm:spPr/>
      <dgm:t>
        <a:bodyPr/>
        <a:lstStyle/>
        <a:p>
          <a:endParaRPr lang="en-US" altLang="zh-TW"/>
        </a:p>
      </dgm:t>
    </dgm:pt>
    <dgm:pt modelId="{F4816C62-38F6-4258-871F-FEA189BDAA8C}" type="pres">
      <dgm:prSet presAssocID="{A85BC37D-8E14-4933-B131-98BFF124AC2C}" presName="CompostProcess" presStyleCnt="0">
        <dgm:presLayoutVars>
          <dgm:dir/>
          <dgm:resizeHandles val="exact"/>
        </dgm:presLayoutVars>
      </dgm:prSet>
      <dgm:spPr/>
    </dgm:pt>
    <dgm:pt modelId="{7E88BC01-DBB3-4458-B145-FE69287A08A2}" type="pres">
      <dgm:prSet presAssocID="{A85BC37D-8E14-4933-B131-98BFF124AC2C}" presName="arrow" presStyleLbl="bgShp" presStyleIdx="0" presStyleCnt="1"/>
      <dgm:spPr/>
    </dgm:pt>
    <dgm:pt modelId="{D1881EB2-5367-4831-B365-AE012A1631E8}" type="pres">
      <dgm:prSet presAssocID="{A85BC37D-8E14-4933-B131-98BFF124AC2C}" presName="linearProcess" presStyleCnt="0"/>
      <dgm:spPr/>
    </dgm:pt>
    <dgm:pt modelId="{EDBEB346-0738-49D6-BBF9-8300CD28CCE9}" type="pres">
      <dgm:prSet presAssocID="{223C85A8-8818-449C-BEB1-48AC0CDF841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0E9FF58C-CB4D-4C76-B6AC-AEBC2E352433}" type="pres">
      <dgm:prSet presAssocID="{DF0E6F74-E61E-4E2F-B973-22057F314C5E}" presName="sibTrans" presStyleCnt="0"/>
      <dgm:spPr/>
    </dgm:pt>
    <dgm:pt modelId="{4574D431-52B6-46F6-A7C8-37E5DD4A8A4E}" type="pres">
      <dgm:prSet presAssocID="{C974940D-E01C-4646-AD73-48AF6089AB0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32AD814B-4EA8-46E3-BD61-890BC21E89D1}" type="pres">
      <dgm:prSet presAssocID="{A6643C9F-B4FB-46EA-AF5E-21889782CD59}" presName="sibTrans" presStyleCnt="0"/>
      <dgm:spPr/>
    </dgm:pt>
    <dgm:pt modelId="{E353697C-CC52-43DB-A763-24692165FCCD}" type="pres">
      <dgm:prSet presAssocID="{F39D666C-CAD8-4B9F-82B1-E497338F77A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</dgm:ptLst>
  <dgm:cxnLst>
    <dgm:cxn modelId="{69E510DC-E42F-4B43-93FA-6F15A365D12D}" type="presOf" srcId="{A85BC37D-8E14-4933-B131-98BFF124AC2C}" destId="{F4816C62-38F6-4258-871F-FEA189BDAA8C}" srcOrd="0" destOrd="0" presId="urn:microsoft.com/office/officeart/2005/8/layout/hProcess9"/>
    <dgm:cxn modelId="{30B730BA-EEB3-4D6A-B7E4-63ABA6017DFE}" srcId="{A85BC37D-8E14-4933-B131-98BFF124AC2C}" destId="{C974940D-E01C-4646-AD73-48AF6089AB05}" srcOrd="1" destOrd="0" parTransId="{5BD323C4-2876-4ACF-8DF4-5A4F0C07369D}" sibTransId="{A6643C9F-B4FB-46EA-AF5E-21889782CD59}"/>
    <dgm:cxn modelId="{1308C35D-2A0A-42EC-A9A3-07CA2D8623A9}" srcId="{A85BC37D-8E14-4933-B131-98BFF124AC2C}" destId="{223C85A8-8818-449C-BEB1-48AC0CDF841F}" srcOrd="0" destOrd="0" parTransId="{D2277D39-CD80-45AF-8B2C-64BDBF93DBD8}" sibTransId="{DF0E6F74-E61E-4E2F-B973-22057F314C5E}"/>
    <dgm:cxn modelId="{1475446A-4B7F-4609-9405-952AA9BB9A46}" srcId="{A85BC37D-8E14-4933-B131-98BFF124AC2C}" destId="{F39D666C-CAD8-4B9F-82B1-E497338F77A4}" srcOrd="2" destOrd="0" parTransId="{ED4B274B-6988-4356-AD28-BA569F9CACA7}" sibTransId="{D7C9764B-4EFF-474C-81BC-13BBC7FDBE0D}"/>
    <dgm:cxn modelId="{E504F60A-F4D5-42E9-AA0D-221AD19B30BE}" type="presOf" srcId="{F39D666C-CAD8-4B9F-82B1-E497338F77A4}" destId="{E353697C-CC52-43DB-A763-24692165FCCD}" srcOrd="0" destOrd="0" presId="urn:microsoft.com/office/officeart/2005/8/layout/hProcess9"/>
    <dgm:cxn modelId="{4E41A29F-3CDC-440E-8560-FD2645C63E74}" type="presOf" srcId="{223C85A8-8818-449C-BEB1-48AC0CDF841F}" destId="{EDBEB346-0738-49D6-BBF9-8300CD28CCE9}" srcOrd="0" destOrd="0" presId="urn:microsoft.com/office/officeart/2005/8/layout/hProcess9"/>
    <dgm:cxn modelId="{200806BB-D9DF-431B-A705-8049CF43C51B}" type="presOf" srcId="{C974940D-E01C-4646-AD73-48AF6089AB05}" destId="{4574D431-52B6-46F6-A7C8-37E5DD4A8A4E}" srcOrd="0" destOrd="0" presId="urn:microsoft.com/office/officeart/2005/8/layout/hProcess9"/>
    <dgm:cxn modelId="{4E793387-E57E-4280-BEF7-977E34103F3D}" type="presParOf" srcId="{F4816C62-38F6-4258-871F-FEA189BDAA8C}" destId="{7E88BC01-DBB3-4458-B145-FE69287A08A2}" srcOrd="0" destOrd="0" presId="urn:microsoft.com/office/officeart/2005/8/layout/hProcess9"/>
    <dgm:cxn modelId="{448B3E8B-132A-4899-B090-C2AFB6AFA286}" type="presParOf" srcId="{F4816C62-38F6-4258-871F-FEA189BDAA8C}" destId="{D1881EB2-5367-4831-B365-AE012A1631E8}" srcOrd="1" destOrd="0" presId="urn:microsoft.com/office/officeart/2005/8/layout/hProcess9"/>
    <dgm:cxn modelId="{D7053480-FA0C-4E88-B7D4-13634EA5B8D5}" type="presParOf" srcId="{D1881EB2-5367-4831-B365-AE012A1631E8}" destId="{EDBEB346-0738-49D6-BBF9-8300CD28CCE9}" srcOrd="0" destOrd="0" presId="urn:microsoft.com/office/officeart/2005/8/layout/hProcess9"/>
    <dgm:cxn modelId="{9E91EC6B-6122-405B-8A6B-5A72753EDF94}" type="presParOf" srcId="{D1881EB2-5367-4831-B365-AE012A1631E8}" destId="{0E9FF58C-CB4D-4C76-B6AC-AEBC2E352433}" srcOrd="1" destOrd="0" presId="urn:microsoft.com/office/officeart/2005/8/layout/hProcess9"/>
    <dgm:cxn modelId="{B723DCD1-5F78-4B9C-9626-7E52C64993B3}" type="presParOf" srcId="{D1881EB2-5367-4831-B365-AE012A1631E8}" destId="{4574D431-52B6-46F6-A7C8-37E5DD4A8A4E}" srcOrd="2" destOrd="0" presId="urn:microsoft.com/office/officeart/2005/8/layout/hProcess9"/>
    <dgm:cxn modelId="{ACE3126D-C5B9-4478-BB75-B6C7919D5DB5}" type="presParOf" srcId="{D1881EB2-5367-4831-B365-AE012A1631E8}" destId="{32AD814B-4EA8-46E3-BD61-890BC21E89D1}" srcOrd="3" destOrd="0" presId="urn:microsoft.com/office/officeart/2005/8/layout/hProcess9"/>
    <dgm:cxn modelId="{29B0DD4A-49AC-4B25-9477-3867BC07C2DA}" type="presParOf" srcId="{D1881EB2-5367-4831-B365-AE012A1631E8}" destId="{E353697C-CC52-43DB-A763-24692165FCC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8BC01-DBB3-4458-B145-FE69287A08A2}">
      <dsp:nvSpPr>
        <dsp:cNvPr id="0" name=""/>
        <dsp:cNvSpPr/>
      </dsp:nvSpPr>
      <dsp:spPr>
        <a:xfrm>
          <a:off x="533410" y="0"/>
          <a:ext cx="6045319" cy="33012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EB346-0738-49D6-BBF9-8300CD28CCE9}">
      <dsp:nvSpPr>
        <dsp:cNvPr id="0" name=""/>
        <dsp:cNvSpPr/>
      </dsp:nvSpPr>
      <dsp:spPr>
        <a:xfrm>
          <a:off x="7639" y="990367"/>
          <a:ext cx="2289220" cy="13204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Assumptions</a:t>
          </a:r>
          <a:endParaRPr lang="en-US" altLang="zh-TW" sz="2500" kern="1200" dirty="0"/>
        </a:p>
      </dsp:txBody>
      <dsp:txXfrm>
        <a:off x="72100" y="1054828"/>
        <a:ext cx="2160298" cy="1191567"/>
      </dsp:txXfrm>
    </dsp:sp>
    <dsp:sp modelId="{4574D431-52B6-46F6-A7C8-37E5DD4A8A4E}">
      <dsp:nvSpPr>
        <dsp:cNvPr id="0" name=""/>
        <dsp:cNvSpPr/>
      </dsp:nvSpPr>
      <dsp:spPr>
        <a:xfrm>
          <a:off x="2411460" y="990367"/>
          <a:ext cx="2289220" cy="13204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Maximize Expected Utility</a:t>
          </a:r>
          <a:endParaRPr lang="en-US" altLang="zh-TW" sz="2500" kern="1200" dirty="0"/>
        </a:p>
      </dsp:txBody>
      <dsp:txXfrm>
        <a:off x="2475921" y="1054828"/>
        <a:ext cx="2160298" cy="1191567"/>
      </dsp:txXfrm>
    </dsp:sp>
    <dsp:sp modelId="{E353697C-CC52-43DB-A763-24692165FCCD}">
      <dsp:nvSpPr>
        <dsp:cNvPr id="0" name=""/>
        <dsp:cNvSpPr/>
      </dsp:nvSpPr>
      <dsp:spPr>
        <a:xfrm>
          <a:off x="4815280" y="990367"/>
          <a:ext cx="2289220" cy="13204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Pricing Model for Individual Stocks</a:t>
          </a:r>
          <a:endParaRPr lang="en-US" altLang="zh-TW" sz="2500" kern="1200" dirty="0"/>
        </a:p>
      </dsp:txBody>
      <dsp:txXfrm>
        <a:off x="4879741" y="1054828"/>
        <a:ext cx="2160298" cy="1191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2D44-5000-45DB-9A27-5EFE33103D8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2735-2CE9-4029-BB5E-50EC732A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7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8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F508B9C-7483-4BDA-A282-C76130A9DCF5}" type="datetime1">
              <a:rPr lang="en-US" smtClean="0"/>
              <a:t>9/6/2019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0FF4002-3EDD-44A2-B161-E43F760563E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88E9-FA2F-42CB-8C10-23DC412131C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3E50-09A1-4CBC-887E-84CFB8A9B5D3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8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74A-8287-40D2-9860-683D524ADF6E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5BE5-55B2-4E11-959C-7422DB01C288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B52-7738-41FB-B45D-03150F2F4C67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21B6-1AB2-4C7C-AF95-B0B040CAAE6F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407-88EA-4516-9866-DD0E2BF5B8ED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4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EF998BD-0F16-4E92-8E02-FACD8AC1F329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2900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0"/>
            <a:ext cx="5715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4B7D4473-B498-4A0A-A393-0F19DF2CB78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4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hyperlink" Target="https://goo.gl/xVwpp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nc-nd/3.0/tw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nc-nd/3.0/tw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3" Type="http://schemas.openxmlformats.org/officeDocument/2006/relationships/hyperlink" Target="http://www.twse.com.tw/downloads/zh/investor/foreignInvest/TCMI_CH_1501.pdf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7.png"/><Relationship Id="rId5" Type="http://schemas.openxmlformats.org/officeDocument/2006/relationships/hyperlink" Target="https://creativecommons.org/licenses/by-nc-nd/3.0/tw/" TargetMode="External"/><Relationship Id="rId10" Type="http://schemas.openxmlformats.org/officeDocument/2006/relationships/hyperlink" Target="http://get.aca.ntu.edu.tw/getcdb/info/show?subj=%u7248%u6b0a%u8072%u660e" TargetMode="External"/><Relationship Id="rId4" Type="http://schemas.openxmlformats.org/officeDocument/2006/relationships/hyperlink" Target="http://www.tej.com.tw/twsite/Default.aspx?TabId=396" TargetMode="External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jpeg"/><Relationship Id="rId3" Type="http://schemas.openxmlformats.org/officeDocument/2006/relationships/hyperlink" Target="https://goo.gl/xVwppL" TargetMode="External"/><Relationship Id="rId7" Type="http://schemas.openxmlformats.org/officeDocument/2006/relationships/hyperlink" Target="https://creativecommons.org/publicdomain/zero/1.0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11" Type="http://schemas.openxmlformats.org/officeDocument/2006/relationships/image" Target="../media/image30.png"/><Relationship Id="rId5" Type="http://schemas.openxmlformats.org/officeDocument/2006/relationships/hyperlink" Target="https://creativecommons.org/licenses/by-nc-nd/3.0/tw/" TargetMode="External"/><Relationship Id="rId15" Type="http://schemas.openxmlformats.org/officeDocument/2006/relationships/hyperlink" Target="http://get.aca.ntu.edu.tw/getcdb/info/show?subj=%u7248%u6b0a%u8072%u660e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www.microsoft.com/zh-tw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creativecommons.org/licenses/by-nc-nd/3.0/tw/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2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/>
              <a:t>Programming for Business Computing</a:t>
            </a:r>
            <a:br>
              <a:rPr lang="en-US" altLang="zh-TW" sz="4000" dirty="0"/>
            </a:br>
            <a:r>
              <a:rPr lang="zh-TW" altLang="en-US" sz="4000" dirty="0"/>
              <a:t>商管程式設計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0734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Applications in </a:t>
            </a:r>
            <a:r>
              <a:rPr lang="en-US" altLang="zh-TW" dirty="0" smtClean="0"/>
              <a:t>finance</a:t>
            </a:r>
          </a:p>
          <a:p>
            <a:endParaRPr lang="en-US" altLang="zh-TW" dirty="0"/>
          </a:p>
          <a:p>
            <a:r>
              <a:rPr lang="en-US" altLang="zh-TW" dirty="0" err="1" smtClean="0"/>
              <a:t>Hsin</a:t>
            </a:r>
            <a:r>
              <a:rPr lang="en-US" altLang="zh-TW" dirty="0" smtClean="0"/>
              <a:t>-Min Lu</a:t>
            </a:r>
          </a:p>
          <a:p>
            <a:r>
              <a:rPr lang="zh-TW" altLang="en-US" dirty="0" smtClean="0"/>
              <a:t>盧信銘</a:t>
            </a:r>
            <a:endParaRPr lang="en-US" altLang="zh-TW" dirty="0" smtClean="0"/>
          </a:p>
          <a:p>
            <a:r>
              <a:rPr lang="zh-TW" altLang="en-US" dirty="0" smtClean="0"/>
              <a:t>台大資管</a:t>
            </a:r>
            <a:r>
              <a:rPr lang="zh-TW" altLang="en-US" dirty="0"/>
              <a:t>系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05D3-5521-424E-B913-24FE3C3F5ECD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964098" y="5795185"/>
            <a:ext cx="5044339" cy="461665"/>
            <a:chOff x="964096" y="5795183"/>
            <a:chExt cx="5044339" cy="461665"/>
          </a:xfrm>
        </p:grpSpPr>
        <p:sp>
          <p:nvSpPr>
            <p:cNvPr id="11" name="矩形 10"/>
            <p:cNvSpPr/>
            <p:nvPr/>
          </p:nvSpPr>
          <p:spPr>
            <a:xfrm>
              <a:off x="1974406" y="5795183"/>
              <a:ext cx="40340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en-US" altLang="zh-TW" sz="1200" b="1" dirty="0">
                  <a:ea typeface="標楷體" pitchFamily="65" charset="-120"/>
                </a:rPr>
                <a:t>【</a:t>
              </a:r>
              <a:r>
                <a:rPr lang="zh-TW" altLang="en-US" sz="1200" b="1" dirty="0">
                  <a:ea typeface="標楷體" pitchFamily="65" charset="-120"/>
                </a:rPr>
                <a:t>本著作除另有註明外，採取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創用</a:t>
              </a:r>
              <a:r>
                <a:rPr lang="en-US" altLang="zh-TW" sz="1200" b="1" u="sng" dirty="0">
                  <a:ea typeface="標楷體" pitchFamily="65" charset="-120"/>
                  <a:hlinkClick r:id="rId2"/>
                </a:rPr>
                <a:t>CC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「姓名標示－非商業性－禁止改作分享」台灣</a:t>
              </a:r>
              <a:r>
                <a:rPr lang="en-US" altLang="zh-TW" sz="1200" b="1" u="sng" dirty="0">
                  <a:ea typeface="標楷體" pitchFamily="65" charset="-120"/>
                  <a:hlinkClick r:id="rId2"/>
                </a:rPr>
                <a:t>3.0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版</a:t>
              </a:r>
              <a:r>
                <a:rPr lang="zh-TW" altLang="en-US" sz="1200" b="1" dirty="0">
                  <a:ea typeface="標楷體" pitchFamily="65" charset="-120"/>
                </a:rPr>
                <a:t>授權釋出</a:t>
              </a:r>
              <a:r>
                <a:rPr lang="en-US" altLang="zh-TW" sz="1200" b="1" dirty="0">
                  <a:ea typeface="標楷體" pitchFamily="65" charset="-120"/>
                </a:rPr>
                <a:t>】</a:t>
              </a:r>
            </a:p>
          </p:txBody>
        </p:sp>
        <p:pic>
          <p:nvPicPr>
            <p:cNvPr id="12" name="圖片 11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096" y="5838432"/>
              <a:ext cx="1028935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597769"/>
              </p:ext>
            </p:extLst>
          </p:nvPr>
        </p:nvGraphicFramePr>
        <p:xfrm>
          <a:off x="1119838" y="1495480"/>
          <a:ext cx="7112141" cy="330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22620"/>
                <a:ext cx="8437418" cy="21543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b="0" dirty="0" smtClean="0">
                    <a:solidFill>
                      <a:srgbClr val="002060"/>
                    </a:solidFill>
                  </a:rPr>
                  <a:t>Pricing Model</a:t>
                </a:r>
                <a:r>
                  <a:rPr lang="en-US" altLang="zh-TW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Return of stock </a:t>
                </a:r>
                <a:r>
                  <a:rPr lang="en-US" altLang="zh-TW" dirty="0" err="1" smtClean="0"/>
                  <a:t>i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Market return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Risk free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Noise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22620"/>
                <a:ext cx="8437418" cy="2154381"/>
              </a:xfrm>
              <a:blipFill>
                <a:blip r:embed="rId7"/>
                <a:stretch>
                  <a:fillRect l="-650" t="-2542" b="-45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CAPM in Five </a:t>
            </a:r>
            <a:r>
              <a:rPr lang="en-US" altLang="zh-TW" dirty="0" smtClean="0"/>
              <a:t>Minutes (Cont’d.)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/>
                  <a:t> is a </a:t>
                </a:r>
                <a:r>
                  <a:rPr lang="en-US" altLang="zh-TW" dirty="0" smtClean="0"/>
                  <a:t>constant = 0.</a:t>
                </a:r>
              </a:p>
              <a:p>
                <a:r>
                  <a:rPr lang="en-US" altLang="zh-TW" dirty="0" smtClean="0"/>
                  <a:t>We have the following empirical model (Market Model):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 Return of stock </a:t>
                </a:r>
                <a:r>
                  <a:rPr lang="en-US" altLang="zh-TW" dirty="0" err="1"/>
                  <a:t>i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Market </a:t>
                </a:r>
                <a:r>
                  <a:rPr lang="en-US" altLang="zh-TW" dirty="0" smtClean="0"/>
                  <a:t>return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smtClean="0"/>
                  <a:t>Noise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Stock return when the market return is 0.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Security Beta, systematic risk; the sensitivity of a stock to market return.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00" r="-1333" b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Market Model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Running the model for every stock-year using daily returns. </a:t>
            </a:r>
          </a:p>
          <a:p>
            <a:r>
              <a:rPr lang="en-US" altLang="zh-TW" dirty="0" smtClean="0"/>
              <a:t>Market return: Need to download market return first (</a:t>
            </a:r>
            <a:r>
              <a:rPr lang="zh-TW" altLang="en-US" dirty="0" smtClean="0"/>
              <a:t>台灣股票加權指數報酬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Stock return: Download daily return of all stocks and compute regression model for each stock. </a:t>
            </a:r>
          </a:p>
          <a:p>
            <a:r>
              <a:rPr lang="zh-TW" altLang="en-US" dirty="0"/>
              <a:t>資料來源：台灣經濟新</a:t>
            </a:r>
            <a:r>
              <a:rPr lang="zh-TW" altLang="en-US" dirty="0" smtClean="0"/>
              <a:t>報</a:t>
            </a:r>
            <a:endParaRPr lang="en-US" altLang="zh-TW" dirty="0" smtClean="0"/>
          </a:p>
          <a:p>
            <a:r>
              <a:rPr lang="zh-TW" altLang="en-US" dirty="0"/>
              <a:t>頻率：日資料 </a:t>
            </a:r>
            <a:r>
              <a:rPr lang="en-US" altLang="zh-TW" dirty="0"/>
              <a:t>(</a:t>
            </a:r>
            <a:r>
              <a:rPr lang="zh-TW" altLang="en-US" dirty="0"/>
              <a:t>使用除權息調整的資料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包含股票：所有普通股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Analysis Steps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1" y="533401"/>
            <a:ext cx="4991100" cy="5704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75" y="960303"/>
            <a:ext cx="5821518" cy="5425807"/>
          </a:xfrm>
          <a:prstGeom prst="rect">
            <a:avLst/>
          </a:prstGeom>
        </p:spPr>
      </p:pic>
      <p:pic>
        <p:nvPicPr>
          <p:cNvPr id="10" name="圖片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731" y="6477000"/>
            <a:ext cx="371818" cy="3194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我想看看我下載的資料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67" y="2186183"/>
            <a:ext cx="8218057" cy="3800772"/>
          </a:xfrm>
          <a:prstGeom prst="rect">
            <a:avLst/>
          </a:prstGeom>
        </p:spPr>
      </p:pic>
      <p:pic>
        <p:nvPicPr>
          <p:cNvPr id="13" name="圖片 1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7" y="6086894"/>
            <a:ext cx="688931" cy="24104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data is “TAB” separated, not “Comma” separated.</a:t>
            </a:r>
          </a:p>
          <a:p>
            <a:r>
              <a:rPr lang="en-US" altLang="zh-TW" dirty="0" smtClean="0"/>
              <a:t>Two head lines, one Chinese, one English.</a:t>
            </a:r>
          </a:p>
          <a:p>
            <a:r>
              <a:rPr lang="en-US" altLang="zh-TW" dirty="0" smtClean="0"/>
              <a:t>Data order is not suitable for our analysis:</a:t>
            </a:r>
          </a:p>
          <a:p>
            <a:pPr lvl="1"/>
            <a:r>
              <a:rPr lang="en-US" altLang="zh-TW" dirty="0" smtClean="0"/>
              <a:t>Current order is by date, then by stock</a:t>
            </a:r>
          </a:p>
          <a:p>
            <a:pPr lvl="1"/>
            <a:r>
              <a:rPr lang="en-US" altLang="zh-TW" dirty="0" smtClean="0"/>
              <a:t>A better way is to order by stock, then by date. </a:t>
            </a:r>
          </a:p>
          <a:p>
            <a:r>
              <a:rPr lang="en-US" altLang="zh-TW" dirty="0" smtClean="0"/>
              <a:t>Still need to have market return data. </a:t>
            </a:r>
          </a:p>
          <a:p>
            <a:pPr lvl="1"/>
            <a:r>
              <a:rPr lang="en-US" altLang="zh-TW" dirty="0" smtClean="0"/>
              <a:t>Need to “merge” market return with stock return by date.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Preprocess: Remove Chinese headline, convert to standard CSV file, remove all extra spaces.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Sort data by stock and then by date.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Prepare market return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For each stock: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Merge stock return with market data by date.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Run regression.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Record the result.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Processing Steps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need to read and write file. </a:t>
            </a:r>
          </a:p>
          <a:p>
            <a:r>
              <a:rPr lang="en-US" altLang="zh-TW" dirty="0" smtClean="0"/>
              <a:t>We need to read and write CSV files.</a:t>
            </a:r>
          </a:p>
          <a:p>
            <a:endParaRPr lang="en-US" altLang="zh-TW" dirty="0"/>
          </a:p>
          <a:p>
            <a:r>
              <a:rPr lang="en-US" altLang="en-US" dirty="0"/>
              <a:t>The process of </a:t>
            </a:r>
            <a:r>
              <a:rPr lang="en-US" altLang="en-US" i="1" dirty="0"/>
              <a:t>opening</a:t>
            </a:r>
            <a:r>
              <a:rPr lang="en-US" altLang="en-US" dirty="0"/>
              <a:t> a file involves associating a file on disk with a variable.</a:t>
            </a:r>
          </a:p>
          <a:p>
            <a:r>
              <a:rPr lang="en-US" altLang="en-US" dirty="0"/>
              <a:t>We can manipulate the file by manipulating this variable.</a:t>
            </a:r>
          </a:p>
          <a:p>
            <a:pPr lvl="1"/>
            <a:r>
              <a:rPr lang="en-US" altLang="en-US" dirty="0"/>
              <a:t>Read from the file</a:t>
            </a:r>
          </a:p>
          <a:p>
            <a:pPr lvl="1"/>
            <a:r>
              <a:rPr lang="en-US" altLang="en-US" dirty="0"/>
              <a:t>Write to the file </a:t>
            </a:r>
            <a:r>
              <a:rPr lang="en-US" altLang="zh-TW" b="1" dirty="0" smtClean="0">
                <a:latin typeface="Times New Roman" pitchFamily="18" charset="0"/>
              </a:rPr>
              <a:t>☼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 (Step 1)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1/e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772A-3D8D-4A7D-ACD0-569FB66212A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Processing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done with the file, it needs to be </a:t>
            </a:r>
            <a:r>
              <a:rPr lang="en-US" altLang="en-US" i="1" dirty="0"/>
              <a:t>closed</a:t>
            </a:r>
            <a:r>
              <a:rPr lang="en-US" altLang="en-US" dirty="0"/>
              <a:t>. Closing the file causes any outstanding operations and other bookkeeping for the file to be completed.</a:t>
            </a:r>
          </a:p>
          <a:p>
            <a:r>
              <a:rPr lang="en-US" altLang="en-US" dirty="0"/>
              <a:t>In some cases, not properly closing a file could result in data loss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Typical file manipulation routine:</a:t>
            </a:r>
          </a:p>
          <a:p>
            <a:pPr lvl="1"/>
            <a:r>
              <a:rPr lang="en-US" altLang="en-US" dirty="0" smtClean="0"/>
              <a:t>File opened</a:t>
            </a:r>
          </a:p>
          <a:p>
            <a:pPr lvl="1"/>
            <a:r>
              <a:rPr lang="en-US" altLang="en-US" dirty="0" smtClean="0"/>
              <a:t>Read or write contents from/to the file</a:t>
            </a:r>
          </a:p>
          <a:p>
            <a:pPr lvl="1"/>
            <a:r>
              <a:rPr lang="en-US" altLang="en-US" dirty="0" smtClean="0"/>
              <a:t>Close the file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altLang="en-US" dirty="0" smtClean="0"/>
          </a:p>
          <a:p>
            <a:pPr lvl="1"/>
            <a:endParaRPr lang="en-US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1/e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9A9E-7D72-45D6-A6A2-0101710E0F3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Processing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Working with </a:t>
            </a:r>
            <a:r>
              <a:rPr lang="en-US" altLang="en-US" dirty="0" smtClean="0"/>
              <a:t>files </a:t>
            </a:r>
            <a:r>
              <a:rPr lang="en-US" altLang="en-US" dirty="0"/>
              <a:t>in Python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Associate a file with a variable using the open function</a:t>
            </a:r>
            <a:br>
              <a:rPr lang="en-US" altLang="en-US" dirty="0"/>
            </a:br>
            <a:r>
              <a:rPr lang="en-US" altLang="en-US" dirty="0"/>
              <a:t>&lt;</a:t>
            </a:r>
            <a:r>
              <a:rPr lang="en-US" altLang="en-US" dirty="0" err="1"/>
              <a:t>filevar</a:t>
            </a:r>
            <a:r>
              <a:rPr lang="en-US" altLang="en-US" dirty="0"/>
              <a:t>&gt; = open(&lt;name&gt;, &lt;mode</a:t>
            </a:r>
            <a:r>
              <a:rPr lang="en-US" altLang="en-US" dirty="0" smtClean="0"/>
              <a:t>&gt;,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encoding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 &lt;encoding&gt;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Name is a string with the actual file name on the disk.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&lt;</a:t>
            </a:r>
            <a:r>
              <a:rPr lang="en-US" altLang="en-US" dirty="0" err="1" smtClean="0"/>
              <a:t>filevar</a:t>
            </a:r>
            <a:r>
              <a:rPr lang="en-US" altLang="en-US" dirty="0" smtClean="0"/>
              <a:t>&gt; is often called “file handler”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 text file, the </a:t>
            </a:r>
            <a:r>
              <a:rPr lang="en-US" altLang="en-US" dirty="0"/>
              <a:t>mode is either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r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 or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 depending on whether we are reading or writing the file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 non-text files, the mode is “</a:t>
            </a:r>
            <a:r>
              <a:rPr lang="en-US" altLang="en-US" dirty="0" err="1" smtClean="0"/>
              <a:t>rb</a:t>
            </a:r>
            <a:r>
              <a:rPr lang="en-US" altLang="en-US" dirty="0" smtClean="0"/>
              <a:t>” or “</a:t>
            </a:r>
            <a:r>
              <a:rPr lang="en-US" altLang="en-US" dirty="0" err="1" smtClean="0"/>
              <a:t>wb</a:t>
            </a:r>
            <a:r>
              <a:rPr lang="en-US" altLang="en-US" dirty="0" smtClean="0"/>
              <a:t>” for reading or </a:t>
            </a:r>
            <a:r>
              <a:rPr lang="en-US" altLang="en-US" dirty="0" err="1" smtClean="0"/>
              <a:t>wrting</a:t>
            </a:r>
            <a:r>
              <a:rPr lang="en-US" altLang="en-US" dirty="0" smtClean="0"/>
              <a:t> the file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&lt;encoding&gt; is the encoding to be used, </a:t>
            </a:r>
            <a:br>
              <a:rPr lang="en-US" altLang="en-US" dirty="0" smtClean="0"/>
            </a:br>
            <a:r>
              <a:rPr lang="en-US" altLang="en-US" dirty="0" smtClean="0"/>
              <a:t>default to system setting.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Example: </a:t>
            </a:r>
            <a:r>
              <a:rPr lang="en-US" altLang="en-US" dirty="0" err="1" smtClean="0"/>
              <a:t>infile</a:t>
            </a:r>
            <a:r>
              <a:rPr lang="en-US" altLang="en-US" dirty="0" smtClean="0"/>
              <a:t> </a:t>
            </a:r>
            <a:r>
              <a:rPr lang="en-US" altLang="en-US" dirty="0"/>
              <a:t>= open</a:t>
            </a:r>
            <a:r>
              <a:rPr lang="en-US" altLang="en-US" dirty="0" smtClean="0"/>
              <a:t>(</a:t>
            </a: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en-US" dirty="0" smtClean="0"/>
              <a:t>numbers.dat</a:t>
            </a: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en-US" dirty="0" smtClean="0"/>
              <a:t>, </a:t>
            </a: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en-US" dirty="0" smtClean="0"/>
              <a:t>r</a:t>
            </a: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en-US" dirty="0" smtClean="0"/>
              <a:t>) </a:t>
            </a:r>
            <a:br>
              <a:rPr lang="en-US" altLang="en-US" dirty="0" smtClean="0"/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95" y="4353792"/>
            <a:ext cx="2323407" cy="2323407"/>
          </a:xfrm>
          <a:prstGeom prst="rect">
            <a:avLst/>
          </a:prstGeom>
        </p:spPr>
      </p:pic>
      <p:pic>
        <p:nvPicPr>
          <p:cNvPr id="7" name="圖片 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74" y="6476999"/>
            <a:ext cx="200199" cy="2001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typical process to analyze real world financial datasets.</a:t>
            </a:r>
            <a:endParaRPr lang="en-US" dirty="0"/>
          </a:p>
          <a:p>
            <a:r>
              <a:rPr lang="en-US" dirty="0" smtClean="0"/>
              <a:t>To understand how to leverage Python to analyze financial datasets. </a:t>
            </a:r>
          </a:p>
          <a:p>
            <a:pPr lvl="1"/>
            <a:r>
              <a:rPr lang="en-US" dirty="0" smtClean="0"/>
              <a:t>Data preprocessing: read write files, read write csv files</a:t>
            </a:r>
          </a:p>
          <a:p>
            <a:pPr lvl="1"/>
            <a:r>
              <a:rPr lang="en-US" dirty="0" smtClean="0"/>
              <a:t>Regression: estimate statistical models</a:t>
            </a:r>
          </a:p>
          <a:p>
            <a:pPr lvl="1"/>
            <a:r>
              <a:rPr lang="en-US" dirty="0" smtClean="0"/>
              <a:t>Processing many stocks: looping</a:t>
            </a:r>
          </a:p>
          <a:p>
            <a:pPr lvl="1"/>
            <a:r>
              <a:rPr lang="en-US" dirty="0" smtClean="0"/>
              <a:t>Visualize result: </a:t>
            </a:r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96A-1A04-406C-BC9C-A18C9B83290F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</a:t>
            </a:fld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try this out.</a:t>
            </a: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 err="1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</a:t>
            </a: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"raw_yr2016.txt"</a:t>
            </a:r>
            <a:endParaRPr lang="zh-TW" altLang="zh-TW" sz="3600" kern="100" dirty="0">
              <a:solidFill>
                <a:srgbClr val="00206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 = open(</a:t>
            </a:r>
            <a:r>
              <a:rPr lang="en-US" altLang="zh-TW" kern="0" spc="20" dirty="0" err="1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</a:t>
            </a:r>
            <a:r>
              <a:rPr lang="en-US" altLang="zh-TW" kern="0" spc="20" dirty="0">
                <a:solidFill>
                  <a:srgbClr val="00206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'r')</a:t>
            </a:r>
            <a:endParaRPr lang="zh-TW" altLang="zh-TW" sz="3600" kern="100" dirty="0">
              <a:solidFill>
                <a:srgbClr val="00206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 err="1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Traceback</a:t>
            </a:r>
            <a:r>
              <a:rPr lang="en-US" altLang="zh-TW" kern="0" spc="20" dirty="0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(most recent call last):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File 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"&lt;input&gt;"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line </a:t>
            </a:r>
            <a:r>
              <a:rPr lang="en-US" altLang="zh-TW" kern="0" spc="20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in &lt;module&gt;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 err="1">
                <a:solidFill>
                  <a:srgbClr val="FF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FileNotFoundError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[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Errno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2] No such file or directory: 'raw_yr2016.txt'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Failed! Why?</a:t>
            </a:r>
          </a:p>
          <a:p>
            <a:r>
              <a:rPr lang="en-US" altLang="zh-TW" dirty="0" smtClean="0"/>
              <a:t>Python cannot find the file?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Processing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need to specify the full path (absolute path; </a:t>
            </a:r>
            <a:r>
              <a:rPr lang="zh-TW" altLang="en-US" dirty="0" smtClean="0"/>
              <a:t>絕對路徑</a:t>
            </a:r>
            <a:r>
              <a:rPr lang="en-US" altLang="zh-TW" dirty="0" smtClean="0"/>
              <a:t>) so that Python can always access the file correctly. </a:t>
            </a:r>
          </a:p>
          <a:p>
            <a:r>
              <a:rPr lang="en-US" altLang="zh-TW" dirty="0" smtClean="0"/>
              <a:t>Absolute path can be found by opening the folder containing the file, and clicking the folder name. </a:t>
            </a:r>
          </a:p>
          <a:p>
            <a:r>
              <a:rPr lang="en-US" altLang="zh-TW" dirty="0" smtClean="0"/>
              <a:t>In this example, the absolute path is:</a:t>
            </a:r>
          </a:p>
          <a:p>
            <a:r>
              <a:rPr lang="en-US" altLang="zh-TW" dirty="0"/>
              <a:t>K:\pbc_2017\ptt module 2 2017\module 2 </a:t>
            </a:r>
            <a:r>
              <a:rPr lang="en-US" altLang="zh-TW" dirty="0" smtClean="0"/>
              <a:t>application\data\raw_yr2016.txt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Name and Path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0" y="4507270"/>
            <a:ext cx="5639043" cy="2293580"/>
          </a:xfrm>
          <a:prstGeom prst="rect">
            <a:avLst/>
          </a:prstGeom>
        </p:spPr>
      </p:pic>
      <p:pic>
        <p:nvPicPr>
          <p:cNvPr id="9" name="圖片 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84" y="6341112"/>
            <a:ext cx="316313" cy="271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 Windows Users:</a:t>
            </a:r>
            <a:r>
              <a:rPr lang="zh-TW" altLang="en-US" dirty="0" smtClean="0"/>
              <a:t> </a:t>
            </a:r>
            <a:r>
              <a:rPr lang="en-US" altLang="zh-TW" dirty="0" smtClean="0"/>
              <a:t>Because of historical reason, Windows System use backslash (\) in file path. Other operating systems use slack (/).</a:t>
            </a:r>
          </a:p>
          <a:p>
            <a:r>
              <a:rPr lang="en-US" altLang="zh-TW" dirty="0" smtClean="0"/>
              <a:t>Backslash has a special meaning in string representation.</a:t>
            </a:r>
          </a:p>
          <a:p>
            <a:r>
              <a:rPr lang="en-US" altLang="zh-TW" dirty="0" smtClean="0"/>
              <a:t>Backslash is “escape character.”</a:t>
            </a:r>
          </a:p>
          <a:p>
            <a:r>
              <a:rPr lang="en-US" altLang="zh-TW" dirty="0" smtClean="0"/>
              <a:t>The character following escape character are interpreted differently. </a:t>
            </a:r>
          </a:p>
          <a:p>
            <a:r>
              <a:rPr lang="en-US" altLang="zh-TW" dirty="0" smtClean="0"/>
              <a:t>For example, if you are using double quote, and you need to define a string with double quote, then you can use backslash to achieve this. </a:t>
            </a: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str1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 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\"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test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\"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string"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(str1)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 "test" string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Name and </a:t>
            </a:r>
            <a:r>
              <a:rPr lang="en-US" altLang="zh-TW" dirty="0" smtClean="0"/>
              <a:t>Path (Cont’d.)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 Python, you cannot use Windows absolute path directly. Instead, you need to change backslash to double backslash. </a:t>
            </a:r>
          </a:p>
          <a:p>
            <a:r>
              <a:rPr lang="en-US" altLang="zh-TW" dirty="0" smtClean="0"/>
              <a:t>E.g. </a:t>
            </a:r>
            <a:r>
              <a:rPr lang="en-US" altLang="zh-TW" dirty="0"/>
              <a:t>K:\pbc_2017\ptt module 2 2017\module 2 application\data\raw_yr2016.txt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K</a:t>
            </a:r>
            <a:r>
              <a:rPr lang="en-US" altLang="zh-TW" dirty="0" smtClean="0"/>
              <a:t>:\\pbc_2017\\ptt </a:t>
            </a:r>
            <a:r>
              <a:rPr lang="en-US" altLang="zh-TW" dirty="0"/>
              <a:t>module 2 </a:t>
            </a:r>
            <a:r>
              <a:rPr lang="en-US" altLang="zh-TW" dirty="0" smtClean="0"/>
              <a:t>2017\\</a:t>
            </a:r>
            <a:r>
              <a:rPr lang="en-US" altLang="zh-TW" dirty="0"/>
              <a:t>module 2 </a:t>
            </a:r>
            <a:r>
              <a:rPr lang="en-US" altLang="zh-TW" dirty="0" smtClean="0"/>
              <a:t>application\\</a:t>
            </a:r>
            <a:r>
              <a:rPr lang="en-US" altLang="zh-TW" dirty="0"/>
              <a:t>data</a:t>
            </a:r>
            <a:r>
              <a:rPr lang="en-US" altLang="zh-TW" dirty="0" smtClean="0"/>
              <a:t>\\raw_yr2016.txt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b="1" kern="0" spc="20" dirty="0">
              <a:solidFill>
                <a:srgbClr val="C65D09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fn0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"K:\pbc_2017\ptt module 2 2017\module 2 application\data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\r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aw_yr2016.txt"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(fn0)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K:\pbc_2017\ptt module 2 2017\module 2 application\data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aw_yr2016.txt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fn1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pbc_2017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ptt module 2 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module 2 application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raw_yr2016.txt"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(fn1)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K:\pbc_2017\ptt module 2 2017\module 2 application\data\raw_yr2016.txt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Escaping Escape Character</a:t>
            </a:r>
            <a:endParaRPr lang="zh-TW" alt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951521" y="2982191"/>
            <a:ext cx="1922317" cy="80010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Incorrect File Name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Now we can read the file!</a:t>
            </a:r>
          </a:p>
          <a:p>
            <a:r>
              <a:rPr lang="en-US" altLang="zh-TW" dirty="0" smtClean="0"/>
              <a:t>cp950 is big5!</a:t>
            </a: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pbc_2017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ptt module 2 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module 2 application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raw_yr2016.txt"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open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'r'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encoding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'cp950'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aline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readline()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aline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證券代碼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簡稱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年月日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報酬率％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市值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百萬元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	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收盤價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元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aline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readline()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aline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COID	Name	MDATE	ROI	MV	CLOSE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close()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Opening and Reading Files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want to interpret the file as a CSV file.</a:t>
            </a:r>
          </a:p>
          <a:p>
            <a:r>
              <a:rPr lang="en-US" altLang="zh-TW" dirty="0" smtClean="0"/>
              <a:t>But there are a few differences:</a:t>
            </a:r>
          </a:p>
          <a:p>
            <a:r>
              <a:rPr lang="en-US" altLang="zh-TW" dirty="0" smtClean="0"/>
              <a:t>1. We want to use the second line as the heading.</a:t>
            </a:r>
          </a:p>
          <a:p>
            <a:r>
              <a:rPr lang="en-US" altLang="zh-TW" dirty="0" smtClean="0"/>
              <a:t>2. We need to interpret TAB as the delimitate character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分隔字元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Python has built-in CSV processing library (import csv).</a:t>
            </a:r>
          </a:p>
          <a:p>
            <a:r>
              <a:rPr lang="en-US" altLang="zh-TW" dirty="0" smtClean="0"/>
              <a:t>Create a csv reader object by passing file handler to </a:t>
            </a:r>
            <a:r>
              <a:rPr lang="en-US" altLang="zh-TW" dirty="0" err="1" smtClean="0"/>
              <a:t>csv.reader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r>
              <a:rPr lang="en-US" altLang="zh-TW" dirty="0" smtClean="0"/>
              <a:t>E.g.: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reader2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</a:t>
            </a:r>
            <a:r>
              <a:rPr lang="en-US" altLang="zh-TW" kern="0" spc="20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reader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(fh1, delimiter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\t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CSV Files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48147"/>
            <a:ext cx="8229600" cy="57288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import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kern="0" spc="20" dirty="0">
                <a:solidFill>
                  <a:srgbClr val="0E84B5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pbc_2017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ptt module 2 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module 2 application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raw_yr2016.txt"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20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#set newline='' for csv processing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open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'r'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encoding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'cp950'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newline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cheader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readline()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reader2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</a:t>
            </a:r>
            <a:r>
              <a:rPr lang="en-US" altLang="zh-TW" kern="0" spc="20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reader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(fh1, delimiter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\t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next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(reader2))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['COID', 'Name', 'MDATE', 'ROI', 'MV', 'CLOSE']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next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(reader2))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['1101   ', '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台泥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', '20160104', '  -4.2125', '       96550', '   24.14']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next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(reader2))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['1102   ', '</a:t>
            </a:r>
            <a:r>
              <a:rPr lang="zh-TW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亞泥</a:t>
            </a: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', '20160104', '  -4.1971', '       88237', '   25.29']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fh1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close()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that 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next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(reader2)</a:t>
            </a:r>
            <a:r>
              <a:rPr lang="en-US" altLang="zh-TW" dirty="0" smtClean="0"/>
              <a:t> returns a list of strings. </a:t>
            </a:r>
          </a:p>
          <a:p>
            <a:r>
              <a:rPr lang="en-US" altLang="zh-TW" dirty="0" smtClean="0"/>
              <a:t>We want to strip all extra white spaces, and save the result to a different file. </a:t>
            </a:r>
          </a:p>
          <a:p>
            <a:r>
              <a:rPr lang="en-US" altLang="zh-TW" dirty="0" smtClean="0"/>
              <a:t>To do so, we need to first create a output file: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fh3 = </a:t>
            </a:r>
            <a:r>
              <a:rPr lang="en-US" altLang="zh-TW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(stockfn_tmp1,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'w'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encoding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'utf-8'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newline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b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writer3 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csv.writer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(fh3)</a:t>
            </a:r>
            <a:endParaRPr lang="zh-TW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/>
              <a:t>For each row read from the original file, remove extra space for each element in the list: </a:t>
            </a:r>
          </a:p>
          <a:p>
            <a:pPr lvl="0"/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 = 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x.strip(), arow)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writer3.writerow(arow)</a:t>
            </a:r>
            <a:endParaRPr lang="zh-TW" altLang="zh-TW" sz="3200" dirty="0">
              <a:latin typeface="Arial" panose="020B0604020202020204" pitchFamily="34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Removing Extra Space, and Save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8929"/>
            <a:ext cx="8229600" cy="570807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import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csv</a:t>
            </a:r>
            <a:b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stockfn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"K: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pbc_2017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ptt module 2 2017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module 2 application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raw_yr2016.txt"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i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i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 newline='' for csv processing</a:t>
            </a:r>
            <a:br>
              <a:rPr lang="en-US" altLang="zh-TW" i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fh1 = </a:t>
            </a:r>
            <a:r>
              <a:rPr lang="en-US" altLang="zh-TW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stockfn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'r'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encoding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'cp950'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newline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b="1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''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cheader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=fh1.readline()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reader1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csv.reader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(fh1,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delimiter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\t</a:t>
            </a:r>
            <a:r>
              <a:rPr lang="en-US" altLang="zh-TW" b="1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i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i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create output </a:t>
            </a:r>
            <a:r>
              <a:rPr lang="en-US" altLang="zh-TW" i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stockfn_tmp1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b="1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pbc_2017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ptt module 2 2017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module 2 application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\\ </a:t>
            </a:r>
            <a:r>
              <a:rPr lang="en-US" altLang="zh-TW" b="1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raw_yr2016_tmp1.csv"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fh3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(stockfn_tmp1,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'w'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encoding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b="1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'utf-8'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660099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newline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b="1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''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writer3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csv.writer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(fh3)</a:t>
            </a:r>
            <a:b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reader1:</a:t>
            </a:r>
            <a:b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lambda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x: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x.strip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b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writer3.writerow(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arow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fh3.close()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fh1.close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step completed.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File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3" y="2106323"/>
            <a:ext cx="8128719" cy="33696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9" name="圖片 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3" y="5621430"/>
            <a:ext cx="676570" cy="23671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股票市場分為初級市場與次級市場</a:t>
            </a:r>
            <a:endParaRPr lang="en-US" altLang="zh-TW" sz="2800" dirty="0"/>
          </a:p>
          <a:p>
            <a:pPr lvl="1"/>
            <a:r>
              <a:rPr lang="zh-TW" altLang="en-US" sz="2400" dirty="0"/>
              <a:t>初級市場：又稱為「發行市場」，是指企業提供新的證券銷售給社會大眾的市場，又稱為「第一市場」。</a:t>
            </a:r>
            <a:endParaRPr lang="en-US" altLang="zh-TW" sz="2400" dirty="0"/>
          </a:p>
          <a:p>
            <a:pPr lvl="1"/>
            <a:r>
              <a:rPr lang="zh-TW" altLang="en-US" sz="2400" dirty="0"/>
              <a:t>次級市場：又稱為「流通市場」，是指社會大眾購買新證券之後，這些證券後續買賣的市場。</a:t>
            </a:r>
            <a:endParaRPr lang="en-US" altLang="zh-TW" sz="2400" dirty="0"/>
          </a:p>
          <a:p>
            <a:r>
              <a:rPr lang="zh-TW" altLang="en-US" sz="2800" dirty="0"/>
              <a:t>我們平常看到的股價與交易資訊大都來自次級市場。</a:t>
            </a:r>
            <a:r>
              <a:rPr lang="en-US" altLang="zh-TW" sz="2800" b="1" dirty="0">
                <a:latin typeface="Times New Roman" pitchFamily="18" charset="0"/>
              </a:rPr>
              <a:t> ☼</a:t>
            </a:r>
            <a:endParaRPr lang="en-US" altLang="zh-TW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股票市場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are going to use an external library (</a:t>
            </a:r>
            <a:r>
              <a:rPr lang="en-US" altLang="zh-TW" dirty="0" err="1" smtClean="0"/>
              <a:t>csvsorter</a:t>
            </a:r>
            <a:r>
              <a:rPr lang="en-US" altLang="zh-TW" dirty="0" smtClean="0"/>
              <a:t>) to do the job.</a:t>
            </a:r>
          </a:p>
          <a:p>
            <a:r>
              <a:rPr lang="en-US" altLang="zh-TW" dirty="0" smtClean="0"/>
              <a:t>Run: pip3 install </a:t>
            </a:r>
            <a:r>
              <a:rPr lang="en-US" altLang="zh-TW" dirty="0" err="1" smtClean="0"/>
              <a:t>csvsorter</a:t>
            </a:r>
            <a:endParaRPr lang="en-US" altLang="zh-TW" dirty="0" smtClean="0"/>
          </a:p>
          <a:p>
            <a:r>
              <a:rPr lang="en-US" altLang="zh-TW" dirty="0" smtClean="0"/>
              <a:t>We will be able to </a:t>
            </a:r>
            <a:r>
              <a:rPr lang="en-US" altLang="zh-TW" dirty="0" smtClean="0">
                <a:solidFill>
                  <a:srgbClr val="FF0000"/>
                </a:solidFill>
              </a:rPr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csvsorter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 use its functions in our program.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CSV File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8" y="3798983"/>
            <a:ext cx="8400396" cy="21037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8" y="6069334"/>
            <a:ext cx="688931" cy="2410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CSVSORTER partitions a large CSV file, sort them by pieces, and combine. </a:t>
            </a:r>
          </a:p>
          <a:p>
            <a:r>
              <a:rPr lang="en-US" altLang="zh-TW" dirty="0" smtClean="0"/>
              <a:t>It will write temporary files at your working directory. </a:t>
            </a:r>
          </a:p>
          <a:p>
            <a:r>
              <a:rPr lang="en-US" altLang="zh-TW" dirty="0" smtClean="0"/>
              <a:t>To see your working directory, </a:t>
            </a:r>
          </a:p>
          <a:p>
            <a:pPr marL="0" indent="0">
              <a:buNone/>
            </a:pPr>
            <a:r>
              <a:rPr lang="pt-BR" altLang="zh-TW" dirty="0"/>
              <a:t>&gt;&gt;&gt; import os</a:t>
            </a:r>
          </a:p>
          <a:p>
            <a:pPr marL="0" indent="0">
              <a:buNone/>
            </a:pPr>
            <a:r>
              <a:rPr lang="pt-BR" altLang="zh-TW" dirty="0"/>
              <a:t>&gt;&gt;&gt; os.getcwd()</a:t>
            </a:r>
          </a:p>
          <a:p>
            <a:pPr marL="0" indent="0">
              <a:buNone/>
            </a:pPr>
            <a:r>
              <a:rPr lang="pt-BR" altLang="zh-TW" dirty="0"/>
              <a:t>'C:\\Program Files (x86)\\Notepad</a:t>
            </a:r>
            <a:r>
              <a:rPr lang="pt-BR" altLang="zh-TW" dirty="0" smtClean="0"/>
              <a:t>++‘</a:t>
            </a:r>
          </a:p>
          <a:p>
            <a:r>
              <a:rPr lang="en-US" altLang="zh-TW" dirty="0" smtClean="0"/>
              <a:t>If running from Notepad++, then the working directory is where you installed Notepad++.</a:t>
            </a:r>
          </a:p>
          <a:p>
            <a:r>
              <a:rPr lang="en-US" altLang="zh-TW" dirty="0" smtClean="0"/>
              <a:t>You will not have write permission in this folder.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CSVSORTER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to set the working directory to somewhere else.</a:t>
            </a:r>
          </a:p>
          <a:p>
            <a:r>
              <a:rPr lang="en-US" altLang="zh-TW" dirty="0"/>
              <a:t>For example, the directory of your project. </a:t>
            </a:r>
            <a:endParaRPr lang="zh-TW" altLang="en-US" dirty="0"/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wd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pbc_2017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ptt module 2 2017</a:t>
            </a:r>
            <a:r>
              <a:rPr lang="en-US" altLang="zh-TW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module 2 application"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os</a:t>
            </a:r>
            <a:r>
              <a:rPr lang="en-US" altLang="zh-TW" kern="0" spc="20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chdir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wd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cwd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os</a:t>
            </a:r>
            <a:r>
              <a:rPr lang="en-US" altLang="zh-TW" kern="0" spc="20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getcwd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"Current working directory:"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cwd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Current working directory: K:\pbc_2017\ptt module 2 2017\module 2 application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Working Directory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2" y="1863004"/>
            <a:ext cx="8406245" cy="48768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Specify which columns are used to sort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000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import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2000" b="1" kern="0" spc="20" dirty="0" err="1">
                <a:solidFill>
                  <a:srgbClr val="0E84B5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csvsorter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stockfn_tmp1 </a:t>
            </a:r>
            <a:r>
              <a:rPr lang="en-US" altLang="zh-TW" sz="2000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pbc_2017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ptt module 2 2017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module 2 application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raw_yr2016_tmp1.csv"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000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stockfn_sorted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2000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"K: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pbc_2017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ptt module 2 2017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module 2 application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2000" b="1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\\</a:t>
            </a:r>
            <a:r>
              <a:rPr lang="en-US" altLang="zh-TW" sz="2000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raw_yr2016_sorted.csv"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000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csvsorter</a:t>
            </a:r>
            <a:r>
              <a:rPr lang="en-US" altLang="zh-TW" sz="2000" kern="0" spc="20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2000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csvsort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(stockfn_tmp1, [</a:t>
            </a:r>
            <a:r>
              <a:rPr lang="en-US" altLang="zh-TW" sz="2000" kern="0" spc="20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2000" kern="0" spc="20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], </a:t>
            </a:r>
            <a:r>
              <a:rPr lang="en-US" altLang="zh-TW" sz="2000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output_filename</a:t>
            </a:r>
            <a:r>
              <a:rPr lang="en-US" altLang="zh-TW" sz="2000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2000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stockfn_sorted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2000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has_header</a:t>
            </a:r>
            <a:r>
              <a:rPr lang="en-US" altLang="zh-TW" sz="2000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2000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r>
              <a:rPr lang="en-US" altLang="zh-TW" sz="2000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Merging 1 splits</a:t>
            </a:r>
            <a:endParaRPr lang="zh-TW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CSVSORTER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12" b="58589"/>
          <a:stretch/>
        </p:blipFill>
        <p:spPr>
          <a:xfrm>
            <a:off x="3680107" y="618261"/>
            <a:ext cx="5287097" cy="9739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9" name="圖片 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15" y="1794788"/>
            <a:ext cx="688931" cy="24104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2 completed.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Sorted CSV File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4" y="2660938"/>
            <a:ext cx="7315200" cy="3448050"/>
          </a:xfrm>
          <a:prstGeom prst="rect">
            <a:avLst/>
          </a:prstGeom>
        </p:spPr>
      </p:pic>
      <p:pic>
        <p:nvPicPr>
          <p:cNvPr id="9" name="圖片 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69" y="6152763"/>
            <a:ext cx="688931" cy="24104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market return data, convert to CSV by Excel.</a:t>
            </a:r>
          </a:p>
          <a:p>
            <a:r>
              <a:rPr lang="en-US" altLang="zh-TW" dirty="0" smtClean="0"/>
              <a:t>Keep MDATE (date) and MKT (daily market return).</a:t>
            </a:r>
          </a:p>
          <a:p>
            <a:r>
              <a:rPr lang="en-US" altLang="zh-TW" dirty="0" smtClean="0"/>
              <a:t>How are we going to use MKT?</a:t>
            </a:r>
          </a:p>
          <a:p>
            <a:r>
              <a:rPr lang="en-US" altLang="zh-TW" dirty="0" smtClean="0"/>
              <a:t>We need to “merge” with stock return</a:t>
            </a:r>
            <a:br>
              <a:rPr lang="en-US" altLang="zh-TW" dirty="0" smtClean="0"/>
            </a:br>
            <a:r>
              <a:rPr lang="en-US" altLang="zh-TW" dirty="0" smtClean="0"/>
              <a:t>by date.</a:t>
            </a:r>
          </a:p>
          <a:p>
            <a:r>
              <a:rPr lang="en-US" altLang="zh-TW" dirty="0" smtClean="0"/>
              <a:t>How can we do this efficiently?</a:t>
            </a:r>
          </a:p>
          <a:p>
            <a:r>
              <a:rPr lang="en-US" altLang="zh-TW" dirty="0" smtClean="0"/>
              <a:t>We can use the </a:t>
            </a:r>
            <a:r>
              <a:rPr lang="en-US" altLang="zh-TW" dirty="0" smtClean="0">
                <a:solidFill>
                  <a:srgbClr val="FF0000"/>
                </a:solidFill>
              </a:rPr>
              <a:t>dictionary</a:t>
            </a:r>
            <a:r>
              <a:rPr lang="en-US" altLang="zh-TW" dirty="0" smtClean="0"/>
              <a:t> structure.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Use MDATE as key and 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MKT as value.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Easily find MKT of matching date.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Prepare Market Data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867027"/>
            <a:ext cx="2305050" cy="3686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10" y="6274061"/>
            <a:ext cx="688931" cy="2410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err="1">
                <a:cs typeface="Courier New" panose="02070309020205020404" pitchFamily="49" charset="0"/>
              </a:rPr>
              <a:t>csv.DictReader</a:t>
            </a:r>
            <a:r>
              <a:rPr lang="en-US" altLang="zh-TW" sz="2000" dirty="0">
                <a:cs typeface="Courier New" panose="02070309020205020404" pitchFamily="49" charset="0"/>
              </a:rPr>
              <a:t>(): allow access columns by its names.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mktfn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"K: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pbc_2017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 module 2 2017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2 application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mkt1996_2016.csv“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fh1 = </a:t>
            </a:r>
            <a:r>
              <a:rPr lang="en-US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mktfn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reader1 =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csv.DictReader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(fh1)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mktret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reader1: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mktret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'MDATE'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'MKT'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fh1.close()</a:t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 %d market return data" 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TW" sz="20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mktret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sz="700" dirty="0"/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000" dirty="0"/>
              <a:t>Output: Read 5345 market return data</a:t>
            </a:r>
          </a:p>
          <a:p>
            <a:r>
              <a:rPr lang="en-US" altLang="zh-TW" sz="2000" dirty="0"/>
              <a:t>Get market return by: </a:t>
            </a:r>
          </a:p>
          <a:p>
            <a:r>
              <a:rPr lang="en-US" altLang="zh-TW" sz="2000" dirty="0"/>
              <a:t>&gt;&gt;&gt; </a:t>
            </a:r>
            <a:r>
              <a:rPr lang="en-US" altLang="zh-TW" sz="2000" dirty="0" err="1"/>
              <a:t>mktret</a:t>
            </a:r>
            <a:r>
              <a:rPr lang="en-US" altLang="zh-TW" sz="2000" dirty="0"/>
              <a:t>['20160105']</a:t>
            </a:r>
          </a:p>
          <a:p>
            <a:r>
              <a:rPr lang="en-US" altLang="zh-TW" sz="2000" dirty="0"/>
              <a:t>-0.4825</a:t>
            </a:r>
            <a:endParaRPr lang="zh-TW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Market Return to Dictionary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are going to read in stock return data line-by-line.</a:t>
            </a:r>
          </a:p>
          <a:p>
            <a:r>
              <a:rPr lang="en-US" altLang="zh-TW" dirty="0" smtClean="0"/>
              <a:t>Since the data is sorted by stock ID, and then by date, </a:t>
            </a:r>
            <a:br>
              <a:rPr lang="en-US" altLang="zh-TW" dirty="0" smtClean="0"/>
            </a:br>
            <a:r>
              <a:rPr lang="en-US" altLang="zh-TW" dirty="0" smtClean="0"/>
              <a:t>we know that when the stock ID is different from the previous line, then we encountered a new stock.</a:t>
            </a:r>
          </a:p>
          <a:p>
            <a:r>
              <a:rPr lang="en-US" altLang="zh-TW" dirty="0" smtClean="0"/>
              <a:t>How do we know that current stock has finished? </a:t>
            </a:r>
          </a:p>
          <a:p>
            <a:pPr lvl="1"/>
            <a:r>
              <a:rPr lang="en-US" altLang="zh-TW" dirty="0" smtClean="0"/>
              <a:t>Need to remember the stock ID of the previous line!</a:t>
            </a:r>
          </a:p>
          <a:p>
            <a:pPr lvl="1"/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Regression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05" y="4131254"/>
            <a:ext cx="5792342" cy="252784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355" y="5060373"/>
            <a:ext cx="1828800" cy="37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937637" y="55863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1" name="圖片 1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08" y="6418063"/>
            <a:ext cx="688931" cy="24104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Again, create a CSV reader. 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This time, use </a:t>
            </a:r>
            <a:r>
              <a:rPr lang="en-US" altLang="zh-TW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csv.DictReader</a:t>
            </a:r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Allow access elements by column name. </a:t>
            </a:r>
          </a:p>
          <a:p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 = 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(stockfn_sorted, 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reader2 = csv.DictReader(fh4)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through files…</a:t>
            </a:r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reader2: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return</a:t>
            </a:r>
            <a:br>
              <a:rPr lang="en-US" altLang="zh-TW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fh4.close()</a:t>
            </a:r>
            <a:endParaRPr lang="en-US" altLang="zh-TW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 Through the Sorted CSV File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3239"/>
            <a:ext cx="8229600" cy="50809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We are going to use lists to store stock returns (</a:t>
            </a:r>
            <a:r>
              <a:rPr lang="en-US" altLang="zh-TW" dirty="0" err="1" smtClean="0"/>
              <a:t>sret</a:t>
            </a:r>
            <a:r>
              <a:rPr lang="en-US" altLang="zh-TW" dirty="0" smtClean="0"/>
              <a:t>) and dates (</a:t>
            </a:r>
            <a:r>
              <a:rPr lang="en-US" altLang="zh-TW" dirty="0" err="1" smtClean="0"/>
              <a:t>sdate</a:t>
            </a:r>
            <a:r>
              <a:rPr lang="en-US" altLang="zh-TW" dirty="0" smtClean="0"/>
              <a:t>) for each stock. </a:t>
            </a:r>
          </a:p>
          <a:p>
            <a:r>
              <a:rPr lang="en-US" altLang="zh-TW" dirty="0" smtClean="0"/>
              <a:t>Simply append to the end of the list. </a:t>
            </a:r>
          </a:p>
          <a:p>
            <a:r>
              <a:rPr lang="en-US" altLang="zh-TW" dirty="0" smtClean="0"/>
              <a:t>Need to detect the end of one stock data (using </a:t>
            </a:r>
            <a:r>
              <a:rPr lang="en-US" altLang="zh-TW" dirty="0" err="1" smtClean="0"/>
              <a:t>last_coid</a:t>
            </a:r>
            <a:r>
              <a:rPr lang="en-US" altLang="zh-TW" dirty="0" smtClean="0"/>
              <a:t>). </a:t>
            </a:r>
          </a:p>
          <a:p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store stock returns and dates</a:t>
            </a:r>
            <a:b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sret=[]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sdate=[]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last_coid = 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reader2: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this_coid = arow[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"COID"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this_name = arow[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(this_coid) != last_coid: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(sret) &gt; minlen):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regression here </a:t>
            </a:r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#reset sret and sdate</a:t>
            </a:r>
            <a:b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sret = [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(arow[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'ROI'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].strip())]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sdate = [arow[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'MDATE'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sret.append(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(arow[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'ROI'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].strip()))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sdate.append(arow[</a:t>
            </a:r>
            <a:r>
              <a:rPr lang="zh-TW" altLang="zh-TW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'MDATE'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last_coid = this_coid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last_name = this_name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fh4.close(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Prepare Variables to Store Stock Returns and Dates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60344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60344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臺灣證券交易所股份有限公司 </a:t>
            </a:r>
            <a:r>
              <a:rPr lang="en-US" altLang="zh-TW" dirty="0" smtClean="0"/>
              <a:t>(</a:t>
            </a:r>
            <a:r>
              <a:rPr lang="en-US" dirty="0"/>
              <a:t>Taiwan Stock Exchange Corporation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TSEC)</a:t>
            </a:r>
          </a:p>
          <a:p>
            <a:pPr lvl="1"/>
            <a:r>
              <a:rPr lang="zh-TW" altLang="en-US" dirty="0" smtClean="0"/>
              <a:t>成</a:t>
            </a:r>
            <a:r>
              <a:rPr lang="zh-TW" altLang="en-US" dirty="0"/>
              <a:t>立於 </a:t>
            </a:r>
            <a:r>
              <a:rPr lang="en-US" altLang="zh-TW" dirty="0"/>
              <a:t>1961 </a:t>
            </a:r>
            <a:r>
              <a:rPr lang="zh-TW" altLang="en-US" dirty="0"/>
              <a:t>年 </a:t>
            </a:r>
            <a:r>
              <a:rPr lang="en-US" altLang="zh-TW" dirty="0"/>
              <a:t>10 </a:t>
            </a:r>
            <a:r>
              <a:rPr lang="zh-TW" altLang="en-US" dirty="0"/>
              <a:t>月 </a:t>
            </a:r>
            <a:r>
              <a:rPr lang="en-US" altLang="zh-TW" dirty="0"/>
              <a:t>3 </a:t>
            </a:r>
            <a:r>
              <a:rPr lang="zh-TW" altLang="en-US" dirty="0"/>
              <a:t>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1962 </a:t>
            </a:r>
            <a:r>
              <a:rPr lang="zh-TW" altLang="en-US" dirty="0"/>
              <a:t>年 </a:t>
            </a:r>
            <a:r>
              <a:rPr lang="en-US" altLang="zh-TW" dirty="0"/>
              <a:t>2 </a:t>
            </a:r>
            <a:r>
              <a:rPr lang="zh-TW" altLang="en-US" dirty="0"/>
              <a:t>月 </a:t>
            </a:r>
            <a:r>
              <a:rPr lang="en-US" altLang="zh-TW" dirty="0"/>
              <a:t>9 </a:t>
            </a:r>
            <a:r>
              <a:rPr lang="zh-TW" altLang="en-US" dirty="0"/>
              <a:t>日開業，為臺灣證券集中市</a:t>
            </a:r>
            <a:r>
              <a:rPr lang="zh-TW" altLang="en-US" dirty="0" smtClean="0"/>
              <a:t>場。</a:t>
            </a:r>
            <a:endParaRPr lang="en-US" altLang="zh-TW" dirty="0" smtClean="0"/>
          </a:p>
          <a:p>
            <a:pPr lvl="1"/>
            <a:r>
              <a:rPr lang="zh-TW" altLang="en-US" dirty="0"/>
              <a:t>交易所為「股份有限公司」，為公司</a:t>
            </a:r>
            <a:r>
              <a:rPr lang="zh-TW" altLang="en-US" dirty="0" smtClean="0"/>
              <a:t>制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sym typeface="Wingdings" panose="05000000000000000000" pitchFamily="2" charset="2"/>
              </a:rPr>
              <a:t>交易時間：星</a:t>
            </a:r>
            <a:r>
              <a:rPr lang="zh-TW" altLang="en-US" dirty="0">
                <a:latin typeface="微軟正黑體" panose="020B0604030504040204" pitchFamily="34" charset="-120"/>
                <a:sym typeface="Wingdings" panose="05000000000000000000" pitchFamily="2" charset="2"/>
              </a:rPr>
              <a:t>期一至星期五每日 </a:t>
            </a:r>
            <a:r>
              <a:rPr lang="en-US" altLang="zh-TW" dirty="0">
                <a:solidFill>
                  <a:srgbClr val="800080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09:00~13:30</a:t>
            </a:r>
            <a:r>
              <a:rPr lang="zh-TW" altLang="en-US" dirty="0">
                <a:latin typeface="微軟正黑體" panose="020B0604030504040204" pitchFamily="34" charset="-120"/>
                <a:sym typeface="Wingdings" panose="05000000000000000000" pitchFamily="2" charset="2"/>
              </a:rPr>
              <a:t>。</a:t>
            </a:r>
          </a:p>
          <a:p>
            <a:pPr lvl="1">
              <a:lnSpc>
                <a:spcPct val="11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sym typeface="Wingdings" panose="05000000000000000000" pitchFamily="2" charset="2"/>
              </a:rPr>
              <a:t>休</a:t>
            </a:r>
            <a:r>
              <a:rPr lang="zh-TW" altLang="en-US" dirty="0">
                <a:latin typeface="微軟正黑體" panose="020B0604030504040204" pitchFamily="34" charset="-120"/>
                <a:sym typeface="Wingdings" panose="05000000000000000000" pitchFamily="2" charset="2"/>
              </a:rPr>
              <a:t>假停市日除經特別公告外，</a:t>
            </a:r>
            <a:r>
              <a:rPr lang="zh-TW" altLang="en-US" dirty="0" smtClean="0">
                <a:latin typeface="微軟正黑體" panose="020B0604030504040204" pitchFamily="34" charset="-120"/>
                <a:sym typeface="Wingdings" panose="05000000000000000000" pitchFamily="2" charset="2"/>
              </a:rPr>
              <a:t>與金</a:t>
            </a:r>
            <a:r>
              <a:rPr lang="zh-TW" altLang="en-US" dirty="0">
                <a:latin typeface="微軟正黑體" panose="020B0604030504040204" pitchFamily="34" charset="-120"/>
                <a:sym typeface="Wingdings" panose="05000000000000000000" pitchFamily="2" charset="2"/>
              </a:rPr>
              <a:t>融業的例行假日相同。</a:t>
            </a:r>
          </a:p>
          <a:p>
            <a:pPr lvl="1">
              <a:lnSpc>
                <a:spcPct val="11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sym typeface="Wingdings" panose="05000000000000000000" pitchFamily="2" charset="2"/>
              </a:rPr>
              <a:t>臺</a:t>
            </a:r>
            <a:r>
              <a:rPr lang="zh-TW" altLang="en-US" dirty="0">
                <a:latin typeface="微軟正黑體" panose="020B0604030504040204" pitchFamily="34" charset="-120"/>
                <a:sym typeface="Wingdings" panose="05000000000000000000" pitchFamily="2" charset="2"/>
              </a:rPr>
              <a:t>灣地區遇天然災害時，證券集中市場之休市視當地縣市首長宣佈公教機關是否上班為準 </a:t>
            </a:r>
            <a:r>
              <a:rPr lang="en-US" altLang="zh-TW" dirty="0">
                <a:latin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sym typeface="Wingdings" panose="05000000000000000000" pitchFamily="2" charset="2"/>
              </a:rPr>
              <a:t>例如颱風來襲，臺北市若宣佈停止上班，則臺灣證交所休市</a:t>
            </a:r>
            <a:r>
              <a:rPr lang="en-US" altLang="zh-TW" dirty="0">
                <a:latin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sym typeface="Wingdings" panose="05000000000000000000" pitchFamily="2" charset="2"/>
              </a:rPr>
              <a:t>。</a:t>
            </a:r>
            <a:r>
              <a:rPr lang="en-US" altLang="zh-TW" b="1" dirty="0">
                <a:latin typeface="Times New Roman" pitchFamily="18" charset="0"/>
              </a:rPr>
              <a:t> ☼</a:t>
            </a:r>
            <a:endParaRPr lang="zh-TW" altLang="en-US" dirty="0"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</a:t>
            </a:r>
            <a:r>
              <a:rPr lang="zh-TW" altLang="en-US" dirty="0"/>
              <a:t>所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If we encountered a different stock ID, then its time to run regression for the previous stock ID. </a:t>
            </a:r>
          </a:p>
          <a:p>
            <a:r>
              <a:rPr lang="en-US" altLang="zh-TW" dirty="0" smtClean="0"/>
              <a:t>Pass </a:t>
            </a:r>
            <a:r>
              <a:rPr lang="en-US" altLang="zh-TW" dirty="0" err="1" smtClean="0"/>
              <a:t>sret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sdate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mktret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compute_model</a:t>
            </a:r>
            <a:r>
              <a:rPr lang="en-US" altLang="zh-TW" dirty="0" smtClean="0"/>
              <a:t>().</a:t>
            </a:r>
          </a:p>
          <a:p>
            <a:r>
              <a:rPr lang="en-US" altLang="zh-TW" dirty="0" smtClean="0"/>
              <a:t>Need to reset </a:t>
            </a:r>
            <a:r>
              <a:rPr lang="en-US" altLang="zh-TW" dirty="0" err="1" smtClean="0"/>
              <a:t>sret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sdate</a:t>
            </a:r>
            <a:r>
              <a:rPr lang="en-US" altLang="zh-TW" dirty="0" smtClean="0"/>
              <a:t> so that the next stock has a new start!</a:t>
            </a:r>
          </a:p>
          <a:p>
            <a:endParaRPr lang="en-US" altLang="zh-TW" dirty="0" smtClean="0"/>
          </a:p>
          <a:p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(this_coid) != last_coid: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(sret) &gt; minlen):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"Run regression for COID:"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_coid)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out1 = compute_model(sret, sdate, mktret)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#record out1 here</a:t>
            </a:r>
            <a:b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#reset sret and sdate</a:t>
            </a:r>
            <a:b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sret = [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(arow[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'ROI'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].strip())]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sdate = [arow[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'MDATE'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].strip()]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sret.append(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(arow[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'ROI'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].strip()))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sdate.append(arow[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'MDATE'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].strip())</a:t>
            </a:r>
            <a:endParaRPr lang="zh-TW" altLang="zh-TW" sz="28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Prepare to Run Regression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Using date to extract market return</a:t>
            </a: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sdate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'20160118'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'20160119'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'20160120'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'20160121'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'20160122'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xlist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20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range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20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len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sdate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)):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xlist</a:t>
            </a:r>
            <a:r>
              <a:rPr lang="en-US" altLang="zh-TW" kern="0" spc="20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append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mktret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sdate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]])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xlist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[0.6335, 0.5595, -1.983, -0.456, 1.2026]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spc="2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2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mktret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2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'20160119'</a:t>
            </a:r>
            <a:r>
              <a:rPr lang="en-US" altLang="zh-TW" kern="0" spc="2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spc="2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0.5595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Creating the market return list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need to construct the market return list first before running regression. </a:t>
            </a:r>
          </a:p>
          <a:p>
            <a:pPr lvl="0"/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compute_model(ylist, sdate, mktret):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"""ylist: list of stock return</a:t>
            </a:r>
            <a:b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sdate: list of return dates</a:t>
            </a:r>
            <a:b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mktret: market return dictonary"""   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xlist = []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(sdate)):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xlist.append(mktret[sdate[i]])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(xlist) !=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(ylist):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 lenght Error!"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simple_reg(xlist, ylist)</a:t>
            </a:r>
            <a:endParaRPr lang="zh-TW" altLang="zh-TW" sz="2800" dirty="0">
              <a:latin typeface="Arial" panose="020B0604020202020204" pitchFamily="34" charset="0"/>
            </a:endParaRPr>
          </a:p>
          <a:p>
            <a:r>
              <a:rPr lang="zh-TW" altLang="zh-TW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zh-TW" altLang="zh-TW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cause Python to report Error!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compute_mode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New we are ready to run regression.</a:t>
                </a:r>
              </a:p>
              <a:p>
                <a:r>
                  <a:rPr lang="en-US" altLang="zh-TW" dirty="0" smtClean="0"/>
                  <a:t>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simple_reg</a:t>
            </a: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Parameters: </a:t>
                </a:r>
                <a:r>
                  <a:rPr lang="en-US" altLang="zh-TW" dirty="0" err="1" smtClean="0"/>
                  <a:t>xlist</a:t>
                </a:r>
                <a:r>
                  <a:rPr lang="en-US" altLang="zh-TW" dirty="0" smtClean="0"/>
                  <a:t> and </a:t>
                </a:r>
                <a:r>
                  <a:rPr lang="en-US" altLang="zh-TW" dirty="0" err="1" smtClean="0"/>
                  <a:t>ylist</a:t>
                </a:r>
                <a:endParaRPr lang="en-US" altLang="zh-TW" dirty="0" smtClean="0"/>
              </a:p>
              <a:p>
                <a:pPr lvl="0"/>
                <a:r>
                  <a:rPr lang="zh-TW" altLang="zh-TW" b="1" dirty="0">
                    <a:solidFill>
                      <a:srgbClr val="000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zh-TW" altLang="zh-TW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simple_reg(xlist, ylist):</a:t>
                </a:r>
                <a:br>
                  <a:rPr lang="zh-TW" altLang="zh-TW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TW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TW" altLang="zh-TW" i="1" dirty="0" smtClean="0">
                    <a:solidFill>
                      <a:srgbClr val="808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US" altLang="zh-TW" i="1" dirty="0" smtClean="0">
                    <a:solidFill>
                      <a:srgbClr val="808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altLang="zh-TW" i="1" dirty="0" err="1" smtClean="0">
                    <a:solidFill>
                      <a:srgbClr val="808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en-US" altLang="zh-TW" i="1" dirty="0" smtClean="0">
                    <a:solidFill>
                      <a:srgbClr val="808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here…</a:t>
                </a:r>
              </a:p>
              <a:p>
                <a:r>
                  <a:rPr lang="en-US" altLang="zh-TW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zh-TW" altLang="zh-TW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zh-TW" altLang="zh-TW" b="1" dirty="0">
                    <a:solidFill>
                      <a:srgbClr val="00008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eturn </a:t>
                </a:r>
                <a:r>
                  <a:rPr lang="zh-TW" altLang="zh-TW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[alpha, beta, s, r2]</a:t>
                </a:r>
                <a:endParaRPr lang="zh-TW" altLang="zh-TW" sz="3200" dirty="0">
                  <a:latin typeface="Arial" panose="020B0604020202020204" pitchFamily="34" charset="0"/>
                </a:endParaRPr>
              </a:p>
              <a:p>
                <a:pPr lvl="0"/>
                <a:r>
                  <a:rPr lang="en-US" altLang="zh-TW" dirty="0" smtClean="0"/>
                  <a:t>Return a list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12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TW" sz="2100" b="1" kern="0" spc="20" dirty="0">
                    <a:solidFill>
                      <a:srgbClr val="C65D09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&gt;&gt;&gt; </a:t>
                </a:r>
                <a:r>
                  <a:rPr lang="en-US" altLang="zh-TW" sz="2100" kern="0" spc="2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xlist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=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 [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0.4825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1.0491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1.7312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0.5337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1.3371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0.2564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0.7229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1.0445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0.2471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]</a:t>
                </a:r>
                <a:endParaRPr lang="zh-TW" altLang="zh-TW" sz="33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TW" sz="2100" b="1" kern="0" spc="20" dirty="0">
                    <a:solidFill>
                      <a:srgbClr val="C65D09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&gt;&gt;&gt; </a:t>
                </a:r>
                <a:r>
                  <a:rPr lang="en-US" altLang="zh-TW" sz="2100" kern="0" spc="2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ylist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=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 [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0.9560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1.3258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4.9904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1.2797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666666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-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3.7037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0.3846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2.4904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0.0000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>
                    <a:solidFill>
                      <a:srgbClr val="40A07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0.5607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 ]</a:t>
                </a:r>
                <a:endParaRPr lang="zh-TW" altLang="zh-TW" sz="33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TW" sz="2100" b="1" kern="0" spc="20" dirty="0">
                    <a:solidFill>
                      <a:srgbClr val="C65D09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&gt;&gt;&gt; </a:t>
                </a:r>
                <a:r>
                  <a:rPr lang="en-US" altLang="zh-TW" sz="2100" kern="0" spc="2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simple_reg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(</a:t>
                </a:r>
                <a:r>
                  <a:rPr lang="en-US" altLang="zh-TW" sz="2100" kern="0" spc="2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xlist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, </a:t>
                </a:r>
                <a:r>
                  <a:rPr lang="en-US" altLang="zh-TW" sz="2100" kern="0" spc="2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ylist</a:t>
                </a:r>
                <a:r>
                  <a:rPr lang="en-US" altLang="zh-TW" sz="2100" kern="0" spc="20" dirty="0">
                    <a:solidFill>
                      <a:srgbClr val="000000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)</a:t>
                </a:r>
                <a:endParaRPr lang="zh-TW" altLang="zh-TW" sz="33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TW" sz="2100" kern="0" spc="20" dirty="0">
                    <a:solidFill>
                      <a:srgbClr val="888888"/>
                    </a:solidFill>
                    <a:latin typeface="Consolas" panose="020B0609020204030204" pitchFamily="49" charset="0"/>
                    <a:ea typeface="細明體" panose="02020509000000000000" pitchFamily="49" charset="-120"/>
                    <a:cs typeface="細明體" panose="02020509000000000000" pitchFamily="49" charset="-120"/>
                  </a:rPr>
                  <a:t>[0.33336979748359297, -0.016504474005063087, 2.6334217234108612, 3.363998221928011e-05]</a:t>
                </a:r>
                <a:endParaRPr lang="zh-TW" altLang="zh-TW" sz="33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/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simple_reg(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Before entering the for loop</a:t>
            </a:r>
          </a:p>
          <a:p>
            <a:pPr lvl="0"/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coidlist = 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namelist = 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alphalist = 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betalist = 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slist = []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r2list = []</a:t>
            </a:r>
            <a:endParaRPr lang="zh-TW" altLang="zh-TW" sz="32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After running regression for each stock:</a:t>
            </a:r>
            <a:endParaRPr lang="en-US" altLang="zh-TW" dirty="0"/>
          </a:p>
          <a:p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out1 = compute_model(sret, sdate, mktret)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oidlist.append(last_coid)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amelist.append(last_name)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lphalist.append(out1[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etalist.append(out1[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list.append(out1[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2list.append(out1[</a:t>
            </a:r>
            <a:r>
              <a:rPr lang="zh-TW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Record Result For Each Stock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Still need to run regression for the last stock after finish looping.</a:t>
            </a:r>
          </a:p>
          <a:p>
            <a:r>
              <a:rPr lang="en-US" altLang="zh-TW" dirty="0" smtClean="0"/>
              <a:t>Outside of the for loop:</a:t>
            </a:r>
          </a:p>
          <a:p>
            <a:pPr lvl="0"/>
            <a: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last stock</a:t>
            </a:r>
            <a:br>
              <a:rPr lang="zh-TW" altLang="zh-TW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(sret) &gt; minlen):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"Run regression for COID:"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last_coid)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out1=compute_model(sret, sdate, mktret)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coidlist.append(last_coid)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namelist.append(last_name)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alphalist.append(out1[</a:t>
            </a:r>
            <a:r>
              <a:rPr lang="zh-TW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betalist.append(out1[</a:t>
            </a:r>
            <a:r>
              <a:rPr lang="zh-TW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slist.append(out1[</a:t>
            </a:r>
            <a:r>
              <a:rPr lang="zh-TW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r2list.append(out1[</a:t>
            </a:r>
            <a:r>
              <a:rPr lang="zh-TW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zh-TW" altLang="zh-TW" sz="28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Remember to Process the Last Stock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2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Putting Everything Together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Running the program:</a:t>
            </a:r>
          </a:p>
          <a:p>
            <a:r>
              <a:rPr lang="en-US" altLang="zh-TW" dirty="0"/>
              <a:t>Read 5345 market return data</a:t>
            </a:r>
          </a:p>
          <a:p>
            <a:r>
              <a:rPr lang="en-US" altLang="zh-TW" dirty="0"/>
              <a:t>Merging 1 splits</a:t>
            </a:r>
          </a:p>
          <a:p>
            <a:r>
              <a:rPr lang="en-US" altLang="zh-TW" dirty="0"/>
              <a:t>Run regression for COID: </a:t>
            </a:r>
            <a:r>
              <a:rPr lang="en-US" altLang="zh-TW" dirty="0" smtClean="0"/>
              <a:t>1101</a:t>
            </a:r>
            <a:endParaRPr lang="en-US" altLang="zh-TW" dirty="0"/>
          </a:p>
          <a:p>
            <a:r>
              <a:rPr lang="en-US" altLang="zh-TW" dirty="0" smtClean="0"/>
              <a:t>Run </a:t>
            </a:r>
            <a:r>
              <a:rPr lang="en-US" altLang="zh-TW" dirty="0"/>
              <a:t>regression for COID: 1102</a:t>
            </a:r>
          </a:p>
          <a:p>
            <a:r>
              <a:rPr lang="en-US" altLang="zh-TW" dirty="0"/>
              <a:t>Run regression for COID: 1103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/>
              <a:t>Run regression for COID: 9958</a:t>
            </a:r>
          </a:p>
          <a:p>
            <a:r>
              <a:rPr lang="en-US" altLang="zh-TW" dirty="0"/>
              <a:t>Run regression for COID: 9958</a:t>
            </a:r>
          </a:p>
          <a:p>
            <a:r>
              <a:rPr lang="en-US" altLang="zh-TW" b="1" dirty="0">
                <a:solidFill>
                  <a:schemeClr val="accent5"/>
                </a:solidFill>
              </a:rPr>
              <a:t>Average R2= 0.132214; </a:t>
            </a:r>
            <a:r>
              <a:rPr lang="en-US" altLang="zh-TW" b="1" dirty="0" err="1">
                <a:solidFill>
                  <a:schemeClr val="accent5"/>
                </a:solidFill>
              </a:rPr>
              <a:t>nstock</a:t>
            </a:r>
            <a:r>
              <a:rPr lang="en-US" altLang="zh-TW" b="1" dirty="0">
                <a:solidFill>
                  <a:schemeClr val="accent5"/>
                </a:solidFill>
              </a:rPr>
              <a:t>=906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0200"/>
            <a:ext cx="8468591" cy="487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0"/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matplotlib.font_manager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FontProperties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ChineseFont2 = FontProperties(</a:t>
            </a:r>
            <a:r>
              <a:rPr lang="zh-TW" altLang="zh-TW" sz="20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'C: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zh-TW" altLang="zh-TW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mingliu.ttc'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fig, ax = plt.subplots()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ax.scatter(betalist, alphalist)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 txt </a:t>
            </a:r>
            <a:r>
              <a:rPr lang="zh-TW" altLang="zh-TW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zh-TW" altLang="zh-TW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(namelist):</a:t>
            </a:r>
            <a:b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ax.annotate(txt, (betalist[i],alphalist[i]), </a:t>
            </a:r>
            <a:r>
              <a:rPr lang="zh-TW" altLang="zh-TW" sz="20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fontproperties </a:t>
            </a:r>
            <a:r>
              <a:rPr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ChineseFont2)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TW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zh-TW" altLang="zh-TW" sz="28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Plotting Result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546462" cy="4876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Plotting the Result (x: beta; y: alpha)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20" y="6159760"/>
            <a:ext cx="688931" cy="241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市場概況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5691352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09282"/>
              </p:ext>
            </p:extLst>
          </p:nvPr>
        </p:nvGraphicFramePr>
        <p:xfrm>
          <a:off x="153708" y="2400694"/>
          <a:ext cx="8813496" cy="24139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3374">
                  <a:extLst>
                    <a:ext uri="{9D8B030D-6E8A-4147-A177-3AD203B41FA5}">
                      <a16:colId xmlns:a16="http://schemas.microsoft.com/office/drawing/2014/main" val="2092584658"/>
                    </a:ext>
                  </a:extLst>
                </a:gridCol>
                <a:gridCol w="2203374">
                  <a:extLst>
                    <a:ext uri="{9D8B030D-6E8A-4147-A177-3AD203B41FA5}">
                      <a16:colId xmlns:a16="http://schemas.microsoft.com/office/drawing/2014/main" val="4284442645"/>
                    </a:ext>
                  </a:extLst>
                </a:gridCol>
                <a:gridCol w="2203374">
                  <a:extLst>
                    <a:ext uri="{9D8B030D-6E8A-4147-A177-3AD203B41FA5}">
                      <a16:colId xmlns:a16="http://schemas.microsoft.com/office/drawing/2014/main" val="2089571898"/>
                    </a:ext>
                  </a:extLst>
                </a:gridCol>
                <a:gridCol w="2203374">
                  <a:extLst>
                    <a:ext uri="{9D8B030D-6E8A-4147-A177-3AD203B41FA5}">
                      <a16:colId xmlns:a16="http://schemas.microsoft.com/office/drawing/2014/main" val="4018889249"/>
                    </a:ext>
                  </a:extLst>
                </a:gridCol>
              </a:tblGrid>
              <a:tr h="8046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公開發行公司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上市公司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上櫃公司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興櫃公司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extLst>
                  <a:ext uri="{0D108BD9-81ED-4DB2-BD59-A6C34878D82A}">
                    <a16:rowId xmlns:a16="http://schemas.microsoft.com/office/drawing/2014/main" val="1179106036"/>
                  </a:ext>
                </a:extLst>
              </a:tr>
              <a:tr h="8046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家數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854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685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284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extLst>
                  <a:ext uri="{0D108BD9-81ED-4DB2-BD59-A6C34878D82A}">
                    <a16:rowId xmlns:a16="http://schemas.microsoft.com/office/drawing/2014/main" val="3453981066"/>
                  </a:ext>
                </a:extLst>
              </a:tr>
              <a:tr h="8046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市值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26,891.50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2,680.56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893.02</a:t>
                      </a:r>
                      <a:endParaRPr lang="zh-TW" altLang="en-US" sz="2000" dirty="0"/>
                    </a:p>
                  </a:txBody>
                  <a:tcPr marL="99152" marR="99152" marT="49576" marB="49576" anchor="ctr"/>
                </a:tc>
                <a:extLst>
                  <a:ext uri="{0D108BD9-81ED-4DB2-BD59-A6C34878D82A}">
                    <a16:rowId xmlns:a16="http://schemas.microsoft.com/office/drawing/2014/main" val="3541763791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528990" y="2062139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單位：</a:t>
            </a:r>
            <a:r>
              <a:rPr lang="en-US" altLang="zh-TW" sz="1600" dirty="0"/>
              <a:t>10</a:t>
            </a:r>
            <a:r>
              <a:rPr lang="zh-TW" altLang="en-US" sz="1600" dirty="0"/>
              <a:t>億元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53709" y="4876301"/>
            <a:ext cx="5381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2014</a:t>
            </a:r>
            <a:r>
              <a:rPr lang="zh-TW" altLang="en-US" sz="1600" dirty="0"/>
              <a:t>年</a:t>
            </a:r>
            <a:r>
              <a:rPr lang="en-US" altLang="zh-TW" sz="1600" dirty="0"/>
              <a:t>12</a:t>
            </a:r>
            <a:r>
              <a:rPr lang="zh-TW" altLang="en-US" sz="1600" dirty="0"/>
              <a:t>月，資料來源：台灣證券交易所、櫃檯買賣中心</a:t>
            </a:r>
          </a:p>
        </p:txBody>
      </p:sp>
      <p:pic>
        <p:nvPicPr>
          <p:cNvPr id="15" name="圖片 1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78" y="4957589"/>
            <a:ext cx="343827" cy="2954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1600200"/>
            <a:ext cx="7998984" cy="4876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Plotting the Result (x: beta; y: alpha)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62" y="6235960"/>
            <a:ext cx="688931" cy="241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0333"/>
            <a:ext cx="8229600" cy="471653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Plotting the Result (x: beta; y: alpha)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34" y="6312160"/>
            <a:ext cx="688931" cy="241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0767"/>
            <a:ext cx="8229600" cy="441566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Plotting the Result (x: beta; y: alpha)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4" y="6179826"/>
            <a:ext cx="688931" cy="2410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Based on the market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We know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words: Stock variance can be decomposed into two parts: systematic risk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idiosyncratic risk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Systematic risk is the variation that is linked to the market.</a:t>
                </a:r>
              </a:p>
              <a:p>
                <a:r>
                  <a:rPr lang="en-US" altLang="zh-TW" dirty="0" smtClean="0"/>
                  <a:t>Idiosyncratic risk is the variation that is not related to the market.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Averaged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: Whether stocks move together (driven by market return)</a:t>
                </a:r>
              </a:p>
              <a:p>
                <a:r>
                  <a:rPr lang="en-US" altLang="zh-TW" dirty="0" smtClean="0"/>
                  <a:t>Higher averaged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: stocks are driven by market</a:t>
                </a:r>
              </a:p>
              <a:p>
                <a:r>
                  <a:rPr lang="en-US" altLang="zh-TW" dirty="0" smtClean="0"/>
                  <a:t>Lower 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: stocks are </a:t>
                </a:r>
                <a:r>
                  <a:rPr lang="en-US" altLang="zh-TW" dirty="0" smtClean="0"/>
                  <a:t>not driven </a:t>
                </a:r>
                <a:r>
                  <a:rPr lang="en-US" altLang="zh-TW" dirty="0"/>
                  <a:t>by market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00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Variance Decomposition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Year 2000 to 2016. </a:t>
                </a:r>
              </a:p>
              <a:p>
                <a:r>
                  <a:rPr lang="en-US" altLang="zh-TW" dirty="0" smtClean="0"/>
                  <a:t>Collect averaged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Run the Same Model For Different Years</a:t>
            </a:r>
            <a:endParaRPr lang="zh-TW" alt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52622"/>
              </p:ext>
            </p:extLst>
          </p:nvPr>
        </p:nvGraphicFramePr>
        <p:xfrm>
          <a:off x="1245177" y="2428890"/>
          <a:ext cx="665364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0" name="圖片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44" y="6130835"/>
            <a:ext cx="688931" cy="2410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clear negative relationship</a:t>
            </a:r>
          </a:p>
          <a:p>
            <a:r>
              <a:rPr lang="en-US" altLang="zh-TW" dirty="0" smtClean="0"/>
              <a:t>Stocks move together when market index is low.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Market Index Level vs. Averaged R2</a:t>
            </a:r>
            <a:endParaRPr lang="zh-TW" alt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12248"/>
              </p:ext>
            </p:extLst>
          </p:nvPr>
        </p:nvGraphicFramePr>
        <p:xfrm>
          <a:off x="1166447" y="2520043"/>
          <a:ext cx="582929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37" y="6196843"/>
            <a:ext cx="688931" cy="24104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demonstrate how to process real world datasets with simple python scripts. </a:t>
            </a:r>
          </a:p>
          <a:p>
            <a:r>
              <a:rPr lang="en-US" dirty="0" smtClean="0"/>
              <a:t>Because </a:t>
            </a:r>
            <a:r>
              <a:rPr lang="en-US" dirty="0"/>
              <a:t>of the pedagogical </a:t>
            </a:r>
            <a:r>
              <a:rPr lang="en-US" dirty="0" smtClean="0"/>
              <a:t>nature of this course, we have avoid “advanced” libraries and tools that may be more attractive in some situations. </a:t>
            </a:r>
          </a:p>
          <a:p>
            <a:r>
              <a:rPr lang="en-US" dirty="0" smtClean="0"/>
              <a:t>You will need to explore the landscape before jumping into coding.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8601-1982-45EE-898A-0F6223D419B1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58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416647"/>
              </p:ext>
            </p:extLst>
          </p:nvPr>
        </p:nvGraphicFramePr>
        <p:xfrm>
          <a:off x="457200" y="1010891"/>
          <a:ext cx="8229600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7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Taiwan Stock Exchange Corporation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臺灣資本市場概況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歡迎外資來台投資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p4, 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改作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盧信銘</a:t>
                      </a:r>
                      <a:endParaRPr lang="en-US" altLang="zh-TW" sz="1000" b="0" i="0" u="none" strike="noStrike" cap="none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http://www.twse.com.tw/downloads/zh/investor/foreignInvest/TCMI_CH_1501.pdf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依據著作權法第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46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、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52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、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65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條合理使用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2017/8/30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Taiwan Stock Exchange Corporation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臺灣資本市場概況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歡迎外資來台投資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p7, 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改作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zh-TW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盧信銘</a:t>
                      </a:r>
                      <a:endParaRPr lang="en-US" altLang="zh-TW" sz="1000" b="0" i="0" u="none" strike="noStrike" cap="none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http://www.twse.com.tw/downloads/zh/investor/foreignInvest/TCMI_CH_1501.pdf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2017/8/30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台灣經濟新報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台灣經濟新報資料庫系統 操作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盧信銘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hlinkClick r:id="rId4"/>
                        </a:rPr>
                        <a:t>http://www.tej.com.tw/twsite/Default.aspx?TabId=396</a:t>
                      </a:r>
                      <a:endParaRPr lang="en-US" altLang="zh-TW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依據著作權法第</a:t>
                      </a:r>
                      <a:r>
                        <a:rPr lang="en-US" altLang="zh-TW" sz="1000" dirty="0" smtClean="0"/>
                        <a:t>46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52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65</a:t>
                      </a:r>
                      <a:r>
                        <a:rPr lang="zh-TW" altLang="en-US" sz="1000" dirty="0" smtClean="0"/>
                        <a:t>條合理使用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2017/8/30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台灣經濟新報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台灣經濟新報資料庫系統 操作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盧信銘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hlinkClick r:id="rId4"/>
                        </a:rPr>
                        <a:t>http://www.tej.com.tw/twsite/Default.aspx?TabId=396</a:t>
                      </a:r>
                      <a:endParaRPr lang="en-US" altLang="zh-TW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依據著作權法第</a:t>
                      </a:r>
                      <a:r>
                        <a:rPr lang="en-US" altLang="zh-TW" sz="1000" dirty="0" smtClean="0"/>
                        <a:t>46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52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65</a:t>
                      </a:r>
                      <a:r>
                        <a:rPr lang="zh-TW" altLang="en-US" sz="1000" dirty="0" smtClean="0"/>
                        <a:t>條合理使用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2017/8/30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台灣經濟新報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台灣經濟新報資料庫系統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操作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盧信銘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hlinkClick r:id="rId4"/>
                        </a:rPr>
                        <a:t>http://www.tej.com.tw/twsite/Default.aspx?TabId=396</a:t>
                      </a:r>
                      <a:endParaRPr lang="en-US" altLang="zh-TW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依據著作權法第</a:t>
                      </a:r>
                      <a:r>
                        <a:rPr lang="en-US" altLang="zh-TW" sz="1000" dirty="0" smtClean="0"/>
                        <a:t>46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52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65</a:t>
                      </a:r>
                      <a:r>
                        <a:rPr lang="zh-TW" altLang="en-US" sz="1000" dirty="0" smtClean="0"/>
                        <a:t>條合理使用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2017/8/30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949" y="3909652"/>
            <a:ext cx="602228" cy="688261"/>
          </a:xfrm>
          <a:prstGeom prst="rect">
            <a:avLst/>
          </a:prstGeom>
        </p:spPr>
      </p:pic>
      <p:pic>
        <p:nvPicPr>
          <p:cNvPr id="22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63" y="4679017"/>
            <a:ext cx="792000" cy="738165"/>
          </a:xfrm>
          <a:prstGeom prst="rect">
            <a:avLst/>
          </a:prstGeom>
        </p:spPr>
      </p:pic>
      <p:pic>
        <p:nvPicPr>
          <p:cNvPr id="23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268" y="5748892"/>
            <a:ext cx="792000" cy="36629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268" y="3290596"/>
            <a:ext cx="792000" cy="416233"/>
          </a:xfrm>
          <a:prstGeom prst="rect">
            <a:avLst/>
          </a:prstGeom>
        </p:spPr>
      </p:pic>
      <p:pic>
        <p:nvPicPr>
          <p:cNvPr id="27" name="圖片 26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71" y="1450708"/>
            <a:ext cx="544395" cy="46774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2268" y="2512451"/>
            <a:ext cx="792000" cy="3130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268" y="1689930"/>
            <a:ext cx="792000" cy="280782"/>
          </a:xfrm>
          <a:prstGeom prst="rect">
            <a:avLst/>
          </a:prstGeom>
        </p:spPr>
      </p:pic>
      <p:pic>
        <p:nvPicPr>
          <p:cNvPr id="24" name="圖片 23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69" y="2362813"/>
            <a:ext cx="544395" cy="467742"/>
          </a:xfrm>
          <a:prstGeom prst="rect">
            <a:avLst/>
          </a:prstGeom>
        </p:spPr>
      </p:pic>
      <p:pic>
        <p:nvPicPr>
          <p:cNvPr id="25" name="圖片 24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69" y="3198857"/>
            <a:ext cx="544395" cy="467742"/>
          </a:xfrm>
          <a:prstGeom prst="rect">
            <a:avLst/>
          </a:prstGeom>
        </p:spPr>
      </p:pic>
      <p:pic>
        <p:nvPicPr>
          <p:cNvPr id="26" name="圖片 25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70" y="4036637"/>
            <a:ext cx="544395" cy="467742"/>
          </a:xfrm>
          <a:prstGeom prst="rect">
            <a:avLst/>
          </a:prstGeom>
        </p:spPr>
      </p:pic>
      <p:pic>
        <p:nvPicPr>
          <p:cNvPr id="33" name="圖片 32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71" y="4778589"/>
            <a:ext cx="544395" cy="467742"/>
          </a:xfrm>
          <a:prstGeom prst="rect">
            <a:avLst/>
          </a:prstGeom>
        </p:spPr>
      </p:pic>
      <p:pic>
        <p:nvPicPr>
          <p:cNvPr id="19" name="圖片 18">
            <a:hlinkClick r:id="rId5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31" y="5775107"/>
            <a:ext cx="854353" cy="2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59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26903"/>
              </p:ext>
            </p:extLst>
          </p:nvPr>
        </p:nvGraphicFramePr>
        <p:xfrm>
          <a:off x="457200" y="1010891"/>
          <a:ext cx="8229600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7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Flicker, </a:t>
                      </a:r>
                      <a:r>
                        <a:rPr lang="en-US" altLang="zh-TW" sz="1000" b="0" i="0" u="none" strike="noStrike" cap="none" dirty="0" err="1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photographyplayers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en-US" altLang="zh-TW" sz="1000" b="0" i="0" u="none" strike="noStrike" cap="none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IMAG3003(4x4)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https://goo.gl/xVwppL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2017/8/24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擷取自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Microsoft Windows 10 </a:t>
                      </a: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使用者介面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© Microsoft 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https://www.microsoft.com/zh-tw</a:t>
                      </a:r>
                      <a:endParaRPr lang="en-US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依據著作權法第</a:t>
                      </a:r>
                      <a:r>
                        <a:rPr lang="en-US" altLang="zh-TW" sz="1000" dirty="0" smtClean="0"/>
                        <a:t>46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52</a:t>
                      </a:r>
                      <a:r>
                        <a:rPr lang="zh-TW" altLang="en-US" sz="1000" dirty="0" smtClean="0"/>
                        <a:t>、</a:t>
                      </a:r>
                      <a:r>
                        <a:rPr lang="en-US" altLang="zh-TW" sz="1000" dirty="0" smtClean="0"/>
                        <a:t>65</a:t>
                      </a:r>
                      <a:r>
                        <a:rPr lang="zh-TW" altLang="en-US" sz="1000" dirty="0" smtClean="0"/>
                        <a:t>條合理使用</a:t>
                      </a:r>
                      <a:endParaRPr lang="en-US" altLang="zh-TW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2017/8/30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visited</a:t>
                      </a:r>
                      <a:endParaRPr lang="zh-TW" altLang="en-US" sz="1000" b="0" i="0" u="none" strike="noStrike" cap="none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000" dirty="0" smtClean="0"/>
                        <a:t>33</a:t>
                      </a:r>
                      <a:endParaRPr lang="zh-TW" altLang="en-US" sz="1000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5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7" y="1350507"/>
            <a:ext cx="733538" cy="733538"/>
          </a:xfrm>
          <a:prstGeom prst="rect">
            <a:avLst/>
          </a:prstGeom>
        </p:spPr>
      </p:pic>
      <p:pic>
        <p:nvPicPr>
          <p:cNvPr id="16" name="圖片 1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99" y="1543460"/>
            <a:ext cx="432000" cy="43200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655" y="2417895"/>
            <a:ext cx="756000" cy="307490"/>
          </a:xfrm>
          <a:prstGeom prst="rect">
            <a:avLst/>
          </a:prstGeom>
        </p:spPr>
      </p:pic>
      <p:pic>
        <p:nvPicPr>
          <p:cNvPr id="25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329" y="4885432"/>
            <a:ext cx="756000" cy="313393"/>
          </a:xfrm>
          <a:prstGeom prst="rect">
            <a:avLst/>
          </a:prstGeom>
        </p:spPr>
      </p:pic>
      <p:pic>
        <p:nvPicPr>
          <p:cNvPr id="26" name="圖片 25">
            <a:hlinkClick r:id="rId5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27" y="3286151"/>
            <a:ext cx="854353" cy="298918"/>
          </a:xfrm>
          <a:prstGeom prst="rect">
            <a:avLst/>
          </a:prstGeom>
        </p:spPr>
      </p:pic>
      <p:pic>
        <p:nvPicPr>
          <p:cNvPr id="2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739" y="5609981"/>
            <a:ext cx="397804" cy="636158"/>
          </a:xfrm>
          <a:prstGeom prst="rect">
            <a:avLst/>
          </a:prstGeom>
        </p:spPr>
      </p:pic>
      <p:pic>
        <p:nvPicPr>
          <p:cNvPr id="29" name="圖片 28">
            <a:hlinkClick r:id="rId5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28" y="4117177"/>
            <a:ext cx="854353" cy="298918"/>
          </a:xfrm>
          <a:prstGeom prst="rect">
            <a:avLst/>
          </a:prstGeom>
        </p:spPr>
      </p:pic>
      <p:pic>
        <p:nvPicPr>
          <p:cNvPr id="30" name="圖片 29">
            <a:hlinkClick r:id="rId5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27" y="4944449"/>
            <a:ext cx="854353" cy="298918"/>
          </a:xfrm>
          <a:prstGeom prst="rect">
            <a:avLst/>
          </a:prstGeom>
        </p:spPr>
      </p:pic>
      <p:pic>
        <p:nvPicPr>
          <p:cNvPr id="31" name="圖片 30">
            <a:hlinkClick r:id="rId5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26" y="5771376"/>
            <a:ext cx="854353" cy="29891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55" y="3286151"/>
            <a:ext cx="756000" cy="3132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0" y="4168135"/>
            <a:ext cx="756000" cy="189326"/>
          </a:xfrm>
          <a:prstGeom prst="rect">
            <a:avLst/>
          </a:prstGeom>
        </p:spPr>
      </p:pic>
      <p:pic>
        <p:nvPicPr>
          <p:cNvPr id="19" name="圖片 18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04" y="2372590"/>
            <a:ext cx="544395" cy="4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台灣股市與國際市場比較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3191"/>
              </p:ext>
            </p:extLst>
          </p:nvPr>
        </p:nvGraphicFramePr>
        <p:xfrm>
          <a:off x="277425" y="2027366"/>
          <a:ext cx="4863780" cy="286948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41771">
                  <a:extLst>
                    <a:ext uri="{9D8B030D-6E8A-4147-A177-3AD203B41FA5}">
                      <a16:colId xmlns:a16="http://schemas.microsoft.com/office/drawing/2014/main" val="2650900639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455678870"/>
                    </a:ext>
                  </a:extLst>
                </a:gridCol>
                <a:gridCol w="1142428">
                  <a:extLst>
                    <a:ext uri="{9D8B030D-6E8A-4147-A177-3AD203B41FA5}">
                      <a16:colId xmlns:a16="http://schemas.microsoft.com/office/drawing/2014/main" val="2646947632"/>
                    </a:ext>
                  </a:extLst>
                </a:gridCol>
              </a:tblGrid>
              <a:tr h="312645"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項目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統計值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全球排名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0244032"/>
                  </a:ext>
                </a:extLst>
              </a:tr>
              <a:tr h="539635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en-US" altLang="zh-TW" sz="1500" dirty="0" smtClean="0"/>
                        <a:t>2014</a:t>
                      </a:r>
                      <a:r>
                        <a:rPr lang="zh-TW" altLang="en-US" sz="1500" dirty="0" smtClean="0"/>
                        <a:t>年底上市公司家數</a:t>
                      </a:r>
                      <a:r>
                        <a:rPr lang="en-US" altLang="zh-TW" sz="1500" dirty="0" smtClean="0"/>
                        <a:t/>
                      </a:r>
                      <a:br>
                        <a:rPr lang="en-US" altLang="zh-TW" sz="1500" dirty="0" smtClean="0"/>
                      </a:br>
                      <a:r>
                        <a:rPr lang="en-US" altLang="zh-TW" sz="1500" dirty="0" smtClean="0"/>
                        <a:t>(</a:t>
                      </a:r>
                      <a:r>
                        <a:rPr lang="zh-TW" altLang="en-US" sz="1500" dirty="0" smtClean="0"/>
                        <a:t>國內外第一上市</a:t>
                      </a:r>
                      <a:r>
                        <a:rPr lang="en-US" altLang="zh-TW" sz="1500" dirty="0" smtClean="0"/>
                        <a:t>)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854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第</a:t>
                      </a:r>
                      <a:r>
                        <a:rPr lang="en-US" altLang="zh-TW" sz="1500" dirty="0" smtClean="0"/>
                        <a:t>15</a:t>
                      </a:r>
                      <a:r>
                        <a:rPr lang="zh-TW" altLang="en-US" sz="1500" dirty="0" smtClean="0"/>
                        <a:t>名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805416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en-US" altLang="zh-TW" sz="1500" dirty="0" smtClean="0"/>
                        <a:t>TDR</a:t>
                      </a:r>
                      <a:r>
                        <a:rPr lang="zh-TW" altLang="en-US" sz="1500" dirty="0" smtClean="0"/>
                        <a:t>家數</a:t>
                      </a:r>
                      <a:endParaRPr lang="en-US" altLang="zh-TW" sz="1500" dirty="0" smtClean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12763"/>
                  </a:ext>
                </a:extLst>
              </a:tr>
              <a:tr h="539635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2014</a:t>
                      </a:r>
                      <a:r>
                        <a:rPr lang="zh-TW" altLang="en-US" sz="1500" dirty="0" smtClean="0"/>
                        <a:t>年底總市值</a:t>
                      </a:r>
                      <a:r>
                        <a:rPr lang="en-US" altLang="zh-TW" sz="1500" dirty="0" smtClean="0"/>
                        <a:t/>
                      </a:r>
                      <a:br>
                        <a:rPr lang="en-US" altLang="zh-TW" sz="1500" dirty="0" smtClean="0"/>
                      </a:br>
                      <a:r>
                        <a:rPr lang="en-US" altLang="zh-TW" sz="1500" dirty="0" smtClean="0"/>
                        <a:t>(</a:t>
                      </a:r>
                      <a:r>
                        <a:rPr lang="zh-TW" altLang="en-US" sz="1500" dirty="0" smtClean="0"/>
                        <a:t>新台幣</a:t>
                      </a:r>
                      <a:r>
                        <a:rPr lang="en-US" altLang="zh-TW" sz="1500" dirty="0" smtClean="0"/>
                        <a:t>10</a:t>
                      </a:r>
                      <a:r>
                        <a:rPr lang="zh-TW" altLang="en-US" sz="1500" dirty="0" smtClean="0"/>
                        <a:t>億元</a:t>
                      </a:r>
                      <a:r>
                        <a:rPr lang="en-US" altLang="zh-TW" sz="1500" dirty="0" smtClean="0"/>
                        <a:t>)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26,891.5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第</a:t>
                      </a:r>
                      <a:r>
                        <a:rPr lang="en-US" altLang="zh-TW" sz="1500" dirty="0" smtClean="0"/>
                        <a:t>18</a:t>
                      </a:r>
                      <a:r>
                        <a:rPr lang="zh-TW" altLang="en-US" sz="1500" dirty="0" smtClean="0"/>
                        <a:t>名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40085"/>
                  </a:ext>
                </a:extLst>
              </a:tr>
              <a:tr h="539635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2014</a:t>
                      </a:r>
                      <a:r>
                        <a:rPr lang="zh-TW" altLang="en-US" sz="1500" dirty="0" smtClean="0"/>
                        <a:t>年總成交金額*</a:t>
                      </a:r>
                      <a:r>
                        <a:rPr lang="en-US" altLang="zh-TW" sz="1500" dirty="0" smtClean="0"/>
                        <a:t/>
                      </a:r>
                      <a:br>
                        <a:rPr lang="en-US" altLang="zh-TW" sz="1500" dirty="0" smtClean="0"/>
                      </a:br>
                      <a:r>
                        <a:rPr lang="en-US" altLang="zh-TW" sz="1500" dirty="0" smtClean="0"/>
                        <a:t>(</a:t>
                      </a:r>
                      <a:r>
                        <a:rPr lang="zh-TW" altLang="en-US" sz="1500" dirty="0" smtClean="0"/>
                        <a:t>新台幣</a:t>
                      </a:r>
                      <a:r>
                        <a:rPr lang="en-US" altLang="zh-TW" sz="1500" dirty="0" smtClean="0"/>
                        <a:t>10</a:t>
                      </a:r>
                      <a:r>
                        <a:rPr lang="zh-TW" altLang="en-US" sz="1500" dirty="0" smtClean="0"/>
                        <a:t>億元</a:t>
                      </a:r>
                      <a:r>
                        <a:rPr lang="en-US" altLang="zh-TW" sz="1500" dirty="0" smtClean="0"/>
                        <a:t>)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21,898.5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第</a:t>
                      </a:r>
                      <a:r>
                        <a:rPr lang="en-US" altLang="zh-TW" sz="1500" dirty="0" smtClean="0"/>
                        <a:t>16</a:t>
                      </a:r>
                      <a:r>
                        <a:rPr lang="zh-TW" altLang="en-US" sz="1500" dirty="0" smtClean="0"/>
                        <a:t>名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5018678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2014</a:t>
                      </a:r>
                      <a:r>
                        <a:rPr lang="zh-TW" altLang="en-US" sz="1500" dirty="0" smtClean="0"/>
                        <a:t>年成交金額周轉率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82.6%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第</a:t>
                      </a:r>
                      <a:r>
                        <a:rPr lang="en-US" altLang="zh-TW" sz="1500" dirty="0" smtClean="0"/>
                        <a:t>13</a:t>
                      </a:r>
                      <a:r>
                        <a:rPr lang="zh-TW" altLang="en-US" sz="1500" dirty="0" smtClean="0"/>
                        <a:t>名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1567064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2014</a:t>
                      </a:r>
                      <a:r>
                        <a:rPr lang="zh-TW" altLang="en-US" sz="1500" dirty="0" smtClean="0"/>
                        <a:t>年底</a:t>
                      </a:r>
                      <a:r>
                        <a:rPr lang="en-US" altLang="zh-TW" sz="1500" dirty="0" smtClean="0"/>
                        <a:t>ETF</a:t>
                      </a:r>
                      <a:r>
                        <a:rPr lang="zh-TW" altLang="en-US" sz="1500" dirty="0" smtClean="0"/>
                        <a:t>掛牌數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25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第</a:t>
                      </a:r>
                      <a:r>
                        <a:rPr lang="en-US" altLang="zh-TW" sz="1500" dirty="0" smtClean="0"/>
                        <a:t>23</a:t>
                      </a:r>
                      <a:r>
                        <a:rPr lang="zh-TW" altLang="en-US" sz="1500" dirty="0" smtClean="0"/>
                        <a:t>名</a:t>
                      </a:r>
                      <a:endParaRPr lang="zh-TW" altLang="en-US" sz="1500" dirty="0"/>
                    </a:p>
                  </a:txBody>
                  <a:tcPr marL="77091" marR="77091" marT="38545" marB="38545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989363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47347" y="4966998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資料來源：證券暨期貨市場重要指標、</a:t>
            </a:r>
            <a:r>
              <a:rPr lang="en-US" altLang="zh-TW" sz="1600" dirty="0"/>
              <a:t>WFE</a:t>
            </a:r>
            <a:r>
              <a:rPr lang="zh-TW" altLang="en-US" sz="1600" dirty="0"/>
              <a:t> </a:t>
            </a:r>
            <a:r>
              <a:rPr lang="en-US" altLang="zh-TW" sz="1600" dirty="0"/>
              <a:t>Statistics</a:t>
            </a:r>
            <a:br>
              <a:rPr lang="en-US" altLang="zh-TW" sz="1600" dirty="0"/>
            </a:br>
            <a:r>
              <a:rPr lang="zh-TW" altLang="en-US" sz="1600" dirty="0"/>
              <a:t>註：全球排名係依</a:t>
            </a:r>
            <a:r>
              <a:rPr lang="en-US" altLang="zh-TW" sz="1600" dirty="0"/>
              <a:t>WFE</a:t>
            </a:r>
            <a:r>
              <a:rPr lang="zh-TW" altLang="en-US" sz="1600" dirty="0"/>
              <a:t>全體會員共</a:t>
            </a:r>
            <a:r>
              <a:rPr lang="en-US" altLang="zh-TW" sz="1600" dirty="0"/>
              <a:t>56</a:t>
            </a:r>
            <a:r>
              <a:rPr lang="zh-TW" altLang="en-US" sz="1600" dirty="0"/>
              <a:t>家交易所計算</a:t>
            </a:r>
          </a:p>
        </p:txBody>
      </p:sp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2071971232"/>
              </p:ext>
            </p:extLst>
          </p:nvPr>
        </p:nvGraphicFramePr>
        <p:xfrm>
          <a:off x="4866027" y="1957219"/>
          <a:ext cx="4936906" cy="334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28852" y="5006464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註：成交金額比重係依</a:t>
            </a:r>
            <a:r>
              <a:rPr lang="en-US" altLang="zh-TW" sz="1600" dirty="0"/>
              <a:t>2014</a:t>
            </a:r>
            <a:r>
              <a:rPr lang="zh-TW" altLang="en-US" sz="1600" dirty="0"/>
              <a:t>年資料計算</a:t>
            </a:r>
          </a:p>
        </p:txBody>
      </p:sp>
      <p:sp>
        <p:nvSpPr>
          <p:cNvPr id="19" name="Rectangle 7"/>
          <p:cNvSpPr/>
          <p:nvPr/>
        </p:nvSpPr>
        <p:spPr>
          <a:xfrm>
            <a:off x="8723988" y="6442503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20" name="圖片 1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32" y="5421217"/>
            <a:ext cx="354903" cy="30493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60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462111"/>
              </p:ext>
            </p:extLst>
          </p:nvPr>
        </p:nvGraphicFramePr>
        <p:xfrm>
          <a:off x="457200" y="1010891"/>
          <a:ext cx="8229600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7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37</a:t>
                      </a:r>
                      <a:endParaRPr lang="zh-TW" altLang="en-US" sz="1000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, 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49</a:t>
                      </a:r>
                      <a:endParaRPr lang="zh-TW" altLang="en-US" sz="1000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 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53" y="3192955"/>
            <a:ext cx="734738" cy="4575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771" y="4034041"/>
            <a:ext cx="734738" cy="4440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053" y="4907554"/>
            <a:ext cx="734738" cy="3881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771" y="5696201"/>
            <a:ext cx="734738" cy="426054"/>
          </a:xfrm>
          <a:prstGeom prst="rect">
            <a:avLst/>
          </a:prstGeom>
        </p:spPr>
      </p:pic>
      <p:pic>
        <p:nvPicPr>
          <p:cNvPr id="20" name="圖片 19">
            <a:hlinkClick r:id="rId3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7" y="2456330"/>
            <a:ext cx="853098" cy="298479"/>
          </a:xfrm>
          <a:prstGeom prst="rect">
            <a:avLst/>
          </a:prstGeom>
        </p:spPr>
      </p:pic>
      <p:pic>
        <p:nvPicPr>
          <p:cNvPr id="21" name="圖片 20">
            <a:hlinkClick r:id="rId3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6" y="3283602"/>
            <a:ext cx="853098" cy="298479"/>
          </a:xfrm>
          <a:prstGeom prst="rect">
            <a:avLst/>
          </a:prstGeom>
        </p:spPr>
      </p:pic>
      <p:pic>
        <p:nvPicPr>
          <p:cNvPr id="22" name="圖片 21">
            <a:hlinkClick r:id="rId3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7" y="4114628"/>
            <a:ext cx="853098" cy="298479"/>
          </a:xfrm>
          <a:prstGeom prst="rect">
            <a:avLst/>
          </a:prstGeom>
        </p:spPr>
      </p:pic>
      <p:pic>
        <p:nvPicPr>
          <p:cNvPr id="23" name="圖片 22">
            <a:hlinkClick r:id="rId3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6" y="4941900"/>
            <a:ext cx="853098" cy="298479"/>
          </a:xfrm>
          <a:prstGeom prst="rect">
            <a:avLst/>
          </a:prstGeom>
        </p:spPr>
      </p:pic>
      <p:pic>
        <p:nvPicPr>
          <p:cNvPr id="27" name="圖片 26">
            <a:hlinkClick r:id="rId3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5" y="1605690"/>
            <a:ext cx="853098" cy="298479"/>
          </a:xfrm>
          <a:prstGeom prst="rect">
            <a:avLst/>
          </a:prstGeom>
        </p:spPr>
      </p:pic>
      <p:pic>
        <p:nvPicPr>
          <p:cNvPr id="28" name="圖片 27">
            <a:hlinkClick r:id="rId3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5" y="5769172"/>
            <a:ext cx="853098" cy="29847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053" y="2312245"/>
            <a:ext cx="734738" cy="481338"/>
          </a:xfrm>
          <a:prstGeom prst="rect">
            <a:avLst/>
          </a:prstGeom>
        </p:spPr>
      </p:pic>
      <p:pic>
        <p:nvPicPr>
          <p:cNvPr id="31" name="Picture 6"/>
          <p:cNvPicPr>
            <a:picLocks noChangeAspect="1"/>
          </p:cNvPicPr>
          <p:nvPr/>
        </p:nvPicPr>
        <p:blipFill rotWithShape="1">
          <a:blip r:embed="rId10"/>
          <a:srcRect r="9444" b="-2291"/>
          <a:stretch/>
        </p:blipFill>
        <p:spPr>
          <a:xfrm>
            <a:off x="1151326" y="1549574"/>
            <a:ext cx="734738" cy="3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61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2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  <a:endParaRPr lang="zh-TW" altLang="en-US" sz="24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078811"/>
              </p:ext>
            </p:extLst>
          </p:nvPr>
        </p:nvGraphicFramePr>
        <p:xfrm>
          <a:off x="457200" y="1010891"/>
          <a:ext cx="8229600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7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1-61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 台灣大學 盧信銘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圖片 2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70" y="2488906"/>
            <a:ext cx="821276" cy="28734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05" y="2364432"/>
            <a:ext cx="728101" cy="41181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845" y="1395954"/>
            <a:ext cx="791698" cy="532246"/>
          </a:xfrm>
          <a:prstGeom prst="rect">
            <a:avLst/>
          </a:prstGeom>
        </p:spPr>
      </p:pic>
      <p:pic>
        <p:nvPicPr>
          <p:cNvPr id="25" name="圖片 2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69" y="1609789"/>
            <a:ext cx="821276" cy="2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9518"/>
              </p:ext>
            </p:extLst>
          </p:nvPr>
        </p:nvGraphicFramePr>
        <p:xfrm>
          <a:off x="195948" y="1709930"/>
          <a:ext cx="8741225" cy="452758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5446">
                  <a:extLst>
                    <a:ext uri="{9D8B030D-6E8A-4147-A177-3AD203B41FA5}">
                      <a16:colId xmlns:a16="http://schemas.microsoft.com/office/drawing/2014/main" val="981615386"/>
                    </a:ext>
                  </a:extLst>
                </a:gridCol>
                <a:gridCol w="1005446">
                  <a:extLst>
                    <a:ext uri="{9D8B030D-6E8A-4147-A177-3AD203B41FA5}">
                      <a16:colId xmlns:a16="http://schemas.microsoft.com/office/drawing/2014/main" val="68190718"/>
                    </a:ext>
                  </a:extLst>
                </a:gridCol>
                <a:gridCol w="1149081">
                  <a:extLst>
                    <a:ext uri="{9D8B030D-6E8A-4147-A177-3AD203B41FA5}">
                      <a16:colId xmlns:a16="http://schemas.microsoft.com/office/drawing/2014/main" val="780765069"/>
                    </a:ext>
                  </a:extLst>
                </a:gridCol>
                <a:gridCol w="1067004">
                  <a:extLst>
                    <a:ext uri="{9D8B030D-6E8A-4147-A177-3AD203B41FA5}">
                      <a16:colId xmlns:a16="http://schemas.microsoft.com/office/drawing/2014/main" val="1685516495"/>
                    </a:ext>
                  </a:extLst>
                </a:gridCol>
                <a:gridCol w="1128562">
                  <a:extLst>
                    <a:ext uri="{9D8B030D-6E8A-4147-A177-3AD203B41FA5}">
                      <a16:colId xmlns:a16="http://schemas.microsoft.com/office/drawing/2014/main" val="4044999787"/>
                    </a:ext>
                  </a:extLst>
                </a:gridCol>
                <a:gridCol w="1128562">
                  <a:extLst>
                    <a:ext uri="{9D8B030D-6E8A-4147-A177-3AD203B41FA5}">
                      <a16:colId xmlns:a16="http://schemas.microsoft.com/office/drawing/2014/main" val="4267083354"/>
                    </a:ext>
                  </a:extLst>
                </a:gridCol>
                <a:gridCol w="1128562">
                  <a:extLst>
                    <a:ext uri="{9D8B030D-6E8A-4147-A177-3AD203B41FA5}">
                      <a16:colId xmlns:a16="http://schemas.microsoft.com/office/drawing/2014/main" val="1465802583"/>
                    </a:ext>
                  </a:extLst>
                </a:gridCol>
                <a:gridCol w="1128562">
                  <a:extLst>
                    <a:ext uri="{9D8B030D-6E8A-4147-A177-3AD203B41FA5}">
                      <a16:colId xmlns:a16="http://schemas.microsoft.com/office/drawing/2014/main" val="2414609339"/>
                    </a:ext>
                  </a:extLst>
                </a:gridCol>
              </a:tblGrid>
              <a:tr h="7806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</a:rPr>
                        <a:t>證券代碼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簡稱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TSE </a:t>
                      </a:r>
                      <a:r>
                        <a:rPr lang="zh-TW" altLang="en-US" sz="1600" u="none" strike="noStrike">
                          <a:effectLst/>
                        </a:rPr>
                        <a:t>產業別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年月日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開盤價</a:t>
                      </a:r>
                      <a:r>
                        <a:rPr lang="en-US" altLang="zh-TW" sz="1600" u="none" strike="noStrike">
                          <a:effectLst/>
                        </a:rPr>
                        <a:t>(</a:t>
                      </a:r>
                      <a:r>
                        <a:rPr lang="zh-TW" altLang="en-US" sz="1600" u="none" strike="noStrike">
                          <a:effectLst/>
                        </a:rPr>
                        <a:t>元</a:t>
                      </a:r>
                      <a:r>
                        <a:rPr lang="en-US" altLang="zh-TW" sz="1600" u="none" strike="noStrike">
                          <a:effectLst/>
                        </a:rPr>
                        <a:t>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最高價</a:t>
                      </a:r>
                      <a:r>
                        <a:rPr lang="en-US" altLang="zh-TW" sz="1600" u="none" strike="noStrike">
                          <a:effectLst/>
                        </a:rPr>
                        <a:t>(</a:t>
                      </a:r>
                      <a:r>
                        <a:rPr lang="zh-TW" altLang="en-US" sz="1600" u="none" strike="noStrike">
                          <a:effectLst/>
                        </a:rPr>
                        <a:t>元</a:t>
                      </a:r>
                      <a:r>
                        <a:rPr lang="en-US" altLang="zh-TW" sz="1600" u="none" strike="noStrike">
                          <a:effectLst/>
                        </a:rPr>
                        <a:t>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最低價</a:t>
                      </a:r>
                      <a:r>
                        <a:rPr lang="en-US" altLang="zh-TW" sz="1600" u="none" strike="noStrike">
                          <a:effectLst/>
                        </a:rPr>
                        <a:t>(</a:t>
                      </a:r>
                      <a:r>
                        <a:rPr lang="zh-TW" altLang="en-US" sz="1600" u="none" strike="noStrike">
                          <a:effectLst/>
                        </a:rPr>
                        <a:t>元</a:t>
                      </a:r>
                      <a:r>
                        <a:rPr lang="en-US" altLang="zh-TW" sz="1600" u="none" strike="noStrike">
                          <a:effectLst/>
                        </a:rPr>
                        <a:t>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收盤價</a:t>
                      </a:r>
                      <a:r>
                        <a:rPr lang="en-US" altLang="zh-TW" sz="1600" u="none" strike="noStrike">
                          <a:effectLst/>
                        </a:rPr>
                        <a:t>(</a:t>
                      </a:r>
                      <a:r>
                        <a:rPr lang="zh-TW" altLang="en-US" sz="1600" u="none" strike="noStrike">
                          <a:effectLst/>
                        </a:rPr>
                        <a:t>元</a:t>
                      </a:r>
                      <a:r>
                        <a:rPr lang="en-US" altLang="zh-TW" sz="1600" u="none" strike="noStrike">
                          <a:effectLst/>
                        </a:rPr>
                        <a:t>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8840721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OPEN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CLOSE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9929757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</a:rPr>
                        <a:t>台泥         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1/3/2005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8660490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</a:rPr>
                        <a:t>亞泥         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1/3/2005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4518809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嘉泥         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1/3/2005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8221500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環泥         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1/3/2005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0622039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幸福         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1/3/2005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048382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信大         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1/3/2005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457995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台泥         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1/4/2005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8004033"/>
                  </a:ext>
                </a:extLst>
              </a:tr>
              <a:tr h="4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亞泥         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1/4/2005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271563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股票歷史日資料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11" name="圖片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00" y="6392498"/>
            <a:ext cx="292873" cy="2516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are going to adopt Capital Asset Pricing Model (CAPM) to analyze stock return data. </a:t>
            </a:r>
          </a:p>
          <a:p>
            <a:r>
              <a:rPr lang="en-US" altLang="zh-TW" dirty="0" smtClean="0"/>
              <a:t>CAPM was invented </a:t>
            </a:r>
            <a:r>
              <a:rPr lang="en-US" altLang="zh-TW" dirty="0"/>
              <a:t>by </a:t>
            </a:r>
            <a:r>
              <a:rPr lang="en-US" altLang="zh-TW" dirty="0" smtClean="0"/>
              <a:t>Jack </a:t>
            </a:r>
            <a:r>
              <a:rPr lang="en-US" altLang="zh-TW" dirty="0" err="1"/>
              <a:t>Treynor</a:t>
            </a:r>
            <a:r>
              <a:rPr lang="en-US" altLang="zh-TW" dirty="0"/>
              <a:t> (</a:t>
            </a:r>
            <a:r>
              <a:rPr lang="en-US" altLang="zh-TW" dirty="0" smtClean="0"/>
              <a:t>1961), </a:t>
            </a:r>
            <a:r>
              <a:rPr lang="en-US" altLang="zh-TW" dirty="0"/>
              <a:t>William F. Sharpe (1964), John </a:t>
            </a:r>
            <a:r>
              <a:rPr lang="en-US" altLang="zh-TW" dirty="0" err="1"/>
              <a:t>Lintner</a:t>
            </a:r>
            <a:r>
              <a:rPr lang="en-US" altLang="zh-TW" dirty="0"/>
              <a:t> (</a:t>
            </a:r>
            <a:r>
              <a:rPr lang="en-US" altLang="zh-TW" dirty="0" smtClean="0"/>
              <a:t>1965) </a:t>
            </a:r>
            <a:r>
              <a:rPr lang="en-US" altLang="zh-TW" dirty="0"/>
              <a:t>and Jan </a:t>
            </a:r>
            <a:r>
              <a:rPr lang="en-US" altLang="zh-TW" dirty="0" err="1"/>
              <a:t>Mossin</a:t>
            </a:r>
            <a:r>
              <a:rPr lang="en-US" altLang="zh-TW" dirty="0"/>
              <a:t> (1966) </a:t>
            </a:r>
            <a:r>
              <a:rPr lang="en-US" altLang="zh-TW" dirty="0" smtClean="0"/>
              <a:t>independently. </a:t>
            </a:r>
          </a:p>
          <a:p>
            <a:r>
              <a:rPr lang="en-US" altLang="zh-TW" dirty="0" smtClean="0"/>
              <a:t>Sharpe</a:t>
            </a:r>
            <a:r>
              <a:rPr lang="en-US" altLang="zh-TW" dirty="0"/>
              <a:t>, Markowitz and Merton Miller jointly received the 1990 Nobel Memorial Prize in Economics for this contribution to the field of financial economics.</a:t>
            </a:r>
            <a:endParaRPr lang="en-US" altLang="zh-TW" dirty="0" smtClean="0"/>
          </a:p>
          <a:p>
            <a:r>
              <a:rPr lang="en-US" altLang="zh-TW" dirty="0" smtClean="0"/>
              <a:t>Standard textbook approach. 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do we Analyze Stock Return Data?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Assumptions:</a:t>
            </a:r>
          </a:p>
          <a:p>
            <a:r>
              <a:rPr lang="en-US" altLang="zh-TW" dirty="0" smtClean="0"/>
              <a:t>Investors are rational </a:t>
            </a:r>
            <a:r>
              <a:rPr lang="en-US" altLang="zh-TW" dirty="0"/>
              <a:t>and risk-averse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Investors aim to </a:t>
            </a:r>
            <a:r>
              <a:rPr lang="en-US" altLang="zh-TW" dirty="0"/>
              <a:t>maximize economic </a:t>
            </a:r>
            <a:r>
              <a:rPr lang="en-US" altLang="zh-TW" dirty="0" smtClean="0"/>
              <a:t>utilities.</a:t>
            </a:r>
          </a:p>
          <a:p>
            <a:r>
              <a:rPr lang="en-US" altLang="zh-TW" dirty="0"/>
              <a:t>Investors broadly diversified across a range of investments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Investors are price takers.</a:t>
            </a:r>
          </a:p>
          <a:p>
            <a:r>
              <a:rPr lang="en-US" altLang="zh-TW" dirty="0"/>
              <a:t>Investors can </a:t>
            </a:r>
            <a:r>
              <a:rPr lang="en-US" altLang="zh-TW" dirty="0" smtClean="0"/>
              <a:t>lend </a:t>
            </a:r>
            <a:r>
              <a:rPr lang="en-US" altLang="zh-TW" dirty="0"/>
              <a:t>and borrow unlimited amounts under the risk free rate of </a:t>
            </a:r>
            <a:r>
              <a:rPr lang="en-US" altLang="zh-TW" dirty="0" smtClean="0"/>
              <a:t>interest.</a:t>
            </a:r>
          </a:p>
          <a:p>
            <a:r>
              <a:rPr lang="en-US" altLang="zh-TW" dirty="0"/>
              <a:t>Investors </a:t>
            </a:r>
            <a:r>
              <a:rPr lang="en-US" altLang="zh-TW" dirty="0" smtClean="0"/>
              <a:t>can trade </a:t>
            </a:r>
            <a:r>
              <a:rPr lang="en-US" altLang="zh-TW" dirty="0"/>
              <a:t>without transaction or taxation costs.</a:t>
            </a:r>
            <a:endParaRPr lang="en-US" altLang="zh-TW" dirty="0" smtClean="0"/>
          </a:p>
          <a:p>
            <a:r>
              <a:rPr lang="en-US" altLang="zh-TW" dirty="0" smtClean="0"/>
              <a:t>All </a:t>
            </a:r>
            <a:r>
              <a:rPr lang="en-US" altLang="zh-TW" dirty="0"/>
              <a:t>information is available at the same time to all investors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All investors </a:t>
            </a:r>
            <a:r>
              <a:rPr lang="en-US" altLang="zh-TW" dirty="0" smtClean="0"/>
              <a:t>have </a:t>
            </a:r>
            <a:r>
              <a:rPr lang="en-US" altLang="zh-TW" dirty="0"/>
              <a:t>homogeneous expectations.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F04-A19A-48B9-93CF-767B4717E293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CAPM in Five Minutes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588574" y="631184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luclass1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uclass1" id="{5BECFD39-52FE-4A06-B3F4-9922BAC099B8}" vid="{F5FE96B2-3D30-487C-A721-53A5FB505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theme_luclass1</Template>
  <TotalTime>17506</TotalTime>
  <Words>3377</Words>
  <Application>Microsoft Office PowerPoint</Application>
  <PresentationFormat>如螢幕大小 (4:3)</PresentationFormat>
  <Paragraphs>822</Paragraphs>
  <Slides>61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3" baseType="lpstr">
      <vt:lpstr>細明體</vt:lpstr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theme_luclass1</vt:lpstr>
      <vt:lpstr>Programming for Business Computing 商管程式設計</vt:lpstr>
      <vt:lpstr>Objectives</vt:lpstr>
      <vt:lpstr>股票市場</vt:lpstr>
      <vt:lpstr>交易所</vt:lpstr>
      <vt:lpstr>市場概況</vt:lpstr>
      <vt:lpstr>台灣股市與國際市場比較</vt:lpstr>
      <vt:lpstr>股票歷史日資料</vt:lpstr>
      <vt:lpstr>How do we Analyze Stock Return Data?</vt:lpstr>
      <vt:lpstr>CAPM in Five Minutes</vt:lpstr>
      <vt:lpstr>CAPM in Five Minutes (Cont’d.)</vt:lpstr>
      <vt:lpstr>The Market Model</vt:lpstr>
      <vt:lpstr>Data Analysis Steps</vt:lpstr>
      <vt:lpstr>PowerPoint 簡報</vt:lpstr>
      <vt:lpstr>我想看看我下載的資料</vt:lpstr>
      <vt:lpstr>Issues</vt:lpstr>
      <vt:lpstr>Data Processing Steps</vt:lpstr>
      <vt:lpstr>Preprocessing (Step 1)</vt:lpstr>
      <vt:lpstr>File Processing</vt:lpstr>
      <vt:lpstr>File Processing</vt:lpstr>
      <vt:lpstr>File Processing</vt:lpstr>
      <vt:lpstr>File Name and Path</vt:lpstr>
      <vt:lpstr>File Name and Path (Cont’d.)</vt:lpstr>
      <vt:lpstr>Escaping Escape Character</vt:lpstr>
      <vt:lpstr>Opening and Reading Files</vt:lpstr>
      <vt:lpstr>Reading CSV Files</vt:lpstr>
      <vt:lpstr>PowerPoint 簡報</vt:lpstr>
      <vt:lpstr>Removing Extra Space, and Save</vt:lpstr>
      <vt:lpstr>PowerPoint 簡報</vt:lpstr>
      <vt:lpstr>Output File</vt:lpstr>
      <vt:lpstr>Sorting CSV File</vt:lpstr>
      <vt:lpstr>More About CSVSORTER</vt:lpstr>
      <vt:lpstr>Working Directory</vt:lpstr>
      <vt:lpstr>CSVSORTER</vt:lpstr>
      <vt:lpstr>Sorted CSV File</vt:lpstr>
      <vt:lpstr>Prepare Market Data</vt:lpstr>
      <vt:lpstr>Market Return to Dictionary</vt:lpstr>
      <vt:lpstr>Running Regression</vt:lpstr>
      <vt:lpstr>Loop Through the Sorted CSV File</vt:lpstr>
      <vt:lpstr>Prepare Variables to Store Stock Returns and Dates</vt:lpstr>
      <vt:lpstr>Prepare to Run Regression</vt:lpstr>
      <vt:lpstr>Creating the market return list</vt:lpstr>
      <vt:lpstr>compute_model()</vt:lpstr>
      <vt:lpstr>simple_reg()</vt:lpstr>
      <vt:lpstr>simple_reg()</vt:lpstr>
      <vt:lpstr>Record Result For Each Stock</vt:lpstr>
      <vt:lpstr>Remember to Process the Last Stock</vt:lpstr>
      <vt:lpstr>Putting Everything Together</vt:lpstr>
      <vt:lpstr>Plotting Result</vt:lpstr>
      <vt:lpstr>Plotting the Result (x: beta; y: alpha)</vt:lpstr>
      <vt:lpstr>Plotting the Result (x: beta; y: alpha)</vt:lpstr>
      <vt:lpstr>Plotting the Result (x: beta; y: alpha)</vt:lpstr>
      <vt:lpstr>Plotting the Result (x: beta; y: alpha)</vt:lpstr>
      <vt:lpstr>Variance Decomposition</vt:lpstr>
      <vt:lpstr>Run the Same Model For Different Years</vt:lpstr>
      <vt:lpstr>Market Index Level vs. Averaged R2</vt:lpstr>
      <vt:lpstr>Final Words</vt:lpstr>
      <vt:lpstr>Thank You!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沉浸在資料中 Immerse: The First Step</dc:title>
  <dc:creator>Hsinmin Lu</dc:creator>
  <cp:lastModifiedBy>user</cp:lastModifiedBy>
  <cp:revision>1086</cp:revision>
  <dcterms:created xsi:type="dcterms:W3CDTF">2016-03-09T08:57:12Z</dcterms:created>
  <dcterms:modified xsi:type="dcterms:W3CDTF">2019-09-06T02:03:51Z</dcterms:modified>
</cp:coreProperties>
</file>