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75"/>
  </p:notesMasterIdLst>
  <p:handoutMasterIdLst>
    <p:handoutMasterId r:id="rId76"/>
  </p:handoutMasterIdLst>
  <p:sldIdLst>
    <p:sldId id="256" r:id="rId2"/>
    <p:sldId id="551" r:id="rId3"/>
    <p:sldId id="594" r:id="rId4"/>
    <p:sldId id="598" r:id="rId5"/>
    <p:sldId id="599" r:id="rId6"/>
    <p:sldId id="600" r:id="rId7"/>
    <p:sldId id="595" r:id="rId8"/>
    <p:sldId id="601" r:id="rId9"/>
    <p:sldId id="596" r:id="rId10"/>
    <p:sldId id="602" r:id="rId11"/>
    <p:sldId id="604" r:id="rId12"/>
    <p:sldId id="603" r:id="rId13"/>
    <p:sldId id="605" r:id="rId14"/>
    <p:sldId id="606" r:id="rId15"/>
    <p:sldId id="607" r:id="rId16"/>
    <p:sldId id="608" r:id="rId17"/>
    <p:sldId id="609" r:id="rId18"/>
    <p:sldId id="610" r:id="rId19"/>
    <p:sldId id="612" r:id="rId20"/>
    <p:sldId id="613" r:id="rId21"/>
    <p:sldId id="615" r:id="rId22"/>
    <p:sldId id="617" r:id="rId23"/>
    <p:sldId id="618" r:id="rId24"/>
    <p:sldId id="616" r:id="rId25"/>
    <p:sldId id="621" r:id="rId26"/>
    <p:sldId id="620" r:id="rId27"/>
    <p:sldId id="622" r:id="rId28"/>
    <p:sldId id="623" r:id="rId29"/>
    <p:sldId id="624" r:id="rId30"/>
    <p:sldId id="625" r:id="rId31"/>
    <p:sldId id="626" r:id="rId32"/>
    <p:sldId id="619" r:id="rId33"/>
    <p:sldId id="629" r:id="rId34"/>
    <p:sldId id="627" r:id="rId35"/>
    <p:sldId id="628" r:id="rId36"/>
    <p:sldId id="630" r:id="rId37"/>
    <p:sldId id="631" r:id="rId38"/>
    <p:sldId id="632" r:id="rId39"/>
    <p:sldId id="611" r:id="rId40"/>
    <p:sldId id="635" r:id="rId41"/>
    <p:sldId id="636" r:id="rId42"/>
    <p:sldId id="637" r:id="rId43"/>
    <p:sldId id="638" r:id="rId44"/>
    <p:sldId id="639" r:id="rId45"/>
    <p:sldId id="640" r:id="rId46"/>
    <p:sldId id="641" r:id="rId47"/>
    <p:sldId id="642" r:id="rId48"/>
    <p:sldId id="643" r:id="rId49"/>
    <p:sldId id="644" r:id="rId50"/>
    <p:sldId id="645" r:id="rId51"/>
    <p:sldId id="646" r:id="rId52"/>
    <p:sldId id="647" r:id="rId53"/>
    <p:sldId id="649" r:id="rId54"/>
    <p:sldId id="650" r:id="rId55"/>
    <p:sldId id="648" r:id="rId56"/>
    <p:sldId id="651" r:id="rId57"/>
    <p:sldId id="655" r:id="rId58"/>
    <p:sldId id="652" r:id="rId59"/>
    <p:sldId id="656" r:id="rId60"/>
    <p:sldId id="654" r:id="rId61"/>
    <p:sldId id="657" r:id="rId62"/>
    <p:sldId id="662" r:id="rId63"/>
    <p:sldId id="663" r:id="rId64"/>
    <p:sldId id="658" r:id="rId65"/>
    <p:sldId id="671" r:id="rId66"/>
    <p:sldId id="660" r:id="rId67"/>
    <p:sldId id="672" r:id="rId68"/>
    <p:sldId id="665" r:id="rId69"/>
    <p:sldId id="673" r:id="rId70"/>
    <p:sldId id="667" r:id="rId71"/>
    <p:sldId id="668" r:id="rId72"/>
    <p:sldId id="669" r:id="rId73"/>
    <p:sldId id="670" r:id="rId74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949"/>
    <a:srgbClr val="FF0000"/>
    <a:srgbClr val="0A0C6A"/>
    <a:srgbClr val="1014B0"/>
    <a:srgbClr val="0000FF"/>
    <a:srgbClr val="005696"/>
    <a:srgbClr val="004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/>
    <p:restoredTop sz="94612"/>
  </p:normalViewPr>
  <p:slideViewPr>
    <p:cSldViewPr>
      <p:cViewPr varScale="1"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14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l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r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C92AEE9-7B22-4C78-9FF8-A69C1BE14DD7}" type="datetimeFigureOut">
              <a:rPr lang="zh-TW" altLang="en-US"/>
              <a:pPr>
                <a:defRPr/>
              </a:pPr>
              <a:t>2018/10/27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l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A13439F-CFCF-4B24-8054-7B48DF0BE9C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59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79C2439-91DA-4DFE-A847-46E40AF6A7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2542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704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11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12"/>
          <p:cNvCxnSpPr/>
          <p:nvPr userDrawn="1"/>
        </p:nvCxnSpPr>
        <p:spPr>
          <a:xfrm>
            <a:off x="3175" y="2603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txBody>
          <a:bodyPr>
            <a:normAutofit/>
          </a:bodyPr>
          <a:lstStyle>
            <a:lvl1pPr algn="ctr">
              <a:defRPr sz="32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11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8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6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879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49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6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49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6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86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38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97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549275"/>
            <a:ext cx="871378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zh-TW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7137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smtClean="0"/>
          </a:p>
        </p:txBody>
      </p:sp>
      <p:sp>
        <p:nvSpPr>
          <p:cNvPr id="21" name="Footer Placeholder 4"/>
          <p:cNvSpPr txBox="1">
            <a:spLocks/>
          </p:cNvSpPr>
          <p:nvPr userDrawn="1"/>
        </p:nvSpPr>
        <p:spPr>
          <a:xfrm>
            <a:off x="0" y="6342063"/>
            <a:ext cx="4643438" cy="260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5003800" y="6597650"/>
            <a:ext cx="4140200" cy="260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sz="1200" dirty="0" smtClean="0">
                <a:solidFill>
                  <a:schemeClr val="tx1"/>
                </a:solidFill>
              </a:rPr>
              <a:t>Ling-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Chieh</a:t>
            </a:r>
            <a:r>
              <a:rPr lang="en-US" altLang="zh-TW" sz="1200" dirty="0" smtClean="0">
                <a:solidFill>
                  <a:schemeClr val="tx1"/>
                </a:solidFill>
              </a:rPr>
              <a:t> Kung (NTU IM)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0" y="6597650"/>
            <a:ext cx="4140200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 smtClean="0">
                <a:solidFill>
                  <a:schemeClr val="tx1"/>
                </a:solidFill>
                <a:ea typeface="新細明體" charset="-120"/>
              </a:rPr>
              <a:t>Programming for Business Computing – Class and</a:t>
            </a:r>
            <a:r>
              <a:rPr lang="en-US" altLang="zh-TW" baseline="0" dirty="0" smtClean="0">
                <a:solidFill>
                  <a:schemeClr val="tx1"/>
                </a:solidFill>
                <a:ea typeface="新細明體" charset="-120"/>
              </a:rPr>
              <a:t> Plotting</a:t>
            </a:r>
            <a:endParaRPr lang="en-US" altLang="zh-TW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140200" y="6597650"/>
            <a:ext cx="863600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fld id="{6C09FCE7-5AF9-4893-A5EB-D07BD88B042F}" type="slidenum">
              <a:rPr lang="en-US" altLang="zh-TW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>
                <a:defRPr/>
              </a:pPr>
              <a:t>‹#›</a:t>
            </a:fld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73</a:t>
            </a:r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3175" y="2603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>
            <a:off x="-3175" y="525463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accent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users/installing.html" TargetMode="External"/><Relationship Id="rId2" Type="http://schemas.openxmlformats.org/officeDocument/2006/relationships/hyperlink" Target="http://matplotlib.org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et.aca.ntu.edu.tw/getcdb/info/show?subj=%u7248%u6b0a%u8072%u660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et.aca.ntu.edu.tw/getcdb/info/show?subj=%u7248%u6b0a%u8072%u660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et.aca.ntu.edu.tw/getcdb/info/show?subj=%u7248%u6b0a%u8072%u660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et.aca.ntu.edu.tw/getcdb/info/show?subj=%u7248%u6b0a%u8072%u660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et.aca.ntu.edu.tw/getcdb/info/show?subj=%u7248%u6b0a%u8072%u660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ca.ntu.edu.tw/getcdb/info/show?subj=%u7248%u6b0a%u8072%u660e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et.aca.ntu.edu.tw/getcdb/info/show?subj=%u7248%u6b0a%u8072%u660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et.aca.ntu.edu.tw/getcdb/info/show?subj=%u7248%u6b0a%u8072%u660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et.aca.ntu.edu.tw/getcdb/info/show?subj=%u7248%u6b0a%u8072%u660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et.aca.ntu.edu.tw/getcdb/info/show?subj=%u7248%u6b0a%u8072%u660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et.aca.ntu.edu.tw/getcdb/info/show?subj=%u7248%u6b0a%u8072%u660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et.aca.ntu.edu.tw/getcdb/info/show?subj=%u7248%u6b0a%u8072%u660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et.aca.ntu.edu.tw/getcdb/info/show?subj=%u7248%u6b0a%u8072%u660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4.png"/><Relationship Id="rId3" Type="http://schemas.openxmlformats.org/officeDocument/2006/relationships/hyperlink" Target="https://matplotlib.org/users/license.html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hyperlink" Target="https://matplotlib.org/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s://docs.python.org/3/license.html" TargetMode="External"/><Relationship Id="rId9" Type="http://schemas.openxmlformats.org/officeDocument/2006/relationships/hyperlink" Target="http://get.aca.ntu.edu.tw/getcdb/info/show?subj=%u7248%u6b0a%u8072%u660e" TargetMode="External"/><Relationship Id="rId14" Type="http://schemas.openxmlformats.org/officeDocument/2006/relationships/image" Target="../media/image25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docs.python.org/3/license.html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31.png"/><Relationship Id="rId2" Type="http://schemas.openxmlformats.org/officeDocument/2006/relationships/hyperlink" Target="https://matplotlib.org/users/licens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et.aca.ntu.edu.tw/getcdb/info/show?subj=%u7248%u6b0a%u8072%u660e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6.jpeg"/><Relationship Id="rId10" Type="http://schemas.openxmlformats.org/officeDocument/2006/relationships/image" Target="../media/image29.png"/><Relationship Id="rId4" Type="http://schemas.openxmlformats.org/officeDocument/2006/relationships/hyperlink" Target="https://matplotlib.org/" TargetMode="External"/><Relationship Id="rId9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docs.python.org/3/license.html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s://matplotlib.org/users/licens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get.aca.ntu.edu.tw/getcdb/info/show?subj=%u7248%u6b0a%u8072%u660e" TargetMode="External"/><Relationship Id="rId4" Type="http://schemas.openxmlformats.org/officeDocument/2006/relationships/hyperlink" Target="https://matplotlib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412875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TW" dirty="0" smtClean="0"/>
              <a:t>Programming for Business Computing </a:t>
            </a:r>
            <a:br>
              <a:rPr lang="en-US" altLang="zh-TW" dirty="0" smtClean="0"/>
            </a:br>
            <a:r>
              <a:rPr lang="en-US" altLang="zh-TW" dirty="0" smtClean="0"/>
              <a:t>Classes and Plotting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200400"/>
            <a:ext cx="6400800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2000" dirty="0">
                <a:latin typeface="Times New Roman" pitchFamily="18" charset="0"/>
                <a:ea typeface="+mn-ea"/>
                <a:cs typeface="Times New Roman" pitchFamily="18" charset="0"/>
              </a:rPr>
              <a:t>Ling-</a:t>
            </a:r>
            <a:r>
              <a:rPr kumimoji="0" lang="en-US" altLang="zh-TW" sz="2000" dirty="0" err="1">
                <a:latin typeface="Times New Roman" pitchFamily="18" charset="0"/>
                <a:ea typeface="+mn-ea"/>
                <a:cs typeface="Times New Roman" pitchFamily="18" charset="0"/>
              </a:rPr>
              <a:t>Chieh</a:t>
            </a:r>
            <a:r>
              <a:rPr kumimoji="0" lang="en-US" altLang="zh-TW" sz="2000" dirty="0">
                <a:latin typeface="Times New Roman" pitchFamily="18" charset="0"/>
                <a:ea typeface="+mn-ea"/>
                <a:cs typeface="Times New Roman" pitchFamily="18" charset="0"/>
              </a:rPr>
              <a:t> Kung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zh-TW" sz="24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1600" dirty="0">
                <a:latin typeface="Times New Roman" pitchFamily="18" charset="0"/>
                <a:ea typeface="+mn-ea"/>
                <a:cs typeface="Times New Roman" pitchFamily="18" charset="0"/>
              </a:rPr>
              <a:t>Department of Information Management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1600" dirty="0">
                <a:latin typeface="Times New Roman" pitchFamily="18" charset="0"/>
                <a:ea typeface="+mn-ea"/>
                <a:cs typeface="Times New Roman" pitchFamily="18" charset="0"/>
              </a:rPr>
              <a:t>National Taiwan University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zh-TW" sz="24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zh-TW" sz="24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195736" y="4797152"/>
            <a:ext cx="5044339" cy="461665"/>
            <a:chOff x="964096" y="5795183"/>
            <a:chExt cx="5044339" cy="461665"/>
          </a:xfrm>
        </p:grpSpPr>
        <p:sp>
          <p:nvSpPr>
            <p:cNvPr id="12" name="矩形 11"/>
            <p:cNvSpPr/>
            <p:nvPr/>
          </p:nvSpPr>
          <p:spPr>
            <a:xfrm>
              <a:off x="1974406" y="5795183"/>
              <a:ext cx="40340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hangingPunct="1">
                <a:defRPr/>
              </a:pPr>
              <a:r>
                <a:rPr lang="en-US" altLang="zh-TW" sz="1200" b="1" dirty="0">
                  <a:ea typeface="標楷體" pitchFamily="65" charset="-120"/>
                </a:rPr>
                <a:t>【</a:t>
              </a:r>
              <a:r>
                <a:rPr lang="zh-TW" altLang="en-US" sz="1200" b="1" dirty="0">
                  <a:ea typeface="標楷體" pitchFamily="65" charset="-120"/>
                </a:rPr>
                <a:t>本著作除另有註明外，採取</a:t>
              </a:r>
              <a:r>
                <a:rPr lang="zh-TW" altLang="en-US" sz="1200" b="1" u="sng" dirty="0">
                  <a:ea typeface="標楷體" pitchFamily="65" charset="-120"/>
                  <a:hlinkClick r:id="rId2"/>
                </a:rPr>
                <a:t>創用</a:t>
              </a:r>
              <a:r>
                <a:rPr lang="en-US" altLang="zh-TW" sz="1200" b="1" u="sng" dirty="0">
                  <a:ea typeface="標楷體" pitchFamily="65" charset="-120"/>
                  <a:hlinkClick r:id="rId2"/>
                </a:rPr>
                <a:t>CC</a:t>
              </a:r>
              <a:r>
                <a:rPr lang="zh-TW" altLang="en-US" sz="1200" b="1" u="sng" dirty="0">
                  <a:ea typeface="標楷體" pitchFamily="65" charset="-120"/>
                  <a:hlinkClick r:id="rId2"/>
                </a:rPr>
                <a:t>「姓名標示－非商業性－禁止改作分享」台灣</a:t>
              </a:r>
              <a:r>
                <a:rPr lang="en-US" altLang="zh-TW" sz="1200" b="1" u="sng" dirty="0">
                  <a:ea typeface="標楷體" pitchFamily="65" charset="-120"/>
                  <a:hlinkClick r:id="rId2"/>
                </a:rPr>
                <a:t>3.0</a:t>
              </a:r>
              <a:r>
                <a:rPr lang="zh-TW" altLang="en-US" sz="1200" b="1" u="sng" dirty="0">
                  <a:ea typeface="標楷體" pitchFamily="65" charset="-120"/>
                  <a:hlinkClick r:id="rId2"/>
                </a:rPr>
                <a:t>版</a:t>
              </a:r>
              <a:r>
                <a:rPr lang="zh-TW" altLang="en-US" sz="1200" b="1" dirty="0">
                  <a:ea typeface="標楷體" pitchFamily="65" charset="-120"/>
                </a:rPr>
                <a:t>授權釋出</a:t>
              </a:r>
              <a:r>
                <a:rPr lang="en-US" altLang="zh-TW" sz="1200" b="1" dirty="0">
                  <a:ea typeface="標楷體" pitchFamily="65" charset="-120"/>
                </a:rPr>
                <a:t>】</a:t>
              </a:r>
            </a:p>
          </p:txBody>
        </p:sp>
        <p:pic>
          <p:nvPicPr>
            <p:cNvPr id="13" name="圖片 12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096" y="5838432"/>
              <a:ext cx="1028935" cy="360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class and declaring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define a class, we use the keyword </a:t>
            </a:r>
            <a:r>
              <a:rPr kumimoji="1" lang="en-US" b="1" spc="-150" dirty="0">
                <a:solidFill>
                  <a:srgbClr val="0070C0"/>
                </a:solidFill>
                <a:latin typeface="Courier New" pitchFamily="49" charset="0"/>
                <a:cs typeface="+mn-cs"/>
              </a:rPr>
              <a:t>class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Inside the class definition block, we declare instance variables one by one. </a:t>
            </a:r>
          </a:p>
          <a:p>
            <a:r>
              <a:rPr lang="en-US" dirty="0" smtClean="0"/>
              <a:t>Then we may use the class to declare objects: </a:t>
            </a:r>
          </a:p>
          <a:p>
            <a:pPr lvl="1"/>
            <a:r>
              <a:rPr lang="en-US" dirty="0" smtClean="0"/>
              <a:t>We use the </a:t>
            </a:r>
            <a:r>
              <a:rPr lang="en-US" b="1" dirty="0" smtClean="0">
                <a:solidFill>
                  <a:srgbClr val="0070C0"/>
                </a:solidFill>
              </a:rPr>
              <a:t>dot operator </a:t>
            </a:r>
            <a:r>
              <a:rPr lang="en-US" dirty="0" smtClean="0"/>
              <a:t>to access a member: </a:t>
            </a:r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3806329" y="2060848"/>
            <a:ext cx="1602780" cy="98488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class</a:t>
            </a:r>
            <a:r>
              <a:rPr lang="en-US" altLang="zh-TW" sz="1600" b="1" spc="-150" dirty="0">
                <a:latin typeface="Courier New" pitchFamily="49" charset="0"/>
              </a:rPr>
              <a:t> Date: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latin typeface="Courier New" pitchFamily="49" charset="0"/>
              </a:rPr>
              <a:t>  year </a:t>
            </a:r>
            <a:r>
              <a:rPr lang="en-US" altLang="zh-TW" sz="1600" b="1" spc="-150" dirty="0">
                <a:latin typeface="Courier New" pitchFamily="49" charset="0"/>
              </a:rPr>
              <a:t>= 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latin typeface="Courier New" pitchFamily="49" charset="0"/>
              </a:rPr>
              <a:t>  month </a:t>
            </a:r>
            <a:r>
              <a:rPr lang="en-US" altLang="zh-TW" sz="1600" b="1" spc="-150" dirty="0">
                <a:latin typeface="Courier New" pitchFamily="49" charset="0"/>
              </a:rPr>
              <a:t>= 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latin typeface="Courier New" pitchFamily="49" charset="0"/>
              </a:rPr>
              <a:t>  day </a:t>
            </a:r>
            <a:r>
              <a:rPr lang="en-US" altLang="zh-TW" sz="1600" b="1" spc="-150" dirty="0">
                <a:latin typeface="Courier New" pitchFamily="49" charset="0"/>
              </a:rPr>
              <a:t>= 1</a:t>
            </a:r>
          </a:p>
        </p:txBody>
      </p:sp>
      <p:sp>
        <p:nvSpPr>
          <p:cNvPr id="5" name="文字方塊 5"/>
          <p:cNvSpPr txBox="1"/>
          <p:nvPr/>
        </p:nvSpPr>
        <p:spPr>
          <a:xfrm>
            <a:off x="3218867" y="4250471"/>
            <a:ext cx="2777704" cy="9787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d =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Date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()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latin typeface="Courier New" pitchFamily="49" charset="0"/>
              </a:rPr>
              <a:t>print(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d.month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latin typeface="Courier New" pitchFamily="49" charset="0"/>
              </a:rPr>
              <a:t>print(</a:t>
            </a:r>
            <a:r>
              <a:rPr lang="en-US" altLang="zh-TW" sz="1600" b="1" spc="-150" dirty="0" err="1" smtClean="0">
                <a:latin typeface="Courier New" pitchFamily="49" charset="0"/>
              </a:rPr>
              <a:t>d.day</a:t>
            </a:r>
            <a:r>
              <a:rPr lang="en-US" altLang="zh-TW" sz="1600" b="1" spc="-150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latin typeface="Courier New" pitchFamily="49" charset="0"/>
              </a:rPr>
              <a:t>print(d)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what is this? 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Basics of classes</a:t>
            </a:r>
            <a:endParaRPr lang="en-US" altLang="zh-TW" sz="12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2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may modify an object by </a:t>
            </a:r>
            <a:r>
              <a:rPr lang="en-US" b="1" dirty="0" smtClean="0">
                <a:solidFill>
                  <a:srgbClr val="0070C0"/>
                </a:solidFill>
              </a:rPr>
              <a:t>modifying any of its member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fact, we may “declare a member” outside the class definition block: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not do this!</a:t>
            </a:r>
          </a:p>
          <a:p>
            <a:pPr lvl="1"/>
            <a:r>
              <a:rPr lang="en-US" dirty="0" smtClean="0"/>
              <a:t>Unless you really know what you are doing. </a:t>
            </a:r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3463100" y="2055385"/>
            <a:ext cx="2289237" cy="9787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d = Date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d.month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12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d.day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31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d.month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d.day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" name="文字方塊 5"/>
          <p:cNvSpPr txBox="1"/>
          <p:nvPr/>
        </p:nvSpPr>
        <p:spPr>
          <a:xfrm>
            <a:off x="3275570" y="3487873"/>
            <a:ext cx="2736590" cy="9787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d = Date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d.month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12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d.weekday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= "Mon"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d.month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d.weekday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Basics of classes</a:t>
            </a:r>
            <a:endParaRPr lang="en-US" altLang="zh-TW" sz="12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classes and objects?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obvious reason of using classes and objects is to </a:t>
            </a:r>
            <a:r>
              <a:rPr lang="en-US" b="1" dirty="0" smtClean="0">
                <a:solidFill>
                  <a:srgbClr val="0070C0"/>
                </a:solidFill>
              </a:rPr>
              <a:t>group multiple variables into one variable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Each variable has its </a:t>
            </a:r>
            <a:r>
              <a:rPr lang="en-US" b="1" dirty="0" smtClean="0">
                <a:solidFill>
                  <a:srgbClr val="0070C0"/>
                </a:solidFill>
              </a:rPr>
              <a:t>variable name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Recall our birthday dictionary example and our hope to store three integers. </a:t>
            </a:r>
          </a:p>
          <a:p>
            <a:pPr lvl="1"/>
            <a:r>
              <a:rPr lang="en-US" altLang="zh-TW" dirty="0"/>
              <a:t>Option 1: Three dictionaries whose keys are names and values are years, months, and days, respectively. </a:t>
            </a:r>
          </a:p>
          <a:p>
            <a:pPr lvl="1"/>
            <a:r>
              <a:rPr lang="en-US" altLang="zh-TW" dirty="0" smtClean="0"/>
              <a:t>Option </a:t>
            </a:r>
            <a:r>
              <a:rPr lang="en-US" altLang="zh-TW" dirty="0"/>
              <a:t>2: One dictionary whose key is name and value is a three-dimensional list (or tuple or dictionary). </a:t>
            </a:r>
          </a:p>
          <a:p>
            <a:pPr lvl="1"/>
            <a:r>
              <a:rPr lang="en-US" dirty="0" smtClean="0"/>
              <a:t>Option 3: One dictionary whose key is name (a string) and value is birthday (a </a:t>
            </a:r>
            <a:r>
              <a:rPr kumimoji="1" lang="en-US" b="1" spc="-150" dirty="0">
                <a:solidFill>
                  <a:srgbClr val="0070C0"/>
                </a:solidFill>
                <a:latin typeface="Courier New" pitchFamily="49" charset="0"/>
                <a:cs typeface="+mn-cs"/>
              </a:rPr>
              <a:t>Date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Let’s revise our program with the class </a:t>
            </a:r>
            <a:r>
              <a:rPr kumimoji="1" lang="en-US" b="1" spc="-150" dirty="0">
                <a:latin typeface="Courier New" pitchFamily="49" charset="0"/>
                <a:cs typeface="+mn-cs"/>
              </a:rPr>
              <a:t>Date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Basics of classes</a:t>
            </a:r>
            <a:endParaRPr lang="en-US" altLang="zh-TW" sz="1200" b="1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3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Revising the birthday dictionary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2109053" y="1623895"/>
            <a:ext cx="4997332" cy="275152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Date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the basic setting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year = 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month = 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day = 1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isLeap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(year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):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not changed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if(year % 400 == 0):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return True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((year % 4 == 0) and (year % 100 != 0)):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return True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else: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return False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Basics of classes</a:t>
            </a:r>
            <a:endParaRPr lang="en-US" altLang="zh-TW" sz="1200" b="1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Revising the birthday dictionary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1090245" y="1623895"/>
            <a:ext cx="7034947" cy="363791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isGoodDate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bDay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):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</a:t>
            </a:r>
            <a:r>
              <a:rPr lang="en-US" altLang="zh-TW" sz="1600" b="1" spc="-150" dirty="0" err="1">
                <a:solidFill>
                  <a:srgbClr val="00B050"/>
                </a:solidFill>
                <a:latin typeface="Courier New" pitchFamily="49" charset="0"/>
              </a:rPr>
              <a:t>bDay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 is a Date object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if((1 &lt;=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bDay.year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&lt;= 3000) and (1 &lt;=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bDay.month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&lt;= 12)):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daysInMonth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[31, 28, 31, 30, 31, 30, 31, 31, 30, 31, 30, 31]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if(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isLeap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bDay.year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== True):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daysInMonth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 = 29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if(1 &lt;=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bDay.day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&lt;=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daysInMonth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bDay.month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- 1]):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return True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return False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strToDate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(birthday):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birthday is a </a:t>
            </a:r>
            <a:r>
              <a:rPr lang="en-US" altLang="zh-TW" sz="1600" b="1" spc="-150" dirty="0" err="1">
                <a:solidFill>
                  <a:srgbClr val="00B050"/>
                </a:solidFill>
                <a:latin typeface="Courier New" pitchFamily="49" charset="0"/>
              </a:rPr>
              <a:t>yyyy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/mm/</a:t>
            </a:r>
            <a:r>
              <a:rPr lang="en-US" altLang="zh-TW" sz="1600" b="1" spc="-150" dirty="0" err="1">
                <a:solidFill>
                  <a:srgbClr val="00B050"/>
                </a:solidFill>
                <a:latin typeface="Courier New" pitchFamily="49" charset="0"/>
              </a:rPr>
              <a:t>dd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 string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d = Date()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year, month, day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birthday.split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("/")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d.year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(year)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d.month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(month)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d.day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(day)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return d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Basics of classes</a:t>
            </a:r>
            <a:endParaRPr lang="en-US" altLang="zh-TW" sz="1200" b="1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Revising the birthday dictionary 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586930" y="1600200"/>
            <a:ext cx="8041577" cy="408111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bdDict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while True: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name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input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("name: 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if(name == ""):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break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birthday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input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("birthday 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yyyy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/mm/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):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")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birthday is a string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birthday =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strToDate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(birthday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# now birthday is a Date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if(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isGoodDate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(birthday) == True):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bdDict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[name]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=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birthday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now the value of a dictionary entry is a Date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else: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print("bad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date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!")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if(birthday == ""):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break 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bdDict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what will be printed out? 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Basics of classes</a:t>
            </a:r>
            <a:endParaRPr lang="en-US" altLang="zh-TW" sz="1200" b="1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Revising the birthday </a:t>
            </a:r>
            <a:r>
              <a:rPr lang="en-US" altLang="zh-TW" dirty="0" smtClean="0"/>
              <a:t>dictionary (4/4)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文字方塊 5"/>
          <p:cNvSpPr txBox="1"/>
          <p:nvPr/>
        </p:nvSpPr>
        <p:spPr>
          <a:xfrm>
            <a:off x="179512" y="1600200"/>
            <a:ext cx="8785670" cy="23083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printBdayDict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bdDict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for p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bdDict.keys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b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bdDict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[p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]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b is a Date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print(p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+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" was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born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on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b.year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+ "/"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b.month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+ "/"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b.day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bdDict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while True: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// omitted; see previous page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printBdayDict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bdDict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Basics of classes</a:t>
            </a:r>
            <a:endParaRPr lang="en-US" altLang="zh-TW" sz="1200" b="1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short: </a:t>
            </a:r>
          </a:p>
          <a:p>
            <a:pPr lvl="1"/>
            <a:r>
              <a:rPr lang="en-US" dirty="0" smtClean="0"/>
              <a:t>An object is a collection of variables (sometimes objects). </a:t>
            </a:r>
          </a:p>
          <a:p>
            <a:pPr lvl="1"/>
            <a:r>
              <a:rPr lang="en-US" dirty="0" smtClean="0"/>
              <a:t>Moreover, these variables have names. </a:t>
            </a:r>
          </a:p>
          <a:p>
            <a:pPr lvl="1"/>
            <a:r>
              <a:rPr lang="en-US" dirty="0" smtClean="0"/>
              <a:t>More benefits are to be introduced. </a:t>
            </a:r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Basics of classes</a:t>
            </a:r>
            <a:endParaRPr lang="en-US" altLang="zh-TW" sz="1200" b="1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Basics of classes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Advances of classes</a:t>
            </a:r>
          </a:p>
          <a:p>
            <a:r>
              <a:rPr lang="en-US" altLang="zh-TW" dirty="0" smtClean="0"/>
              <a:t>Plotting with </a:t>
            </a:r>
            <a:r>
              <a:rPr kumimoji="1" lang="en-US" altLang="zh-TW" b="1" spc="-150" dirty="0" err="1" smtClean="0">
                <a:latin typeface="Courier New" pitchFamily="49" charset="0"/>
                <a:cs typeface="+mn-cs"/>
              </a:rPr>
              <a:t>matplotlib.pyplot</a:t>
            </a:r>
            <a:endParaRPr kumimoji="1" lang="en-US" altLang="zh-TW" b="1" spc="-150" dirty="0">
              <a:latin typeface="Courier New" pitchFamily="49" charset="0"/>
              <a:cs typeface="+mn-cs"/>
            </a:endParaRPr>
          </a:p>
          <a:p>
            <a:pPr lvl="1"/>
            <a:endParaRPr lang="zh-TW" alt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“ubike.csv” contains the </a:t>
            </a:r>
            <a:r>
              <a:rPr lang="en-US" dirty="0" err="1" smtClean="0"/>
              <a:t>YouBike</a:t>
            </a:r>
            <a:r>
              <a:rPr lang="en-US" dirty="0" smtClean="0"/>
              <a:t> information for the 30 stations in Da-An district from 2015/9/7 to 2015/10/8. </a:t>
            </a:r>
          </a:p>
          <a:p>
            <a:pPr lvl="1"/>
            <a:r>
              <a:rPr lang="en-US" dirty="0" smtClean="0"/>
              <a:t>The numbers of available bikes and empty slots of all stations are collected once per hour. </a:t>
            </a:r>
          </a:p>
          <a:p>
            <a:pPr lvl="1"/>
            <a:r>
              <a:rPr lang="en-US" dirty="0" smtClean="0"/>
              <a:t>The latitudes and longitudes of all stations are collected. </a:t>
            </a:r>
          </a:p>
          <a:p>
            <a:pPr lvl="1"/>
            <a:r>
              <a:rPr lang="en-US" dirty="0" smtClean="0"/>
              <a:t>And more. </a:t>
            </a:r>
          </a:p>
          <a:p>
            <a:r>
              <a:rPr lang="en-US" dirty="0" smtClean="0"/>
              <a:t>We may write programs to do a lot of analyses. </a:t>
            </a:r>
          </a:p>
          <a:p>
            <a:r>
              <a:rPr lang="en-US" dirty="0" smtClean="0"/>
              <a:t>Let’s see how to use classes to </a:t>
            </a:r>
            <a:r>
              <a:rPr lang="en-US" b="1" dirty="0">
                <a:solidFill>
                  <a:srgbClr val="0070C0"/>
                </a:solidFill>
              </a:rPr>
              <a:t>modularize</a:t>
            </a:r>
            <a:r>
              <a:rPr lang="en-US" dirty="0" smtClean="0"/>
              <a:t> our program. </a:t>
            </a:r>
          </a:p>
          <a:p>
            <a:pPr lvl="1"/>
            <a:r>
              <a:rPr lang="en-US" dirty="0" smtClean="0"/>
              <a:t>This is a demonstration of an important programming design philosophy: </a:t>
            </a:r>
            <a:r>
              <a:rPr lang="en-US" b="1" dirty="0" smtClean="0">
                <a:solidFill>
                  <a:srgbClr val="0070C0"/>
                </a:solidFill>
              </a:rPr>
              <a:t>object-oriented programming</a:t>
            </a:r>
            <a:r>
              <a:rPr lang="en-US" dirty="0" smtClean="0"/>
              <a:t> (</a:t>
            </a:r>
            <a:r>
              <a:rPr lang="en-US" b="1" dirty="0">
                <a:solidFill>
                  <a:srgbClr val="0070C0"/>
                </a:solidFill>
              </a:rPr>
              <a:t>OOP</a:t>
            </a:r>
            <a:r>
              <a:rPr lang="en-US" dirty="0" smtClean="0"/>
              <a:t>). </a:t>
            </a:r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1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Basics of classes</a:t>
            </a:r>
          </a:p>
          <a:p>
            <a:r>
              <a:rPr lang="en-US" altLang="zh-TW" dirty="0" smtClean="0"/>
              <a:t>Advances of classes</a:t>
            </a:r>
          </a:p>
          <a:p>
            <a:r>
              <a:rPr lang="en-US" altLang="zh-TW" dirty="0" smtClean="0"/>
              <a:t>Plotting with </a:t>
            </a:r>
            <a:r>
              <a:rPr kumimoji="1" lang="en-US" altLang="zh-TW" b="1" spc="-150" dirty="0" err="1" smtClean="0">
                <a:latin typeface="Courier New" pitchFamily="49" charset="0"/>
                <a:cs typeface="+mn-cs"/>
              </a:rPr>
              <a:t>matplotlib.pyplot</a:t>
            </a:r>
            <a:endParaRPr kumimoji="1" lang="en-US" altLang="zh-TW" b="1" spc="-150" dirty="0">
              <a:latin typeface="Courier New" pitchFamily="49" charset="0"/>
              <a:cs typeface="+mn-cs"/>
            </a:endParaRPr>
          </a:p>
          <a:p>
            <a:pPr lvl="1"/>
            <a:endParaRPr lang="zh-TW" alt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Basics of classes</a:t>
            </a:r>
            <a:endParaRPr lang="en-US" altLang="zh-TW" sz="1200" b="1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 </a:t>
            </a:r>
            <a:r>
              <a:rPr kumimoji="1" lang="en-US" spc="-150" dirty="0">
                <a:latin typeface="Courier New" pitchFamily="49" charset="0"/>
                <a:ea typeface="+mn-ea"/>
                <a:cs typeface="+mn-cs"/>
              </a:rPr>
              <a:t>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program, there are many stations. </a:t>
            </a:r>
          </a:p>
          <a:p>
            <a:pPr lvl="1"/>
            <a:r>
              <a:rPr lang="en-US" dirty="0" smtClean="0"/>
              <a:t>Each station has its name, number of total spaces, latitude, and longitude. </a:t>
            </a:r>
          </a:p>
          <a:p>
            <a:pPr lvl="1"/>
            <a:r>
              <a:rPr lang="en-US" dirty="0" smtClean="0"/>
              <a:t>The current status of a station is represented by the number of available bikes (assumed to be the number of total spaces minus empty spaces). </a:t>
            </a:r>
          </a:p>
          <a:p>
            <a:pPr lvl="1"/>
            <a:r>
              <a:rPr lang="en-US" dirty="0" smtClean="0"/>
              <a:t>Each station may be considered as </a:t>
            </a:r>
            <a:r>
              <a:rPr lang="en-US" altLang="zh-TW" dirty="0" smtClean="0"/>
              <a:t>an object. </a:t>
            </a:r>
          </a:p>
          <a:p>
            <a:r>
              <a:rPr lang="en-US" altLang="zh-TW" dirty="0" smtClean="0"/>
              <a:t>Let’s define a class </a:t>
            </a:r>
            <a:r>
              <a:rPr kumimoji="1" lang="en-US" altLang="zh-TW" b="1" spc="-150" dirty="0">
                <a:solidFill>
                  <a:srgbClr val="0070C0"/>
                </a:solidFill>
                <a:latin typeface="Courier New" pitchFamily="49" charset="0"/>
                <a:cs typeface="+mn-cs"/>
              </a:rPr>
              <a:t>Station</a:t>
            </a:r>
            <a:r>
              <a:rPr lang="en-US" altLang="zh-TW" dirty="0" smtClean="0"/>
              <a:t> with five attributes: </a:t>
            </a:r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3695304" y="3861048"/>
            <a:ext cx="1824830" cy="142192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class Station: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name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space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latitude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longitude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available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0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9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station has its </a:t>
            </a:r>
            <a:r>
              <a:rPr lang="en-US" b="1" dirty="0" smtClean="0">
                <a:solidFill>
                  <a:srgbClr val="0070C0"/>
                </a:solidFill>
              </a:rPr>
              <a:t>attributes</a:t>
            </a:r>
            <a:r>
              <a:rPr lang="en-US" dirty="0" smtClean="0"/>
              <a:t> represented by its </a:t>
            </a:r>
            <a:r>
              <a:rPr lang="en-US" b="1" dirty="0">
                <a:solidFill>
                  <a:srgbClr val="0070C0"/>
                </a:solidFill>
              </a:rPr>
              <a:t>member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variables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station also has some operations that may be applied on it. </a:t>
            </a:r>
          </a:p>
          <a:p>
            <a:pPr lvl="1"/>
            <a:r>
              <a:rPr lang="en-US" dirty="0" smtClean="0"/>
              <a:t>We may “</a:t>
            </a:r>
            <a:r>
              <a:rPr lang="en-US" b="1" dirty="0" smtClean="0">
                <a:solidFill>
                  <a:srgbClr val="0070C0"/>
                </a:solidFill>
              </a:rPr>
              <a:t>replenish</a:t>
            </a:r>
            <a:r>
              <a:rPr lang="en-US" dirty="0" smtClean="0"/>
              <a:t>” it by adding bikes to (or removing bikes from) it. </a:t>
            </a:r>
          </a:p>
          <a:p>
            <a:pPr lvl="1"/>
            <a:r>
              <a:rPr lang="en-US" dirty="0" smtClean="0"/>
              <a:t>We may </a:t>
            </a:r>
            <a:r>
              <a:rPr lang="en-US" b="1" dirty="0">
                <a:solidFill>
                  <a:srgbClr val="0070C0"/>
                </a:solidFill>
              </a:rPr>
              <a:t>calculate</a:t>
            </a:r>
            <a:r>
              <a:rPr lang="en-US" dirty="0" smtClean="0"/>
              <a:t> its distance to another station. </a:t>
            </a:r>
          </a:p>
          <a:p>
            <a:pPr lvl="1"/>
            <a:r>
              <a:rPr lang="en-US" dirty="0" smtClean="0"/>
              <a:t>We may </a:t>
            </a:r>
            <a:r>
              <a:rPr lang="en-US" b="1" dirty="0">
                <a:solidFill>
                  <a:srgbClr val="0070C0"/>
                </a:solidFill>
              </a:rPr>
              <a:t>send</a:t>
            </a:r>
            <a:r>
              <a:rPr lang="en-US" dirty="0" smtClean="0"/>
              <a:t> some bikes from it to another station. </a:t>
            </a:r>
          </a:p>
          <a:p>
            <a:r>
              <a:rPr lang="en-US" dirty="0" smtClean="0"/>
              <a:t>Beside member variables (attributes), we may also define </a:t>
            </a:r>
            <a:r>
              <a:rPr lang="en-US" b="1" dirty="0">
                <a:solidFill>
                  <a:srgbClr val="0070C0"/>
                </a:solidFill>
              </a:rPr>
              <a:t>member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functions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>
                <a:solidFill>
                  <a:srgbClr val="0070C0"/>
                </a:solidFill>
              </a:rPr>
              <a:t>operations</a:t>
            </a:r>
            <a:r>
              <a:rPr lang="en-US" dirty="0" smtClean="0"/>
              <a:t>) for a class. </a:t>
            </a:r>
          </a:p>
          <a:p>
            <a:r>
              <a:rPr lang="en-US" dirty="0" smtClean="0"/>
              <a:t>Before we define them, let’s see how to use them (if they have been defined). </a:t>
            </a:r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5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invoke a member function, we also use the </a:t>
            </a:r>
            <a:r>
              <a:rPr lang="en-US" altLang="zh-TW" b="1" dirty="0" smtClean="0">
                <a:solidFill>
                  <a:srgbClr val="0070C0"/>
                </a:solidFill>
              </a:rPr>
              <a:t>dot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operatior</a:t>
            </a:r>
            <a:r>
              <a:rPr lang="en-US" altLang="zh-TW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we invoke an object’s member function, we call the object the </a:t>
            </a:r>
            <a:r>
              <a:rPr lang="en-US" b="1" dirty="0" smtClean="0">
                <a:solidFill>
                  <a:srgbClr val="0070C0"/>
                </a:solidFill>
              </a:rPr>
              <a:t>invoking object </a:t>
            </a:r>
            <a:r>
              <a:rPr lang="en-US" dirty="0"/>
              <a:t>a</a:t>
            </a:r>
            <a:r>
              <a:rPr lang="en-US" dirty="0" smtClean="0"/>
              <a:t>nd the function the </a:t>
            </a:r>
            <a:r>
              <a:rPr lang="en-US" b="1" dirty="0" smtClean="0">
                <a:solidFill>
                  <a:srgbClr val="0070C0"/>
                </a:solidFill>
              </a:rPr>
              <a:t>invoked member function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2544234" y="2132856"/>
            <a:ext cx="4126969" cy="253607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gg = Station()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gg.name = "Gong-Guan Exit 2"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gg.space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gg.latitude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25.01476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gg.longitude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121.534538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gg.available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gg.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printStatus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print the status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gg.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status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return the status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gg.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replenish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(20)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add 20 bikes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print(gg)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what's this? </a:t>
            </a:r>
            <a:endParaRPr lang="en-US" altLang="zh-TW" sz="1600" b="1" spc="-150" dirty="0" smtClean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3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</a:t>
            </a:r>
            <a:r>
              <a:rPr lang="en-US" altLang="zh-TW" dirty="0" smtClean="0"/>
              <a:t>function: </a:t>
            </a:r>
            <a:r>
              <a:rPr kumimoji="1" lang="en-US" altLang="zh-TW" spc="-150" dirty="0" err="1" smtClean="0">
                <a:latin typeface="Courier New" pitchFamily="49" charset="0"/>
                <a:ea typeface="+mn-ea"/>
                <a:cs typeface="+mn-cs"/>
              </a:rPr>
              <a:t>printStatus</a:t>
            </a:r>
            <a:r>
              <a:rPr kumimoji="1" lang="en-US" altLang="zh-TW" spc="-150" dirty="0" smtClean="0">
                <a:latin typeface="Courier New" pitchFamily="49" charset="0"/>
                <a:ea typeface="+mn-ea"/>
                <a:cs typeface="+mn-cs"/>
              </a:rPr>
              <a:t>()</a:t>
            </a:r>
            <a:endParaRPr kumimoji="1" lang="en-US" spc="-15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484784"/>
            <a:ext cx="8713788" cy="4924425"/>
          </a:xfrm>
        </p:spPr>
        <p:txBody>
          <a:bodyPr/>
          <a:lstStyle/>
          <a:p>
            <a:r>
              <a:rPr lang="en-US" dirty="0" smtClean="0"/>
              <a:t>Let’s start by defining a function printing a station’s information.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define a function </a:t>
            </a:r>
            <a:r>
              <a:rPr kumimoji="1" lang="en-US" b="1" spc="-150" dirty="0" err="1" smtClean="0">
                <a:latin typeface="Courier New" pitchFamily="49" charset="0"/>
                <a:cs typeface="+mn-cs"/>
              </a:rPr>
              <a:t>printStatus</a:t>
            </a:r>
            <a:r>
              <a:rPr kumimoji="1" lang="en-US" b="1" spc="-150" dirty="0" smtClean="0">
                <a:latin typeface="Courier New" pitchFamily="49" charset="0"/>
                <a:cs typeface="+mn-cs"/>
              </a:rPr>
              <a:t>()</a:t>
            </a:r>
            <a:r>
              <a:rPr lang="en-US" dirty="0" smtClean="0"/>
              <a:t> inside the class </a:t>
            </a:r>
            <a:r>
              <a:rPr kumimoji="1" lang="en-US" b="1" spc="-150" dirty="0">
                <a:latin typeface="Courier New" pitchFamily="49" charset="0"/>
                <a:cs typeface="+mn-cs"/>
              </a:rPr>
              <a:t>Station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member function’s </a:t>
            </a:r>
            <a:r>
              <a:rPr lang="en-US" b="1" dirty="0" smtClean="0">
                <a:solidFill>
                  <a:srgbClr val="0070C0"/>
                </a:solidFill>
              </a:rPr>
              <a:t>first parameter </a:t>
            </a:r>
            <a:r>
              <a:rPr lang="en-US" dirty="0" smtClean="0"/>
              <a:t>is always the </a:t>
            </a:r>
            <a:r>
              <a:rPr lang="en-US" b="1" dirty="0" smtClean="0">
                <a:solidFill>
                  <a:srgbClr val="0070C0"/>
                </a:solidFill>
              </a:rPr>
              <a:t>invoking object </a:t>
            </a:r>
            <a:r>
              <a:rPr lang="en-US" dirty="0" smtClean="0"/>
              <a:t>itself.</a:t>
            </a:r>
          </a:p>
          <a:p>
            <a:pPr lvl="1"/>
            <a:r>
              <a:rPr lang="en-US" dirty="0" smtClean="0"/>
              <a:t>Through this parameter, we access the invoking object’s member variables and member functions.  </a:t>
            </a:r>
          </a:p>
          <a:p>
            <a:r>
              <a:rPr lang="en-US" dirty="0" smtClean="0"/>
              <a:t>It does not need to be named as “self.” </a:t>
            </a:r>
          </a:p>
          <a:p>
            <a:pPr lvl="1"/>
            <a:endParaRPr lang="en-US" dirty="0"/>
          </a:p>
        </p:txBody>
      </p:sp>
      <p:sp>
        <p:nvSpPr>
          <p:cNvPr id="5" name="文字方塊 5"/>
          <p:cNvSpPr txBox="1"/>
          <p:nvPr/>
        </p:nvSpPr>
        <p:spPr>
          <a:xfrm>
            <a:off x="805070" y="2062355"/>
            <a:ext cx="7727369" cy="20867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class Station: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name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space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latitude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longitude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available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printStatus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(self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self.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+ ": 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self.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available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+ "/"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self.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space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9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function: </a:t>
            </a:r>
            <a:r>
              <a:rPr kumimoji="1" lang="en-US" altLang="zh-TW" spc="-150" dirty="0" err="1">
                <a:latin typeface="Courier New" pitchFamily="49" charset="0"/>
              </a:rPr>
              <a:t>printStatus</a:t>
            </a:r>
            <a:r>
              <a:rPr kumimoji="1" lang="en-US" altLang="zh-TW" spc="-150" dirty="0">
                <a:latin typeface="Courier New" pitchFamily="49" charset="0"/>
              </a:rPr>
              <a:t>()</a:t>
            </a:r>
            <a:endParaRPr kumimoji="1" lang="en-US" spc="-15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文字方塊 5"/>
          <p:cNvSpPr txBox="1"/>
          <p:nvPr/>
        </p:nvSpPr>
        <p:spPr>
          <a:xfrm>
            <a:off x="805070" y="1772816"/>
            <a:ext cx="7727369" cy="385951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class Station: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name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space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latitude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longitude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available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printStatus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(self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self.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+ ": 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self.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available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+ "/"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self.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space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gg = Station()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gg.name = "Gong-Guan Exit 2"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gg.space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gg.latitude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25.01476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gg.longitude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121.534538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gg.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printStatus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Gong-Guan Exit 2: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0/30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Invoking a member function</a:t>
            </a:r>
            <a:endParaRPr kumimoji="1" lang="en-US" spc="-15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attention to the way of invoking a member function!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we execute </a:t>
            </a:r>
            <a:r>
              <a:rPr lang="en-US" altLang="zh-TW" b="1" spc="-150" dirty="0" err="1" smtClean="0">
                <a:latin typeface="Courier New" pitchFamily="49" charset="0"/>
              </a:rPr>
              <a:t>printStatus</a:t>
            </a:r>
            <a:r>
              <a:rPr lang="en-US" altLang="zh-TW" b="1" spc="-150" dirty="0" smtClean="0">
                <a:latin typeface="Courier New" pitchFamily="49" charset="0"/>
              </a:rPr>
              <a:t>(gg)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 err="1" smtClean="0"/>
              <a:t>NameError</a:t>
            </a:r>
            <a:r>
              <a:rPr lang="en-US" altLang="zh-TW" dirty="0"/>
              <a:t>: name '</a:t>
            </a:r>
            <a:r>
              <a:rPr lang="en-US" altLang="zh-TW" dirty="0" err="1"/>
              <a:t>printStatus</a:t>
            </a:r>
            <a:r>
              <a:rPr lang="en-US" altLang="zh-TW" dirty="0"/>
              <a:t>' is not </a:t>
            </a:r>
            <a:r>
              <a:rPr lang="en-US" altLang="zh-TW" dirty="0" smtClean="0"/>
              <a:t>defined”</a:t>
            </a:r>
          </a:p>
          <a:p>
            <a:pPr lvl="1"/>
            <a:r>
              <a:rPr lang="en-US" dirty="0" smtClean="0"/>
              <a:t>The function is a </a:t>
            </a:r>
            <a:r>
              <a:rPr lang="en-US" b="1" dirty="0" smtClean="0">
                <a:solidFill>
                  <a:srgbClr val="0070C0"/>
                </a:solidFill>
              </a:rPr>
              <a:t>member function</a:t>
            </a:r>
            <a:r>
              <a:rPr lang="en-US" dirty="0" smtClean="0"/>
              <a:t> (which belongs to a class), not a </a:t>
            </a:r>
            <a:r>
              <a:rPr lang="en-US" b="1" dirty="0" smtClean="0">
                <a:solidFill>
                  <a:srgbClr val="0070C0"/>
                </a:solidFill>
              </a:rPr>
              <a:t>global function</a:t>
            </a:r>
            <a:r>
              <a:rPr lang="en-US" dirty="0" smtClean="0"/>
              <a:t> (which belongs to everyone). </a:t>
            </a:r>
          </a:p>
          <a:p>
            <a:r>
              <a:rPr lang="en-US" dirty="0" smtClean="0"/>
              <a:t>If we execute </a:t>
            </a:r>
            <a:r>
              <a:rPr lang="en-US" altLang="zh-TW" b="1" spc="-150" dirty="0" err="1" smtClean="0">
                <a:latin typeface="Courier New" pitchFamily="49" charset="0"/>
              </a:rPr>
              <a:t>gg.printStatus</a:t>
            </a:r>
            <a:r>
              <a:rPr lang="en-US" altLang="zh-TW" b="1" spc="-150" dirty="0" smtClean="0">
                <a:latin typeface="Courier New" pitchFamily="49" charset="0"/>
              </a:rPr>
              <a:t>(gg)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TypeError</a:t>
            </a:r>
            <a:r>
              <a:rPr lang="en-US" dirty="0"/>
              <a:t>: </a:t>
            </a:r>
            <a:r>
              <a:rPr lang="en-US" dirty="0" err="1"/>
              <a:t>printStatus</a:t>
            </a:r>
            <a:r>
              <a:rPr lang="en-US" dirty="0"/>
              <a:t>() takes exactly 1 argument (2 given</a:t>
            </a:r>
            <a:r>
              <a:rPr lang="en-US" dirty="0" smtClean="0"/>
              <a:t>)”</a:t>
            </a:r>
          </a:p>
          <a:p>
            <a:pPr lvl="1"/>
            <a:r>
              <a:rPr lang="en-US" dirty="0" smtClean="0"/>
              <a:t>The invoking object is considered as the first argument (even if there is nothing inside the pair of parentheses).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文字方塊 5"/>
          <p:cNvSpPr txBox="1"/>
          <p:nvPr/>
        </p:nvSpPr>
        <p:spPr>
          <a:xfrm>
            <a:off x="2688250" y="2132856"/>
            <a:ext cx="3838937" cy="76328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gg.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printStatus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g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ood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printStatus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(gg)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syntax error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gg.printStatus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(gg)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syntax error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function: </a:t>
            </a:r>
            <a:r>
              <a:rPr kumimoji="1" lang="en-US" altLang="zh-TW" spc="-150" dirty="0" smtClean="0">
                <a:latin typeface="Courier New" pitchFamily="49" charset="0"/>
              </a:rPr>
              <a:t>replenish()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replenish (positively or negatively) a station. </a:t>
            </a:r>
          </a:p>
          <a:p>
            <a:pPr lvl="1"/>
            <a:r>
              <a:rPr lang="en-US" altLang="zh-TW" dirty="0" smtClean="0"/>
              <a:t>An input argument specifies the number of bikes intended to be “added” to the station (may be negative). </a:t>
            </a:r>
          </a:p>
          <a:p>
            <a:pPr lvl="1"/>
            <a:r>
              <a:rPr lang="en-US" altLang="zh-TW" dirty="0" smtClean="0"/>
              <a:t>The number of available bikes and spaces should be checked.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文字方塊 5"/>
          <p:cNvSpPr txBox="1"/>
          <p:nvPr/>
        </p:nvSpPr>
        <p:spPr>
          <a:xfrm>
            <a:off x="744034" y="3140968"/>
            <a:ext cx="7727370" cy="23083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class Station: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// (member variables omitted)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replenish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(self,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self.available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&lt;=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self.space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and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self.available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0: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self.available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+=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self.available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self.space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: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self.available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self.space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else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self.available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0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function: </a:t>
            </a:r>
            <a:r>
              <a:rPr kumimoji="1" lang="en-US" altLang="zh-TW" spc="-150" dirty="0" smtClean="0">
                <a:latin typeface="Courier New" pitchFamily="49" charset="0"/>
              </a:rPr>
              <a:t>replenish()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programs will get bigger and more complicated. </a:t>
            </a:r>
          </a:p>
          <a:p>
            <a:pPr lvl="1"/>
            <a:r>
              <a:rPr lang="en-US" altLang="zh-TW" dirty="0" smtClean="0"/>
              <a:t>To remind us about our program, we write </a:t>
            </a:r>
            <a:r>
              <a:rPr lang="en-US" altLang="zh-TW" b="1" dirty="0" smtClean="0">
                <a:solidFill>
                  <a:srgbClr val="0070C0"/>
                </a:solidFill>
              </a:rPr>
              <a:t>comments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We write comments especially for </a:t>
            </a:r>
            <a:r>
              <a:rPr lang="en-US" altLang="zh-TW" b="1" dirty="0" smtClean="0">
                <a:solidFill>
                  <a:srgbClr val="0070C0"/>
                </a:solidFill>
              </a:rPr>
              <a:t>functions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To indicate the meanings of parameters. </a:t>
            </a:r>
          </a:p>
          <a:p>
            <a:pPr lvl="1"/>
            <a:r>
              <a:rPr lang="en-US" altLang="zh-TW" dirty="0" smtClean="0"/>
              <a:t>To indicate the </a:t>
            </a:r>
            <a:r>
              <a:rPr lang="en-US" altLang="zh-TW" b="1" dirty="0" smtClean="0">
                <a:solidFill>
                  <a:srgbClr val="0070C0"/>
                </a:solidFill>
              </a:rPr>
              <a:t>pre-condition</a:t>
            </a:r>
            <a:r>
              <a:rPr lang="en-US" altLang="zh-TW" dirty="0" smtClean="0"/>
              <a:t> and </a:t>
            </a:r>
            <a:r>
              <a:rPr lang="en-US" altLang="zh-TW" b="1" dirty="0">
                <a:solidFill>
                  <a:srgbClr val="0070C0"/>
                </a:solidFill>
              </a:rPr>
              <a:t>post-condition</a:t>
            </a:r>
            <a:r>
              <a:rPr lang="en-US" altLang="zh-TW" dirty="0" smtClean="0"/>
              <a:t>: What happens before and after the function is invoked.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文字方塊 5"/>
          <p:cNvSpPr txBox="1"/>
          <p:nvPr/>
        </p:nvSpPr>
        <p:spPr>
          <a:xfrm>
            <a:off x="281468" y="3861048"/>
            <a:ext cx="8652502" cy="164352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 // pre-condition: </a:t>
            </a:r>
            <a:r>
              <a:rPr lang="en-US" altLang="zh-TW" sz="1600" b="1" spc="-150" dirty="0" err="1" smtClean="0">
                <a:solidFill>
                  <a:srgbClr val="00B050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is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the number of biked intended to be added to the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station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   // </a:t>
            </a:r>
            <a:r>
              <a:rPr lang="en-US" altLang="zh-TW" sz="1600" b="1" spc="-150" dirty="0" err="1">
                <a:solidFill>
                  <a:srgbClr val="00B050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 &gt; 0 means adding; </a:t>
            </a:r>
            <a:r>
              <a:rPr lang="en-US" altLang="zh-TW" sz="1600" b="1" spc="-150" dirty="0" err="1">
                <a:solidFill>
                  <a:srgbClr val="00B050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 &lt; 0 means removing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 // post condition: the station's available number of bikes becomes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    // min(available + </a:t>
            </a:r>
            <a:r>
              <a:rPr lang="en-US" altLang="zh-TW" sz="1600" b="1" spc="-150" dirty="0" err="1" smtClean="0">
                <a:solidFill>
                  <a:srgbClr val="00B050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, space) if </a:t>
            </a:r>
            <a:r>
              <a:rPr lang="en-US" altLang="zh-TW" sz="1600" b="1" spc="-150" dirty="0" err="1" smtClean="0">
                <a:solidFill>
                  <a:srgbClr val="00B050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&gt; 0 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    // max(available + </a:t>
            </a:r>
            <a:r>
              <a:rPr lang="en-US" altLang="zh-TW" sz="1600" b="1" spc="-150" dirty="0" err="1" smtClean="0">
                <a:solidFill>
                  <a:srgbClr val="00B050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, 0) if </a:t>
            </a:r>
            <a:r>
              <a:rPr lang="en-US" altLang="zh-TW" sz="1600" b="1" spc="-150" dirty="0" err="1" smtClean="0">
                <a:solidFill>
                  <a:srgbClr val="00B050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&lt;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replenish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// (definition omitted)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3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function: </a:t>
            </a:r>
            <a:r>
              <a:rPr kumimoji="1" lang="en-US" altLang="zh-TW" spc="-150" dirty="0" smtClean="0">
                <a:latin typeface="Courier New" pitchFamily="49" charset="0"/>
              </a:rPr>
              <a:t>replenish()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文字方塊 5"/>
          <p:cNvSpPr txBox="1"/>
          <p:nvPr/>
        </p:nvSpPr>
        <p:spPr>
          <a:xfrm>
            <a:off x="744034" y="1600200"/>
            <a:ext cx="7727370" cy="297312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gg = Station()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gg.name = "Gong-Guan Exit 2"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gg.space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gg.latitude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25.01476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gg.longitude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121.534538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70949"/>
                </a:solidFill>
                <a:latin typeface="Courier New" pitchFamily="49" charset="0"/>
              </a:rPr>
              <a:t>gg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.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printStatus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Gong-Guan Exit 2: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0/30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rgbClr val="070949"/>
                </a:solidFill>
                <a:latin typeface="Courier New" pitchFamily="49" charset="0"/>
              </a:rPr>
              <a:t>gg.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replenish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(20)</a:t>
            </a:r>
            <a:r>
              <a:rPr lang="en-US" altLang="zh-TW" sz="1600" b="1" spc="-150" dirty="0" smtClean="0">
                <a:solidFill>
                  <a:srgbClr val="070949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70949"/>
                </a:solidFill>
                <a:latin typeface="Courier New" pitchFamily="49" charset="0"/>
              </a:rPr>
              <a:t>gg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.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printStatus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Gong-Guan Exit 2: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20/30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rgbClr val="070949"/>
                </a:solidFill>
                <a:latin typeface="Courier New" pitchFamily="49" charset="0"/>
              </a:rPr>
              <a:t>gg.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replenish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(13)</a:t>
            </a:r>
            <a:r>
              <a:rPr lang="en-US" altLang="zh-TW" sz="1600" b="1" spc="-150" dirty="0" smtClean="0">
                <a:solidFill>
                  <a:srgbClr val="070949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70949"/>
                </a:solidFill>
                <a:latin typeface="Courier New" pitchFamily="49" charset="0"/>
              </a:rPr>
              <a:t>gg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.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printStatus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Gong-Guan Exit 2: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30/30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rgbClr val="070949"/>
                </a:solidFill>
                <a:latin typeface="Courier New" pitchFamily="49" charset="0"/>
              </a:rPr>
              <a:t>gg.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replenish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(-50)</a:t>
            </a:r>
            <a:r>
              <a:rPr lang="en-US" altLang="zh-TW" sz="1600" b="1" spc="-150" dirty="0" smtClean="0">
                <a:solidFill>
                  <a:srgbClr val="070949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70949"/>
                </a:solidFill>
                <a:latin typeface="Courier New" pitchFamily="49" charset="0"/>
              </a:rPr>
              <a:t>gg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.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printStatus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Gong-Guan Exit 2: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0/30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function: </a:t>
            </a:r>
            <a:r>
              <a:rPr kumimoji="1" lang="en-US" altLang="zh-TW" spc="-150" dirty="0" smtClean="0">
                <a:latin typeface="Courier New" pitchFamily="49" charset="0"/>
              </a:rPr>
              <a:t>distance()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may calculate a station’s distance to another station.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文字方塊 5"/>
          <p:cNvSpPr txBox="1"/>
          <p:nvPr/>
        </p:nvSpPr>
        <p:spPr>
          <a:xfrm>
            <a:off x="586349" y="2132856"/>
            <a:ext cx="8042739" cy="341632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math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haversine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(lat1, lon1, lat2, lon2):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lon1, lat1, lon2, lat2 = map(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math.radians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[lon1, lat1, lon2, lat2])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dlon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lon2 - lon1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dlat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lat2 - lat1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a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math.sin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dlat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/ 2) ** 2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a +=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math.cos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(lat1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*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math.cos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(lat2) *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math.sin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dlon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/ 2) ** 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return 6367 * (2 *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math.asin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math.sqrt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(a)))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Station: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// (member variables omitted)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distance(self, s):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return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haversine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self.latitude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self.longitude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s.latitude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s.longitude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applications we deal with dates. </a:t>
            </a:r>
          </a:p>
          <a:p>
            <a:pPr lvl="1"/>
            <a:r>
              <a:rPr lang="en-US" dirty="0" smtClean="0"/>
              <a:t>Suppose that we do not know the </a:t>
            </a:r>
            <a:r>
              <a:rPr kumimoji="1" lang="en-US" b="1" spc="-150" dirty="0" err="1">
                <a:latin typeface="Courier New" pitchFamily="49" charset="0"/>
                <a:cs typeface="+mn-cs"/>
              </a:rPr>
              <a:t>datetime</a:t>
            </a:r>
            <a:r>
              <a:rPr lang="en-US" dirty="0" smtClean="0"/>
              <a:t> library. </a:t>
            </a:r>
          </a:p>
          <a:p>
            <a:r>
              <a:rPr lang="en-US" dirty="0" smtClean="0"/>
              <a:t>A date is consist of three attributes. </a:t>
            </a:r>
          </a:p>
          <a:p>
            <a:pPr lvl="1"/>
            <a:r>
              <a:rPr lang="en-US" dirty="0" smtClean="0"/>
              <a:t>Year: an integer from 1 to 3000. </a:t>
            </a:r>
          </a:p>
          <a:p>
            <a:pPr lvl="1"/>
            <a:r>
              <a:rPr lang="en-US" dirty="0" smtClean="0"/>
              <a:t>Month: an integer from 1 to 12. </a:t>
            </a:r>
          </a:p>
          <a:p>
            <a:pPr lvl="1"/>
            <a:r>
              <a:rPr lang="en-US" dirty="0" smtClean="0"/>
              <a:t>Day: </a:t>
            </a:r>
            <a:r>
              <a:rPr lang="en-US" dirty="0"/>
              <a:t>a</a:t>
            </a:r>
            <a:r>
              <a:rPr lang="en-US" dirty="0" smtClean="0"/>
              <a:t>n integer from 1 to 31 (depending on month). </a:t>
            </a:r>
          </a:p>
          <a:p>
            <a:r>
              <a:rPr lang="en-US" dirty="0" smtClean="0"/>
              <a:t>If we want to store the birthdays of a group of students, what should we do? </a:t>
            </a:r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Basics of classes</a:t>
            </a:r>
            <a:endParaRPr lang="en-US" altLang="zh-TW" sz="1200" b="1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function: </a:t>
            </a:r>
            <a:r>
              <a:rPr kumimoji="1" lang="en-US" altLang="zh-TW" spc="-150" dirty="0" err="1" smtClean="0">
                <a:latin typeface="Courier New" pitchFamily="49" charset="0"/>
              </a:rPr>
              <a:t>sendBike</a:t>
            </a:r>
            <a:r>
              <a:rPr kumimoji="1" lang="en-US" altLang="zh-TW" spc="-150" dirty="0" smtClean="0">
                <a:latin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may send some bikes to another station.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Note that we may invoke another member function in a member function!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文字方塊 5"/>
          <p:cNvSpPr txBox="1"/>
          <p:nvPr/>
        </p:nvSpPr>
        <p:spPr>
          <a:xfrm>
            <a:off x="586349" y="2060848"/>
            <a:ext cx="8042739" cy="275152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Station: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// (member variables omitted)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// pre-condition: self is the invoking station, s is another station,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   // </a:t>
            </a:r>
            <a:r>
              <a:rPr lang="en-US" altLang="zh-TW" sz="1600" b="1" spc="-150" dirty="0" err="1" smtClean="0">
                <a:solidFill>
                  <a:srgbClr val="00B050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is the number of bikes intended to be sent from self to 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   // </a:t>
            </a:r>
            <a:r>
              <a:rPr lang="en-US" altLang="zh-TW" sz="1600" b="1" spc="-150" dirty="0" err="1" smtClean="0">
                <a:solidFill>
                  <a:srgbClr val="00B050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&gt; 0 means from self to s; </a:t>
            </a:r>
            <a:r>
              <a:rPr lang="en-US" altLang="zh-TW" sz="1600" b="1" spc="-150" dirty="0" err="1" smtClean="0">
                <a:solidFill>
                  <a:srgbClr val="00B050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&lt; 0 means from s to self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// post-condition: self's number of available bikes will be deducted by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   // </a:t>
            </a:r>
            <a:r>
              <a:rPr lang="en-US" altLang="zh-TW" sz="1600" b="1" spc="-150" dirty="0" err="1" smtClean="0">
                <a:solidFill>
                  <a:srgbClr val="00B050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according to the rule specified in replenish(); that of s will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   // be added by </a:t>
            </a:r>
            <a:r>
              <a:rPr lang="en-US" altLang="zh-TW" sz="1600" b="1" spc="-150" dirty="0" err="1" smtClean="0">
                <a:solidFill>
                  <a:srgbClr val="00B050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according to the same rule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sendBike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(self,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s,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replenish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(-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s.replenish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num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function: </a:t>
            </a:r>
            <a:r>
              <a:rPr kumimoji="1" lang="en-US" altLang="zh-TW" spc="-150" dirty="0" err="1" smtClean="0">
                <a:latin typeface="Courier New" pitchFamily="49" charset="0"/>
              </a:rPr>
              <a:t>sendBike</a:t>
            </a:r>
            <a:r>
              <a:rPr kumimoji="1" lang="en-US" altLang="zh-TW" spc="-150" dirty="0" smtClean="0">
                <a:latin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文字方塊 5"/>
          <p:cNvSpPr txBox="1"/>
          <p:nvPr/>
        </p:nvSpPr>
        <p:spPr>
          <a:xfrm>
            <a:off x="683568" y="1600200"/>
            <a:ext cx="3395918" cy="252992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gg = Station()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gg.name = "Gong-Guan Exit 2"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gg.space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gg.latitude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25.01476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gg.longitude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121.534538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ntust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Station()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ntust.name = "NTUST"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ntust.space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46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ntust.latitude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25.0131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ntust.longitude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121.539723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24090" y="1600200"/>
            <a:ext cx="3395918" cy="252992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gg.distance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ntust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ntust.distance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(gg))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gg.replenish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(20)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20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gg.printStatus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gg.replenish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(13)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30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gg.printStatus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gg.sendBike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ntust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18) 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gg.printStatus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12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ntust.printStatus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18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</a:t>
            </a:r>
            <a:r>
              <a:rPr lang="en-US" altLang="zh-TW" dirty="0" smtClean="0"/>
              <a:t>function: </a:t>
            </a:r>
            <a:r>
              <a:rPr kumimoji="1" lang="en-US" altLang="zh-TW" spc="-150" dirty="0">
                <a:latin typeface="Courier New" pitchFamily="49" charset="0"/>
                <a:ea typeface="+mn-ea"/>
                <a:cs typeface="+mn-cs"/>
              </a:rPr>
              <a:t>s</a:t>
            </a:r>
            <a:r>
              <a:rPr kumimoji="1" lang="en-US" altLang="zh-TW" spc="-150" dirty="0" smtClean="0">
                <a:latin typeface="Courier New" pitchFamily="49" charset="0"/>
                <a:ea typeface="+mn-ea"/>
                <a:cs typeface="+mn-cs"/>
              </a:rPr>
              <a:t>tatus()</a:t>
            </a:r>
            <a:endParaRPr kumimoji="1" lang="en-US" spc="-15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define a function that returns a string of current status.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bother? </a:t>
            </a:r>
          </a:p>
          <a:p>
            <a:pPr lvl="1"/>
            <a:r>
              <a:rPr lang="en-US" b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status()</a:t>
            </a:r>
            <a:r>
              <a:rPr lang="en-US" dirty="0" smtClean="0"/>
              <a:t> can be </a:t>
            </a:r>
            <a:r>
              <a:rPr lang="en-US" b="1" dirty="0" smtClean="0">
                <a:solidFill>
                  <a:srgbClr val="0070C0"/>
                </a:solidFill>
              </a:rPr>
              <a:t>a building block </a:t>
            </a:r>
            <a:r>
              <a:rPr lang="en-US" dirty="0" smtClean="0"/>
              <a:t>of other tasks. </a:t>
            </a:r>
          </a:p>
          <a:p>
            <a:pPr lvl="1"/>
            <a:r>
              <a:rPr lang="en-US" dirty="0" smtClean="0"/>
              <a:t>It better </a:t>
            </a:r>
            <a:r>
              <a:rPr lang="en-US" b="1" dirty="0" smtClean="0">
                <a:solidFill>
                  <a:srgbClr val="0070C0"/>
                </a:solidFill>
              </a:rPr>
              <a:t>modularizes</a:t>
            </a:r>
            <a:r>
              <a:rPr lang="en-US" dirty="0" smtClean="0"/>
              <a:t> the program. </a:t>
            </a:r>
            <a:endParaRPr lang="en-US" dirty="0"/>
          </a:p>
        </p:txBody>
      </p:sp>
      <p:sp>
        <p:nvSpPr>
          <p:cNvPr id="5" name="文字方塊 5"/>
          <p:cNvSpPr txBox="1"/>
          <p:nvPr/>
        </p:nvSpPr>
        <p:spPr>
          <a:xfrm>
            <a:off x="744034" y="2132856"/>
            <a:ext cx="7727369" cy="252992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class Station: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name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space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latitude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longitude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available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self.name + ": 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self.available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+ "/"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self.space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print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ntust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.status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6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function: </a:t>
            </a:r>
            <a:r>
              <a:rPr kumimoji="1" lang="en-US" altLang="zh-TW" spc="-150" dirty="0" err="1" smtClean="0">
                <a:latin typeface="Courier New" pitchFamily="49" charset="0"/>
              </a:rPr>
              <a:t>init</a:t>
            </a:r>
            <a:r>
              <a:rPr kumimoji="1" lang="en-US" altLang="zh-TW" spc="-150" dirty="0" smtClean="0">
                <a:latin typeface="Courier New" pitchFamily="49" charset="0"/>
              </a:rPr>
              <a:t>()</a:t>
            </a:r>
            <a:endParaRPr kumimoji="1" lang="en-US" spc="-15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713788" cy="4924425"/>
          </a:xfrm>
        </p:spPr>
        <p:txBody>
          <a:bodyPr/>
          <a:lstStyle/>
          <a:p>
            <a:r>
              <a:rPr lang="en-US" altLang="zh-TW" dirty="0" smtClean="0"/>
              <a:t>In many cases, we want to avoid tedious and lengthy </a:t>
            </a:r>
            <a:r>
              <a:rPr lang="en-US" altLang="zh-TW" b="1" dirty="0" smtClean="0">
                <a:solidFill>
                  <a:schemeClr val="accent1"/>
                </a:solidFill>
              </a:rPr>
              <a:t>member variable initialization </a:t>
            </a:r>
            <a:r>
              <a:rPr lang="en-US" altLang="zh-TW" dirty="0" smtClean="0"/>
              <a:t>statements.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Let’s write a member function that initializes member variables based on input arguments. </a:t>
            </a:r>
          </a:p>
        </p:txBody>
      </p:sp>
      <p:sp>
        <p:nvSpPr>
          <p:cNvPr id="4" name="文字方塊 5"/>
          <p:cNvSpPr txBox="1"/>
          <p:nvPr/>
        </p:nvSpPr>
        <p:spPr>
          <a:xfrm>
            <a:off x="2909760" y="2339237"/>
            <a:ext cx="3395918" cy="252992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gg = Station()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gg.name = "Gong-Guan Exit 2"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gg.space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30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gg.latitude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25.01476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gg.longitude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121.534538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ntust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Station()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ntust.name = "NTUST"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ntust.space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46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ntust.latitude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25.0131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ntust.longitude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121.539723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1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function: </a:t>
            </a:r>
            <a:r>
              <a:rPr kumimoji="1" lang="en-US" altLang="zh-TW" spc="-150" dirty="0" err="1" smtClean="0">
                <a:latin typeface="Courier New" pitchFamily="49" charset="0"/>
              </a:rPr>
              <a:t>init</a:t>
            </a:r>
            <a:r>
              <a:rPr kumimoji="1" lang="en-US" altLang="zh-TW" spc="-150" dirty="0" smtClean="0">
                <a:latin typeface="Courier New" pitchFamily="49" charset="0"/>
              </a:rPr>
              <a:t>()</a:t>
            </a:r>
            <a:endParaRPr kumimoji="1" lang="en-US" spc="-15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703218" cy="4924425"/>
          </a:xfrm>
        </p:spPr>
        <p:txBody>
          <a:bodyPr/>
          <a:lstStyle/>
          <a:p>
            <a:r>
              <a:rPr lang="en-US" altLang="zh-TW" dirty="0" smtClean="0"/>
              <a:t>Implementation: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Note how to distinguish a member variable and a parameter! </a:t>
            </a:r>
          </a:p>
        </p:txBody>
      </p:sp>
      <p:sp>
        <p:nvSpPr>
          <p:cNvPr id="5" name="文字方塊 5"/>
          <p:cNvSpPr txBox="1"/>
          <p:nvPr/>
        </p:nvSpPr>
        <p:spPr>
          <a:xfrm>
            <a:off x="1464315" y="2077436"/>
            <a:ext cx="6276238" cy="319472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class Station: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// (member variables omitted)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init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name, space, latitude, longitude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self.name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name 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self.space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space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self.available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self.latitude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latitude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self.longitude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longitude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gg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Station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b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gg.init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"Gong-Guan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Exit 2",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30, 25.01476, 121.534538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gg.replenish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(20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gg.printStatus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Gong-Guan Exit 2: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20/30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Constructor: </a:t>
            </a:r>
            <a:r>
              <a:rPr kumimoji="1" lang="en-US" spc="-150" dirty="0">
                <a:latin typeface="Courier New" pitchFamily="49" charset="0"/>
                <a:ea typeface="+mn-ea"/>
                <a:cs typeface="+mn-cs"/>
              </a:rPr>
              <a:t>__</a:t>
            </a:r>
            <a:r>
              <a:rPr kumimoji="1" lang="en-US" spc="-150" dirty="0" err="1">
                <a:latin typeface="Courier New" pitchFamily="49" charset="0"/>
                <a:ea typeface="+mn-ea"/>
                <a:cs typeface="+mn-cs"/>
              </a:rPr>
              <a:t>init</a:t>
            </a:r>
            <a:r>
              <a:rPr kumimoji="1" lang="en-US" spc="-150" dirty="0">
                <a:latin typeface="Courier New" pitchFamily="49" charset="0"/>
                <a:ea typeface="+mn-ea"/>
                <a:cs typeface="+mn-cs"/>
              </a:rPr>
              <a:t>__()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713788" cy="4924425"/>
          </a:xfrm>
        </p:spPr>
        <p:txBody>
          <a:bodyPr/>
          <a:lstStyle/>
          <a:p>
            <a:r>
              <a:rPr lang="en-US" dirty="0" smtClean="0"/>
              <a:t>Even though we have defined </a:t>
            </a:r>
            <a:r>
              <a:rPr kumimoji="1" lang="en-US" b="1" spc="-150" dirty="0" err="1">
                <a:latin typeface="Courier New" pitchFamily="49" charset="0"/>
                <a:cs typeface="+mn-cs"/>
              </a:rPr>
              <a:t>init</a:t>
            </a:r>
            <a:r>
              <a:rPr kumimoji="1" lang="en-US" b="1" spc="-150" dirty="0">
                <a:latin typeface="Courier New" pitchFamily="49" charset="0"/>
                <a:cs typeface="+mn-cs"/>
              </a:rPr>
              <a:t>()</a:t>
            </a:r>
            <a:r>
              <a:rPr lang="en-US" dirty="0" smtClean="0"/>
              <a:t>, we cannot force one (ourselves) to invoke it. </a:t>
            </a:r>
          </a:p>
          <a:p>
            <a:pPr lvl="1"/>
            <a:r>
              <a:rPr lang="en-US" altLang="zh-TW" dirty="0" smtClean="0"/>
              <a:t>We may play with </a:t>
            </a:r>
            <a:r>
              <a:rPr lang="en-US" altLang="zh-TW" b="1" dirty="0" smtClean="0">
                <a:solidFill>
                  <a:srgbClr val="0070C0"/>
                </a:solidFill>
              </a:rPr>
              <a:t>uninitialized objects</a:t>
            </a:r>
            <a:r>
              <a:rPr lang="en-US" altLang="zh-TW" dirty="0" smtClean="0"/>
              <a:t>. </a:t>
            </a:r>
          </a:p>
          <a:p>
            <a:r>
              <a:rPr lang="en-US" dirty="0" smtClean="0"/>
              <a:t>To resolve this issue, Python (and many other languages) allows us to define a </a:t>
            </a:r>
            <a:r>
              <a:rPr lang="en-US" b="1" dirty="0" smtClean="0">
                <a:solidFill>
                  <a:srgbClr val="0070C0"/>
                </a:solidFill>
              </a:rPr>
              <a:t>constructor</a:t>
            </a:r>
            <a:r>
              <a:rPr lang="en-US" dirty="0" smtClean="0"/>
              <a:t> for a class. </a:t>
            </a:r>
          </a:p>
          <a:p>
            <a:pPr lvl="1"/>
            <a:r>
              <a:rPr lang="en-US" dirty="0" smtClean="0"/>
              <a:t>It is a member function called </a:t>
            </a:r>
            <a:r>
              <a:rPr kumimoji="1" lang="en-US" altLang="zh-TW" b="1" spc="-150" dirty="0">
                <a:latin typeface="Courier New" pitchFamily="49" charset="0"/>
              </a:rPr>
              <a:t>__</a:t>
            </a:r>
            <a:r>
              <a:rPr kumimoji="1" lang="en-US" altLang="zh-TW" b="1" spc="-150" dirty="0" err="1">
                <a:latin typeface="Courier New" pitchFamily="49" charset="0"/>
              </a:rPr>
              <a:t>init</a:t>
            </a:r>
            <a:r>
              <a:rPr kumimoji="1" lang="en-US" altLang="zh-TW" b="1" spc="-150" dirty="0" smtClean="0">
                <a:latin typeface="Courier New" pitchFamily="49" charset="0"/>
              </a:rPr>
              <a:t>__()</a:t>
            </a:r>
            <a:r>
              <a:rPr lang="en-US" altLang="zh-TW" dirty="0" smtClean="0"/>
              <a:t>.</a:t>
            </a:r>
          </a:p>
          <a:p>
            <a:pPr lvl="1"/>
            <a:r>
              <a:rPr lang="en-US" dirty="0" smtClean="0"/>
              <a:t>It is automatically invoked when an object is created. </a:t>
            </a:r>
          </a:p>
          <a:p>
            <a:pPr lvl="1"/>
            <a:r>
              <a:rPr lang="en-US" dirty="0" smtClean="0"/>
              <a:t>The correct number of arguments must be prepared when creating an object. </a:t>
            </a:r>
          </a:p>
          <a:p>
            <a:endParaRPr lang="en-US" dirty="0" smtClean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Constructor: </a:t>
            </a:r>
            <a:r>
              <a:rPr kumimoji="1" lang="en-US" altLang="zh-TW" spc="-150" dirty="0">
                <a:latin typeface="Courier New" pitchFamily="49" charset="0"/>
              </a:rPr>
              <a:t>__</a:t>
            </a:r>
            <a:r>
              <a:rPr kumimoji="1" lang="en-US" altLang="zh-TW" spc="-150" dirty="0" err="1">
                <a:latin typeface="Courier New" pitchFamily="49" charset="0"/>
              </a:rPr>
              <a:t>init</a:t>
            </a:r>
            <a:r>
              <a:rPr kumimoji="1" lang="en-US" altLang="zh-TW" spc="-150" dirty="0">
                <a:latin typeface="Courier New" pitchFamily="49" charset="0"/>
              </a:rPr>
              <a:t>__()</a:t>
            </a:r>
            <a:endParaRPr kumimoji="1" lang="en-US" spc="-15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703218" cy="4924425"/>
          </a:xfrm>
        </p:spPr>
        <p:txBody>
          <a:bodyPr/>
          <a:lstStyle/>
          <a:p>
            <a:r>
              <a:rPr lang="en-US" altLang="zh-TW" dirty="0" smtClean="0"/>
              <a:t>Implementation: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5" name="文字方塊 5"/>
          <p:cNvSpPr txBox="1"/>
          <p:nvPr/>
        </p:nvSpPr>
        <p:spPr>
          <a:xfrm>
            <a:off x="1464315" y="2132856"/>
            <a:ext cx="6276238" cy="341632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class Station: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// (member variables omitted)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__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init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__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(self, name, space, latitude, longitude):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self.name = name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self.space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space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self.available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self.latitude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latitude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self.longitude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longitude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gg = Station(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"Gong-Guan Exit 2", 30, 25.01476, 121.534538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gg.replenish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(20)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gg.printStatus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Gong-Guan Exit 2: 20/30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ntust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Station()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syntax error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Printing out an object directly</a:t>
            </a:r>
            <a:endParaRPr kumimoji="1" lang="en-US" spc="-15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703218" cy="4924425"/>
          </a:xfrm>
        </p:spPr>
        <p:txBody>
          <a:bodyPr/>
          <a:lstStyle/>
          <a:p>
            <a:r>
              <a:rPr lang="en-US" altLang="zh-TW" dirty="0" smtClean="0"/>
              <a:t>Recall the function </a:t>
            </a:r>
            <a:r>
              <a:rPr kumimoji="1" lang="en-US" altLang="zh-TW" b="1" spc="-150" dirty="0">
                <a:latin typeface="Courier New" pitchFamily="49" charset="0"/>
              </a:rPr>
              <a:t>status()</a:t>
            </a:r>
            <a:r>
              <a:rPr lang="en-US" altLang="zh-TW" dirty="0" smtClean="0"/>
              <a:t>, which returns a string of the current status. </a:t>
            </a:r>
          </a:p>
          <a:p>
            <a:pPr lvl="1"/>
            <a:r>
              <a:rPr lang="en-US" altLang="zh-TW" dirty="0" smtClean="0"/>
              <a:t>We may print out the returned string. </a:t>
            </a:r>
          </a:p>
          <a:p>
            <a:pPr lvl="1"/>
            <a:r>
              <a:rPr lang="en-US" altLang="zh-TW" dirty="0" smtClean="0"/>
              <a:t>However, we cannot </a:t>
            </a:r>
            <a:r>
              <a:rPr lang="en-US" altLang="zh-TW" b="1" dirty="0" smtClean="0">
                <a:solidFill>
                  <a:srgbClr val="0070C0"/>
                </a:solidFill>
              </a:rPr>
              <a:t>print out the object</a:t>
            </a:r>
            <a:r>
              <a:rPr lang="en-US" altLang="zh-TW" dirty="0" smtClean="0"/>
              <a:t> directly. 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5" name="文字方塊 5"/>
          <p:cNvSpPr txBox="1"/>
          <p:nvPr/>
        </p:nvSpPr>
        <p:spPr>
          <a:xfrm>
            <a:off x="750006" y="2797450"/>
            <a:ext cx="7704856" cy="20867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class Station: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// (member variables omitted)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status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(self):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self.name + ": 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self.available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+ "/"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self.space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gg = Station("Gong-Guan Exit 2", 30, 25.01476, 121.534538)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gg.status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Gong-Guan Exit 2: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0/30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print(gg)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what is this? 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special function: </a:t>
            </a:r>
            <a:r>
              <a:rPr kumimoji="1" lang="en-US" altLang="zh-TW" spc="-150" dirty="0" smtClean="0">
                <a:latin typeface="Courier New" pitchFamily="49" charset="0"/>
              </a:rPr>
              <a:t>__</a:t>
            </a:r>
            <a:r>
              <a:rPr kumimoji="1" lang="en-US" altLang="zh-TW" spc="-150" dirty="0" err="1" smtClean="0">
                <a:latin typeface="Courier New" pitchFamily="49" charset="0"/>
              </a:rPr>
              <a:t>str</a:t>
            </a:r>
            <a:r>
              <a:rPr kumimoji="1" lang="en-US" altLang="zh-TW" spc="-150" dirty="0" smtClean="0">
                <a:latin typeface="Courier New" pitchFamily="49" charset="0"/>
              </a:rPr>
              <a:t>__()</a:t>
            </a:r>
            <a:endParaRPr kumimoji="1" lang="en-US" spc="-15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8703218" cy="4924425"/>
          </a:xfrm>
        </p:spPr>
        <p:txBody>
          <a:bodyPr/>
          <a:lstStyle/>
          <a:p>
            <a:r>
              <a:rPr lang="en-US" altLang="zh-TW" dirty="0" smtClean="0"/>
              <a:t>Let’s change the name of </a:t>
            </a:r>
            <a:r>
              <a:rPr kumimoji="1" lang="en-US" altLang="zh-TW" b="1" spc="-150" dirty="0" smtClean="0">
                <a:latin typeface="Courier New" pitchFamily="49" charset="0"/>
              </a:rPr>
              <a:t>status()</a:t>
            </a:r>
            <a:r>
              <a:rPr lang="en-US" altLang="zh-TW" dirty="0" smtClean="0"/>
              <a:t> to </a:t>
            </a:r>
            <a:r>
              <a:rPr kumimoji="1" lang="en-US" altLang="zh-TW" b="1" spc="-150" dirty="0">
                <a:solidFill>
                  <a:srgbClr val="0070C0"/>
                </a:solidFill>
                <a:latin typeface="Courier New" pitchFamily="49" charset="0"/>
              </a:rPr>
              <a:t>__</a:t>
            </a:r>
            <a:r>
              <a:rPr kumimoji="1" lang="en-US" altLang="zh-TW" b="1" spc="-150" dirty="0" err="1">
                <a:solidFill>
                  <a:srgbClr val="0070C0"/>
                </a:solidFill>
                <a:latin typeface="Courier New" pitchFamily="49" charset="0"/>
              </a:rPr>
              <a:t>str</a:t>
            </a:r>
            <a:r>
              <a:rPr kumimoji="1" lang="en-US" altLang="zh-TW" b="1" spc="-150" dirty="0">
                <a:solidFill>
                  <a:srgbClr val="0070C0"/>
                </a:solidFill>
                <a:latin typeface="Courier New" pitchFamily="49" charset="0"/>
              </a:rPr>
              <a:t>__()</a:t>
            </a:r>
            <a:r>
              <a:rPr lang="en-US" altLang="zh-TW" dirty="0" smtClean="0"/>
              <a:t> to see the magic: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When we print out an object:</a:t>
            </a:r>
          </a:p>
          <a:p>
            <a:pPr lvl="1"/>
            <a:r>
              <a:rPr lang="en-US" altLang="zh-TW" dirty="0" smtClean="0"/>
              <a:t>If a function named </a:t>
            </a:r>
            <a:r>
              <a:rPr kumimoji="1" lang="en-US" altLang="zh-TW" b="1" spc="-150" dirty="0">
                <a:latin typeface="Courier New" pitchFamily="49" charset="0"/>
              </a:rPr>
              <a:t>__</a:t>
            </a:r>
            <a:r>
              <a:rPr kumimoji="1" lang="en-US" altLang="zh-TW" b="1" spc="-150" dirty="0" err="1">
                <a:latin typeface="Courier New" pitchFamily="49" charset="0"/>
              </a:rPr>
              <a:t>str</a:t>
            </a:r>
            <a:r>
              <a:rPr kumimoji="1" lang="en-US" altLang="zh-TW" b="1" spc="-150" dirty="0">
                <a:latin typeface="Courier New" pitchFamily="49" charset="0"/>
              </a:rPr>
              <a:t>__()</a:t>
            </a:r>
            <a:r>
              <a:rPr lang="en-US" altLang="zh-TW" dirty="0"/>
              <a:t> </a:t>
            </a:r>
            <a:r>
              <a:rPr lang="en-US" altLang="zh-TW" dirty="0" smtClean="0"/>
              <a:t>is defined, its returned value is printed out. </a:t>
            </a:r>
          </a:p>
          <a:p>
            <a:pPr lvl="1"/>
            <a:r>
              <a:rPr lang="en-US" altLang="zh-TW" dirty="0" smtClean="0"/>
              <a:t>Otherwise, the memory information is printed out. 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5" name="文字方塊 5"/>
          <p:cNvSpPr txBox="1"/>
          <p:nvPr/>
        </p:nvSpPr>
        <p:spPr>
          <a:xfrm>
            <a:off x="750006" y="2132856"/>
            <a:ext cx="7704856" cy="186512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class Station: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// (member variables omitted)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__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__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(self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self.name + ": 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self.available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+ "/"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self.space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gg = Station("Gong-Guan Exit 2", 30, 25.01476, 121.534538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print(gg)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Gong-Guan Exit 2: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0/30 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b="1" dirty="0" smtClean="0">
                <a:solidFill>
                  <a:schemeClr val="tx1"/>
                </a:solidFill>
                <a:ea typeface="新細明體" charset="-120"/>
              </a:rPr>
              <a:t>Advances of classes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4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Basics of classes</a:t>
            </a:r>
          </a:p>
          <a:p>
            <a:r>
              <a:rPr lang="en-US" altLang="zh-TW" dirty="0" smtClean="0"/>
              <a:t>Advances of classes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Plotting with </a:t>
            </a:r>
            <a:r>
              <a:rPr kumimoji="1" lang="en-US" altLang="zh-TW" b="1" spc="-150" dirty="0" err="1" smtClean="0">
                <a:solidFill>
                  <a:srgbClr val="0070C0"/>
                </a:solidFill>
                <a:latin typeface="Courier New" pitchFamily="49" charset="0"/>
                <a:cs typeface="+mn-cs"/>
              </a:rPr>
              <a:t>matplotlib.pyplot</a:t>
            </a:r>
            <a:endParaRPr kumimoji="1" lang="en-US" altLang="zh-TW" b="1" spc="-150" dirty="0">
              <a:solidFill>
                <a:srgbClr val="0070C0"/>
              </a:solidFill>
              <a:latin typeface="Courier New" pitchFamily="49" charset="0"/>
              <a:cs typeface="+mn-cs"/>
            </a:endParaRPr>
          </a:p>
          <a:p>
            <a:pPr lvl="1"/>
            <a:endParaRPr lang="zh-TW" altLang="en-US" dirty="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Birthday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to prevent a date like 2016/14/20 or 2015/09/31?</a:t>
            </a:r>
          </a:p>
          <a:p>
            <a:pPr lvl="1"/>
            <a:r>
              <a:rPr lang="en-US" dirty="0" smtClean="0"/>
              <a:t>Be aware of leap years! </a:t>
            </a:r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1979427" y="1613132"/>
            <a:ext cx="5256584" cy="297312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latin typeface="Courier New" pitchFamily="49" charset="0"/>
              </a:rPr>
              <a:t>bdDict</a:t>
            </a:r>
            <a:r>
              <a:rPr lang="en-US" altLang="zh-TW" sz="1600" b="1" spc="-150" dirty="0"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latin typeface="Courier New" pitchFamily="49" charset="0"/>
              </a:rPr>
              <a:t>dict</a:t>
            </a:r>
            <a:r>
              <a:rPr lang="en-US" altLang="zh-TW" sz="1600" b="1" spc="-150" dirty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while True: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name = </a:t>
            </a:r>
            <a:r>
              <a:rPr lang="en-US" altLang="zh-TW" sz="1600" b="1" spc="-150" dirty="0" smtClean="0">
                <a:latin typeface="Courier New" pitchFamily="49" charset="0"/>
              </a:rPr>
              <a:t>input</a:t>
            </a:r>
            <a:r>
              <a:rPr lang="en-US" altLang="zh-TW" sz="1600" b="1" spc="-150" dirty="0">
                <a:latin typeface="Courier New" pitchFamily="49" charset="0"/>
              </a:rPr>
              <a:t>("name: 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if(name == ""):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  break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latin typeface="Courier New" pitchFamily="49" charset="0"/>
              </a:rPr>
              <a:t>  </a:t>
            </a:r>
            <a:r>
              <a:rPr lang="en-US" altLang="zh-TW" sz="1600" b="1" spc="-150" dirty="0">
                <a:latin typeface="Courier New" pitchFamily="49" charset="0"/>
              </a:rPr>
              <a:t>birthday = </a:t>
            </a:r>
            <a:r>
              <a:rPr lang="en-US" altLang="zh-TW" sz="1600" b="1" spc="-150" dirty="0" smtClean="0">
                <a:latin typeface="Courier New" pitchFamily="49" charset="0"/>
              </a:rPr>
              <a:t>input</a:t>
            </a:r>
            <a:r>
              <a:rPr lang="en-US" altLang="zh-TW" sz="1600" b="1" spc="-150" dirty="0">
                <a:latin typeface="Courier New" pitchFamily="49" charset="0"/>
              </a:rPr>
              <a:t>("birthday (</a:t>
            </a:r>
            <a:r>
              <a:rPr lang="en-US" altLang="zh-TW" sz="1600" b="1" spc="-150" dirty="0" err="1">
                <a:latin typeface="Courier New" pitchFamily="49" charset="0"/>
              </a:rPr>
              <a:t>yyyy</a:t>
            </a:r>
            <a:r>
              <a:rPr lang="en-US" altLang="zh-TW" sz="1600" b="1" spc="-150" dirty="0">
                <a:latin typeface="Courier New" pitchFamily="49" charset="0"/>
              </a:rPr>
              <a:t>/mm/</a:t>
            </a:r>
            <a:r>
              <a:rPr lang="en-US" altLang="zh-TW" sz="1600" b="1" spc="-150" dirty="0" err="1">
                <a:latin typeface="Courier New" pitchFamily="49" charset="0"/>
              </a:rPr>
              <a:t>dd</a:t>
            </a:r>
            <a:r>
              <a:rPr lang="en-US" altLang="zh-TW" sz="1600" b="1" spc="-150" dirty="0">
                <a:latin typeface="Courier New" pitchFamily="49" charset="0"/>
              </a:rPr>
              <a:t>): </a:t>
            </a:r>
            <a:r>
              <a:rPr lang="en-US" altLang="zh-TW" sz="1600" b="1" spc="-150" dirty="0" smtClean="0">
                <a:latin typeface="Courier New" pitchFamily="49" charset="0"/>
              </a:rPr>
              <a:t>")</a:t>
            </a:r>
            <a:endParaRPr lang="en-US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if(birthday == ""):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  break 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latin typeface="Courier New" pitchFamily="49" charset="0"/>
              </a:rPr>
              <a:t>bdDict</a:t>
            </a:r>
            <a:r>
              <a:rPr lang="en-US" altLang="zh-TW" sz="1600" b="1" spc="-150" dirty="0">
                <a:latin typeface="Courier New" pitchFamily="49" charset="0"/>
              </a:rPr>
              <a:t>[name] = birthday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latin typeface="Courier New" pitchFamily="49" charset="0"/>
              </a:rPr>
              <a:t>print(</a:t>
            </a:r>
            <a:r>
              <a:rPr lang="en-US" altLang="zh-TW" sz="1600" b="1" spc="-150" dirty="0" err="1" smtClean="0">
                <a:latin typeface="Courier New" pitchFamily="49" charset="0"/>
              </a:rPr>
              <a:t>bdDict</a:t>
            </a:r>
            <a:r>
              <a:rPr lang="en-US" altLang="zh-TW" sz="1600" b="1" spc="-150" dirty="0" smtClean="0">
                <a:latin typeface="Courier New" pitchFamily="49" charset="0"/>
              </a:rPr>
              <a:t>)</a:t>
            </a:r>
            <a:endParaRPr lang="en-US" altLang="zh-TW" sz="1600" b="1" spc="-150" dirty="0">
              <a:latin typeface="Courier New" pitchFamily="49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Basics of classes</a:t>
            </a:r>
            <a:endParaRPr lang="en-US" altLang="zh-TW" sz="1200" b="1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plots with </a:t>
            </a:r>
            <a:r>
              <a:rPr kumimoji="1" lang="en-US" spc="-150" dirty="0" err="1">
                <a:latin typeface="Courier New" pitchFamily="49" charset="0"/>
              </a:rPr>
              <a:t>matplotlib</a:t>
            </a:r>
            <a:endParaRPr kumimoji="1" lang="en-US" spc="-150" dirty="0">
              <a:latin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many cases, we want to make </a:t>
            </a:r>
            <a:r>
              <a:rPr lang="en-US" altLang="zh-TW" b="1" dirty="0" smtClean="0">
                <a:solidFill>
                  <a:srgbClr val="0070C0"/>
                </a:solidFill>
              </a:rPr>
              <a:t>plots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Information visualization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will introduce how to use </a:t>
            </a:r>
            <a:r>
              <a:rPr kumimoji="1" lang="en-US" b="1" spc="-150" dirty="0" err="1">
                <a:latin typeface="Courier New" pitchFamily="49" charset="0"/>
                <a:cs typeface="+mn-cs"/>
              </a:rPr>
              <a:t>matplotlib</a:t>
            </a:r>
            <a:r>
              <a:rPr lang="en-US" dirty="0" smtClean="0"/>
              <a:t>, an open-source Python library, to make basic statistical plots. </a:t>
            </a:r>
          </a:p>
          <a:p>
            <a:pPr lvl="1"/>
            <a:r>
              <a:rPr lang="en-US" dirty="0" smtClean="0"/>
              <a:t>Histograms, line charts, bar charts, pie charts, and scatter plots. 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matplotlib.org/index.html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First, we need to install </a:t>
            </a:r>
            <a:r>
              <a:rPr kumimoji="1" lang="en-US" b="1" spc="-150" dirty="0" err="1">
                <a:latin typeface="Courier New" pitchFamily="49" charset="0"/>
                <a:cs typeface="+mn-cs"/>
              </a:rPr>
              <a:t>matplotlib</a:t>
            </a:r>
            <a:r>
              <a:rPr lang="en-US" dirty="0" smtClean="0"/>
              <a:t>.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matplotlib.org/users/installing.html</a:t>
            </a:r>
            <a:endParaRPr lang="en-US" dirty="0" smtClean="0"/>
          </a:p>
          <a:p>
            <a:pPr lvl="1"/>
            <a:r>
              <a:rPr lang="en-US" altLang="zh-TW" dirty="0" smtClean="0"/>
              <a:t>Open your console/terminal/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, and execute: </a:t>
            </a:r>
            <a:endParaRPr lang="zh-TW" altLang="zh-TW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Do not forget to set the PATH variable or go to your Python script directory. 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950000" y="4941168"/>
            <a:ext cx="3315438" cy="54168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pip install -</a:t>
            </a:r>
            <a:r>
              <a:rPr lang="zh-TW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U pip setuptools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zh-TW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zh-TW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ip install matplotlib 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5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kumimoji="1" lang="en-US" spc="-150" dirty="0" err="1">
                <a:latin typeface="Courier New" pitchFamily="49" charset="0"/>
              </a:rPr>
              <a:t>matplotlib</a:t>
            </a:r>
            <a:endParaRPr kumimoji="1" lang="en-US" spc="-150" dirty="0">
              <a:latin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文字方塊 5"/>
          <p:cNvSpPr txBox="1"/>
          <p:nvPr/>
        </p:nvSpPr>
        <p:spPr>
          <a:xfrm>
            <a:off x="252893" y="1600200"/>
            <a:ext cx="3492673" cy="142192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x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range(1, 6)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y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[4, 2, 5, 1, 6]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py.plot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(x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y)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py.show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4" name="圖片 1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90" y="5814917"/>
            <a:ext cx="324000" cy="27837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95936" y="583617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Copyright (c) 2012-2013 Matplotlib Development Team; All Rights Reserved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1600200"/>
            <a:ext cx="4859561" cy="413668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introduce the plotting tools in </a:t>
            </a:r>
            <a:r>
              <a:rPr kumimoji="1" lang="en-US" b="1" spc="-150" dirty="0" err="1">
                <a:latin typeface="Courier New" pitchFamily="49" charset="0"/>
                <a:cs typeface="+mn-cs"/>
              </a:rPr>
              <a:t>matplotlib</a:t>
            </a:r>
            <a:r>
              <a:rPr lang="en-US" dirty="0" smtClean="0"/>
              <a:t>, let’s consider the data set contained in “midterm2.csv”.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Student IDs are replaced by unique labels. </a:t>
            </a:r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935997" y="2348880"/>
            <a:ext cx="7343443" cy="275152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SubmissionID,StudentID,Problem,Status,Score,CodeLength,SubmissionTime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43629,7,4,Runtime Error,0,879,12:20:52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43628,31,3,Runtime Error,0,521,12:20:38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43627,106,2,Wrong Answer,0,10,12:20:27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43626,101,4,Wrong Answer,0,2330,12:20:27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43625,56,2,Wrong Answer,30,616,12:20:22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43624,13,2,Wrong Answer,0,1261,12:20:15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43623,84,2,Runtime Error,0,402,12:20:12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43622,78,2,Runtime Error,0,481,12:20:11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43621,31,3,Wrong Answer,0,521,12:20:11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43620,58,3,Wrong Answer,0,704,12:20:09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43619,46,2,Compile Error,0,1789,12:20:06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interested in the students’ </a:t>
            </a:r>
            <a:r>
              <a:rPr lang="en-US" b="1" dirty="0" smtClean="0">
                <a:solidFill>
                  <a:srgbClr val="0070C0"/>
                </a:solidFill>
              </a:rPr>
              <a:t>submission times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Is it true that students (altogether) make more submits when it is closer to the end of the exam? </a:t>
            </a:r>
          </a:p>
          <a:p>
            <a:r>
              <a:rPr lang="en-US" dirty="0" smtClean="0"/>
              <a:t>To answer this question, we may: </a:t>
            </a:r>
          </a:p>
          <a:p>
            <a:pPr lvl="1"/>
            <a:r>
              <a:rPr lang="en-US" dirty="0" smtClean="0"/>
              <a:t>First, find the submission times, which is defined as the number of seconds since the exam starts (at 9:20:00) of a submission. </a:t>
            </a:r>
          </a:p>
          <a:p>
            <a:pPr lvl="1"/>
            <a:r>
              <a:rPr lang="en-US" dirty="0" smtClean="0"/>
              <a:t>Second, draw a </a:t>
            </a:r>
            <a:r>
              <a:rPr lang="en-US" b="1" dirty="0" smtClean="0">
                <a:solidFill>
                  <a:srgbClr val="0070C0"/>
                </a:solidFill>
              </a:rPr>
              <a:t>histogram</a:t>
            </a:r>
            <a:r>
              <a:rPr lang="en-US" dirty="0" smtClean="0"/>
              <a:t> for them: Number of submissions in [0, 1000), [1000, 2000), …, and [10000, 11000). </a:t>
            </a:r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0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find the submission times: </a:t>
            </a:r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530165" y="2132856"/>
            <a:ext cx="8155107" cy="385951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csv,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datetime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findSubTimes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fh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open(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"r")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csvFile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csv.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DictReader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next(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csvFile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subTimes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=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[]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to store submission times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for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row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csvFile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datetime.datetime.strptime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(row["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SubmissionTime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"], "%H:%M:%S").time()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sub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= 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dt.hour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- 9) * 3600 + 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dt.minute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- 20) * 60 +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dt.second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subTimes.append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(sub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fh.close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return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subTimes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findSubTimes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("midterm2.csv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"))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just testing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Second, we make a histogram:</a:t>
            </a:r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238560" y="2132856"/>
            <a:ext cx="4257859" cy="142192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matplotlib.pyplot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subTimes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findSubTimes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("midterm2.csv")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py.hist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subTimes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py.show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3" name="圖片 12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472" y="5382869"/>
            <a:ext cx="324000" cy="27837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613775" y="519272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Copyright (c) 2012-2013 Matplotlib Development Team; All Rights Reserved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10625" r="8164" b="5703"/>
          <a:stretch/>
        </p:blipFill>
        <p:spPr>
          <a:xfrm>
            <a:off x="4615185" y="1988843"/>
            <a:ext cx="4298660" cy="313188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Decorating a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plot should have </a:t>
            </a:r>
            <a:r>
              <a:rPr lang="en-US" i="1" dirty="0" smtClean="0"/>
              <a:t>x</a:t>
            </a:r>
            <a:r>
              <a:rPr lang="en-US" dirty="0" smtClean="0"/>
              <a:t>-label, </a:t>
            </a:r>
            <a:r>
              <a:rPr lang="en-US" i="1" dirty="0" smtClean="0"/>
              <a:t>y</a:t>
            </a:r>
            <a:r>
              <a:rPr lang="en-US" dirty="0" smtClean="0"/>
              <a:t>-label, and title (caption). </a:t>
            </a:r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250825" y="2132856"/>
            <a:ext cx="4405447" cy="20867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subTimes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findSubTimes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("midterm2.csv")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py.hist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subTimes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py.xlabel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('Submission time')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py.ylabel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('Frequency')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py.title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('Histogram of submission times')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py.show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3" name="圖片 12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5591195"/>
            <a:ext cx="324000" cy="27837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731737" y="537321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Copyright (c) 2012-2013 Matplotlib Development Team; All Rights Reserved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" t="5704" r="8164"/>
          <a:stretch/>
        </p:blipFill>
        <p:spPr>
          <a:xfrm>
            <a:off x="4803620" y="1994166"/>
            <a:ext cx="4232876" cy="337905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 up a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may want to change bar colors and choose the number of classes. </a:t>
            </a:r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179387" y="2132856"/>
            <a:ext cx="5112567" cy="20867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subTimes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findSubTimes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("midterm2.csv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")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py.hist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subTimes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bins = 7,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facecolor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"black")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py.xlabel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('Submission time')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py.ylabel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('Frequency')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py.title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('Histogram of submission times')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py.show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3" name="圖片 12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98" y="5198536"/>
            <a:ext cx="324000" cy="27837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716016" y="493818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Copyright (c) 2012-2013 Matplotlib Development Team; All Rights Reserved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" t="5704" r="9395"/>
          <a:stretch/>
        </p:blipFill>
        <p:spPr>
          <a:xfrm>
            <a:off x="5436095" y="2022392"/>
            <a:ext cx="3557985" cy="288029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a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may </a:t>
            </a:r>
            <a:r>
              <a:rPr lang="en-US" b="1" dirty="0" smtClean="0">
                <a:solidFill>
                  <a:srgbClr val="0070C0"/>
                </a:solidFill>
              </a:rPr>
              <a:t>specify all classes </a:t>
            </a:r>
            <a:r>
              <a:rPr lang="en-US" dirty="0" smtClean="0"/>
              <a:t>by ourselves. </a:t>
            </a:r>
            <a:endParaRPr lang="en-US" dirty="0"/>
          </a:p>
        </p:txBody>
      </p:sp>
      <p:sp>
        <p:nvSpPr>
          <p:cNvPr id="5" name="文字方塊 5"/>
          <p:cNvSpPr txBox="1"/>
          <p:nvPr/>
        </p:nvSpPr>
        <p:spPr>
          <a:xfrm>
            <a:off x="1043608" y="2060848"/>
            <a:ext cx="7029685" cy="252992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subTimes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findSubTimes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("midterm2.csv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")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py.hist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subTimes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bins = range(0, 12000, 1000)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facecolor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"gray")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py.ylim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(0, 120)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py.xlim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(0, 11000) </a:t>
            </a:r>
            <a:endParaRPr lang="en-US" altLang="zh-TW" sz="1600" b="1" spc="-150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py.xlabel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('Submission time')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py.ylabel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('Frequency')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py.title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('Histogram of submission times')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py.show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a histogram</a:t>
            </a:r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84" y="5814917"/>
            <a:ext cx="324000" cy="27837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771800" y="13539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Copyright (c) 2012-2013 Matplotlib Development Team; All Rights Reserved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t="6321" r="8453"/>
          <a:stretch/>
        </p:blipFill>
        <p:spPr>
          <a:xfrm>
            <a:off x="1547664" y="1631962"/>
            <a:ext cx="6140200" cy="4852649"/>
          </a:xfr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 leap year?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year is a leap year if: </a:t>
            </a:r>
          </a:p>
          <a:p>
            <a:pPr lvl="1"/>
            <a:r>
              <a:rPr lang="en-US" dirty="0" smtClean="0"/>
              <a:t>It is a multiple of 4 and not a multiple of 100. </a:t>
            </a:r>
          </a:p>
          <a:p>
            <a:pPr lvl="1"/>
            <a:r>
              <a:rPr lang="en-US" dirty="0" smtClean="0"/>
              <a:t>It is a multiple of 400. </a:t>
            </a:r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1979427" y="2852936"/>
            <a:ext cx="5256584" cy="164968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latin typeface="Courier New" pitchFamily="49" charset="0"/>
              </a:rPr>
              <a:t>def</a:t>
            </a:r>
            <a:r>
              <a:rPr lang="en-US" altLang="zh-TW" sz="1600" b="1" spc="-150" dirty="0"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isLeap</a:t>
            </a:r>
            <a:r>
              <a:rPr lang="en-US" altLang="zh-TW" sz="1600" b="1" spc="-150" dirty="0">
                <a:latin typeface="Courier New" pitchFamily="49" charset="0"/>
              </a:rPr>
              <a:t>(year):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if(year % 400 == 0):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  return True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latin typeface="Courier New" pitchFamily="49" charset="0"/>
              </a:rPr>
              <a:t>elif</a:t>
            </a:r>
            <a:r>
              <a:rPr lang="en-US" altLang="zh-TW" sz="1600" b="1" spc="-150" dirty="0">
                <a:latin typeface="Courier New" pitchFamily="49" charset="0"/>
              </a:rPr>
              <a:t>((year % 4 == 0) and (year % 100 != 0)):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  return True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else: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  return False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Basics of classes</a:t>
            </a:r>
            <a:endParaRPr lang="en-US" altLang="zh-TW" sz="1200" b="1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a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may want to obtain the frequencies (and/or class endpoints). </a:t>
            </a:r>
            <a:endParaRPr lang="en-US" dirty="0"/>
          </a:p>
        </p:txBody>
      </p:sp>
      <p:sp>
        <p:nvSpPr>
          <p:cNvPr id="5" name="文字方塊 5"/>
          <p:cNvSpPr txBox="1"/>
          <p:nvPr/>
        </p:nvSpPr>
        <p:spPr>
          <a:xfrm>
            <a:off x="1099456" y="2132856"/>
            <a:ext cx="7016526" cy="186512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subTimes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findSubTimes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("midterm2.csv")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n, bins, patches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py.hist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subTimes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bins = range(0, 12000,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1000))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print(n)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the frequencies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print(bins)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the class endpoints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Inter-submission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0"/>
            <a:ext cx="3313063" cy="4924425"/>
          </a:xfrm>
        </p:spPr>
        <p:txBody>
          <a:bodyPr/>
          <a:lstStyle/>
          <a:p>
            <a:r>
              <a:rPr lang="en-US" dirty="0" smtClean="0"/>
              <a:t>We are interested in knowing the distribution of </a:t>
            </a:r>
            <a:r>
              <a:rPr lang="en-US" b="1" dirty="0" smtClean="0">
                <a:solidFill>
                  <a:srgbClr val="0070C0"/>
                </a:solidFill>
              </a:rPr>
              <a:t>inter-submission times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It is exponentially distributed?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176" r="4542"/>
          <a:stretch/>
        </p:blipFill>
        <p:spPr>
          <a:xfrm>
            <a:off x="3563888" y="1628800"/>
            <a:ext cx="5125163" cy="4752528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6" name="圖片 15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88" y="5157192"/>
            <a:ext cx="324000" cy="27837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392488" y="616370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Copyright (c) 2012-2013 Matplotlib Development Team; All Rights Reserved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5"/>
          <p:cNvSpPr txBox="1"/>
          <p:nvPr/>
        </p:nvSpPr>
        <p:spPr>
          <a:xfrm>
            <a:off x="530165" y="1574556"/>
            <a:ext cx="8155107" cy="430271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csv,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datetime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findInterSubTimes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filePath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fh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open(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filePath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"r")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csvFile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csv.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DictReader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next(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csvFile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interSubTimes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[]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preTime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for row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csvFile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datetime.datetime.strptime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(row["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SubmissionTime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"], "%H:%M:%S").time()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sub = 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dt.hour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- 9) * 3600 + 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dt.minute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- 20) * 60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dt.second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preTime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&gt; 0: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interSubTimes.append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preTime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- sub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preTime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sub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fh.close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return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interSubTimes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Making a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78815" y="1600200"/>
            <a:ext cx="7457807" cy="252992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interSubTimes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findInterSubTimes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("midterm2.csv")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py.hist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interSubTimes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bins = range(0, 110, 10),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facecolor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= "gray")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py.xlim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(0, 110)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py.ylim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(0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100)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py.xlabel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('Inter-submission time')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py.ylabel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('Frequency')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py.title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('Histogram of inter-submission times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y.show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Making a histogram</a:t>
            </a:r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373216"/>
            <a:ext cx="324000" cy="2783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627784" y="606593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Copyright (c) 2012-2013 Matplotlib Development Team; All Rights Reserved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" t="6038" r="8776"/>
          <a:stretch/>
        </p:blipFill>
        <p:spPr>
          <a:xfrm>
            <a:off x="1619672" y="1346632"/>
            <a:ext cx="5850396" cy="4719300"/>
          </a:xfr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student’s number of submissions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may have different number of submissions. </a:t>
            </a:r>
          </a:p>
          <a:p>
            <a:r>
              <a:rPr lang="en-US" dirty="0" smtClean="0"/>
              <a:t>Beside using a histogram to visualize the distribution of the number of submissions, we may also use a </a:t>
            </a:r>
            <a:r>
              <a:rPr lang="en-US" b="1" dirty="0" smtClean="0">
                <a:solidFill>
                  <a:srgbClr val="0070C0"/>
                </a:solidFill>
              </a:rPr>
              <a:t>bar chart</a:t>
            </a:r>
            <a:r>
              <a:rPr lang="en-US" dirty="0" smtClean="0"/>
              <a:t> to visualize all these numbers. </a:t>
            </a:r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2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Making a 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5"/>
          <p:cNvSpPr txBox="1"/>
          <p:nvPr/>
        </p:nvSpPr>
        <p:spPr>
          <a:xfrm>
            <a:off x="539552" y="1596197"/>
            <a:ext cx="3465771" cy="430271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csv,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datetime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findSubFreq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filePath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):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open(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filePath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"r")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csvFile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csv.DictReader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next(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csvFile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subFreqDict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dict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for row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csvFile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sid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(row["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StudentID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"])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if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sid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subFreqDict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subFreqDict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sid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+= 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else: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subFreqDict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sid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 = 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fh.close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return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subFreqDict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" name="文字方塊 5"/>
          <p:cNvSpPr txBox="1"/>
          <p:nvPr/>
        </p:nvSpPr>
        <p:spPr>
          <a:xfrm>
            <a:off x="4572628" y="1596197"/>
            <a:ext cx="4001423" cy="187128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subFreq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findSubFreq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("midterm2.csv")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range(0,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subFreq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width = 0.35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py.bar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ind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subFreq.values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(), width)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py.show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bar chart</a:t>
            </a:r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814917"/>
            <a:ext cx="324000" cy="2783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736304" y="625857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Copyright (c) 2012-2013 Matplotlib Development Team; All Rights Reserved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10959" r="8776" b="5370"/>
          <a:stretch/>
        </p:blipFill>
        <p:spPr>
          <a:xfrm>
            <a:off x="1252222" y="1421185"/>
            <a:ext cx="6639556" cy="4837391"/>
          </a:xfr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Making a </a:t>
            </a:r>
            <a:r>
              <a:rPr lang="en-US" altLang="zh-TW" dirty="0" smtClean="0"/>
              <a:t>pie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one submits, the result may be “Accepted”, “Wrong Answer”, “Runtime Error”, “Compile Error”, and “Time Limit Exceed”. </a:t>
            </a:r>
          </a:p>
          <a:p>
            <a:r>
              <a:rPr lang="en-US" dirty="0" smtClean="0"/>
              <a:t>We may use a </a:t>
            </a:r>
            <a:r>
              <a:rPr lang="en-US" b="1" dirty="0" smtClean="0">
                <a:solidFill>
                  <a:srgbClr val="0070C0"/>
                </a:solidFill>
              </a:rPr>
              <a:t>pie chart </a:t>
            </a:r>
            <a:r>
              <a:rPr lang="en-US" dirty="0" smtClean="0"/>
              <a:t>to visualize their proportions. </a:t>
            </a:r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Making a pie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字方塊 5"/>
          <p:cNvSpPr txBox="1"/>
          <p:nvPr/>
        </p:nvSpPr>
        <p:spPr>
          <a:xfrm>
            <a:off x="538856" y="1596197"/>
            <a:ext cx="3465771" cy="430271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csv,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datetime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def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findProp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filePath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open(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filePath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"r")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csvFile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csv.DictReader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fh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next(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csvFile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propDict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dict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for row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csvFile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result = row["Status"]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if result in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propDict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propDict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[result] += 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else: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propDict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[result] = 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fh.close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return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propDict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" name="文字方塊 5"/>
          <p:cNvSpPr txBox="1"/>
          <p:nvPr/>
        </p:nvSpPr>
        <p:spPr>
          <a:xfrm>
            <a:off x="4139952" y="1596197"/>
            <a:ext cx="4536504" cy="20867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pf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findProp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("midterm2.csv")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f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list(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pf.values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r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list(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pf.keys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py.pie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(f,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labels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r,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autopct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"%1.1f%%")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py.show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 good date?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文字方塊 5"/>
          <p:cNvSpPr txBox="1"/>
          <p:nvPr/>
        </p:nvSpPr>
        <p:spPr>
          <a:xfrm>
            <a:off x="1078979" y="1600200"/>
            <a:ext cx="7057479" cy="297312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latin typeface="Courier New" pitchFamily="49" charset="0"/>
              </a:rPr>
              <a:t>def</a:t>
            </a:r>
            <a:r>
              <a:rPr lang="en-US" altLang="zh-TW" sz="1600" b="1" spc="-150" dirty="0"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isGoodDate</a:t>
            </a:r>
            <a:r>
              <a:rPr lang="en-US" altLang="zh-TW" sz="1600" b="1" spc="-150" dirty="0">
                <a:latin typeface="Courier New" pitchFamily="49" charset="0"/>
              </a:rPr>
              <a:t>(birthday</a:t>
            </a:r>
            <a:r>
              <a:rPr lang="en-US" altLang="zh-TW" sz="1600" b="1" spc="-150" dirty="0" smtClean="0">
                <a:latin typeface="Courier New" pitchFamily="49" charset="0"/>
              </a:rPr>
              <a:t>): 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# birthday is a </a:t>
            </a:r>
            <a:r>
              <a:rPr lang="en-US" altLang="zh-TW" sz="1600" b="1" spc="-150" dirty="0" err="1" smtClean="0">
                <a:solidFill>
                  <a:srgbClr val="00B050"/>
                </a:solidFill>
                <a:latin typeface="Courier New" pitchFamily="49" charset="0"/>
              </a:rPr>
              <a:t>yyyy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/mm/</a:t>
            </a:r>
            <a:r>
              <a:rPr lang="en-US" altLang="zh-TW" sz="1600" b="1" spc="-150" dirty="0" err="1" smtClean="0">
                <a:solidFill>
                  <a:srgbClr val="00B050"/>
                </a:solidFill>
                <a:latin typeface="Courier New" pitchFamily="49" charset="0"/>
              </a:rPr>
              <a:t>dd</a:t>
            </a:r>
            <a:r>
              <a:rPr lang="en-US" altLang="zh-TW" sz="1600" b="1" spc="-150" dirty="0" smtClean="0">
                <a:solidFill>
                  <a:srgbClr val="00B050"/>
                </a:solidFill>
                <a:latin typeface="Courier New" pitchFamily="49" charset="0"/>
              </a:rPr>
              <a:t> string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year, month, day = </a:t>
            </a:r>
            <a:r>
              <a:rPr lang="en-US" altLang="zh-TW" sz="1600" b="1" spc="-150" dirty="0" err="1">
                <a:latin typeface="Courier New" pitchFamily="49" charset="0"/>
              </a:rPr>
              <a:t>birthday.split</a:t>
            </a:r>
            <a:r>
              <a:rPr lang="en-US" altLang="zh-TW" sz="1600" b="1" spc="-150" dirty="0">
                <a:latin typeface="Courier New" pitchFamily="49" charset="0"/>
              </a:rPr>
              <a:t>("/")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year = </a:t>
            </a:r>
            <a:r>
              <a:rPr lang="en-US" altLang="zh-TW" sz="1600" b="1" spc="-150" dirty="0" err="1">
                <a:latin typeface="Courier New" pitchFamily="49" charset="0"/>
              </a:rPr>
              <a:t>int</a:t>
            </a:r>
            <a:r>
              <a:rPr lang="en-US" altLang="zh-TW" sz="1600" b="1" spc="-150" dirty="0">
                <a:latin typeface="Courier New" pitchFamily="49" charset="0"/>
              </a:rPr>
              <a:t>(year)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month = </a:t>
            </a:r>
            <a:r>
              <a:rPr lang="en-US" altLang="zh-TW" sz="1600" b="1" spc="-150" dirty="0" err="1">
                <a:latin typeface="Courier New" pitchFamily="49" charset="0"/>
              </a:rPr>
              <a:t>int</a:t>
            </a:r>
            <a:r>
              <a:rPr lang="en-US" altLang="zh-TW" sz="1600" b="1" spc="-150" dirty="0">
                <a:latin typeface="Courier New" pitchFamily="49" charset="0"/>
              </a:rPr>
              <a:t>(month)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day = </a:t>
            </a:r>
            <a:r>
              <a:rPr lang="en-US" altLang="zh-TW" sz="1600" b="1" spc="-150" dirty="0" err="1">
                <a:latin typeface="Courier New" pitchFamily="49" charset="0"/>
              </a:rPr>
              <a:t>int</a:t>
            </a:r>
            <a:r>
              <a:rPr lang="en-US" altLang="zh-TW" sz="1600" b="1" spc="-150" dirty="0">
                <a:latin typeface="Courier New" pitchFamily="49" charset="0"/>
              </a:rPr>
              <a:t>(day)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if((1 &lt;= year &lt;= 3000) and (1 &lt;= month &lt;= 12)):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latin typeface="Courier New" pitchFamily="49" charset="0"/>
              </a:rPr>
              <a:t>daysInMonth</a:t>
            </a:r>
            <a:r>
              <a:rPr lang="en-US" altLang="zh-TW" sz="1600" b="1" spc="-150" dirty="0">
                <a:latin typeface="Courier New" pitchFamily="49" charset="0"/>
              </a:rPr>
              <a:t> = [31, 28, 31, 30, 31, 30, 31, 31, 30, 31, 30, 31]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  if(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isLeap</a:t>
            </a:r>
            <a:r>
              <a:rPr lang="en-US" altLang="zh-TW" sz="1600" b="1" spc="-150" dirty="0">
                <a:latin typeface="Courier New" pitchFamily="49" charset="0"/>
              </a:rPr>
              <a:t>(year) == True):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    </a:t>
            </a:r>
            <a:r>
              <a:rPr lang="en-US" altLang="zh-TW" sz="1600" b="1" spc="-150" dirty="0" err="1">
                <a:latin typeface="Courier New" pitchFamily="49" charset="0"/>
              </a:rPr>
              <a:t>daysInMonth</a:t>
            </a:r>
            <a:r>
              <a:rPr lang="en-US" altLang="zh-TW" sz="1600" b="1" spc="-150" dirty="0">
                <a:latin typeface="Courier New" pitchFamily="49" charset="0"/>
              </a:rPr>
              <a:t>[1] = 29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  if(1 &lt;= day &lt;= </a:t>
            </a:r>
            <a:r>
              <a:rPr lang="en-US" altLang="zh-TW" sz="1600" b="1" spc="-150" dirty="0" err="1">
                <a:latin typeface="Courier New" pitchFamily="49" charset="0"/>
              </a:rPr>
              <a:t>daysInMonth</a:t>
            </a:r>
            <a:r>
              <a:rPr lang="en-US" altLang="zh-TW" sz="1600" b="1" spc="-150" dirty="0">
                <a:latin typeface="Courier New" pitchFamily="49" charset="0"/>
              </a:rPr>
              <a:t>[month - 1]):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    return True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return False 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Basics of classes</a:t>
            </a:r>
            <a:endParaRPr lang="en-US" altLang="zh-TW" sz="12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Making a pie chart</a:t>
            </a:r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517232"/>
            <a:ext cx="324000" cy="27837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19163" b="15213"/>
          <a:stretch/>
        </p:blipFill>
        <p:spPr>
          <a:xfrm>
            <a:off x="1043608" y="1851621"/>
            <a:ext cx="6919452" cy="3588387"/>
          </a:xfrm>
        </p:spPr>
      </p:pic>
      <p:sp>
        <p:nvSpPr>
          <p:cNvPr id="13" name="矩形 10"/>
          <p:cNvSpPr/>
          <p:nvPr/>
        </p:nvSpPr>
        <p:spPr>
          <a:xfrm>
            <a:off x="2469108" y="555275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Copyright (c) 2012-2013 Matplotlib Development Team; All Rights Reserved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to 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was each problem be answered? </a:t>
            </a:r>
          </a:p>
          <a:p>
            <a:pPr lvl="1"/>
            <a:r>
              <a:rPr lang="en-US" dirty="0" smtClean="0"/>
              <a:t>The speed of getting “Accepted”. </a:t>
            </a:r>
          </a:p>
          <a:p>
            <a:pPr lvl="1"/>
            <a:r>
              <a:rPr lang="en-US" dirty="0" smtClean="0"/>
              <a:t>The difference between problems. </a:t>
            </a:r>
          </a:p>
          <a:p>
            <a:r>
              <a:rPr lang="en-US" dirty="0" smtClean="0"/>
              <a:t>We may draw a </a:t>
            </a:r>
            <a:r>
              <a:rPr lang="en-US" b="1" dirty="0" smtClean="0">
                <a:solidFill>
                  <a:srgbClr val="0070C0"/>
                </a:solidFill>
              </a:rPr>
              <a:t>line chart</a:t>
            </a:r>
            <a:r>
              <a:rPr lang="en-US" dirty="0" smtClean="0"/>
              <a:t> and use four lines to represent the cumulative numbers of “Accepted” up to a certain time point, one for each problem. </a:t>
            </a:r>
          </a:p>
          <a:p>
            <a:r>
              <a:rPr lang="en-US" dirty="0" smtClean="0"/>
              <a:t>Note that this is not an easy task if MS Excel is the only tool! </a:t>
            </a:r>
          </a:p>
          <a:p>
            <a:pPr lvl="1"/>
            <a:r>
              <a:rPr lang="en-US" dirty="0" smtClean="0"/>
              <a:t>How to process the data and calculate these numbers? </a:t>
            </a:r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Making a </a:t>
            </a:r>
            <a:r>
              <a:rPr lang="en-US" altLang="zh-TW" dirty="0" smtClean="0"/>
              <a:t>line chart (attempt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5"/>
          <p:cNvSpPr txBox="1"/>
          <p:nvPr/>
        </p:nvSpPr>
        <p:spPr>
          <a:xfrm>
            <a:off x="1763403" y="1600200"/>
            <a:ext cx="5688632" cy="341632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p1 = [0, 6, 38, 52, 57, 62, 65, 70, 75, 81, 85, 88]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p2 = [0, 0, 0, 1, 2, 2, 2, 3, 7, 14, 20, 24]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p3 = [0, 0, 1, 3, 8, 17, 27, 33, 38, 44, 48, 49]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p4 = [0, 0, 0, 4, 6, 9, 18, 30, 42, 52, 58, 62]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times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range(0, 12000, 1000)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(times, p1)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(times, p2)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(times, p3)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(times, p4) </a:t>
            </a: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py.xlabel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('Time')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py.ylabel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('Number of "Accepted"')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py.show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Making a line chart (attempt 1)</a:t>
            </a:r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75" y="6149225"/>
            <a:ext cx="324000" cy="2783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86000" y="616530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Copyright (c) 2012-2013 Matplotlib Development Team; All Rights Reserved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" t="10959" r="8776" b="1358"/>
          <a:stretch/>
        </p:blipFill>
        <p:spPr>
          <a:xfrm>
            <a:off x="1475656" y="1442555"/>
            <a:ext cx="6178295" cy="4650741"/>
          </a:xfr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Making a line chart (attempt </a:t>
            </a:r>
            <a:r>
              <a:rPr lang="en-US" altLang="zh-TW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5"/>
          <p:cNvSpPr txBox="1"/>
          <p:nvPr/>
        </p:nvSpPr>
        <p:spPr>
          <a:xfrm>
            <a:off x="1763403" y="1600200"/>
            <a:ext cx="5688632" cy="341632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p1 = [0, 6, 38, 52, 57, 62, 65, 70, 75, 81, 85, 88]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p2 = [0, 0, 0, 1, 2, 2, 2, 3, 7, 14, 20, 24]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p3 = [0, 0, 1, 3, 8, 17, 27, 33, 38, 44, 48, 49]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p4 = [0, 0, 0, 4, 6, 9, 18, 30, 42, 52, 58, 62]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times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range(0, 12000, 1000)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py.plot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(times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p1,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'o'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(times, p2,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'o') 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(times, p3,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'o') 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(times, p4,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'o')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py.xlabel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('Time')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py.ylabel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('Number of "Accepted"')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py.show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Making a line chart (attempt </a:t>
            </a:r>
            <a:r>
              <a:rPr lang="en-US" altLang="zh-TW" dirty="0" smtClean="0"/>
              <a:t>2)</a:t>
            </a:r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75" y="6149225"/>
            <a:ext cx="324000" cy="2783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86000" y="616530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Copyright (c) 2012-2013 Matplotlib Development Team; All Rights Reserved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3" t="10625" r="9395" b="1390"/>
          <a:stretch/>
        </p:blipFill>
        <p:spPr>
          <a:xfrm>
            <a:off x="1497290" y="1420611"/>
            <a:ext cx="6099046" cy="467268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Making a </a:t>
            </a:r>
            <a:r>
              <a:rPr lang="en-US" altLang="zh-TW" dirty="0" smtClean="0"/>
              <a:t>line chart (attempt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5"/>
          <p:cNvSpPr txBox="1"/>
          <p:nvPr/>
        </p:nvSpPr>
        <p:spPr>
          <a:xfrm>
            <a:off x="1763403" y="1600200"/>
            <a:ext cx="5688632" cy="363791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p1 = [0, 6, 38, 52, 57, 62, 65, 70, 75, 81, 85, 88]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p2 = [0, 0, 0, 1, 2, 2, 2, 3, 7, 14, 20, 24]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p3 = [0, 0, 1, 3, 8, 17, 27, 33, 38, 44, 48, 49]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p4 = [0, 0, 0, 4, 6, 9, 18, 30, 42, 52, 58, 62]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times = range(0, 12000, 1000)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(times, p1,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'</a:t>
            </a:r>
            <a:r>
              <a:rPr lang="en-US" altLang="zh-TW" sz="1600" b="1" spc="-150" dirty="0" err="1" smtClean="0">
                <a:solidFill>
                  <a:srgbClr val="0070C0"/>
                </a:solidFill>
                <a:latin typeface="Courier New" pitchFamily="49" charset="0"/>
              </a:rPr>
              <a:t>ro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', label = "Problem 1"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(times, p2,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'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gs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',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label = "Problem 2")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(times, p3,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'b+',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label = "Problem 3")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(times, p4,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'k.',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label = "Problem 4")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py.legend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loc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'upper left')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py.xlabel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('Time')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py.ylabel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('Number of "Accepted"')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py.show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Making a line chart (attempt </a:t>
            </a:r>
            <a:r>
              <a:rPr lang="en-US" altLang="zh-TW" dirty="0" smtClean="0"/>
              <a:t>3)</a:t>
            </a:r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75" y="6149225"/>
            <a:ext cx="324000" cy="2783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86000" y="616530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Copyright (c) 2012-2013 Matplotlib Development Team; All Rights Reserved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3" t="10625" r="9395" b="1701"/>
          <a:stretch/>
        </p:blipFill>
        <p:spPr>
          <a:xfrm>
            <a:off x="1475656" y="1420611"/>
            <a:ext cx="6120680" cy="467268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Making a </a:t>
            </a:r>
            <a:r>
              <a:rPr lang="en-US" altLang="zh-TW" dirty="0" smtClean="0"/>
              <a:t>line chart (attempt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5"/>
          <p:cNvSpPr txBox="1"/>
          <p:nvPr/>
        </p:nvSpPr>
        <p:spPr>
          <a:xfrm>
            <a:off x="1763403" y="1600200"/>
            <a:ext cx="5688632" cy="342247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as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[0, 6, 38, 52, 57, 62, 65, 70, 75, 81, 85, 88]</a:t>
            </a:r>
          </a:p>
          <a:p>
            <a:pPr marL="0" lvl="1"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p2 = [0, 0, 0, 1, 2, 2, 2, 3, 7, 14, 20, 24]</a:t>
            </a:r>
          </a:p>
          <a:p>
            <a:pPr marL="0" lvl="1"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p3 = [0, 0, 1, 3, 8, 17, 27, 33, 38, 44, 48, 49] </a:t>
            </a:r>
          </a:p>
          <a:p>
            <a:pPr marL="0" lvl="1"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p4 = [0, 0, 0, 4, 6, 9, 18, 30, 42, 52, 58, 62]</a:t>
            </a:r>
          </a:p>
          <a:p>
            <a:pPr marL="0" lvl="1"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times = range(0, 12000, 1000)</a:t>
            </a:r>
          </a:p>
          <a:p>
            <a:pPr marL="0" lvl="1"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(times, p1,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label 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= "Problem </a:t>
            </a:r>
            <a:r>
              <a:rPr lang="en-US" altLang="zh-TW" sz="1600" b="1" spc="-150" dirty="0" smtClean="0">
                <a:solidFill>
                  <a:srgbClr val="0070C0"/>
                </a:solidFill>
                <a:latin typeface="Courier New" pitchFamily="49" charset="0"/>
              </a:rPr>
              <a:t>1", marker = 'o'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(times,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p2,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label = "Problem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2",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marker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'o') 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py.plot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(times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p3,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label =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"Problem 3",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marker = 'o') </a:t>
            </a:r>
          </a:p>
          <a:p>
            <a:pPr marL="0" lvl="1"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(times, 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p4,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label = "Problem 4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",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marker = 'o') </a:t>
            </a:r>
          </a:p>
          <a:p>
            <a:pPr marL="0" lvl="1" eaLnBrk="1" hangingPunct="1">
              <a:lnSpc>
                <a:spcPct val="90000"/>
              </a:lnSpc>
              <a:defRPr/>
            </a:pP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py.legend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 smtClean="0">
                <a:solidFill>
                  <a:schemeClr val="tx1"/>
                </a:solidFill>
                <a:latin typeface="Courier New" pitchFamily="49" charset="0"/>
              </a:rPr>
              <a:t>loc</a:t>
            </a:r>
            <a:r>
              <a:rPr lang="en-US" altLang="zh-TW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= 'upper left')</a:t>
            </a:r>
          </a:p>
          <a:p>
            <a:pPr marL="0" lvl="1"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py.xlabel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('Time')</a:t>
            </a:r>
          </a:p>
          <a:p>
            <a:pPr marL="0" lvl="1"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py.ylabel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('Number of "Accepted"')</a:t>
            </a:r>
          </a:p>
          <a:p>
            <a:pPr marL="0" lvl="1"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py.show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Making a line chart (attempt </a:t>
            </a:r>
            <a:r>
              <a:rPr lang="en-US" altLang="zh-TW" dirty="0" smtClean="0"/>
              <a:t>4)</a:t>
            </a:r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75" y="6149225"/>
            <a:ext cx="324000" cy="2783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86000" y="616530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Copyright (c) 2012-2013 Matplotlib Development Team; All Rights Reserved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3" t="10625" r="9395" b="1701"/>
          <a:stretch/>
        </p:blipFill>
        <p:spPr>
          <a:xfrm>
            <a:off x="1475656" y="1420611"/>
            <a:ext cx="6120680" cy="467268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Fail-safe birthday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5"/>
          <p:cNvSpPr txBox="1"/>
          <p:nvPr/>
        </p:nvSpPr>
        <p:spPr>
          <a:xfrm>
            <a:off x="1961108" y="1600200"/>
            <a:ext cx="5293221" cy="386567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latin typeface="Courier New" pitchFamily="49" charset="0"/>
              </a:rPr>
              <a:t>bdDict</a:t>
            </a:r>
            <a:r>
              <a:rPr lang="en-US" altLang="zh-TW" sz="1600" b="1" spc="-150" dirty="0"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latin typeface="Courier New" pitchFamily="49" charset="0"/>
              </a:rPr>
              <a:t>dict</a:t>
            </a:r>
            <a:r>
              <a:rPr lang="en-US" altLang="zh-TW" sz="1600" b="1" spc="-150" dirty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while True: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name = </a:t>
            </a:r>
            <a:r>
              <a:rPr lang="en-US" altLang="zh-TW" sz="1600" b="1" spc="-150" dirty="0" smtClean="0">
                <a:latin typeface="Courier New" pitchFamily="49" charset="0"/>
              </a:rPr>
              <a:t>input</a:t>
            </a:r>
            <a:r>
              <a:rPr lang="en-US" altLang="zh-TW" sz="1600" b="1" spc="-150" dirty="0">
                <a:latin typeface="Courier New" pitchFamily="49" charset="0"/>
              </a:rPr>
              <a:t>("name: 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if(name == ""):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  break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birthday = </a:t>
            </a:r>
            <a:r>
              <a:rPr lang="en-US" altLang="zh-TW" sz="1600" b="1" spc="-150" dirty="0" smtClean="0">
                <a:latin typeface="Courier New" pitchFamily="49" charset="0"/>
              </a:rPr>
              <a:t>input</a:t>
            </a:r>
            <a:r>
              <a:rPr lang="en-US" altLang="zh-TW" sz="1600" b="1" spc="-150" dirty="0">
                <a:latin typeface="Courier New" pitchFamily="49" charset="0"/>
              </a:rPr>
              <a:t>("birthday (</a:t>
            </a:r>
            <a:r>
              <a:rPr lang="en-US" altLang="zh-TW" sz="1600" b="1" spc="-150" dirty="0" err="1">
                <a:latin typeface="Courier New" pitchFamily="49" charset="0"/>
              </a:rPr>
              <a:t>yyyy</a:t>
            </a:r>
            <a:r>
              <a:rPr lang="en-US" altLang="zh-TW" sz="1600" b="1" spc="-150" dirty="0">
                <a:latin typeface="Courier New" pitchFamily="49" charset="0"/>
              </a:rPr>
              <a:t>/mm/</a:t>
            </a:r>
            <a:r>
              <a:rPr lang="en-US" altLang="zh-TW" sz="1600" b="1" spc="-150" dirty="0" err="1">
                <a:latin typeface="Courier New" pitchFamily="49" charset="0"/>
              </a:rPr>
              <a:t>dd</a:t>
            </a:r>
            <a:r>
              <a:rPr lang="en-US" altLang="zh-TW" sz="1600" b="1" spc="-150" dirty="0">
                <a:latin typeface="Courier New" pitchFamily="49" charset="0"/>
              </a:rPr>
              <a:t>): ")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if(</a:t>
            </a: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isGoodDate</a:t>
            </a:r>
            <a:r>
              <a:rPr lang="en-US" altLang="zh-TW" sz="1600" b="1" spc="-150" dirty="0">
                <a:latin typeface="Courier New" pitchFamily="49" charset="0"/>
              </a:rPr>
              <a:t>(birthday) == True):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  </a:t>
            </a:r>
            <a:r>
              <a:rPr lang="en-US" altLang="zh-TW" sz="1600" b="1" spc="-150" dirty="0" err="1">
                <a:latin typeface="Courier New" pitchFamily="49" charset="0"/>
              </a:rPr>
              <a:t>bdDict</a:t>
            </a:r>
            <a:r>
              <a:rPr lang="en-US" altLang="zh-TW" sz="1600" b="1" spc="-150" dirty="0">
                <a:latin typeface="Courier New" pitchFamily="49" charset="0"/>
              </a:rPr>
              <a:t>[name] = birthday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else: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  </a:t>
            </a:r>
            <a:r>
              <a:rPr lang="en-US" altLang="zh-TW" sz="1600" b="1" spc="-150" dirty="0" smtClean="0">
                <a:latin typeface="Courier New" pitchFamily="49" charset="0"/>
              </a:rPr>
              <a:t>print("bad </a:t>
            </a:r>
            <a:r>
              <a:rPr lang="en-US" altLang="zh-TW" sz="1600" b="1" spc="-150" dirty="0">
                <a:latin typeface="Courier New" pitchFamily="49" charset="0"/>
              </a:rPr>
              <a:t>date</a:t>
            </a:r>
            <a:r>
              <a:rPr lang="en-US" altLang="zh-TW" sz="1600" b="1" spc="-150" dirty="0" smtClean="0">
                <a:latin typeface="Courier New" pitchFamily="49" charset="0"/>
              </a:rPr>
              <a:t>!")</a:t>
            </a:r>
            <a:endParaRPr lang="en-US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if(birthday == ""):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  break 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smtClean="0">
                <a:latin typeface="Courier New" pitchFamily="49" charset="0"/>
              </a:rPr>
              <a:t>print(</a:t>
            </a:r>
            <a:r>
              <a:rPr lang="en-US" altLang="zh-TW" sz="1600" b="1" spc="-150" dirty="0" err="1" smtClean="0">
                <a:latin typeface="Courier New" pitchFamily="49" charset="0"/>
              </a:rPr>
              <a:t>bdDict</a:t>
            </a:r>
            <a:r>
              <a:rPr lang="en-US" altLang="zh-TW" sz="1600" b="1" spc="-150" dirty="0" smtClean="0">
                <a:latin typeface="Courier New" pitchFamily="49" charset="0"/>
              </a:rPr>
              <a:t>)</a:t>
            </a:r>
            <a:endParaRPr lang="en-US" altLang="zh-TW" sz="1600" b="1" spc="-150" dirty="0">
              <a:latin typeface="Courier New" pitchFamily="49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Basics of classes</a:t>
            </a:r>
            <a:endParaRPr lang="en-US" altLang="zh-TW" sz="1200" b="1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classes to organize and modularize your program. </a:t>
            </a:r>
          </a:p>
          <a:p>
            <a:pPr lvl="1"/>
            <a:r>
              <a:rPr lang="en-US" dirty="0" smtClean="0"/>
              <a:t>Comments are important! </a:t>
            </a:r>
          </a:p>
          <a:p>
            <a:r>
              <a:rPr lang="en-US" dirty="0" smtClean="0"/>
              <a:t>Process data and visualize them with libraries. </a:t>
            </a:r>
          </a:p>
          <a:p>
            <a:pPr lvl="1"/>
            <a:r>
              <a:rPr lang="en-US" dirty="0" smtClean="0"/>
              <a:t>Almost everything you want have been implemented and put somewhere on the Internet. </a:t>
            </a:r>
          </a:p>
          <a:p>
            <a:pPr lvl="1"/>
            <a:r>
              <a:rPr lang="en-US" dirty="0" smtClean="0"/>
              <a:t>Search, copy, modify, try, understand, and create! </a:t>
            </a:r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Basics of classes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000591"/>
              </p:ext>
            </p:extLst>
          </p:nvPr>
        </p:nvGraphicFramePr>
        <p:xfrm>
          <a:off x="467544" y="1340768"/>
          <a:ext cx="8383936" cy="504904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55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55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56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07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063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74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09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1-73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台灣大學 孔令傑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CC BY-NC-ND 3.0 </a:t>
                      </a:r>
                      <a:endParaRPr lang="zh-TW" altLang="en-US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146" marR="68146" marT="34073" marB="3407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86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2002 - 2012 John Hunter, Darren Dale, Eric Firing, Michael </a:t>
                      </a:r>
                      <a:r>
                        <a:rPr kumimoji="1" lang="en-US" altLang="zh-TW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Droettboom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and the Matplotlib development team; 2012 - 2016 The Matplotlib development team. Last updated on May 10, 2017. Created using Sphinx 1.5.5. </a:t>
                      </a:r>
                    </a:p>
                    <a:p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條及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3"/>
                        </a:rPr>
                        <a:t>Matplotlib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版權聲明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合理使用</a:t>
                      </a:r>
                      <a:endParaRPr kumimoji="1" lang="en-US" altLang="zh-TW" sz="800" b="0" i="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Matplotlib only uses BSD compatible code, and its license is based on the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4"/>
                        </a:rPr>
                        <a:t>PSF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license. </a:t>
                      </a:r>
                    </a:p>
                    <a:p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https://matplotlib.org/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  <a:p>
                      <a:r>
                        <a:rPr kumimoji="1" lang="en-US" altLang="zh-TW" sz="800" b="0" i="0" u="none" strike="noStrike" kern="1200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2017/9/27</a:t>
                      </a:r>
                      <a:r>
                        <a:rPr kumimoji="1" lang="en-US" altLang="zh-TW" sz="800" b="0" i="0" u="none" strike="noStrike" kern="1200" cap="non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visited</a:t>
                      </a:r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146" marR="68146" marT="34073" marB="3407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09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2002 - 2012 John Hunter, Darren Dale, Eric Firing, Michael </a:t>
                      </a:r>
                      <a:r>
                        <a:rPr kumimoji="1" lang="en-US" altLang="zh-TW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Droettboom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and the Matplotlib development team; 2012 - 2016 The Matplotlib development team. Last updated on May 10, 2017. Created using Sphinx 1.5.5. </a:t>
                      </a:r>
                    </a:p>
                    <a:p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條及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3"/>
                        </a:rPr>
                        <a:t>Matplotlib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版權聲明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合理使用</a:t>
                      </a:r>
                      <a:endParaRPr kumimoji="1" lang="en-US" altLang="zh-TW" sz="800" b="0" i="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Matplotlib only uses BSD compatible code, and its license is based on the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4"/>
                        </a:rPr>
                        <a:t>PSF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license. </a:t>
                      </a:r>
                    </a:p>
                    <a:p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https://matplotlib.org/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  <a:p>
                      <a:r>
                        <a:rPr kumimoji="1" lang="en-US" altLang="zh-TW" sz="800" b="0" i="0" u="none" strike="noStrike" kern="1200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2017/9/27</a:t>
                      </a:r>
                      <a:r>
                        <a:rPr kumimoji="1" lang="en-US" altLang="zh-TW" sz="800" b="0" i="0" u="none" strike="noStrike" kern="1200" cap="non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visited</a:t>
                      </a:r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146" marR="68146" marT="34073" marB="3407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4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2002 - 2012 John Hunter, Darren Dale, Eric Firing, Michael </a:t>
                      </a:r>
                      <a:r>
                        <a:rPr kumimoji="1" lang="en-US" altLang="zh-TW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Droettboom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and the Matplotlib development team; 2012 - 2016 The Matplotlib development team. Last updated on May 10, 2017. Created using Sphinx 1.5.5. </a:t>
                      </a:r>
                    </a:p>
                    <a:p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條及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3"/>
                        </a:rPr>
                        <a:t>Matplotlib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版權聲明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合理使用</a:t>
                      </a:r>
                      <a:endParaRPr kumimoji="1" lang="en-US" altLang="zh-TW" sz="800" b="0" i="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Matplotlib only uses BSD compatible code, and its license is based on the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4"/>
                        </a:rPr>
                        <a:t>PSF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license. </a:t>
                      </a:r>
                    </a:p>
                    <a:p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https://matplotlib.org/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  <a:p>
                      <a:r>
                        <a:rPr kumimoji="1" lang="en-US" altLang="zh-TW" sz="800" b="0" i="0" u="none" strike="noStrike" kern="1200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2017/9/27</a:t>
                      </a:r>
                      <a:r>
                        <a:rPr kumimoji="1" lang="en-US" altLang="zh-TW" sz="800" b="0" i="0" u="none" strike="noStrike" kern="1200" cap="non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visited</a:t>
                      </a:r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146" marR="68146" marT="34073" marB="3407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609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2002 - 2012 John Hunter, Darren Dale, Eric Firing, Michael </a:t>
                      </a:r>
                      <a:r>
                        <a:rPr kumimoji="1" lang="en-US" altLang="zh-TW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Droettboom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and the Matplotlib development team; 2012 - 2016 The Matplotlib development team. Last updated on May 10, 2017. Created using Sphinx 1.5.5. </a:t>
                      </a:r>
                    </a:p>
                    <a:p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條及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3"/>
                        </a:rPr>
                        <a:t>Matplotlib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版權聲明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合理使用</a:t>
                      </a:r>
                      <a:endParaRPr kumimoji="1" lang="en-US" altLang="zh-TW" sz="800" b="0" i="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Matplotlib only uses BSD compatible code, and its license is based on the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4"/>
                        </a:rPr>
                        <a:t>PSF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license. </a:t>
                      </a:r>
                    </a:p>
                    <a:p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https://matplotlib.org/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  <a:p>
                      <a:r>
                        <a:rPr kumimoji="1" lang="en-US" altLang="zh-TW" sz="800" b="0" i="0" u="none" strike="noStrike" kern="1200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2017/9/27</a:t>
                      </a:r>
                      <a:r>
                        <a:rPr kumimoji="1" lang="en-US" altLang="zh-TW" sz="800" b="0" i="0" u="none" strike="noStrike" kern="1200" cap="non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visited</a:t>
                      </a:r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146" marR="68146" marT="34073" marB="3407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829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2002 - 2012 John Hunter, Darren Dale, Eric Firing, Michael </a:t>
                      </a:r>
                      <a:r>
                        <a:rPr kumimoji="1" lang="en-US" altLang="zh-TW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Droettboom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and the Matplotlib development team; 2012 - 2016 The Matplotlib development team. Last updated on May 10, 2017. Created using Sphinx 1.5.5. </a:t>
                      </a:r>
                    </a:p>
                    <a:p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條及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3"/>
                        </a:rPr>
                        <a:t>Matplotlib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/>
                        </a:rPr>
                        <a:t>版權聲明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合理使用</a:t>
                      </a:r>
                      <a:endParaRPr kumimoji="1" lang="en-US" altLang="zh-TW" sz="800" b="0" i="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Matplotlib only uses BSD compatible code, and its license is based on the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4"/>
                        </a:rPr>
                        <a:t>PSF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license. </a:t>
                      </a:r>
                    </a:p>
                    <a:p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/>
                        </a:rPr>
                        <a:t>https://matplotlib.org/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  <a:p>
                      <a:r>
                        <a:rPr kumimoji="1" lang="en-US" altLang="zh-TW" sz="800" b="0" i="0" u="none" strike="noStrike" kern="1200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2017/9/27</a:t>
                      </a:r>
                      <a:r>
                        <a:rPr kumimoji="1" lang="en-US" altLang="zh-TW" sz="800" b="0" i="0" u="none" strike="noStrike" kern="1200" cap="non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visited</a:t>
                      </a:r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494" y="1747548"/>
            <a:ext cx="792000" cy="515159"/>
          </a:xfrm>
          <a:prstGeom prst="rect">
            <a:avLst/>
          </a:prstGeom>
        </p:spPr>
      </p:pic>
      <p:pic>
        <p:nvPicPr>
          <p:cNvPr id="7" name="圖片 6">
            <a:hlinkClick r:id="rId2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916832"/>
            <a:ext cx="650637" cy="261533"/>
          </a:xfrm>
          <a:prstGeom prst="rect">
            <a:avLst/>
          </a:prstGeom>
        </p:spPr>
      </p:pic>
      <p:sp>
        <p:nvSpPr>
          <p:cNvPr id="11" name="Shape 597"/>
          <p:cNvSpPr txBox="1">
            <a:spLocks noGrp="1"/>
          </p:cNvSpPr>
          <p:nvPr>
            <p:ph type="title" idx="4294967295"/>
          </p:nvPr>
        </p:nvSpPr>
        <p:spPr>
          <a:xfrm>
            <a:off x="467544" y="548680"/>
            <a:ext cx="7840541" cy="6402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zh-TW" sz="24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94" y="2445752"/>
            <a:ext cx="792000" cy="673570"/>
          </a:xfrm>
          <a:prstGeom prst="rect">
            <a:avLst/>
          </a:prstGeom>
        </p:spPr>
      </p:pic>
      <p:pic>
        <p:nvPicPr>
          <p:cNvPr id="18" name="圖片 17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284" y="2585452"/>
            <a:ext cx="544395" cy="467742"/>
          </a:xfrm>
          <a:prstGeom prst="rect">
            <a:avLst/>
          </a:prstGeom>
        </p:spPr>
      </p:pic>
      <p:pic>
        <p:nvPicPr>
          <p:cNvPr id="19" name="圖片 18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05" y="3393306"/>
            <a:ext cx="544395" cy="467742"/>
          </a:xfrm>
          <a:prstGeom prst="rect">
            <a:avLst/>
          </a:prstGeom>
        </p:spPr>
      </p:pic>
      <p:pic>
        <p:nvPicPr>
          <p:cNvPr id="20" name="圖片 19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185394"/>
            <a:ext cx="544395" cy="467742"/>
          </a:xfrm>
          <a:prstGeom prst="rect">
            <a:avLst/>
          </a:prstGeom>
        </p:spPr>
      </p:pic>
      <p:pic>
        <p:nvPicPr>
          <p:cNvPr id="21" name="圖片 20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977482"/>
            <a:ext cx="544395" cy="467742"/>
          </a:xfrm>
          <a:prstGeom prst="rect">
            <a:avLst/>
          </a:prstGeom>
        </p:spPr>
      </p:pic>
      <p:pic>
        <p:nvPicPr>
          <p:cNvPr id="26" name="圖片 25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05" y="5769570"/>
            <a:ext cx="544395" cy="467742"/>
          </a:xfrm>
          <a:prstGeom prst="rect">
            <a:avLst/>
          </a:prstGeom>
        </p:spPr>
      </p:pic>
      <p:pic>
        <p:nvPicPr>
          <p:cNvPr id="17" name="Picture 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10625" r="8164" b="5703"/>
          <a:stretch/>
        </p:blipFill>
        <p:spPr>
          <a:xfrm>
            <a:off x="1111766" y="3321453"/>
            <a:ext cx="792000" cy="577029"/>
          </a:xfrm>
          <a:prstGeom prst="rect">
            <a:avLst/>
          </a:prstGeom>
        </p:spPr>
      </p:pic>
      <p:pic>
        <p:nvPicPr>
          <p:cNvPr id="22" name="Picture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" t="5704" r="8164"/>
          <a:stretch/>
        </p:blipFill>
        <p:spPr>
          <a:xfrm>
            <a:off x="1115616" y="4084855"/>
            <a:ext cx="792000" cy="632243"/>
          </a:xfrm>
          <a:prstGeom prst="rect">
            <a:avLst/>
          </a:prstGeom>
        </p:spPr>
      </p:pic>
      <p:pic>
        <p:nvPicPr>
          <p:cNvPr id="23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" t="5704" r="9395"/>
          <a:stretch/>
        </p:blipFill>
        <p:spPr>
          <a:xfrm>
            <a:off x="1115616" y="4876085"/>
            <a:ext cx="792000" cy="641147"/>
          </a:xfrm>
          <a:prstGeom prst="rect">
            <a:avLst/>
          </a:prstGeom>
        </p:spPr>
      </p:pic>
      <p:pic>
        <p:nvPicPr>
          <p:cNvPr id="24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t="6321" r="8453"/>
          <a:stretch/>
        </p:blipFill>
        <p:spPr>
          <a:xfrm>
            <a:off x="1115616" y="5683396"/>
            <a:ext cx="792000" cy="625924"/>
          </a:xfrm>
        </p:spPr>
      </p:pic>
    </p:spTree>
    <p:extLst>
      <p:ext uri="{BB962C8B-B14F-4D97-AF65-F5344CB8AC3E}">
        <p14:creationId xmlns:p14="http://schemas.microsoft.com/office/powerpoint/2010/main" val="24121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264611"/>
              </p:ext>
            </p:extLst>
          </p:nvPr>
        </p:nvGraphicFramePr>
        <p:xfrm>
          <a:off x="467544" y="1340768"/>
          <a:ext cx="8383936" cy="50877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55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55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56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07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063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74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09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2002 - 2012 John Hunter, Darren Dale, Eric Firing, Michael </a:t>
                      </a:r>
                      <a:r>
                        <a:rPr kumimoji="1" lang="en-US" altLang="zh-TW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Droettboom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and the Matplotlib development team; 2012 - 2016 The Matplotlib development team. Last updated on May 10, 2017. Created using Sphinx 1.5.5. </a:t>
                      </a:r>
                    </a:p>
                    <a:p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條及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Matplotlib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版權聲明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合理使用</a:t>
                      </a:r>
                      <a:endParaRPr kumimoji="1" lang="en-US" altLang="zh-TW" sz="800" b="0" i="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Matplotlib only uses BSD compatible code, and its license is based on the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3"/>
                        </a:rPr>
                        <a:t>PSF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license. </a:t>
                      </a:r>
                    </a:p>
                    <a:p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https://matplotlib.org/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  <a:p>
                      <a:r>
                        <a:rPr kumimoji="1" lang="en-US" altLang="zh-TW" sz="800" b="0" i="0" u="none" strike="noStrike" kern="1200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2017/9/27</a:t>
                      </a:r>
                      <a:r>
                        <a:rPr kumimoji="1" lang="en-US" altLang="zh-TW" sz="800" b="0" i="0" u="none" strike="noStrike" kern="1200" cap="non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visited</a:t>
                      </a:r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146" marR="68146" marT="34073" marB="3407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86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2002 - 2012 John Hunter, Darren Dale, Eric Firing, Michael </a:t>
                      </a:r>
                      <a:r>
                        <a:rPr kumimoji="1" lang="en-US" altLang="zh-TW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Droettboom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and the Matplotlib development team; 2012 - 2016 The Matplotlib development team. Last updated on May 10, 2017. Created using Sphinx 1.5.5. </a:t>
                      </a:r>
                    </a:p>
                    <a:p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條及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Matplotlib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版權聲明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合理使用</a:t>
                      </a:r>
                      <a:endParaRPr kumimoji="1" lang="en-US" altLang="zh-TW" sz="800" b="0" i="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Matplotlib only uses BSD compatible code, and its license is based on the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3"/>
                        </a:rPr>
                        <a:t>PSF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license. </a:t>
                      </a:r>
                    </a:p>
                    <a:p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https://matplotlib.org/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  <a:p>
                      <a:r>
                        <a:rPr kumimoji="1" lang="en-US" altLang="zh-TW" sz="800" b="0" i="0" u="none" strike="noStrike" kern="1200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2017/9/27</a:t>
                      </a:r>
                      <a:r>
                        <a:rPr kumimoji="1" lang="en-US" altLang="zh-TW" sz="800" b="0" i="0" u="none" strike="noStrike" kern="1200" cap="non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visited</a:t>
                      </a:r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146" marR="68146" marT="34073" marB="3407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09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2002 - 2012 John Hunter, Darren Dale, Eric Firing, Michael </a:t>
                      </a:r>
                      <a:r>
                        <a:rPr kumimoji="1" lang="en-US" altLang="zh-TW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Droettboom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and the Matplotlib development team; 2012 - 2016 The Matplotlib development team. Last updated on May 10, 2017. Created using Sphinx 1.5.5. </a:t>
                      </a:r>
                    </a:p>
                    <a:p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條及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Matplotlib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版權聲明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合理使用</a:t>
                      </a:r>
                      <a:endParaRPr kumimoji="1" lang="en-US" altLang="zh-TW" sz="800" b="0" i="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Matplotlib only uses BSD compatible code, and its license is based on the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3"/>
                        </a:rPr>
                        <a:t>PSF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license. </a:t>
                      </a:r>
                    </a:p>
                    <a:p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https://matplotlib.org/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  <a:p>
                      <a:r>
                        <a:rPr kumimoji="1" lang="en-US" altLang="zh-TW" sz="800" b="0" i="0" u="none" strike="noStrike" kern="1200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2017/9/27</a:t>
                      </a:r>
                      <a:r>
                        <a:rPr kumimoji="1" lang="en-US" altLang="zh-TW" sz="800" b="0" i="0" u="none" strike="noStrike" kern="1200" cap="non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visited</a:t>
                      </a:r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146" marR="68146" marT="34073" marB="3407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4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2002 - 2012 John Hunter, Darren Dale, Eric Firing, Michael </a:t>
                      </a:r>
                      <a:r>
                        <a:rPr kumimoji="1" lang="en-US" altLang="zh-TW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Droettboom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and the Matplotlib development team; 2012 - 2016 The Matplotlib development team. Last updated on May 10, 2017. Created using Sphinx 1.5.5. </a:t>
                      </a:r>
                    </a:p>
                    <a:p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條及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Matplotlib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版權聲明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合理使用</a:t>
                      </a:r>
                      <a:endParaRPr kumimoji="1" lang="en-US" altLang="zh-TW" sz="800" b="0" i="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Matplotlib only uses BSD compatible code, and its license is based on the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3"/>
                        </a:rPr>
                        <a:t>PSF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license. </a:t>
                      </a:r>
                    </a:p>
                    <a:p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https://matplotlib.org/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  <a:p>
                      <a:r>
                        <a:rPr kumimoji="1" lang="en-US" altLang="zh-TW" sz="800" b="0" i="0" u="none" strike="noStrike" kern="1200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2017/9/27</a:t>
                      </a:r>
                      <a:r>
                        <a:rPr kumimoji="1" lang="en-US" altLang="zh-TW" sz="800" b="0" i="0" u="none" strike="noStrike" kern="1200" cap="non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visited</a:t>
                      </a:r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146" marR="68146" marT="34073" marB="3407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609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2002 - 2012 John Hunter, Darren Dale, Eric Firing, Michael </a:t>
                      </a:r>
                      <a:r>
                        <a:rPr kumimoji="1" lang="en-US" altLang="zh-TW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Droettboom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and the Matplotlib development team; 2012 - 2016 The Matplotlib development team. Last updated on May 10, 2017. Created using Sphinx 1.5.5. </a:t>
                      </a:r>
                    </a:p>
                    <a:p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條及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Matplotlib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版權聲明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合理使用</a:t>
                      </a:r>
                      <a:endParaRPr kumimoji="1" lang="en-US" altLang="zh-TW" sz="800" b="0" i="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Matplotlib only uses BSD compatible code, and its license is based on the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3"/>
                        </a:rPr>
                        <a:t>PSF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license. </a:t>
                      </a:r>
                    </a:p>
                    <a:p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https://matplotlib.org/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  <a:p>
                      <a:r>
                        <a:rPr kumimoji="1" lang="en-US" altLang="zh-TW" sz="800" b="0" i="0" u="none" strike="noStrike" kern="1200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2017/9/27</a:t>
                      </a:r>
                      <a:r>
                        <a:rPr kumimoji="1" lang="en-US" altLang="zh-TW" sz="800" b="0" i="0" u="none" strike="noStrike" kern="1200" cap="non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visited</a:t>
                      </a:r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146" marR="68146" marT="34073" marB="3407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829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2002 - 2012 John Hunter, Darren Dale, Eric Firing, Michael </a:t>
                      </a:r>
                      <a:r>
                        <a:rPr kumimoji="1" lang="en-US" altLang="zh-TW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Droettboom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and the Matplotlib development team; 2012 - 2016 The Matplotlib development team. Last updated on May 10, 2017. Created using Sphinx 1.5.5. </a:t>
                      </a:r>
                    </a:p>
                    <a:p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條及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Matplotlib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版權聲明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合理使用</a:t>
                      </a:r>
                      <a:endParaRPr kumimoji="1" lang="en-US" altLang="zh-TW" sz="800" b="0" i="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Matplotlib only uses BSD compatible code, and its license is based on the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3"/>
                        </a:rPr>
                        <a:t>PSF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license. </a:t>
                      </a:r>
                    </a:p>
                    <a:p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https://matplotlib.org/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  <a:p>
                      <a:r>
                        <a:rPr kumimoji="1" lang="en-US" altLang="zh-TW" sz="800" b="0" i="0" u="none" strike="noStrike" kern="1200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2017/9/27</a:t>
                      </a:r>
                      <a:r>
                        <a:rPr kumimoji="1" lang="en-US" altLang="zh-TW" sz="800" b="0" i="0" u="none" strike="noStrike" kern="1200" cap="non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visited</a:t>
                      </a:r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" name="Shape 597"/>
          <p:cNvSpPr txBox="1">
            <a:spLocks noGrp="1"/>
          </p:cNvSpPr>
          <p:nvPr>
            <p:ph type="title" idx="4294967295"/>
          </p:nvPr>
        </p:nvSpPr>
        <p:spPr>
          <a:xfrm>
            <a:off x="467544" y="548680"/>
            <a:ext cx="7840541" cy="6402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zh-TW" sz="24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792000" cy="734367"/>
          </a:xfrm>
          <a:prstGeom prst="rect">
            <a:avLst/>
          </a:prstGeom>
        </p:spPr>
      </p:pic>
      <p:pic>
        <p:nvPicPr>
          <p:cNvPr id="19" name="圖片 18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284" y="2585452"/>
            <a:ext cx="544395" cy="467742"/>
          </a:xfrm>
          <a:prstGeom prst="rect">
            <a:avLst/>
          </a:prstGeom>
        </p:spPr>
      </p:pic>
      <p:pic>
        <p:nvPicPr>
          <p:cNvPr id="20" name="圖片 19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809130"/>
            <a:ext cx="544395" cy="467742"/>
          </a:xfrm>
          <a:prstGeom prst="rect">
            <a:avLst/>
          </a:prstGeom>
        </p:spPr>
      </p:pic>
      <p:pic>
        <p:nvPicPr>
          <p:cNvPr id="21" name="圖片 20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05" y="3429000"/>
            <a:ext cx="544395" cy="467742"/>
          </a:xfrm>
          <a:prstGeom prst="rect">
            <a:avLst/>
          </a:prstGeom>
        </p:spPr>
      </p:pic>
      <p:pic>
        <p:nvPicPr>
          <p:cNvPr id="22" name="圖片 21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05" y="4257402"/>
            <a:ext cx="544395" cy="467742"/>
          </a:xfrm>
          <a:prstGeom prst="rect">
            <a:avLst/>
          </a:prstGeom>
        </p:spPr>
      </p:pic>
      <p:pic>
        <p:nvPicPr>
          <p:cNvPr id="23" name="圖片 2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049490"/>
            <a:ext cx="544395" cy="467742"/>
          </a:xfrm>
          <a:prstGeom prst="rect">
            <a:avLst/>
          </a:prstGeom>
        </p:spPr>
      </p:pic>
      <p:pic>
        <p:nvPicPr>
          <p:cNvPr id="24" name="圖片 23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805264"/>
            <a:ext cx="544395" cy="467742"/>
          </a:xfrm>
          <a:prstGeom prst="rect">
            <a:avLst/>
          </a:prstGeom>
        </p:spPr>
      </p:pic>
      <p:pic>
        <p:nvPicPr>
          <p:cNvPr id="16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" t="6038" r="8776"/>
          <a:stretch/>
        </p:blipFill>
        <p:spPr>
          <a:xfrm>
            <a:off x="1115616" y="2515043"/>
            <a:ext cx="792000" cy="638877"/>
          </a:xfrm>
        </p:spPr>
      </p:pic>
      <p:pic>
        <p:nvPicPr>
          <p:cNvPr id="17" name="Content Placeholder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10959" r="8776" b="5370"/>
          <a:stretch/>
        </p:blipFill>
        <p:spPr bwMode="auto">
          <a:xfrm>
            <a:off x="1115616" y="3356992"/>
            <a:ext cx="792000" cy="57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Content Placeholder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19163" b="15213"/>
          <a:stretch/>
        </p:blipFill>
        <p:spPr bwMode="auto">
          <a:xfrm>
            <a:off x="1143973" y="4257402"/>
            <a:ext cx="792000" cy="41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Content Placeholder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" t="10959" r="8776" b="1358"/>
          <a:stretch/>
        </p:blipFill>
        <p:spPr bwMode="auto">
          <a:xfrm>
            <a:off x="1115616" y="4946199"/>
            <a:ext cx="792000" cy="59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3" t="10625" r="9395" b="1390"/>
          <a:stretch/>
        </p:blipFill>
        <p:spPr>
          <a:xfrm>
            <a:off x="1115616" y="5733256"/>
            <a:ext cx="792000" cy="6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081886"/>
              </p:ext>
            </p:extLst>
          </p:nvPr>
        </p:nvGraphicFramePr>
        <p:xfrm>
          <a:off x="467544" y="1340768"/>
          <a:ext cx="8383936" cy="49352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55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55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56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07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063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74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09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2002 - 2012 John Hunter, Darren Dale, Eric Firing, Michael </a:t>
                      </a:r>
                      <a:r>
                        <a:rPr kumimoji="1" lang="en-US" altLang="zh-TW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Droettboom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and the Matplotlib development team; 2012 - 2016 The Matplotlib development team. Last updated on May 10, 2017. Created using Sphinx 1.5.5. </a:t>
                      </a:r>
                    </a:p>
                    <a:p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條及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Matplotlib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版權聲明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合理使用</a:t>
                      </a:r>
                      <a:endParaRPr kumimoji="1" lang="en-US" altLang="zh-TW" sz="800" b="0" i="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Matplotlib only uses BSD compatible code, and its license is based on the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3"/>
                        </a:rPr>
                        <a:t>PSF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license. </a:t>
                      </a:r>
                    </a:p>
                    <a:p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https://matplotlib.org/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  <a:p>
                      <a:r>
                        <a:rPr kumimoji="1" lang="en-US" altLang="zh-TW" sz="800" b="0" i="0" u="none" strike="noStrike" kern="1200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2017/9/27</a:t>
                      </a:r>
                      <a:r>
                        <a:rPr kumimoji="1" lang="en-US" altLang="zh-TW" sz="800" b="0" i="0" u="none" strike="noStrike" kern="1200" cap="non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visited</a:t>
                      </a:r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146" marR="68146" marT="34073" marB="3407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86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2002 - 2012 John Hunter, Darren Dale, Eric Firing, Michael </a:t>
                      </a:r>
                      <a:r>
                        <a:rPr kumimoji="1" lang="en-US" altLang="zh-TW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Droettboom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and the Matplotlib development team; 2012 - 2016 The Matplotlib development team. Last updated on May 10, 2017. Created using Sphinx 1.5.5. </a:t>
                      </a:r>
                    </a:p>
                    <a:p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依據著作權法第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46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52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1" lang="en-US" altLang="zh-TW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65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條及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Matplotlib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/>
                        </a:rPr>
                        <a:t>版權聲明</a:t>
                      </a:r>
                      <a:r>
                        <a:rPr kumimoji="1" lang="zh-TW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合理使用</a:t>
                      </a:r>
                      <a:endParaRPr kumimoji="1" lang="en-US" altLang="zh-TW" sz="800" b="0" i="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Matplotlib only uses BSD compatible code, and its license is based on the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3"/>
                        </a:rPr>
                        <a:t>PSF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license. </a:t>
                      </a:r>
                    </a:p>
                    <a:p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/>
                        </a:rPr>
                        <a:t>https://matplotlib.org/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  <a:p>
                      <a:r>
                        <a:rPr kumimoji="1" lang="en-US" altLang="zh-TW" sz="800" b="0" i="0" u="none" strike="noStrike" kern="1200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2017/9/27</a:t>
                      </a:r>
                      <a:r>
                        <a:rPr kumimoji="1" lang="en-US" altLang="zh-TW" sz="800" b="0" i="0" u="none" strike="noStrike" kern="1200" cap="none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 visited</a:t>
                      </a:r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146" marR="68146" marT="34073" marB="3407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0918"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7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146" marR="68146" marT="34073" marB="3407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4664"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zh-TW" altLang="en-US" sz="7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146" marR="68146" marT="34073" marB="3407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60918"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zh-TW" altLang="en-US" sz="7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146" marR="68146" marT="34073" marB="3407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82996"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7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SzPct val="25000"/>
                      </a:pPr>
                      <a:endParaRPr lang="zh-TW" altLang="en-US" sz="7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75" marR="34075" marT="17034" marB="17034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" name="Shape 597"/>
          <p:cNvSpPr txBox="1">
            <a:spLocks noGrp="1"/>
          </p:cNvSpPr>
          <p:nvPr>
            <p:ph type="title" idx="4294967295"/>
          </p:nvPr>
        </p:nvSpPr>
        <p:spPr>
          <a:xfrm>
            <a:off x="467544" y="548680"/>
            <a:ext cx="7840541" cy="6402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zh-TW" sz="24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</a:p>
        </p:txBody>
      </p:sp>
      <p:pic>
        <p:nvPicPr>
          <p:cNvPr id="8" name="圖片 7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70998"/>
            <a:ext cx="544395" cy="467742"/>
          </a:xfrm>
          <a:prstGeom prst="rect">
            <a:avLst/>
          </a:prstGeom>
        </p:spPr>
      </p:pic>
      <p:pic>
        <p:nvPicPr>
          <p:cNvPr id="9" name="圖片 8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05" y="2564904"/>
            <a:ext cx="544395" cy="467742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3" t="10625" r="9395" b="1701"/>
          <a:stretch/>
        </p:blipFill>
        <p:spPr>
          <a:xfrm>
            <a:off x="1115616" y="1700808"/>
            <a:ext cx="792000" cy="604633"/>
          </a:xfrm>
          <a:prstGeom prst="rect">
            <a:avLst/>
          </a:prstGeom>
        </p:spPr>
      </p:pic>
      <p:pic>
        <p:nvPicPr>
          <p:cNvPr id="12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3" t="10625" r="9395" b="1701"/>
          <a:stretch/>
        </p:blipFill>
        <p:spPr>
          <a:xfrm>
            <a:off x="1115616" y="2564904"/>
            <a:ext cx="792000" cy="60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good, but what if we want to know: </a:t>
            </a:r>
          </a:p>
          <a:p>
            <a:pPr lvl="1"/>
            <a:r>
              <a:rPr lang="en-US" dirty="0" smtClean="0"/>
              <a:t>The number of people born in a given year? </a:t>
            </a:r>
          </a:p>
          <a:p>
            <a:pPr lvl="1"/>
            <a:r>
              <a:rPr lang="en-US" altLang="zh-TW" dirty="0" smtClean="0"/>
              <a:t>The names </a:t>
            </a:r>
            <a:r>
              <a:rPr lang="en-US" altLang="zh-TW" dirty="0"/>
              <a:t>of people born in </a:t>
            </a:r>
            <a:r>
              <a:rPr lang="en-US" altLang="zh-TW" dirty="0" smtClean="0"/>
              <a:t>a given month? </a:t>
            </a:r>
          </a:p>
          <a:p>
            <a:r>
              <a:rPr lang="en-US" altLang="zh-TW" dirty="0" smtClean="0"/>
              <a:t>It would be better (in many cases) if we store </a:t>
            </a:r>
            <a:r>
              <a:rPr lang="en-US" altLang="zh-TW" b="1" dirty="0" smtClean="0">
                <a:solidFill>
                  <a:srgbClr val="0070C0"/>
                </a:solidFill>
              </a:rPr>
              <a:t>three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integers</a:t>
            </a:r>
            <a:r>
              <a:rPr lang="en-US" altLang="zh-TW" dirty="0" smtClean="0"/>
              <a:t> instead of a string. </a:t>
            </a:r>
          </a:p>
          <a:p>
            <a:pPr lvl="1"/>
            <a:r>
              <a:rPr lang="en-US" altLang="zh-TW" dirty="0" smtClean="0"/>
              <a:t>Especially when the above operations must be done frequently. </a:t>
            </a:r>
          </a:p>
          <a:p>
            <a:r>
              <a:rPr lang="en-US" dirty="0" smtClean="0"/>
              <a:t>Option 1: Three dictionaries whose keys are names and values are years, months, and days, respectively. </a:t>
            </a:r>
          </a:p>
          <a:p>
            <a:pPr lvl="1"/>
            <a:r>
              <a:rPr lang="en-US" dirty="0" smtClean="0"/>
              <a:t>It is hard to use and easy to be </a:t>
            </a:r>
            <a:r>
              <a:rPr lang="en-US" b="1" dirty="0" smtClean="0">
                <a:solidFill>
                  <a:srgbClr val="0070C0"/>
                </a:solidFill>
              </a:rPr>
              <a:t>inconsistent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Option 2: One dictionary whose key is name and value is a three-dimensional list (or tuple or dictionary). </a:t>
            </a:r>
          </a:p>
          <a:p>
            <a:pPr lvl="1"/>
            <a:r>
              <a:rPr lang="en-US" dirty="0" smtClean="0"/>
              <a:t>It is non-intuitive and/or </a:t>
            </a:r>
            <a:r>
              <a:rPr lang="en-US" b="1" dirty="0" smtClean="0">
                <a:solidFill>
                  <a:srgbClr val="0070C0"/>
                </a:solidFill>
              </a:rPr>
              <a:t>inefficient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Is there a more intuitive way? </a:t>
            </a:r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Basics of classes</a:t>
            </a:r>
            <a:endParaRPr lang="en-US" altLang="zh-TW" sz="1200" b="1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Self-defined data types: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all about data types. </a:t>
            </a:r>
          </a:p>
          <a:p>
            <a:pPr lvl="1"/>
            <a:r>
              <a:rPr lang="en-US" dirty="0" smtClean="0"/>
              <a:t>We have basic data types like character, integer, float, Boolean, etc. </a:t>
            </a:r>
          </a:p>
          <a:p>
            <a:pPr lvl="1"/>
            <a:r>
              <a:rPr lang="en-US" dirty="0" smtClean="0"/>
              <a:t>We have composite date types like string, list, tuple, dictionary, etc. </a:t>
            </a:r>
          </a:p>
          <a:p>
            <a:pPr lvl="1"/>
            <a:r>
              <a:rPr lang="en-US" altLang="zh-TW" dirty="0"/>
              <a:t>May we define a new data type to store dates</a:t>
            </a:r>
            <a:r>
              <a:rPr lang="en-US" altLang="zh-TW" dirty="0" smtClean="0"/>
              <a:t>?</a:t>
            </a:r>
          </a:p>
          <a:p>
            <a:r>
              <a:rPr lang="en-US" dirty="0" smtClean="0"/>
              <a:t>In Python, we define our own data type by defining a </a:t>
            </a: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In a class, we define </a:t>
            </a:r>
            <a:r>
              <a:rPr lang="en-US" dirty="0"/>
              <a:t>attributes</a:t>
            </a:r>
            <a:r>
              <a:rPr lang="en-US" dirty="0" smtClean="0"/>
              <a:t> called </a:t>
            </a:r>
            <a:r>
              <a:rPr lang="en-US" b="1" dirty="0">
                <a:solidFill>
                  <a:srgbClr val="0070C0"/>
                </a:solidFill>
              </a:rPr>
              <a:t>instance variables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An attribute is also called a </a:t>
            </a:r>
            <a:r>
              <a:rPr lang="en-US" b="1" dirty="0">
                <a:solidFill>
                  <a:srgbClr val="0070C0"/>
                </a:solidFill>
              </a:rPr>
              <a:t>member</a:t>
            </a:r>
            <a:r>
              <a:rPr lang="en-US" dirty="0" smtClean="0"/>
              <a:t> of a class. </a:t>
            </a:r>
          </a:p>
          <a:p>
            <a:pPr lvl="1"/>
            <a:r>
              <a:rPr lang="en-US" dirty="0" smtClean="0"/>
              <a:t>A class can then be used to declare </a:t>
            </a:r>
            <a:r>
              <a:rPr lang="en-US" b="1" dirty="0">
                <a:solidFill>
                  <a:srgbClr val="0070C0"/>
                </a:solidFill>
              </a:rPr>
              <a:t>objects</a:t>
            </a:r>
            <a:r>
              <a:rPr lang="en-US" dirty="0" smtClean="0"/>
              <a:t> (variables whose type is a class).  </a:t>
            </a:r>
          </a:p>
          <a:p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0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 smtClean="0"/>
              <a:t>Basics of classes</a:t>
            </a:r>
            <a:endParaRPr lang="en-US" altLang="zh-TW" sz="1200" b="1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3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charset="-120"/>
              </a:rPr>
              <a:t>Advances of classes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Plotting with </a:t>
            </a:r>
            <a:r>
              <a:rPr lang="en-US" altLang="zh-TW" b="1" spc="-15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matplotlib.pyplot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3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13315</TotalTime>
  <Words>7090</Words>
  <Application>Microsoft Office PowerPoint</Application>
  <PresentationFormat>如螢幕大小 (4:3)</PresentationFormat>
  <Paragraphs>1262</Paragraphs>
  <Slides>73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73</vt:i4>
      </vt:variant>
    </vt:vector>
  </HeadingPairs>
  <TitlesOfParts>
    <vt:vector size="80" baseType="lpstr">
      <vt:lpstr>微軟正黑體</vt:lpstr>
      <vt:lpstr>新細明體</vt:lpstr>
      <vt:lpstr>標楷體</vt:lpstr>
      <vt:lpstr>Arial</vt:lpstr>
      <vt:lpstr>Courier New</vt:lpstr>
      <vt:lpstr>Times New Roman</vt:lpstr>
      <vt:lpstr>Office Theme</vt:lpstr>
      <vt:lpstr>Programming for Business Computing  Classes and Plotting</vt:lpstr>
      <vt:lpstr>Outline</vt:lpstr>
      <vt:lpstr>Motivating example: dates</vt:lpstr>
      <vt:lpstr>Birthday dictionary</vt:lpstr>
      <vt:lpstr>Is it a leap year? </vt:lpstr>
      <vt:lpstr>Is it a good date?</vt:lpstr>
      <vt:lpstr>Fail-safe birthday dictionary</vt:lpstr>
      <vt:lpstr>What if…</vt:lpstr>
      <vt:lpstr>Self-defined data types: class</vt:lpstr>
      <vt:lpstr>Defining a class and declaring an object</vt:lpstr>
      <vt:lpstr>Modifying an object</vt:lpstr>
      <vt:lpstr>Why classes and objects? </vt:lpstr>
      <vt:lpstr>Revising the birthday dictionary (1/4)</vt:lpstr>
      <vt:lpstr>Revising the birthday dictionary (2/4)</vt:lpstr>
      <vt:lpstr>Revising the birthday dictionary (3/4)</vt:lpstr>
      <vt:lpstr>Revising the birthday dictionary (4/4)</vt:lpstr>
      <vt:lpstr>Summary</vt:lpstr>
      <vt:lpstr>Outline</vt:lpstr>
      <vt:lpstr>Motivating example</vt:lpstr>
      <vt:lpstr>The class Station</vt:lpstr>
      <vt:lpstr>Member functions</vt:lpstr>
      <vt:lpstr>Invoking member functions</vt:lpstr>
      <vt:lpstr>Member function: printStatus()</vt:lpstr>
      <vt:lpstr>Member function: printStatus()</vt:lpstr>
      <vt:lpstr>Invoking a member function</vt:lpstr>
      <vt:lpstr>Member function: replenish()</vt:lpstr>
      <vt:lpstr>Member function: replenish()</vt:lpstr>
      <vt:lpstr>Member function: replenish()</vt:lpstr>
      <vt:lpstr>Member function: distance()</vt:lpstr>
      <vt:lpstr>Member function: sendBike()</vt:lpstr>
      <vt:lpstr>Member function: sendBike()</vt:lpstr>
      <vt:lpstr>Member function: status()</vt:lpstr>
      <vt:lpstr>Member function: init()</vt:lpstr>
      <vt:lpstr>Member function: init()</vt:lpstr>
      <vt:lpstr>Constructor: __init__()</vt:lpstr>
      <vt:lpstr>Constructor: __init__()</vt:lpstr>
      <vt:lpstr>Printing out an object directly</vt:lpstr>
      <vt:lpstr>A special function: __str__()</vt:lpstr>
      <vt:lpstr>Outline</vt:lpstr>
      <vt:lpstr>Making plots with matplotlib</vt:lpstr>
      <vt:lpstr>Testing matplotlib</vt:lpstr>
      <vt:lpstr>Data source</vt:lpstr>
      <vt:lpstr>Submission times</vt:lpstr>
      <vt:lpstr>Data processing</vt:lpstr>
      <vt:lpstr>Making a histogram</vt:lpstr>
      <vt:lpstr>Decorating a histogram</vt:lpstr>
      <vt:lpstr>Setting up a histogram</vt:lpstr>
      <vt:lpstr>Setting up a histogram</vt:lpstr>
      <vt:lpstr>Setting up a histogram</vt:lpstr>
      <vt:lpstr>Setting up a histogram</vt:lpstr>
      <vt:lpstr>Inter-submission times</vt:lpstr>
      <vt:lpstr>Data processing</vt:lpstr>
      <vt:lpstr>Making a histogram</vt:lpstr>
      <vt:lpstr>Making a histogram</vt:lpstr>
      <vt:lpstr>Each student’s number of submissions</vt:lpstr>
      <vt:lpstr>Making a bar chart</vt:lpstr>
      <vt:lpstr>Making a bar chart</vt:lpstr>
      <vt:lpstr>Making a pie chart</vt:lpstr>
      <vt:lpstr>Making a pie chart</vt:lpstr>
      <vt:lpstr>Making a pie chart</vt:lpstr>
      <vt:lpstr>Road to AC</vt:lpstr>
      <vt:lpstr>Making a line chart (attempt 1)</vt:lpstr>
      <vt:lpstr>Making a line chart (attempt 1)</vt:lpstr>
      <vt:lpstr>Making a line chart (attempt 2)</vt:lpstr>
      <vt:lpstr>Making a line chart (attempt 2)</vt:lpstr>
      <vt:lpstr>Making a line chart (attempt 3)</vt:lpstr>
      <vt:lpstr>Making a line chart (attempt 3)</vt:lpstr>
      <vt:lpstr>Making a line chart (attempt 4)</vt:lpstr>
      <vt:lpstr>Making a line chart (attempt 4)</vt:lpstr>
      <vt:lpstr>Summary</vt:lpstr>
      <vt:lpstr>版權聲明</vt:lpstr>
      <vt:lpstr>版權聲明</vt:lpstr>
      <vt:lpstr>版權聲明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小傑</dc:creator>
  <cp:lastModifiedBy>user</cp:lastModifiedBy>
  <cp:revision>2201</cp:revision>
  <dcterms:created xsi:type="dcterms:W3CDTF">2005-01-26T13:58:59Z</dcterms:created>
  <dcterms:modified xsi:type="dcterms:W3CDTF">2018-10-27T07:34:46Z</dcterms:modified>
</cp:coreProperties>
</file>