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56"/>
  </p:notesMasterIdLst>
  <p:handoutMasterIdLst>
    <p:handoutMasterId r:id="rId57"/>
  </p:handoutMasterIdLst>
  <p:sldIdLst>
    <p:sldId id="256" r:id="rId2"/>
    <p:sldId id="551" r:id="rId3"/>
    <p:sldId id="594" r:id="rId4"/>
    <p:sldId id="668" r:id="rId5"/>
    <p:sldId id="673" r:id="rId6"/>
    <p:sldId id="674" r:id="rId7"/>
    <p:sldId id="669" r:id="rId8"/>
    <p:sldId id="670" r:id="rId9"/>
    <p:sldId id="724" r:id="rId10"/>
    <p:sldId id="671" r:id="rId11"/>
    <p:sldId id="681" r:id="rId12"/>
    <p:sldId id="682" r:id="rId13"/>
    <p:sldId id="683" r:id="rId14"/>
    <p:sldId id="672" r:id="rId15"/>
    <p:sldId id="684" r:id="rId16"/>
    <p:sldId id="685" r:id="rId17"/>
    <p:sldId id="686" r:id="rId18"/>
    <p:sldId id="687" r:id="rId19"/>
    <p:sldId id="677" r:id="rId20"/>
    <p:sldId id="678" r:id="rId21"/>
    <p:sldId id="679" r:id="rId22"/>
    <p:sldId id="688" r:id="rId23"/>
    <p:sldId id="693" r:id="rId24"/>
    <p:sldId id="694" r:id="rId25"/>
    <p:sldId id="695" r:id="rId26"/>
    <p:sldId id="696" r:id="rId27"/>
    <p:sldId id="698" r:id="rId28"/>
    <p:sldId id="697" r:id="rId29"/>
    <p:sldId id="699" r:id="rId30"/>
    <p:sldId id="725" r:id="rId31"/>
    <p:sldId id="700" r:id="rId32"/>
    <p:sldId id="701" r:id="rId33"/>
    <p:sldId id="702" r:id="rId34"/>
    <p:sldId id="705" r:id="rId35"/>
    <p:sldId id="719" r:id="rId36"/>
    <p:sldId id="720" r:id="rId37"/>
    <p:sldId id="722" r:id="rId38"/>
    <p:sldId id="723" r:id="rId39"/>
    <p:sldId id="726" r:id="rId40"/>
    <p:sldId id="704" r:id="rId41"/>
    <p:sldId id="708" r:id="rId42"/>
    <p:sldId id="706" r:id="rId43"/>
    <p:sldId id="709" r:id="rId44"/>
    <p:sldId id="710" r:id="rId45"/>
    <p:sldId id="711" r:id="rId46"/>
    <p:sldId id="712" r:id="rId47"/>
    <p:sldId id="714" r:id="rId48"/>
    <p:sldId id="716" r:id="rId49"/>
    <p:sldId id="715" r:id="rId50"/>
    <p:sldId id="717" r:id="rId51"/>
    <p:sldId id="713" r:id="rId52"/>
    <p:sldId id="728" r:id="rId53"/>
    <p:sldId id="730" r:id="rId54"/>
    <p:sldId id="731" r:id="rId5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70949"/>
    <a:srgbClr val="0A0C6A"/>
    <a:srgbClr val="1014B0"/>
    <a:srgbClr val="0000FF"/>
    <a:srgbClr val="005696"/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75" autoAdjust="0"/>
    <p:restoredTop sz="94660"/>
  </p:normalViewPr>
  <p:slideViewPr>
    <p:cSldViewPr>
      <p:cViewPr varScale="1">
        <p:scale>
          <a:sx n="100" d="100"/>
          <a:sy n="10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2019/9/6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75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33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5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0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Programming for Business Computing – GUI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0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51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hyperlink" Target="https://python-pil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get.aca.ntu.edu.tw/getcdb/info/show?subj=%u7248%u6b0a%u8072%u660e" TargetMode="External"/><Relationship Id="rId13" Type="http://schemas.openxmlformats.org/officeDocument/2006/relationships/image" Target="../media/image30.jpeg"/><Relationship Id="rId3" Type="http://schemas.openxmlformats.org/officeDocument/2006/relationships/hyperlink" Target="http://pcman.ptt.cc/" TargetMode="External"/><Relationship Id="rId7" Type="http://schemas.openxmlformats.org/officeDocument/2006/relationships/image" Target="../media/image26.jpeg"/><Relationship Id="rId12" Type="http://schemas.openxmlformats.org/officeDocument/2006/relationships/image" Target="../media/image29.jpe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jpeg"/><Relationship Id="rId5" Type="http://schemas.openxmlformats.org/officeDocument/2006/relationships/hyperlink" Target="https://www.python.org/" TargetMode="External"/><Relationship Id="rId10" Type="http://schemas.openxmlformats.org/officeDocument/2006/relationships/image" Target="../media/image27.jpeg"/><Relationship Id="rId4" Type="http://schemas.openxmlformats.org/officeDocument/2006/relationships/hyperlink" Target="https://www.python.org/psf-landing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31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33.jpeg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5.png"/><Relationship Id="rId10" Type="http://schemas.openxmlformats.org/officeDocument/2006/relationships/image" Target="../media/image36.jpeg"/><Relationship Id="rId4" Type="http://schemas.openxmlformats.org/officeDocument/2006/relationships/hyperlink" Target="http://get.aca.ntu.edu.tw/getcdb/info/show?subj=%u7248%u6b0a%u8072%u660e" TargetMode="External"/><Relationship Id="rId9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39.jpeg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5" Type="http://schemas.openxmlformats.org/officeDocument/2006/relationships/image" Target="../media/image5.png"/><Relationship Id="rId10" Type="http://schemas.openxmlformats.org/officeDocument/2006/relationships/image" Target="../media/image42.jpeg"/><Relationship Id="rId4" Type="http://schemas.openxmlformats.org/officeDocument/2006/relationships/hyperlink" Target="http://get.aca.ntu.edu.tw/getcdb/info/show?subj=%u7248%u6b0a%u8072%u660e" TargetMode="External"/><Relationship Id="rId9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Graphical User Interface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200400"/>
            <a:ext cx="6400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Ling-</a:t>
            </a:r>
            <a:r>
              <a:rPr kumimoji="0" lang="en-US" altLang="zh-TW" sz="2000" dirty="0" err="1">
                <a:latin typeface="Times New Roman" pitchFamily="18" charset="0"/>
                <a:ea typeface="+mn-ea"/>
                <a:cs typeface="Times New Roman" pitchFamily="18" charset="0"/>
              </a:rPr>
              <a:t>Chieh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Kung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Department of Information Management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National Taiwan University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7864" y="4797152"/>
            <a:ext cx="4034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en-US" altLang="zh-TW" sz="1200" b="1" dirty="0">
                <a:ea typeface="標楷體" pitchFamily="65" charset="-120"/>
              </a:rPr>
              <a:t>【</a:t>
            </a:r>
            <a:r>
              <a:rPr lang="zh-TW" altLang="en-US" sz="1200" b="1" dirty="0">
                <a:ea typeface="標楷體" pitchFamily="65" charset="-120"/>
              </a:rPr>
              <a:t>本著作除另有註明外，採取</a:t>
            </a:r>
            <a:r>
              <a:rPr lang="zh-TW" altLang="en-US" sz="1200" b="1" u="sng" dirty="0">
                <a:ea typeface="標楷體" pitchFamily="65" charset="-120"/>
                <a:hlinkClick r:id="rId2"/>
              </a:rPr>
              <a:t>創用</a:t>
            </a:r>
            <a:r>
              <a:rPr lang="en-US" altLang="zh-TW" sz="1200" b="1" u="sng" dirty="0">
                <a:ea typeface="標楷體" pitchFamily="65" charset="-120"/>
                <a:hlinkClick r:id="rId2"/>
              </a:rPr>
              <a:t>CC</a:t>
            </a:r>
            <a:r>
              <a:rPr lang="zh-TW" altLang="en-US" sz="1200" b="1" u="sng" dirty="0">
                <a:ea typeface="標楷體" pitchFamily="65" charset="-120"/>
                <a:hlinkClick r:id="rId2"/>
              </a:rPr>
              <a:t>「姓名標示－非商業性－禁止改作分享」台灣</a:t>
            </a:r>
            <a:r>
              <a:rPr lang="en-US" altLang="zh-TW" sz="1200" b="1" u="sng" dirty="0">
                <a:ea typeface="標楷體" pitchFamily="65" charset="-120"/>
                <a:hlinkClick r:id="rId2"/>
              </a:rPr>
              <a:t>3.0</a:t>
            </a:r>
            <a:r>
              <a:rPr lang="zh-TW" altLang="en-US" sz="1200" b="1" u="sng" dirty="0">
                <a:ea typeface="標楷體" pitchFamily="65" charset="-120"/>
                <a:hlinkClick r:id="rId2"/>
              </a:rPr>
              <a:t>版</a:t>
            </a:r>
            <a:r>
              <a:rPr lang="zh-TW" altLang="en-US" sz="1200" b="1" dirty="0">
                <a:ea typeface="標楷體" pitchFamily="65" charset="-120"/>
              </a:rPr>
              <a:t>授權釋出</a:t>
            </a:r>
            <a:r>
              <a:rPr lang="en-US" altLang="zh-TW" sz="1200" b="1" dirty="0">
                <a:ea typeface="標楷體" pitchFamily="65" charset="-120"/>
              </a:rPr>
              <a:t>】</a:t>
            </a: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54" y="4840401"/>
            <a:ext cx="1028935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square root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5977359" cy="4924425"/>
          </a:xfrm>
        </p:spPr>
        <p:txBody>
          <a:bodyPr/>
          <a:lstStyle/>
          <a:p>
            <a:r>
              <a:rPr lang="en-US" dirty="0" smtClean="0"/>
              <a:t>Our first example is a square root calculator. </a:t>
            </a:r>
          </a:p>
          <a:p>
            <a:pPr lvl="1"/>
            <a:r>
              <a:rPr lang="en-US" dirty="0" smtClean="0"/>
              <a:t>A simpler version of a calculator. </a:t>
            </a:r>
          </a:p>
          <a:p>
            <a:pPr lvl="1"/>
            <a:r>
              <a:rPr lang="en-US" dirty="0" smtClean="0"/>
              <a:t>A user may click on the number pad to enter a number (as a nonnegative integer). </a:t>
            </a:r>
            <a:endParaRPr lang="en-US" dirty="0"/>
          </a:p>
          <a:p>
            <a:pPr lvl="1"/>
            <a:r>
              <a:rPr lang="en-US" dirty="0" smtClean="0"/>
              <a:t>She may then click on the square root icon to get the square root of the input number (as a float number rounded to the second digit after the decimal point). </a:t>
            </a:r>
          </a:p>
          <a:p>
            <a:r>
              <a:rPr lang="en-US" dirty="0" smtClean="0"/>
              <a:t>We need to:</a:t>
            </a:r>
          </a:p>
          <a:p>
            <a:pPr lvl="1"/>
            <a:r>
              <a:rPr lang="en-US" dirty="0" smtClean="0"/>
              <a:t>Create a window. </a:t>
            </a:r>
          </a:p>
          <a:p>
            <a:pPr lvl="1"/>
            <a:r>
              <a:rPr lang="en-US" dirty="0" smtClean="0"/>
              <a:t>Create one label and eleven buttons. </a:t>
            </a:r>
          </a:p>
          <a:p>
            <a:pPr lvl="1"/>
            <a:r>
              <a:rPr lang="en-US" dirty="0" smtClean="0"/>
              <a:t>Implement event-triggered functions. </a:t>
            </a:r>
          </a:p>
          <a:p>
            <a:pPr lvl="1"/>
            <a:r>
              <a:rPr lang="en-US" dirty="0" smtClean="0"/>
              <a:t>Arrange them nicely.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700808"/>
            <a:ext cx="2609850" cy="4105275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6" y="5846498"/>
            <a:ext cx="313244" cy="26913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0.1: Creating a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4609207" cy="4924425"/>
          </a:xfrm>
        </p:spPr>
        <p:txBody>
          <a:bodyPr/>
          <a:lstStyle/>
          <a:p>
            <a:r>
              <a:rPr lang="en-US" dirty="0" smtClean="0"/>
              <a:t>First, we import </a:t>
            </a:r>
            <a:r>
              <a:rPr kumimoji="1" lang="en-US" b="1" spc="-150" dirty="0" err="1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tkinter</a:t>
            </a:r>
            <a:r>
              <a:rPr lang="en-US" dirty="0" smtClean="0"/>
              <a:t> the standard Python library for creating GUI, and give it an alias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tk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then write a class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Calculator</a:t>
            </a:r>
            <a:r>
              <a:rPr lang="en-US" dirty="0" smtClean="0"/>
              <a:t> by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inheriting</a:t>
            </a:r>
            <a:r>
              <a:rPr lang="en-US" dirty="0" smtClean="0"/>
              <a:t> from a class </a:t>
            </a:r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Frame</a:t>
            </a:r>
            <a:r>
              <a:rPr lang="en-US" altLang="zh-TW" dirty="0" smtClean="0"/>
              <a:t>.</a:t>
            </a:r>
          </a:p>
          <a:p>
            <a:pPr lvl="1"/>
            <a:r>
              <a:rPr kumimoji="1" lang="en-US" b="1" spc="-150" dirty="0" smtClean="0">
                <a:latin typeface="Courier New" pitchFamily="49" charset="0"/>
                <a:cs typeface="+mn-cs"/>
              </a:rPr>
              <a:t>Frame</a:t>
            </a:r>
            <a:r>
              <a:rPr lang="en-US" dirty="0" smtClean="0"/>
              <a:t> is a class defining an </a:t>
            </a:r>
            <a:r>
              <a:rPr lang="en-US" b="1" dirty="0" smtClean="0">
                <a:solidFill>
                  <a:srgbClr val="0070C0"/>
                </a:solidFill>
              </a:rPr>
              <a:t>“empty” window frame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 inherit from a class, put the class name inside the pair of parentheses. </a:t>
            </a:r>
          </a:p>
          <a:p>
            <a:pPr lvl="1"/>
            <a:r>
              <a:rPr lang="en-US" dirty="0" smtClean="0"/>
              <a:t>Inheriting an existing class allows our own class having everything defined in the “parent class”.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5042074" y="1600200"/>
            <a:ext cx="3922539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cal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Calculator()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cal.master.title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("My Calculator")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cal.mainloop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Calculator 0.1: Creating a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4609207" cy="4924425"/>
          </a:xfrm>
        </p:spPr>
        <p:txBody>
          <a:bodyPr/>
          <a:lstStyle/>
          <a:p>
            <a:r>
              <a:rPr lang="en-US" dirty="0" smtClean="0"/>
              <a:t>We then define our </a:t>
            </a:r>
            <a:r>
              <a:rPr lang="en-US" b="1" dirty="0" smtClean="0">
                <a:solidFill>
                  <a:srgbClr val="0070C0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Invoking the parent’s constructor. </a:t>
            </a:r>
          </a:p>
          <a:p>
            <a:pPr lvl="1"/>
            <a:r>
              <a:rPr lang="en-US" dirty="0" smtClean="0"/>
              <a:t>Invoking a member function (defined in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Frame</a:t>
            </a:r>
            <a:r>
              <a:rPr lang="en-US" dirty="0" smtClean="0"/>
              <a:t>) to prepare “grids” to place widgets.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5042074" y="1600200"/>
            <a:ext cx="3922539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self):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self) 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cal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Calculator()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cal.master.title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("My Calculator")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cal.mainloop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Calculator 0.1: Creating a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4609207" cy="4924425"/>
          </a:xfrm>
        </p:spPr>
        <p:txBody>
          <a:bodyPr/>
          <a:lstStyle/>
          <a:p>
            <a:r>
              <a:rPr lang="en-US" dirty="0" smtClean="0"/>
              <a:t>Now we use the class to </a:t>
            </a:r>
            <a:r>
              <a:rPr lang="en-US" b="1" dirty="0" smtClean="0">
                <a:solidFill>
                  <a:srgbClr val="0070C0"/>
                </a:solidFill>
              </a:rPr>
              <a:t>create a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Calculator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First, create the object. </a:t>
            </a:r>
          </a:p>
          <a:p>
            <a:pPr lvl="1"/>
            <a:r>
              <a:rPr lang="en-US" dirty="0" smtClean="0"/>
              <a:t>Second, use a member function (defined in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Frame</a:t>
            </a:r>
            <a:r>
              <a:rPr lang="en-US" dirty="0" smtClean="0"/>
              <a:t>) to set up the title. </a:t>
            </a:r>
          </a:p>
          <a:p>
            <a:pPr lvl="1"/>
            <a:r>
              <a:rPr lang="en-US" dirty="0" smtClean="0"/>
              <a:t>Lastly, invoke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mainloop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 to let it </a:t>
            </a:r>
            <a:r>
              <a:rPr lang="en-US" b="1" dirty="0" smtClean="0">
                <a:solidFill>
                  <a:srgbClr val="0070C0"/>
                </a:solidFill>
              </a:rPr>
              <a:t>keep listening to events</a:t>
            </a:r>
            <a:r>
              <a:rPr lang="en-US" dirty="0" smtClean="0"/>
              <a:t> (like invoking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input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 and waiting for user input). </a:t>
            </a:r>
          </a:p>
          <a:p>
            <a:r>
              <a:rPr lang="en-US" dirty="0" smtClean="0"/>
              <a:t>The result: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5042074" y="1600200"/>
            <a:ext cx="3922539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cal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Calculator()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cal.master.title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("My Calculator")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cal.mainloop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24" y="5301208"/>
            <a:ext cx="2434208" cy="628183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9" name="圖片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88" y="5957870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0.2: Adding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4825231" cy="4924425"/>
          </a:xfrm>
        </p:spPr>
        <p:txBody>
          <a:bodyPr/>
          <a:lstStyle/>
          <a:p>
            <a:r>
              <a:rPr lang="en-US" dirty="0" smtClean="0"/>
              <a:t>Let’s add a </a:t>
            </a:r>
            <a:r>
              <a:rPr lang="en-US" b="1" dirty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 and a </a:t>
            </a:r>
            <a:r>
              <a:rPr lang="en-US" b="1" dirty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add widgets into a window, we need to decide where to place them. </a:t>
            </a:r>
          </a:p>
          <a:p>
            <a:pPr lvl="1"/>
            <a:r>
              <a:rPr lang="en-US" dirty="0" smtClean="0"/>
              <a:t>A window is divided into </a:t>
            </a:r>
            <a:r>
              <a:rPr lang="en-US" b="1" dirty="0" smtClean="0">
                <a:solidFill>
                  <a:srgbClr val="0070C0"/>
                </a:solidFill>
              </a:rPr>
              <a:t>grids</a:t>
            </a:r>
            <a:r>
              <a:rPr lang="en-US" dirty="0" smtClean="0"/>
              <a:t>, intersections of </a:t>
            </a:r>
            <a:r>
              <a:rPr lang="en-US" b="1" dirty="0" smtClean="0">
                <a:solidFill>
                  <a:srgbClr val="0070C0"/>
                </a:solidFill>
              </a:rPr>
              <a:t>rows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70C0"/>
                </a:solidFill>
              </a:rPr>
              <a:t>columns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Here we have 5 rows and 3 columns. </a:t>
            </a:r>
          </a:p>
          <a:p>
            <a:pPr lvl="1"/>
            <a:r>
              <a:rPr lang="en-US" dirty="0" smtClean="0"/>
              <a:t>A widget may </a:t>
            </a:r>
            <a:r>
              <a:rPr lang="en-US" b="1" dirty="0" smtClean="0">
                <a:solidFill>
                  <a:srgbClr val="0070C0"/>
                </a:solidFill>
              </a:rPr>
              <a:t>span</a:t>
            </a:r>
            <a:r>
              <a:rPr lang="en-US" dirty="0" smtClean="0"/>
              <a:t> for multiple rows or columns. </a:t>
            </a:r>
          </a:p>
          <a:p>
            <a:r>
              <a:rPr lang="en-US" dirty="0" smtClean="0"/>
              <a:t>Later we will put the label at (row = 0, column = 0) and the button at (row = 1, column = 0).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1258" y="2636093"/>
            <a:ext cx="800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1258" y="3356173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1258" y="4159383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258" y="4912639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1258" y="5666604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4763" y="1514197"/>
            <a:ext cx="2609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0            1            2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204864"/>
            <a:ext cx="2609850" cy="4105275"/>
          </a:xfrm>
          <a:prstGeom prst="rect">
            <a:avLst/>
          </a:prstGeom>
        </p:spPr>
      </p:pic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24" name="圖片 2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64" y="6310139"/>
            <a:ext cx="313244" cy="26913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0.2: Adding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529087" cy="4924425"/>
          </a:xfrm>
        </p:spPr>
        <p:txBody>
          <a:bodyPr/>
          <a:lstStyle/>
          <a:p>
            <a:r>
              <a:rPr lang="en-US" dirty="0" smtClean="0"/>
              <a:t>We define a member function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createWidgets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use the class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Label</a:t>
            </a:r>
            <a:r>
              <a:rPr lang="en-US" dirty="0" smtClean="0"/>
              <a:t> to create a member label object. </a:t>
            </a:r>
          </a:p>
          <a:p>
            <a:pPr lvl="1"/>
            <a:r>
              <a:rPr lang="en-US" dirty="0" smtClean="0"/>
              <a:t>The first argument says that this label </a:t>
            </a:r>
            <a:r>
              <a:rPr lang="en-US" b="1" dirty="0" smtClean="0">
                <a:solidFill>
                  <a:srgbClr val="0070C0"/>
                </a:solidFill>
              </a:rPr>
              <a:t>belongs to this window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second argument sets the initial text to “0”. </a:t>
            </a:r>
          </a:p>
          <a:p>
            <a:pPr lvl="1"/>
            <a:r>
              <a:rPr lang="en-US" dirty="0" smtClean="0"/>
              <a:t>The label object is a </a:t>
            </a:r>
            <a:r>
              <a:rPr lang="en-US" b="1" dirty="0" smtClean="0">
                <a:solidFill>
                  <a:srgbClr val="0070C0"/>
                </a:solidFill>
              </a:rPr>
              <a:t>member</a:t>
            </a:r>
            <a:r>
              <a:rPr lang="en-US" dirty="0" smtClean="0"/>
              <a:t> of this window. </a:t>
            </a:r>
          </a:p>
          <a:p>
            <a:r>
              <a:rPr lang="en-US" dirty="0" smtClean="0"/>
              <a:t>The class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Button</a:t>
            </a:r>
            <a:r>
              <a:rPr lang="en-US" dirty="0" smtClean="0"/>
              <a:t> works similarly. </a:t>
            </a:r>
          </a:p>
        </p:txBody>
      </p:sp>
      <p:sp>
        <p:nvSpPr>
          <p:cNvPr id="11" name="文字方塊 5"/>
          <p:cNvSpPr txBox="1"/>
          <p:nvPr/>
        </p:nvSpPr>
        <p:spPr>
          <a:xfrm>
            <a:off x="4034087" y="1600200"/>
            <a:ext cx="4930526" cy="408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self.createWidgets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(self, text = "0")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(self, text = "1")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0,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self.btnNum1.grid(row = 1, column = 0)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cal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Calculator()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cal.master.title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("My Calculator")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cal.mainloop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0.2: Adding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529087" cy="4924425"/>
          </a:xfrm>
        </p:spPr>
        <p:txBody>
          <a:bodyPr/>
          <a:lstStyle/>
          <a:p>
            <a:r>
              <a:rPr lang="en-US" dirty="0" smtClean="0"/>
              <a:t>Each of the two widgets need to invoke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grid()</a:t>
            </a:r>
            <a:r>
              <a:rPr lang="en-US" dirty="0" smtClean="0"/>
              <a:t> to set up its location. </a:t>
            </a:r>
          </a:p>
          <a:p>
            <a:pPr lvl="1"/>
            <a:r>
              <a:rPr lang="en-US" dirty="0" smtClean="0"/>
              <a:t>We specify the </a:t>
            </a:r>
            <a:r>
              <a:rPr lang="en-US" b="1" dirty="0" smtClean="0">
                <a:solidFill>
                  <a:srgbClr val="0070C0"/>
                </a:solidFill>
              </a:rPr>
              <a:t>row and column indices</a:t>
            </a:r>
            <a:r>
              <a:rPr lang="en-US" dirty="0" smtClean="0"/>
              <a:t> of each widget. </a:t>
            </a:r>
          </a:p>
          <a:p>
            <a:r>
              <a:rPr lang="en-US" dirty="0" smtClean="0"/>
              <a:t>The result: </a:t>
            </a:r>
          </a:p>
        </p:txBody>
      </p:sp>
      <p:sp>
        <p:nvSpPr>
          <p:cNvPr id="11" name="文字方塊 5"/>
          <p:cNvSpPr txBox="1"/>
          <p:nvPr/>
        </p:nvSpPr>
        <p:spPr>
          <a:xfrm>
            <a:off x="4034087" y="1600200"/>
            <a:ext cx="4930526" cy="408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self)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self.createWidgets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(self):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"0")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"1")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(row = 0,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self.btnNum1.grid(row = 1, column = 0)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cal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Calculator()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cal.master.title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("My Calculator")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cal.mainloop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9" y="4005064"/>
            <a:ext cx="2355037" cy="750193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9" y="4816046"/>
            <a:ext cx="313244" cy="2691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0.3: Event-triggered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56903"/>
            <a:ext cx="8713788" cy="4924425"/>
          </a:xfrm>
        </p:spPr>
        <p:txBody>
          <a:bodyPr/>
          <a:lstStyle/>
          <a:p>
            <a:r>
              <a:rPr lang="en-US" dirty="0" smtClean="0"/>
              <a:t>We now implement an event-triggered function for the button.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member function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clickBtnNum1()</a:t>
            </a:r>
            <a:r>
              <a:rPr lang="en-US" dirty="0" smtClean="0"/>
              <a:t> sets the </a:t>
            </a:r>
            <a:br>
              <a:rPr lang="en-US" dirty="0" smtClean="0"/>
            </a:br>
            <a:r>
              <a:rPr lang="en-US" dirty="0" smtClean="0"/>
              <a:t>label’s text to be “1”. </a:t>
            </a:r>
          </a:p>
          <a:p>
            <a:pPr lvl="1"/>
            <a:r>
              <a:rPr lang="en-US" dirty="0" smtClean="0"/>
              <a:t>By invoking the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configure()</a:t>
            </a:r>
            <a:r>
              <a:rPr lang="en-US" dirty="0" smtClean="0"/>
              <a:t> member function. </a:t>
            </a:r>
          </a:p>
          <a:p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command = self.clickBtn</a:t>
            </a:r>
            <a:r>
              <a:rPr kumimoji="1" lang="en-US" altLang="zh-TW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Num1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adds an </a:t>
            </a:r>
            <a:r>
              <a:rPr lang="en-US" altLang="zh-TW" b="1" dirty="0" smtClean="0">
                <a:solidFill>
                  <a:srgbClr val="0070C0"/>
                </a:solidFill>
              </a:rPr>
              <a:t>event listener</a:t>
            </a:r>
            <a:r>
              <a:rPr lang="en-US" altLang="zh-TW" dirty="0" smtClean="0"/>
              <a:t> to the button. </a:t>
            </a:r>
          </a:p>
          <a:p>
            <a:pPr lvl="1"/>
            <a:r>
              <a:rPr lang="en-US" altLang="zh-TW" dirty="0" smtClean="0"/>
              <a:t>When one clicks the button, a “click” event triggers </a:t>
            </a:r>
            <a:r>
              <a:rPr kumimoji="1" lang="en-US" altLang="zh-TW" b="1" spc="-150" dirty="0" smtClean="0">
                <a:latin typeface="Courier New" pitchFamily="49" charset="0"/>
              </a:rPr>
              <a:t>clickBtnNum1()</a:t>
            </a:r>
            <a:r>
              <a:rPr lang="en-US" altLang="zh-TW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Without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Calculator</a:t>
            </a:r>
            <a:r>
              <a:rPr lang="en-US" dirty="0" smtClean="0"/>
              <a:t>, this would become a (weird) global function. </a:t>
            </a:r>
          </a:p>
        </p:txBody>
      </p:sp>
      <p:sp>
        <p:nvSpPr>
          <p:cNvPr id="11" name="文字方塊 5"/>
          <p:cNvSpPr txBox="1"/>
          <p:nvPr/>
        </p:nvSpPr>
        <p:spPr>
          <a:xfrm>
            <a:off x="611212" y="1989559"/>
            <a:ext cx="7993013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"0")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"1",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command = self.clickBtnNum1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0,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self.btnNum1.grid(row = 1, column = 0)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clickBtnNum1(self):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(text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"1")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86" y="4221088"/>
            <a:ext cx="2356719" cy="750729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9" name="圖片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37" y="5019810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0.</a:t>
            </a:r>
            <a:r>
              <a:rPr lang="en-US" altLang="zh-TW" dirty="0" smtClean="0"/>
              <a:t>4</a:t>
            </a:r>
            <a:r>
              <a:rPr lang="en-US" dirty="0" smtClean="0"/>
              <a:t>: Event-triggered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dirty="0" smtClean="0"/>
              <a:t>We now implement an event-triggered function for the button.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implementation do?</a:t>
            </a:r>
          </a:p>
          <a:p>
            <a:pPr lvl="1"/>
            <a:r>
              <a:rPr lang="en-US" altLang="zh-TW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self.lblNum.cget</a:t>
            </a:r>
            <a:r>
              <a:rPr lang="en-US" altLang="zh-TW" b="1" spc="-150" dirty="0" smtClean="0">
                <a:solidFill>
                  <a:srgbClr val="0070C0"/>
                </a:solidFill>
                <a:latin typeface="Courier New" pitchFamily="49" charset="0"/>
              </a:rPr>
              <a:t>("text")</a:t>
            </a:r>
            <a:r>
              <a:rPr lang="en-US" altLang="zh-TW" dirty="0" smtClean="0"/>
              <a:t> returns the </a:t>
            </a:r>
            <a:br>
              <a:rPr lang="en-US" altLang="zh-TW" dirty="0" smtClean="0"/>
            </a:br>
            <a:r>
              <a:rPr lang="en-US" altLang="zh-TW" dirty="0" smtClean="0"/>
              <a:t>current text of a label object. </a:t>
            </a:r>
          </a:p>
          <a:p>
            <a:pPr lvl="1"/>
            <a:r>
              <a:rPr lang="en-US" dirty="0" smtClean="0"/>
              <a:t>Clicking the button appends one more “1” to the current text. </a:t>
            </a:r>
          </a:p>
        </p:txBody>
      </p:sp>
      <p:sp>
        <p:nvSpPr>
          <p:cNvPr id="11" name="文字方塊 5"/>
          <p:cNvSpPr txBox="1"/>
          <p:nvPr/>
        </p:nvSpPr>
        <p:spPr>
          <a:xfrm>
            <a:off x="611212" y="2132856"/>
            <a:ext cx="7993013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"0")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"1",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command = self.clickBtnNum1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0,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self.btnNum1.grid(row = 1, column = 0)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clickBtnNum1(self):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("text") + "1")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06" y="4221088"/>
            <a:ext cx="2356719" cy="750729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20" name="圖片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37" y="5019810"/>
            <a:ext cx="313244" cy="2691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0.5: heights, widths,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adjust the look of our widgets. </a:t>
            </a:r>
          </a:p>
          <a:p>
            <a:r>
              <a:rPr lang="en-US" dirty="0" smtClean="0"/>
              <a:t>All widgets have attributes </a:t>
            </a:r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height</a:t>
            </a:r>
            <a:r>
              <a:rPr lang="en-US" dirty="0" smtClean="0"/>
              <a:t> and </a:t>
            </a:r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width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a label or button of texts,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height</a:t>
            </a:r>
            <a:r>
              <a:rPr lang="en-US" dirty="0" smtClean="0"/>
              <a:t> is the number of lines and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width</a:t>
            </a:r>
            <a:r>
              <a:rPr lang="en-US" dirty="0" smtClean="0"/>
              <a:t> is the number of characters. </a:t>
            </a:r>
          </a:p>
          <a:p>
            <a:pPr lvl="1"/>
            <a:r>
              <a:rPr lang="en-US" dirty="0" smtClean="0"/>
              <a:t>For a label or button of images,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height</a:t>
            </a:r>
            <a:r>
              <a:rPr lang="en-US" dirty="0" smtClean="0"/>
              <a:t> and 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width</a:t>
            </a:r>
            <a:r>
              <a:rPr lang="en-US" dirty="0" smtClean="0"/>
              <a:t> are pixels. </a:t>
            </a:r>
          </a:p>
          <a:p>
            <a:r>
              <a:rPr lang="en-US" dirty="0" smtClean="0"/>
              <a:t>Most widgets have the attribute </a:t>
            </a:r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font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We may use the class </a:t>
            </a:r>
            <a:r>
              <a:rPr kumimoji="1" lang="en-US" b="1" spc="-150" dirty="0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font</a:t>
            </a:r>
            <a:r>
              <a:rPr lang="en-US" dirty="0" smtClean="0"/>
              <a:t> in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tkinter</a:t>
            </a:r>
            <a:r>
              <a:rPr lang="en-US" dirty="0" smtClean="0"/>
              <a:t> to define a font object. </a:t>
            </a:r>
          </a:p>
          <a:p>
            <a:pPr lvl="1"/>
            <a:r>
              <a:rPr lang="en-US" dirty="0" smtClean="0"/>
              <a:t>Assigning a font object to font sets the font family/type/size of the widget. </a:t>
            </a:r>
          </a:p>
          <a:p>
            <a:pPr lvl="1"/>
            <a:r>
              <a:rPr lang="en-US" dirty="0" smtClean="0"/>
              <a:t>To import the class, add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your Python program. </a:t>
            </a:r>
            <a:endParaRPr lang="en-US" dirty="0"/>
          </a:p>
        </p:txBody>
      </p:sp>
      <p:sp>
        <p:nvSpPr>
          <p:cNvPr id="11" name="文字方塊 5"/>
          <p:cNvSpPr txBox="1"/>
          <p:nvPr/>
        </p:nvSpPr>
        <p:spPr>
          <a:xfrm>
            <a:off x="2951535" y="4987276"/>
            <a:ext cx="3312368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1600" b="1" spc="-150" dirty="0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rgbClr val="0070C0"/>
                </a:solidFill>
                <a:latin typeface="Courier New" pitchFamily="49" charset="0"/>
              </a:rPr>
              <a:t>mport tkinter.font as tkFon</a:t>
            </a:r>
            <a:r>
              <a:rPr lang="zh-TW" altLang="en-US" sz="1600" b="1" spc="-150" dirty="0" smtClean="0">
                <a:solidFill>
                  <a:srgbClr val="0070C0"/>
                </a:solidFill>
                <a:latin typeface="Courier New" pitchFamily="49" charset="0"/>
              </a:rPr>
              <a:t>t</a:t>
            </a:r>
            <a:endParaRPr lang="zh-TW" altLang="en-US" sz="1600" b="1" spc="-15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Basic concepts</a:t>
            </a:r>
          </a:p>
          <a:p>
            <a:r>
              <a:rPr lang="en-US" altLang="zh-TW" dirty="0" smtClean="0"/>
              <a:t>Example 1A: A simple square root calculator</a:t>
            </a:r>
          </a:p>
          <a:p>
            <a:r>
              <a:rPr lang="en-US" altLang="zh-TW" dirty="0" smtClean="0"/>
              <a:t>Example 1B: A cool square root calculator</a:t>
            </a:r>
          </a:p>
          <a:p>
            <a:r>
              <a:rPr lang="en-US" altLang="zh-TW" dirty="0" smtClean="0"/>
              <a:t>Example 2: A scatter plot plotter</a:t>
            </a:r>
            <a:endParaRPr kumimoji="1" lang="en-US" altLang="zh-TW" b="1" spc="-150" dirty="0"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1.0: heights, widths,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28911"/>
            <a:ext cx="5617319" cy="49244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kumimoji="1" lang="en-US" altLang="zh-TW" b="1" spc="-150" dirty="0" smtClean="0">
                <a:latin typeface="Courier New" pitchFamily="49" charset="0"/>
                <a:cs typeface="+mn-cs"/>
              </a:rPr>
              <a:t>f1</a:t>
            </a:r>
            <a:r>
              <a:rPr lang="en-US" dirty="0" smtClean="0"/>
              <a:t> and </a:t>
            </a:r>
            <a:r>
              <a:rPr kumimoji="1" lang="en-US" altLang="zh-TW" b="1" spc="-150" dirty="0" smtClean="0">
                <a:latin typeface="Courier New" pitchFamily="49" charset="0"/>
                <a:cs typeface="+mn-cs"/>
              </a:rPr>
              <a:t>f2</a:t>
            </a:r>
            <a:r>
              <a:rPr lang="en-US" dirty="0" smtClean="0"/>
              <a:t> are two font objects. </a:t>
            </a:r>
          </a:p>
          <a:p>
            <a:pPr lvl="1"/>
            <a:r>
              <a:rPr lang="en-US" dirty="0" smtClean="0"/>
              <a:t>The label contains one line of seven </a:t>
            </a:r>
            <a:r>
              <a:rPr lang="en-US" altLang="zh-TW" dirty="0" smtClean="0"/>
              <a:t>48-point Courier New characters. </a:t>
            </a:r>
            <a:endParaRPr lang="en-US" dirty="0" smtClean="0"/>
          </a:p>
          <a:p>
            <a:pPr lvl="1"/>
            <a:r>
              <a:rPr lang="en-US" altLang="zh-TW" dirty="0" smtClean="0"/>
              <a:t>The button contains one line of two 32-point Courier New characters. </a:t>
            </a:r>
          </a:p>
          <a:p>
            <a:r>
              <a:rPr lang="en-US" altLang="zh-TW" dirty="0" smtClean="0"/>
              <a:t>Calculator 1.0 (which is just 0.5) is in “Calculator1.py”.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467544" y="1630307"/>
            <a:ext cx="8209260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f1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tkFont.Font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(size = 48, family = "Courier New")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f2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tkFont.Font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(size = 32, family = "Courier New")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"0",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height = 1, width = 7, font = f1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"1", command = self.clickBtnNum1,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height = 1, width = 2, font = f2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0,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self.btnNum1.grid(row = 1, column = 0)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44" y="3861048"/>
            <a:ext cx="2609850" cy="179070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9" name="圖片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65" y="5726191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1.1: all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all eleven buttons into the window.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467544" y="2062355"/>
            <a:ext cx="8209260" cy="36379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f1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tkFont.Font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(size = 48, family = "Courier New")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f2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tkFont.Font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(size = 32, family = "Courier New")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"0", height = 1, width = 7, font = f1)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"1", height = 1, width = 2, </a:t>
            </a:r>
            <a:b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self.clickBtnNum1, font = f2)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self.btnNum2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"2", height = 1, width = 2, </a:t>
            </a:r>
            <a:b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self.clickBtnNum1, font = f2)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let all buttons' trigger clickBtnNum1() for a while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btnNum3 to btnNum9 omitted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self.btnNum0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"0", height = 1, width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self.clickBtnNum1, font = f2)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"s", height = 1, width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self.clickBtnNum1, font = f2)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1.1: all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6049367" cy="4924425"/>
          </a:xfrm>
        </p:spPr>
        <p:txBody>
          <a:bodyPr/>
          <a:lstStyle/>
          <a:p>
            <a:r>
              <a:rPr lang="en-US" dirty="0" smtClean="0"/>
              <a:t>Let’s set up their locations.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attribute </a:t>
            </a:r>
            <a:r>
              <a:rPr kumimoji="1" lang="en-US" altLang="zh-TW" b="1" spc="-150" dirty="0" err="1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columnspan</a:t>
            </a:r>
            <a:r>
              <a:rPr lang="en-US" dirty="0" smtClean="0"/>
              <a:t> specifies the number of columns spanned by the widget. </a:t>
            </a:r>
          </a:p>
          <a:p>
            <a:pPr lvl="1"/>
            <a:r>
              <a:rPr lang="en-US" altLang="zh-TW" dirty="0" smtClean="0"/>
              <a:t>The attribute </a:t>
            </a:r>
            <a:r>
              <a:rPr kumimoji="1" lang="en-US" altLang="zh-TW" b="1" spc="-150" dirty="0" err="1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rowspan</a:t>
            </a:r>
            <a:r>
              <a:rPr lang="en-US" altLang="zh-TW" dirty="0" smtClean="0"/>
              <a:t> specifies the number of columns spanned by the widget.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107504" y="2060848"/>
            <a:ext cx="6120680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# font and widget creation omitted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0, column = 0,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3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self.btnNum1.grid(row = 1,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self.btnNum2.grid(row = 1, column = 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btnNum3 to btnNum9 omitted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self.btnNum0.grid(row = 4, column = 0,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2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self.btnSqrt.grid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4, column = 2)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30" y="1700808"/>
            <a:ext cx="2609850" cy="4105275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9" name="圖片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5954684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1.2: expanding widgets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6121375" cy="4924425"/>
          </a:xfrm>
        </p:spPr>
        <p:txBody>
          <a:bodyPr/>
          <a:lstStyle/>
          <a:p>
            <a:r>
              <a:rPr lang="en-US" altLang="zh-TW" dirty="0" smtClean="0"/>
              <a:t>How to take away the margins between widgets?</a:t>
            </a:r>
          </a:p>
          <a:p>
            <a:r>
              <a:rPr lang="en-US" altLang="zh-TW" dirty="0" smtClean="0"/>
              <a:t>The </a:t>
            </a:r>
            <a:r>
              <a:rPr kumimoji="1" lang="en-US" altLang="zh-TW" b="1" spc="-150" dirty="0" smtClean="0">
                <a:latin typeface="Courier New" pitchFamily="49" charset="0"/>
              </a:rPr>
              <a:t>grid()</a:t>
            </a:r>
            <a:r>
              <a:rPr lang="en-US" altLang="zh-TW" dirty="0" smtClean="0"/>
              <a:t> function has a parameter </a:t>
            </a:r>
            <a:r>
              <a:rPr kumimoji="1" lang="en-US" altLang="zh-TW" b="1" spc="-150" dirty="0" smtClean="0">
                <a:solidFill>
                  <a:srgbClr val="0070C0"/>
                </a:solidFill>
                <a:latin typeface="Courier New" pitchFamily="49" charset="0"/>
              </a:rPr>
              <a:t>sticky</a:t>
            </a:r>
            <a:r>
              <a:rPr lang="en-US" altLang="zh-TW" dirty="0" smtClean="0"/>
              <a:t> whose value decides how to </a:t>
            </a:r>
            <a:r>
              <a:rPr lang="en-US" altLang="zh-TW" b="1" dirty="0" smtClean="0">
                <a:solidFill>
                  <a:srgbClr val="0070C0"/>
                </a:solidFill>
              </a:rPr>
              <a:t>stick a widget </a:t>
            </a:r>
            <a:r>
              <a:rPr lang="en-US" altLang="zh-TW" dirty="0" smtClean="0"/>
              <a:t>to a side (and remove the margin). </a:t>
            </a:r>
          </a:p>
          <a:p>
            <a:pPr lvl="1"/>
            <a:r>
              <a:rPr kumimoji="1" lang="en-US" altLang="zh-TW" b="1" spc="-150" dirty="0" smtClean="0">
                <a:latin typeface="Courier New" pitchFamily="49" charset="0"/>
              </a:rPr>
              <a:t>sticky = </a:t>
            </a:r>
            <a:r>
              <a:rPr kumimoji="1" lang="en-US" altLang="zh-TW" b="1" spc="-150" dirty="0" err="1" smtClean="0">
                <a:latin typeface="Courier New" pitchFamily="49" charset="0"/>
              </a:rPr>
              <a:t>tk.E</a:t>
            </a:r>
            <a:r>
              <a:rPr lang="en-US" altLang="zh-TW" dirty="0" smtClean="0"/>
              <a:t> sticks the widget to the east (right). </a:t>
            </a:r>
          </a:p>
          <a:p>
            <a:pPr lvl="1"/>
            <a:r>
              <a:rPr kumimoji="1" lang="en-US" altLang="zh-TW" b="1" spc="-150" dirty="0" smtClean="0">
                <a:latin typeface="Courier New" pitchFamily="49" charset="0"/>
              </a:rPr>
              <a:t>sticky = tk.NE</a:t>
            </a:r>
            <a:r>
              <a:rPr lang="en-US" altLang="zh-TW" dirty="0" smtClean="0"/>
              <a:t> sticks the widget toward the north (top) and east (right). </a:t>
            </a:r>
          </a:p>
          <a:p>
            <a:pPr lvl="1"/>
            <a:r>
              <a:rPr lang="en-US" altLang="zh-TW" dirty="0" smtClean="0"/>
              <a:t>To sticks the widget to multiple sides, write, e.g., </a:t>
            </a:r>
            <a:r>
              <a:rPr kumimoji="1" lang="en-US" altLang="zh-TW" b="1" spc="-150" dirty="0" smtClean="0">
                <a:latin typeface="Courier New" pitchFamily="49" charset="0"/>
              </a:rPr>
              <a:t>sticky = </a:t>
            </a:r>
            <a:r>
              <a:rPr kumimoji="1" lang="en-US" altLang="zh-TW" b="1" spc="-150" dirty="0" err="1" smtClean="0">
                <a:latin typeface="Courier New" pitchFamily="49" charset="0"/>
              </a:rPr>
              <a:t>tk.E</a:t>
            </a:r>
            <a:r>
              <a:rPr kumimoji="1" lang="en-US" altLang="zh-TW" b="1" spc="-150" dirty="0" smtClean="0">
                <a:latin typeface="Courier New" pitchFamily="49" charset="0"/>
              </a:rPr>
              <a:t> + </a:t>
            </a:r>
            <a:r>
              <a:rPr kumimoji="1" lang="en-US" altLang="zh-TW" b="1" spc="-150" dirty="0" err="1" smtClean="0">
                <a:latin typeface="Courier New" pitchFamily="49" charset="0"/>
              </a:rPr>
              <a:t>tk.NW</a:t>
            </a:r>
            <a:endParaRPr kumimoji="1" lang="en-US" altLang="zh-TW" b="1" spc="-150" dirty="0" smtClean="0">
              <a:latin typeface="Courier New" pitchFamily="49" charset="0"/>
            </a:endParaRP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58863"/>
            <a:ext cx="25717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270421"/>
            <a:ext cx="313244" cy="26913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1.2: expanding widgets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try it: </a:t>
            </a:r>
          </a:p>
          <a:p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07504" y="2060848"/>
            <a:ext cx="6120680" cy="29792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self.btnNum1.grid(row = 1, column = 0,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self.btnNum2.grid(row = 1, column = 1,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self.btnNum3.grid(row = 1, column = 2,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self.btnNum4.grid(row = 2, column = 0,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self.btnNum5.grid(row = 2, column = 1,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self.btnNum6.grid(row = 2, column = 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self.btnNum7.grid(row = 3, column = 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self.btnNum8.grid(row = 3, column = 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self.btnNum9.grid(row = 3, column = 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self.btnNum0.grid(row = 4, column = 0,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	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self.btnSqrt.grid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4, column = 2)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63" y="1600199"/>
            <a:ext cx="2609850" cy="4105275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9" name="圖片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25" y="5845911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1.2: expanding widgets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remove all margins: </a:t>
            </a:r>
            <a:endParaRPr lang="en-US" altLang="zh-TW" dirty="0"/>
          </a:p>
        </p:txBody>
      </p:sp>
      <p:sp>
        <p:nvSpPr>
          <p:cNvPr id="4" name="文字方塊 5"/>
          <p:cNvSpPr txBox="1"/>
          <p:nvPr/>
        </p:nvSpPr>
        <p:spPr>
          <a:xfrm>
            <a:off x="107504" y="2060848"/>
            <a:ext cx="6120680" cy="27576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0, column = 0,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3,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self.btnNum1.grid(row = 1, column = 0,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self.btnNum2.grid(row = 1, column = 1,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# btnNum3 to btnNum9 omitted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self.btnNum0.grid(row = 4, column = 0,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self.btnSqrt.grid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4, column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sticky = tk.NE +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63" y="1627981"/>
            <a:ext cx="2609850" cy="4105275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5859802"/>
            <a:ext cx="313244" cy="2691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1.3: adding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add a function for button 2: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And then repeat this for all buttons (except square root). </a:t>
            </a:r>
            <a:endParaRPr lang="en-US" altLang="zh-TW" dirty="0"/>
          </a:p>
        </p:txBody>
      </p:sp>
      <p:sp>
        <p:nvSpPr>
          <p:cNvPr id="4" name="文字方塊 5"/>
          <p:cNvSpPr txBox="1"/>
          <p:nvPr/>
        </p:nvSpPr>
        <p:spPr>
          <a:xfrm>
            <a:off x="899592" y="2060848"/>
            <a:ext cx="7344816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# all others omitted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self.btnNum1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"1", height = 1, width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self.clickBtnNum1, font = f2)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self.btnNum2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"2", height = 1, width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self.clickBtnNum2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font = f2)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clickBtnNum1(self):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("text") + "1")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clickBtnNum2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("text") +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"2"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1.3: adding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add a function for the square root button: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Take the current number, cast it to a float, find its square root, round it, convert it to a string, and then override the current number. </a:t>
            </a:r>
          </a:p>
          <a:p>
            <a:r>
              <a:rPr lang="en-US" altLang="zh-TW" dirty="0" smtClean="0"/>
              <a:t>This is good, but…</a:t>
            </a:r>
          </a:p>
          <a:p>
            <a:pPr lvl="1"/>
            <a:r>
              <a:rPr lang="en-US" altLang="zh-TW" dirty="0" smtClean="0"/>
              <a:t>What happens if we then click a button of any number? </a:t>
            </a:r>
            <a:endParaRPr lang="en-US" altLang="zh-TW" dirty="0"/>
          </a:p>
        </p:txBody>
      </p:sp>
      <p:sp>
        <p:nvSpPr>
          <p:cNvPr id="4" name="文字方塊 5"/>
          <p:cNvSpPr txBox="1"/>
          <p:nvPr/>
        </p:nvSpPr>
        <p:spPr>
          <a:xfrm>
            <a:off x="899592" y="2060848"/>
            <a:ext cx="7344816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"s", height = 1, width = 2,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 command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self.clickBtnSqrt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font = f2)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clickBtnSqrt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float(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("text"))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(round(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math.sqrt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), 2))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1.3: adding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add a </a:t>
            </a:r>
            <a:r>
              <a:rPr lang="en-US" altLang="zh-TW" b="1" dirty="0" smtClean="0">
                <a:solidFill>
                  <a:srgbClr val="0070C0"/>
                </a:solidFill>
              </a:rPr>
              <a:t>flag</a:t>
            </a:r>
            <a:r>
              <a:rPr lang="en-US" altLang="zh-TW" dirty="0" smtClean="0"/>
              <a:t> for whether we should reset the number: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Should we modify the functions for other buttons in the same way?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899592" y="2060848"/>
            <a:ext cx="7344816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all others omitted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shouldReset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True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the flag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clickBtnNum1(self):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== True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"1")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("text") + "1")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clickBtnSqrt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float(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("text"))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(round(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math.sqrt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), 2)))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True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2.0: adding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use a more modularized way: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Calculator 2.0 (which is just 1.3) is in “Calculator2.py”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899592" y="2060848"/>
            <a:ext cx="7344816" cy="31947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all others omitted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setNumStr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content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==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content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else: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("text") +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content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clickBtnNum1(self):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self.setNumStr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("1")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def clickBtnNum2(self):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self.setNumStr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("2")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 interact with users through a </a:t>
            </a:r>
            <a:r>
              <a:rPr lang="en-US" b="1" dirty="0" smtClean="0">
                <a:solidFill>
                  <a:srgbClr val="0070C0"/>
                </a:solidFill>
              </a:rPr>
              <a:t>user interface</a:t>
            </a:r>
            <a:r>
              <a:rPr lang="en-US" dirty="0" smtClean="0"/>
              <a:t> (UI). </a:t>
            </a:r>
          </a:p>
          <a:p>
            <a:r>
              <a:rPr lang="en-US" dirty="0" smtClean="0"/>
              <a:t>User interface design is important. </a:t>
            </a:r>
          </a:p>
          <a:p>
            <a:pPr lvl="1"/>
            <a:r>
              <a:rPr lang="en-US" dirty="0" smtClean="0"/>
              <a:t>Intuitiveness. </a:t>
            </a:r>
          </a:p>
          <a:p>
            <a:pPr lvl="1"/>
            <a:r>
              <a:rPr lang="en-US" dirty="0" smtClean="0"/>
              <a:t>Fail-safe. </a:t>
            </a:r>
          </a:p>
          <a:p>
            <a:pPr lvl="1"/>
            <a:r>
              <a:rPr lang="en-US" dirty="0" smtClean="0"/>
              <a:t>User experience (UX). </a:t>
            </a:r>
          </a:p>
          <a:p>
            <a:r>
              <a:rPr lang="en-US" dirty="0" smtClean="0"/>
              <a:t>So far we worked with </a:t>
            </a:r>
            <a:r>
              <a:rPr lang="en-US" b="1" dirty="0" smtClean="0">
                <a:solidFill>
                  <a:srgbClr val="0070C0"/>
                </a:solidFill>
              </a:rPr>
              <a:t>text-based interfaces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Command lines/consoles/terminals. </a:t>
            </a:r>
          </a:p>
          <a:p>
            <a:r>
              <a:rPr lang="en-US" dirty="0" smtClean="0"/>
              <a:t>Let’s try to build a </a:t>
            </a:r>
            <a:r>
              <a:rPr lang="en-US" b="1" dirty="0" smtClean="0">
                <a:solidFill>
                  <a:srgbClr val="0070C0"/>
                </a:solidFill>
              </a:rPr>
              <a:t>graphical user interface</a:t>
            </a:r>
            <a:r>
              <a:rPr lang="en-US" dirty="0" smtClean="0"/>
              <a:t> (GUI) now. </a:t>
            </a:r>
          </a:p>
          <a:p>
            <a:pPr lvl="1"/>
            <a:r>
              <a:rPr lang="en-US" dirty="0" smtClean="0"/>
              <a:t>Also called “front-end development”. </a:t>
            </a:r>
          </a:p>
          <a:p>
            <a:pPr lvl="1"/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concepts</a:t>
            </a:r>
          </a:p>
          <a:p>
            <a:r>
              <a:rPr lang="en-US" altLang="zh-TW" dirty="0" smtClean="0"/>
              <a:t>Example 1A: A simple square root calculator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Example 1B: A cool square root calculator</a:t>
            </a:r>
          </a:p>
          <a:p>
            <a:r>
              <a:rPr lang="en-US" altLang="zh-TW" dirty="0" smtClean="0"/>
              <a:t>Example 2: A scatter plot plotter</a:t>
            </a:r>
            <a:endParaRPr kumimoji="1" lang="en-US" altLang="zh-TW" b="1" spc="-150" dirty="0"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2.1: the square root image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385071" cy="4924425"/>
          </a:xfrm>
        </p:spPr>
        <p:txBody>
          <a:bodyPr/>
          <a:lstStyle/>
          <a:p>
            <a:r>
              <a:rPr lang="en-US" altLang="zh-TW" dirty="0" smtClean="0"/>
              <a:t>The current version is good, but the label of the square root button is not good. </a:t>
            </a:r>
          </a:p>
          <a:p>
            <a:r>
              <a:rPr lang="en-US" altLang="zh-TW" dirty="0" smtClean="0"/>
              <a:t>Which one do you prefer? </a:t>
            </a:r>
          </a:p>
          <a:p>
            <a:r>
              <a:rPr lang="en-US" altLang="zh-TW" dirty="0" smtClean="0"/>
              <a:t>Let’s use an image rather than a text as the label.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700808"/>
            <a:ext cx="2609850" cy="4105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700808"/>
            <a:ext cx="2609850" cy="4105275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938340"/>
            <a:ext cx="313244" cy="269138"/>
          </a:xfrm>
          <a:prstGeom prst="rect">
            <a:avLst/>
          </a:prstGeom>
        </p:spPr>
      </p:pic>
      <p:pic>
        <p:nvPicPr>
          <p:cNvPr id="21" name="圖片 2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02" y="5943801"/>
            <a:ext cx="313244" cy="26913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2.1: the square root image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5977359" cy="4924425"/>
          </a:xfrm>
        </p:spPr>
        <p:txBody>
          <a:bodyPr/>
          <a:lstStyle/>
          <a:p>
            <a:r>
              <a:rPr lang="en-US" altLang="zh-TW" dirty="0" smtClean="0"/>
              <a:t>First, we need to prepare an image of square root.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 many images are in PNG, JPG, and BMP format, the default </a:t>
            </a:r>
            <a:r>
              <a:rPr kumimoji="1" lang="en-US" altLang="zh-TW" b="1" spc="-150" dirty="0" err="1" smtClean="0">
                <a:latin typeface="Courier New" pitchFamily="49" charset="0"/>
              </a:rPr>
              <a:t>tkinter</a:t>
            </a:r>
            <a:r>
              <a:rPr lang="en-US" altLang="zh-TW" dirty="0" smtClean="0"/>
              <a:t> class </a:t>
            </a:r>
            <a:r>
              <a:rPr kumimoji="1" lang="en-US" altLang="zh-TW" b="1" spc="-150" dirty="0" err="1" smtClean="0">
                <a:solidFill>
                  <a:srgbClr val="0070C0"/>
                </a:solidFill>
                <a:latin typeface="Courier New" pitchFamily="49" charset="0"/>
              </a:rPr>
              <a:t>PhotoImage</a:t>
            </a:r>
            <a:r>
              <a:rPr lang="en-US" altLang="zh-TW" dirty="0" smtClean="0"/>
              <a:t> only support GIF, PGM, PPM, and XBM formats. </a:t>
            </a:r>
          </a:p>
          <a:p>
            <a:r>
              <a:rPr lang="en-US" altLang="zh-TW" dirty="0" smtClean="0"/>
              <a:t>Suppose that we have a GIF image, we do: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Don’t forget to use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to run the program. </a:t>
            </a:r>
          </a:p>
          <a:p>
            <a:r>
              <a:rPr lang="en-US" altLang="zh-TW" dirty="0" smtClean="0"/>
              <a:t>Okay but not perfect.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77061" y="4221088"/>
            <a:ext cx="6192688" cy="76328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self.imageSqrt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tk.PhotoImage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(file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"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sqrt.gif")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image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self.imageSqrt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command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self.clickBtnSqrt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30" y="2167748"/>
            <a:ext cx="325148" cy="325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73" y="1699989"/>
            <a:ext cx="2609850" cy="4105275"/>
          </a:xfrm>
          <a:prstGeom prst="rect">
            <a:avLst/>
          </a:prstGeom>
        </p:spPr>
      </p:pic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3" name="圖片 1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938340"/>
            <a:ext cx="313244" cy="26913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3.0: using PIL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5977359" cy="4924425"/>
          </a:xfrm>
        </p:spPr>
        <p:txBody>
          <a:bodyPr/>
          <a:lstStyle/>
          <a:p>
            <a:r>
              <a:rPr lang="en-US" altLang="zh-TW" dirty="0" smtClean="0"/>
              <a:t>To use a PNG format, we may install the library </a:t>
            </a:r>
            <a:r>
              <a:rPr lang="en-US" altLang="zh-TW" b="1" dirty="0" smtClean="0">
                <a:solidFill>
                  <a:srgbClr val="0070C0"/>
                </a:solidFill>
              </a:rPr>
              <a:t>PIL</a:t>
            </a:r>
            <a:r>
              <a:rPr lang="en-US" altLang="zh-TW" dirty="0" smtClean="0"/>
              <a:t> (Python Image Library) by install </a:t>
            </a:r>
            <a:r>
              <a:rPr lang="en-US" altLang="zh-TW" b="1" dirty="0" smtClean="0">
                <a:solidFill>
                  <a:srgbClr val="0070C0"/>
                </a:solidFill>
              </a:rPr>
              <a:t>Pillow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>
                <a:hlinkClick r:id="rId2"/>
              </a:rPr>
              <a:t>https://python-pillow.org/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To install Pillow, run “</a:t>
            </a:r>
            <a:r>
              <a:rPr kumimoji="1" lang="en-US" altLang="zh-TW" b="1" spc="-150" dirty="0" smtClean="0">
                <a:latin typeface="Courier New" pitchFamily="49" charset="0"/>
              </a:rPr>
              <a:t>pip install Pillow</a:t>
            </a:r>
            <a:r>
              <a:rPr lang="en-US" altLang="zh-TW" dirty="0" smtClean="0"/>
              <a:t>” in cmd. </a:t>
            </a:r>
          </a:p>
          <a:p>
            <a:r>
              <a:rPr lang="en-US" altLang="zh-TW" dirty="0" smtClean="0"/>
              <a:t>We now write: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Calculator 3.0 (which is just 2.2) is in “Calculator3.py”.</a:t>
            </a:r>
          </a:p>
          <a:p>
            <a:endParaRPr lang="en-US" altLang="zh-TW" dirty="0" smtClean="0"/>
          </a:p>
        </p:txBody>
      </p:sp>
      <p:sp>
        <p:nvSpPr>
          <p:cNvPr id="4" name="文字方塊 5"/>
          <p:cNvSpPr txBox="1"/>
          <p:nvPr/>
        </p:nvSpPr>
        <p:spPr>
          <a:xfrm>
            <a:off x="112641" y="3752626"/>
            <a:ext cx="6192688" cy="164352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from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PIL import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ImageTk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self.imageSqrt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ImageTk.PhotoImage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(file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"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sqrt.png")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image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self.imageSqrt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command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self.clickBtnSqrt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700808"/>
            <a:ext cx="2609850" cy="4105275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938340"/>
            <a:ext cx="313244" cy="26913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write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TW" dirty="0"/>
              <a:t>the calculator works </a:t>
            </a:r>
            <a:r>
              <a:rPr lang="en-US" altLang="zh-TW" dirty="0" smtClean="0"/>
              <a:t>well, but </a:t>
            </a:r>
            <a:r>
              <a:rPr lang="en-US" dirty="0" smtClean="0"/>
              <a:t>the image disappears!</a:t>
            </a:r>
          </a:p>
          <a:p>
            <a:r>
              <a:rPr lang="en-US" dirty="0" smtClean="0"/>
              <a:t>Why? 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511375" y="2060848"/>
            <a:ext cx="6192688" cy="164352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PIL 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ImageTk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Calculator(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#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imageSqrt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Image.PhotoImage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(file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"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sqrt.png")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image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imageSqrt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command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self.clickBtnSqrt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</a:t>
            </a:r>
            <a:r>
              <a:rPr lang="en-US" altLang="zh-TW" dirty="0"/>
              <a:t>4</a:t>
            </a:r>
            <a:r>
              <a:rPr lang="en-US" altLang="zh-TW" dirty="0" smtClean="0"/>
              <a:t>.0: textbox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5977359" cy="4924425"/>
          </a:xfrm>
        </p:spPr>
        <p:txBody>
          <a:bodyPr/>
          <a:lstStyle/>
          <a:p>
            <a:r>
              <a:rPr lang="en-US" altLang="zh-TW" dirty="0" smtClean="0"/>
              <a:t>Let’s allow a user to type in numbers.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88" y="1700808"/>
            <a:ext cx="2602878" cy="4105275"/>
          </a:xfrm>
          <a:prstGeom prst="rect">
            <a:avLst/>
          </a:prstGeom>
        </p:spPr>
      </p:pic>
      <p:sp>
        <p:nvSpPr>
          <p:cNvPr id="19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949280"/>
            <a:ext cx="313244" cy="26913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</a:t>
            </a:r>
            <a:r>
              <a:rPr lang="en-US" altLang="zh-TW" dirty="0"/>
              <a:t>4</a:t>
            </a:r>
            <a:r>
              <a:rPr lang="en-US" altLang="zh-TW" dirty="0" smtClean="0"/>
              <a:t>.0: textbox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First, we change the label to a textbox, i.e., we change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 also change the code of setting its location, i.e., we change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5"/>
          <p:cNvSpPr txBox="1"/>
          <p:nvPr/>
        </p:nvSpPr>
        <p:spPr>
          <a:xfrm>
            <a:off x="666706" y="2083716"/>
            <a:ext cx="7810585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height = 1, width = 7, text = "0", font = f1) </a:t>
            </a:r>
          </a:p>
        </p:txBody>
      </p:sp>
      <p:sp>
        <p:nvSpPr>
          <p:cNvPr id="18" name="文字方塊 5"/>
          <p:cNvSpPr txBox="1"/>
          <p:nvPr/>
        </p:nvSpPr>
        <p:spPr>
          <a:xfrm>
            <a:off x="1338400" y="2942745"/>
            <a:ext cx="6467199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self.txtNum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tk.Text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height = 1, width = 7, font = f1)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文字方塊 5"/>
          <p:cNvSpPr txBox="1"/>
          <p:nvPr/>
        </p:nvSpPr>
        <p:spPr>
          <a:xfrm>
            <a:off x="505831" y="4083256"/>
            <a:ext cx="8203775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self.lblNum.grid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0, column = 0,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文字方塊 5"/>
          <p:cNvSpPr txBox="1"/>
          <p:nvPr/>
        </p:nvSpPr>
        <p:spPr>
          <a:xfrm>
            <a:off x="505830" y="5053128"/>
            <a:ext cx="8203775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self.txtNum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0, column = 0,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8" grpId="0" animBg="1"/>
      <p:bldP spid="16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</a:t>
            </a:r>
            <a:r>
              <a:rPr lang="en-US" altLang="zh-TW" dirty="0"/>
              <a:t>4</a:t>
            </a:r>
            <a:r>
              <a:rPr lang="en-US" altLang="zh-TW" dirty="0" smtClean="0"/>
              <a:t>.0: textbox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When one clicks a number button, we change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When one types a number, the textbox always gets that number inserted. </a:t>
            </a:r>
            <a:endParaRPr lang="en-US" altLang="zh-TW" dirty="0"/>
          </a:p>
        </p:txBody>
      </p:sp>
      <p:sp>
        <p:nvSpPr>
          <p:cNvPr id="4" name="文字方塊 5"/>
          <p:cNvSpPr txBox="1"/>
          <p:nvPr/>
        </p:nvSpPr>
        <p:spPr>
          <a:xfrm>
            <a:off x="666706" y="2005466"/>
            <a:ext cx="7810585" cy="14280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setNumStr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content):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(text = content)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else: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("text") + content)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文字方塊 5"/>
          <p:cNvSpPr txBox="1"/>
          <p:nvPr/>
        </p:nvSpPr>
        <p:spPr>
          <a:xfrm>
            <a:off x="666706" y="3861048"/>
            <a:ext cx="7810585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setNumStr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content):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self.txtNum.delete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1.0: the first line, 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self.txtNum.insert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content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the 0th character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False 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>
                <a:solidFill>
                  <a:srgbClr val="00B050"/>
                </a:solidFill>
                <a:latin typeface="Courier New" pitchFamily="49" charset="0"/>
              </a:rPr>
              <a:t>: </a:t>
            </a:r>
            <a:r>
              <a:rPr lang="en-US" altLang="zh-TW" sz="1600" b="1" spc="-150" smtClean="0">
                <a:solidFill>
                  <a:srgbClr val="00B050"/>
                </a:solidFill>
                <a:latin typeface="Courier New" pitchFamily="49" charset="0"/>
              </a:rPr>
              <a:t>the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last character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else: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self.txtNum.insert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content)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Calculator </a:t>
            </a:r>
            <a:r>
              <a:rPr lang="en-US" altLang="zh-TW" dirty="0"/>
              <a:t>4</a:t>
            </a:r>
            <a:r>
              <a:rPr lang="en-US" altLang="zh-TW" dirty="0" smtClean="0"/>
              <a:t>.0: textbox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When one clicks the square root button, we change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Calculator </a:t>
            </a:r>
            <a:r>
              <a:rPr lang="en-US" altLang="zh-TW" dirty="0" smtClean="0"/>
              <a:t>4.0 is </a:t>
            </a:r>
            <a:r>
              <a:rPr lang="en-US" altLang="zh-TW" dirty="0"/>
              <a:t>in “</a:t>
            </a:r>
            <a:r>
              <a:rPr lang="en-US" altLang="zh-TW" dirty="0" smtClean="0"/>
              <a:t>Calculator4.py</a:t>
            </a:r>
            <a:r>
              <a:rPr lang="en-US" altLang="zh-TW" dirty="0"/>
              <a:t>”.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文字方塊 5"/>
          <p:cNvSpPr txBox="1"/>
          <p:nvPr/>
        </p:nvSpPr>
        <p:spPr>
          <a:xfrm>
            <a:off x="666706" y="2077512"/>
            <a:ext cx="7810585" cy="9848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clickBtnSqrt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float(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self.lblNum.cget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("text"))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self.lblNum.configure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(text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(round(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), 2)))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True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文字方塊 5"/>
          <p:cNvSpPr txBox="1"/>
          <p:nvPr/>
        </p:nvSpPr>
        <p:spPr>
          <a:xfrm>
            <a:off x="666706" y="3573016"/>
            <a:ext cx="7810585" cy="12064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clickBtnSqrt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float(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self.txtNum.get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self.txtNum.delete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self.txtNum.insert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(round(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curNum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), 2)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self.shouldReset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True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b="1" dirty="0">
                <a:solidFill>
                  <a:schemeClr val="tx1"/>
                </a:solidFill>
              </a:rPr>
              <a:t>Example </a:t>
            </a:r>
            <a:r>
              <a:rPr lang="en-US" altLang="zh-TW" b="1" dirty="0" smtClean="0">
                <a:solidFill>
                  <a:schemeClr val="tx1"/>
                </a:solidFill>
              </a:rPr>
              <a:t>1B: </a:t>
            </a:r>
            <a:r>
              <a:rPr lang="en-US" altLang="zh-TW" b="1" dirty="0">
                <a:solidFill>
                  <a:schemeClr val="tx1"/>
                </a:solidFill>
              </a:rPr>
              <a:t>A </a:t>
            </a:r>
            <a:r>
              <a:rPr lang="en-US" altLang="zh-TW" b="1" dirty="0" smtClean="0">
                <a:solidFill>
                  <a:schemeClr val="tx1"/>
                </a:solidFill>
              </a:rPr>
              <a:t>cool square </a:t>
            </a:r>
            <a:r>
              <a:rPr lang="en-US" altLang="zh-TW" b="1" dirty="0">
                <a:solidFill>
                  <a:schemeClr val="tx1"/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concepts</a:t>
            </a:r>
          </a:p>
          <a:p>
            <a:r>
              <a:rPr lang="en-US" altLang="zh-TW" dirty="0" smtClean="0"/>
              <a:t>Example 1A: A simple square root calculator</a:t>
            </a:r>
          </a:p>
          <a:p>
            <a:r>
              <a:rPr lang="en-US" altLang="zh-TW" dirty="0" smtClean="0"/>
              <a:t>Example 1B: A cool square root calculator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Example 2: A scatter plot plotter</a:t>
            </a:r>
            <a:endParaRPr kumimoji="1" lang="en-US" altLang="zh-TW" b="1" spc="-150" dirty="0">
              <a:solidFill>
                <a:srgbClr val="0070C0"/>
              </a:solidFill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</a:t>
            </a:r>
            <a:r>
              <a:rPr lang="en-US" b="1" dirty="0" smtClean="0">
                <a:solidFill>
                  <a:srgbClr val="0070C0"/>
                </a:solidFill>
              </a:rPr>
              <a:t>use</a:t>
            </a:r>
            <a:r>
              <a:rPr lang="en-US" dirty="0" smtClean="0"/>
              <a:t> than a text-based user interface. </a:t>
            </a:r>
          </a:p>
          <a:p>
            <a:pPr lvl="1"/>
            <a:r>
              <a:rPr lang="en-US" dirty="0" smtClean="0"/>
              <a:t>Better user experience. </a:t>
            </a:r>
          </a:p>
          <a:p>
            <a:r>
              <a:rPr lang="en-US" dirty="0" smtClean="0"/>
              <a:t>Easier to do </a:t>
            </a:r>
            <a:r>
              <a:rPr lang="en-US" b="1" dirty="0" smtClean="0">
                <a:solidFill>
                  <a:srgbClr val="0070C0"/>
                </a:solidFill>
              </a:rPr>
              <a:t>fail safe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Checkbox vs. entering Y/N. </a:t>
            </a:r>
          </a:p>
          <a:p>
            <a:pPr lvl="1"/>
            <a:r>
              <a:rPr lang="en-US" dirty="0" smtClean="0"/>
              <a:t>Dropdown list vs. entering 1/2/3/4/5. </a:t>
            </a:r>
          </a:p>
          <a:p>
            <a:r>
              <a:rPr lang="en-US" dirty="0" smtClean="0"/>
              <a:t>Worse </a:t>
            </a:r>
            <a:r>
              <a:rPr lang="en-US" b="1" dirty="0" smtClean="0">
                <a:solidFill>
                  <a:srgbClr val="0070C0"/>
                </a:solidFill>
              </a:rPr>
              <a:t>performance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Compared to a text-based user interface.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scatter plot plotter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241055" cy="4924425"/>
          </a:xfrm>
        </p:spPr>
        <p:txBody>
          <a:bodyPr/>
          <a:lstStyle/>
          <a:p>
            <a:r>
              <a:rPr lang="en-US" altLang="zh-TW" dirty="0" smtClean="0"/>
              <a:t>In our second example, we will: </a:t>
            </a:r>
          </a:p>
          <a:p>
            <a:pPr lvl="1"/>
            <a:r>
              <a:rPr lang="en-US" altLang="zh-TW" dirty="0"/>
              <a:t>U</a:t>
            </a:r>
            <a:r>
              <a:rPr lang="en-US" altLang="zh-TW" dirty="0" smtClean="0"/>
              <a:t>se two textboxes to let users input comma-separated values.</a:t>
            </a:r>
          </a:p>
          <a:p>
            <a:pPr lvl="1"/>
            <a:r>
              <a:rPr lang="en-US" altLang="zh-TW" dirty="0" smtClean="0"/>
              <a:t>Use a canvas to place a scatter plot based on the user input. </a:t>
            </a:r>
          </a:p>
          <a:p>
            <a:endParaRPr lang="en-US" altLang="zh-TW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36" y="1600200"/>
            <a:ext cx="5134578" cy="44210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6069281"/>
            <a:ext cx="313244" cy="26913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1.0: window and widgets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8" name="文字方塊 5"/>
          <p:cNvSpPr txBox="1"/>
          <p:nvPr/>
        </p:nvSpPr>
        <p:spPr>
          <a:xfrm>
            <a:off x="216149" y="1600200"/>
            <a:ext cx="8748464" cy="408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tkinter.font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tkFont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tk.Frame.__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__(self)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f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tkFont.Font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(size = 16, family = "Courier New")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self.lblX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"x:", height = 1, width = 3, font = 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tk.Label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"y:", height = 1, width = 3, font = 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self.txtX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tk.Text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height = 1, width = 40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font = 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self.txtY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tk.Text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height = 1, width = 40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font = f)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self.btnLoad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text = "plot!", height = 1, width = 5, font = 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self.cvsMain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tk.Canvas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width = 800, height = 600,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bg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"white"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1.0: window and widgets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sticky setting pushes the texts in the two labels to the right. </a:t>
            </a:r>
          </a:p>
          <a:p>
            <a:r>
              <a:rPr lang="en-US" altLang="zh-TW" dirty="0" smtClean="0"/>
              <a:t>Plotter 1.0 is in “Plotter1.py”. </a:t>
            </a:r>
          </a:p>
        </p:txBody>
      </p:sp>
      <p:sp>
        <p:nvSpPr>
          <p:cNvPr id="8" name="文字方塊 5"/>
          <p:cNvSpPr txBox="1"/>
          <p:nvPr/>
        </p:nvSpPr>
        <p:spPr>
          <a:xfrm>
            <a:off x="216149" y="1600200"/>
            <a:ext cx="8748464" cy="23144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self.lblX.grid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(row = 0, column = 0, 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self.lblY.grid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1, column = 0, sticky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self.txtX.grid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0, column = 1,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self.txtY.grid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1, column = 1,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self.btnLoad.grid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0,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rowspan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2, column = 2,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self.cvsMain.grid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 = 2, column = 0,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columnspan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3, sticky = tk.NE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tk.SW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Plotter()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pl.master.title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("My Plotter")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pl.mainloop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2.0: drawing scatter plots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6876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To draw a scatter plot, we first:</a:t>
            </a:r>
          </a:p>
          <a:p>
            <a:pPr lvl="1"/>
            <a:r>
              <a:rPr lang="en-US" altLang="zh-TW" dirty="0" smtClean="0"/>
              <a:t>Extract the texts in the two textboxes (and process them). </a:t>
            </a:r>
          </a:p>
          <a:p>
            <a:pPr lvl="1"/>
            <a:r>
              <a:rPr lang="en-US" altLang="zh-TW" dirty="0" smtClean="0"/>
              <a:t>Draw a scatter plot by </a:t>
            </a:r>
            <a:r>
              <a:rPr kumimoji="1" lang="en-US" altLang="zh-TW" b="1" spc="-150" dirty="0" err="1">
                <a:latin typeface="Courier New" pitchFamily="49" charset="0"/>
              </a:rPr>
              <a:t>matplotlib.pyplot</a:t>
            </a:r>
            <a:r>
              <a:rPr lang="en-US" altLang="zh-TW" dirty="0" smtClean="0"/>
              <a:t>. </a:t>
            </a:r>
          </a:p>
        </p:txBody>
      </p:sp>
      <p:sp>
        <p:nvSpPr>
          <p:cNvPr id="8" name="文字方塊 5"/>
          <p:cNvSpPr txBox="1"/>
          <p:nvPr/>
        </p:nvSpPr>
        <p:spPr>
          <a:xfrm>
            <a:off x="216149" y="2420888"/>
            <a:ext cx="8748464" cy="36379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pyplot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createWidgets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self.btnLoad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tk.Button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text = "plot!", height = 1, width = 5,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                  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command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self.clickBtnLoad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font = 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clickBtnLoad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x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self.txtX.get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.split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(",")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1.0: the first line,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)):                  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     the 0th character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x[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float(x[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])                     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: until the last character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y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self.txtY.get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.split(",")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(y)):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y[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float(y[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])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(x, y, '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bo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2.0: drawing scatter plots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579210" cy="4924425"/>
          </a:xfrm>
        </p:spPr>
        <p:txBody>
          <a:bodyPr/>
          <a:lstStyle/>
          <a:p>
            <a:r>
              <a:rPr lang="en-US" altLang="zh-TW" dirty="0" smtClean="0"/>
              <a:t>That was good, but: </a:t>
            </a:r>
          </a:p>
          <a:p>
            <a:pPr lvl="1"/>
            <a:r>
              <a:rPr lang="en-US" altLang="zh-TW" dirty="0" smtClean="0"/>
              <a:t>The scatter plot is not on the canvas. </a:t>
            </a:r>
          </a:p>
          <a:p>
            <a:pPr lvl="1"/>
            <a:r>
              <a:rPr kumimoji="1" lang="en-US" altLang="zh-TW" b="1" spc="-150" dirty="0" err="1">
                <a:latin typeface="Courier New" pitchFamily="49" charset="0"/>
              </a:rPr>
              <a:t>xlim</a:t>
            </a:r>
            <a:r>
              <a:rPr lang="en-US" altLang="zh-TW" dirty="0" smtClean="0"/>
              <a:t> and </a:t>
            </a:r>
            <a:r>
              <a:rPr kumimoji="1" lang="en-US" altLang="zh-TW" b="1" spc="-150" dirty="0" err="1">
                <a:latin typeface="Courier New" pitchFamily="49" charset="0"/>
              </a:rPr>
              <a:t>ylim</a:t>
            </a:r>
            <a:r>
              <a:rPr lang="en-US" altLang="zh-TW" dirty="0" smtClean="0"/>
              <a:t> of the scatter plot is not set properly. </a:t>
            </a:r>
          </a:p>
          <a:p>
            <a:r>
              <a:rPr lang="en-US" altLang="zh-TW" dirty="0"/>
              <a:t>Plotter </a:t>
            </a:r>
            <a:r>
              <a:rPr lang="en-US" altLang="zh-TW" dirty="0" smtClean="0"/>
              <a:t>2.0 </a:t>
            </a:r>
            <a:r>
              <a:rPr lang="en-US" altLang="zh-TW" dirty="0"/>
              <a:t>is in “</a:t>
            </a:r>
            <a:r>
              <a:rPr lang="en-US" altLang="zh-TW" dirty="0" smtClean="0"/>
              <a:t>Plotter2.py</a:t>
            </a:r>
            <a:r>
              <a:rPr lang="en-US" altLang="zh-TW" dirty="0"/>
              <a:t>”. </a:t>
            </a:r>
          </a:p>
          <a:p>
            <a:endParaRPr lang="en-US" altLang="zh-TW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35" y="1600200"/>
            <a:ext cx="5134578" cy="44083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6056540"/>
            <a:ext cx="313244" cy="26913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3.0: revision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Let’s write a function for making a “nice” scatter plot. </a:t>
            </a:r>
          </a:p>
          <a:p>
            <a:pPr lvl="1"/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0070C0"/>
                </a:solidFill>
              </a:rPr>
              <a:t>save it as a file</a:t>
            </a:r>
            <a:r>
              <a:rPr lang="en-US" altLang="zh-TW" dirty="0" smtClean="0"/>
              <a:t>. </a:t>
            </a:r>
          </a:p>
        </p:txBody>
      </p:sp>
      <p:sp>
        <p:nvSpPr>
          <p:cNvPr id="8" name="文字方塊 5"/>
          <p:cNvSpPr txBox="1"/>
          <p:nvPr/>
        </p:nvSpPr>
        <p:spPr>
          <a:xfrm>
            <a:off x="216149" y="2411245"/>
            <a:ext cx="8748464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makeScatter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(self, x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y)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pyplot.figure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        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to create a new figure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(x, y, '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bo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max(x) - min(x)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xlim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(min(x)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0.1, max(x)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max(y) - min(y)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ylim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(min(y)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0.1, max(y)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pyplot.savefig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("temp.png")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3.0: revision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Now we put the saved file onto the canvas. </a:t>
            </a:r>
          </a:p>
        </p:txBody>
      </p:sp>
      <p:sp>
        <p:nvSpPr>
          <p:cNvPr id="8" name="文字方塊 5"/>
          <p:cNvSpPr txBox="1"/>
          <p:nvPr/>
        </p:nvSpPr>
        <p:spPr>
          <a:xfrm>
            <a:off x="216149" y="2060848"/>
            <a:ext cx="8748464" cy="36379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from PIL import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ImageTk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clickBtnLoad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x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self.txtX.get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).split(",")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x[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float(x[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])   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y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self.txtY.get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("1.0",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).split(",")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(y)):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y[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float(y[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self.makeScatter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(x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y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self.imageMain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ImageTk.PhotoImage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(file = "temp.png")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cvsMain.create_image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(400, 300, image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self.imageMain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, anchor 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tk.CENTER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3.0: revision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Let’s delete the file after it is used. 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8" name="文字方塊 5"/>
          <p:cNvSpPr txBox="1"/>
          <p:nvPr/>
        </p:nvSpPr>
        <p:spPr>
          <a:xfrm>
            <a:off x="216149" y="2060848"/>
            <a:ext cx="8748464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os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clickBtnLoad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string processing...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self.makeScatter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self.imageMain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ImageTk.PhotoImage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(file = "temp.png")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self.cvsMain.create_image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(400, 300, image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self.imageMain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anchor 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tk.CENTER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os.system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("del temp.png")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3.0: revision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/>
              <a:t>Plotter 3.0 is in “Plotter3.py</a:t>
            </a:r>
            <a:r>
              <a:rPr lang="en-US" altLang="zh-TW" dirty="0" smtClean="0"/>
              <a:t>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35" y="1600200"/>
            <a:ext cx="5134578" cy="44210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6069281"/>
            <a:ext cx="313244" cy="26913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Plotter 4.0: coordinates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May we add coordinate labels onto the plot? Yes! </a:t>
            </a:r>
            <a:endParaRPr lang="zh-TW" altLang="en-US" dirty="0"/>
          </a:p>
        </p:txBody>
      </p:sp>
      <p:sp>
        <p:nvSpPr>
          <p:cNvPr id="10" name="文字方塊 5"/>
          <p:cNvSpPr txBox="1"/>
          <p:nvPr/>
        </p:nvSpPr>
        <p:spPr>
          <a:xfrm>
            <a:off x="216149" y="2060848"/>
            <a:ext cx="8748464" cy="38595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Plotter(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tk.Frame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all others omitted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makeScatter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(self, x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y)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  fig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pyplot.figure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ax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fig.add_subplot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(111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max(x) - min(x)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ax.set_xlim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(min(x)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0.1, max(x)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max(y) - min(y)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ax.set_ylim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(min(y)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0.1, max(y)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rangeY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0.1)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(x, y, '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bo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j in zip(x, y):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ax.annotate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(j),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xy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= 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j))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pyplot.savefig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("temp.png")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develop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to develop a GUI is not hard. </a:t>
            </a:r>
          </a:p>
          <a:p>
            <a:pPr lvl="1"/>
            <a:r>
              <a:rPr lang="en-US" dirty="0" smtClean="0"/>
              <a:t>Easier than using C, C++, Java, etc. </a:t>
            </a:r>
          </a:p>
          <a:p>
            <a:pPr lvl="1"/>
            <a:r>
              <a:rPr lang="en-US" dirty="0" smtClean="0"/>
              <a:t>However, still harder than </a:t>
            </a:r>
            <a:r>
              <a:rPr lang="en-US" b="1" dirty="0" smtClean="0">
                <a:solidFill>
                  <a:srgbClr val="0070C0"/>
                </a:solidFill>
              </a:rPr>
              <a:t>web development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Today, you develop a GUI only if you want to make desktop software or smartphone app to sell. </a:t>
            </a:r>
          </a:p>
          <a:p>
            <a:pPr lvl="1"/>
            <a:r>
              <a:rPr lang="en-US" dirty="0" smtClean="0"/>
              <a:t>If you just want to implement an algorithm, use a text-based UI. </a:t>
            </a:r>
          </a:p>
          <a:p>
            <a:pPr lvl="1"/>
            <a:r>
              <a:rPr lang="en-US" dirty="0" smtClean="0"/>
              <a:t>If you want to develop an application, write a web page. </a:t>
            </a:r>
          </a:p>
          <a:p>
            <a:r>
              <a:rPr lang="en-US" dirty="0" smtClean="0"/>
              <a:t>Still, (slightly) learning how to write a GUI in Python is good. </a:t>
            </a:r>
          </a:p>
          <a:p>
            <a:pPr lvl="1"/>
            <a:r>
              <a:rPr lang="en-US" dirty="0" smtClean="0"/>
              <a:t>Getting the fundamental ideas of GUI. </a:t>
            </a:r>
          </a:p>
          <a:p>
            <a:pPr lvl="1"/>
            <a:r>
              <a:rPr lang="en-US" dirty="0" smtClean="0"/>
              <a:t>Getting more ideas about </a:t>
            </a:r>
            <a:r>
              <a:rPr lang="en-US" b="1" dirty="0" smtClean="0">
                <a:solidFill>
                  <a:srgbClr val="0070C0"/>
                </a:solidFill>
              </a:rPr>
              <a:t>classes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Getting more ideas about </a:t>
            </a:r>
            <a:r>
              <a:rPr lang="en-US" b="1" dirty="0" smtClean="0">
                <a:solidFill>
                  <a:srgbClr val="0070C0"/>
                </a:solidFill>
              </a:rPr>
              <a:t>software development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online search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And getting something to demonstrate to your parents and friends. 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Plotter 4.0: </a:t>
            </a:r>
            <a:r>
              <a:rPr lang="en-US" altLang="zh-TW" dirty="0" smtClean="0"/>
              <a:t>coordinates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/>
              <a:t>Plotter </a:t>
            </a:r>
            <a:r>
              <a:rPr lang="en-US" altLang="zh-TW" dirty="0" smtClean="0"/>
              <a:t>4.0 </a:t>
            </a:r>
            <a:r>
              <a:rPr lang="en-US" altLang="zh-TW" dirty="0"/>
              <a:t>is in “</a:t>
            </a:r>
            <a:r>
              <a:rPr lang="en-US" altLang="zh-TW" dirty="0" smtClean="0"/>
              <a:t>Plotter4.py”.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35" y="1600200"/>
            <a:ext cx="5134578" cy="44210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69" y="6116684"/>
            <a:ext cx="313244" cy="2691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development motivated OOP. </a:t>
            </a:r>
          </a:p>
          <a:p>
            <a:r>
              <a:rPr lang="en-US" dirty="0" smtClean="0"/>
              <a:t>Most of us in the future will not write programs to build a GUI. </a:t>
            </a:r>
          </a:p>
          <a:p>
            <a:r>
              <a:rPr lang="en-US" dirty="0" smtClean="0"/>
              <a:t>However, the following concepts are good to know: </a:t>
            </a:r>
          </a:p>
          <a:p>
            <a:pPr lvl="1"/>
            <a:r>
              <a:rPr lang="en-US" dirty="0" smtClean="0"/>
              <a:t>Objects, classes, and inheritance. </a:t>
            </a:r>
          </a:p>
          <a:p>
            <a:pPr lvl="1"/>
            <a:r>
              <a:rPr lang="en-US" dirty="0" smtClean="0"/>
              <a:t>Modularization (e.g., each button is an object). </a:t>
            </a:r>
          </a:p>
          <a:p>
            <a:pPr lvl="1"/>
            <a:r>
              <a:rPr lang="en-US" dirty="0" smtClean="0"/>
              <a:t>Event listeners. </a:t>
            </a:r>
          </a:p>
          <a:p>
            <a:r>
              <a:rPr lang="en-US" dirty="0" smtClean="0"/>
              <a:t>To add more widgets and make more powerful applications, search online! 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650192" y="621098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1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869114"/>
              </p:ext>
            </p:extLst>
          </p:nvPr>
        </p:nvGraphicFramePr>
        <p:xfrm>
          <a:off x="337145" y="1240667"/>
          <a:ext cx="8437383" cy="50487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1-53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2005–2017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PCMan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BBS Project, 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洪任諭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http://pcman.ptt.cc/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Guido van Rossum</a:t>
                      </a:r>
                      <a:endParaRPr kumimoji="1" lang="en-US" altLang="zh-TW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https://www.python.org/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Guido van Rossum</a:t>
                      </a:r>
                      <a:endParaRPr kumimoji="1" lang="en-US" altLang="zh-TW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https://www.python.org/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Guido van Rossum</a:t>
                      </a:r>
                      <a:endParaRPr kumimoji="1" lang="en-US" altLang="zh-TW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https://www.python.org/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Guido van Rossum</a:t>
                      </a:r>
                      <a:endParaRPr kumimoji="1" lang="en-US" altLang="zh-TW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https://www.python.org/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依據著作權法第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條合理使用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5" y="1805055"/>
            <a:ext cx="771701" cy="27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5" y="1741967"/>
            <a:ext cx="772841" cy="435429"/>
          </a:xfrm>
          <a:prstGeom prst="rect">
            <a:avLst/>
          </a:prstGeom>
        </p:spPr>
      </p:pic>
      <p:pic>
        <p:nvPicPr>
          <p:cNvPr id="16" name="圖片 1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74039"/>
            <a:ext cx="457260" cy="392876"/>
          </a:xfrm>
          <a:prstGeom prst="rect">
            <a:avLst/>
          </a:prstGeom>
        </p:spPr>
      </p:pic>
      <p:pic>
        <p:nvPicPr>
          <p:cNvPr id="17" name="圖片 1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90046"/>
            <a:ext cx="457260" cy="392876"/>
          </a:xfrm>
          <a:prstGeom prst="rect">
            <a:avLst/>
          </a:prstGeom>
        </p:spPr>
      </p:pic>
      <p:pic>
        <p:nvPicPr>
          <p:cNvPr id="26" name="圖片 2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06053"/>
            <a:ext cx="457260" cy="392876"/>
          </a:xfrm>
          <a:prstGeom prst="rect">
            <a:avLst/>
          </a:prstGeom>
        </p:spPr>
      </p:pic>
      <p:pic>
        <p:nvPicPr>
          <p:cNvPr id="27" name="圖片 2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55285"/>
            <a:ext cx="457260" cy="392876"/>
          </a:xfrm>
          <a:prstGeom prst="rect">
            <a:avLst/>
          </a:prstGeom>
        </p:spPr>
      </p:pic>
      <p:pic>
        <p:nvPicPr>
          <p:cNvPr id="28" name="圖片 27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771292"/>
            <a:ext cx="457260" cy="3928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5" y="2610915"/>
            <a:ext cx="774000" cy="3191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77514"/>
            <a:ext cx="452262" cy="7441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5" y="4234304"/>
            <a:ext cx="774000" cy="1998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5" y="4979965"/>
            <a:ext cx="774000" cy="24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8" y="5771580"/>
            <a:ext cx="774000" cy="24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650192" y="621098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1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86776"/>
              </p:ext>
            </p:extLst>
          </p:nvPr>
        </p:nvGraphicFramePr>
        <p:xfrm>
          <a:off x="337145" y="1240667"/>
          <a:ext cx="8437383" cy="50487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圖片 1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74039"/>
            <a:ext cx="457260" cy="392876"/>
          </a:xfrm>
          <a:prstGeom prst="rect">
            <a:avLst/>
          </a:prstGeom>
        </p:spPr>
      </p:pic>
      <p:pic>
        <p:nvPicPr>
          <p:cNvPr id="17" name="圖片 1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90046"/>
            <a:ext cx="457260" cy="392876"/>
          </a:xfrm>
          <a:prstGeom prst="rect">
            <a:avLst/>
          </a:prstGeom>
        </p:spPr>
      </p:pic>
      <p:pic>
        <p:nvPicPr>
          <p:cNvPr id="26" name="圖片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06053"/>
            <a:ext cx="457260" cy="392876"/>
          </a:xfrm>
          <a:prstGeom prst="rect">
            <a:avLst/>
          </a:prstGeom>
        </p:spPr>
      </p:pic>
      <p:pic>
        <p:nvPicPr>
          <p:cNvPr id="27" name="圖片 2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55285"/>
            <a:ext cx="457260" cy="392876"/>
          </a:xfrm>
          <a:prstGeom prst="rect">
            <a:avLst/>
          </a:prstGeom>
        </p:spPr>
      </p:pic>
      <p:pic>
        <p:nvPicPr>
          <p:cNvPr id="28" name="圖片 2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771292"/>
            <a:ext cx="457260" cy="392876"/>
          </a:xfrm>
          <a:prstGeom prst="rect">
            <a:avLst/>
          </a:prstGeom>
        </p:spPr>
      </p:pic>
      <p:pic>
        <p:nvPicPr>
          <p:cNvPr id="11" name="圖片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41967"/>
            <a:ext cx="457260" cy="3928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" y="3956937"/>
            <a:ext cx="714037" cy="7113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02" y="3269255"/>
            <a:ext cx="399317" cy="6278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2" y="2505260"/>
            <a:ext cx="774000" cy="5304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65" y="1783315"/>
            <a:ext cx="774000" cy="2486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19" y="4782716"/>
            <a:ext cx="399600" cy="6278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19" y="5581909"/>
            <a:ext cx="399600" cy="6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650192" y="621098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1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474415"/>
              </p:ext>
            </p:extLst>
          </p:nvPr>
        </p:nvGraphicFramePr>
        <p:xfrm>
          <a:off x="337145" y="1240667"/>
          <a:ext cx="8437383" cy="50487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Python Software Foundation</a:t>
                      </a: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Guido van Rossum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https://www.python.org/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0" lang="zh-TW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條合理使用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2017/10/13 visited</a:t>
                      </a:r>
                      <a:endParaRPr kumimoji="0" lang="en-US" altLang="zh-TW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圖片 1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74039"/>
            <a:ext cx="457260" cy="392876"/>
          </a:xfrm>
          <a:prstGeom prst="rect">
            <a:avLst/>
          </a:prstGeom>
        </p:spPr>
      </p:pic>
      <p:pic>
        <p:nvPicPr>
          <p:cNvPr id="17" name="圖片 1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90046"/>
            <a:ext cx="457260" cy="392876"/>
          </a:xfrm>
          <a:prstGeom prst="rect">
            <a:avLst/>
          </a:prstGeom>
        </p:spPr>
      </p:pic>
      <p:pic>
        <p:nvPicPr>
          <p:cNvPr id="26" name="圖片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06053"/>
            <a:ext cx="457260" cy="392876"/>
          </a:xfrm>
          <a:prstGeom prst="rect">
            <a:avLst/>
          </a:prstGeom>
        </p:spPr>
      </p:pic>
      <p:pic>
        <p:nvPicPr>
          <p:cNvPr id="27" name="圖片 2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55285"/>
            <a:ext cx="457260" cy="392876"/>
          </a:xfrm>
          <a:prstGeom prst="rect">
            <a:avLst/>
          </a:prstGeom>
        </p:spPr>
      </p:pic>
      <p:pic>
        <p:nvPicPr>
          <p:cNvPr id="28" name="圖片 2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771292"/>
            <a:ext cx="457260" cy="392876"/>
          </a:xfrm>
          <a:prstGeom prst="rect">
            <a:avLst/>
          </a:prstGeom>
        </p:spPr>
      </p:pic>
      <p:pic>
        <p:nvPicPr>
          <p:cNvPr id="11" name="圖片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41967"/>
            <a:ext cx="457260" cy="39287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12540"/>
            <a:ext cx="399600" cy="6283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55569"/>
            <a:ext cx="399600" cy="6298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0" y="3222057"/>
            <a:ext cx="774000" cy="6669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4" y="4016969"/>
            <a:ext cx="774000" cy="6651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4" y="4755623"/>
            <a:ext cx="774000" cy="6671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4" y="5564084"/>
            <a:ext cx="774000" cy="6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GUI: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desktop application is typically presented in a </a:t>
            </a:r>
            <a:r>
              <a:rPr lang="en-US" b="1" dirty="0" smtClean="0">
                <a:solidFill>
                  <a:srgbClr val="0070C0"/>
                </a:solidFill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(or multiple windows). </a:t>
            </a:r>
          </a:p>
          <a:p>
            <a:r>
              <a:rPr lang="en-US" dirty="0" smtClean="0"/>
              <a:t>A window has a </a:t>
            </a:r>
            <a:r>
              <a:rPr lang="en-US" b="1" dirty="0" smtClean="0">
                <a:solidFill>
                  <a:srgbClr val="0070C0"/>
                </a:solidFill>
              </a:rPr>
              <a:t>header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 icon, a title, and three buttons (minimize, maximize/getting back, close).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9169" y="2852936"/>
            <a:ext cx="7277100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168" y="2852936"/>
            <a:ext cx="727710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2" name="圖片 1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09" y="5869154"/>
            <a:ext cx="457260" cy="39287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GUI: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0070C0"/>
                </a:solidFill>
              </a:rPr>
              <a:t>widgets</a:t>
            </a:r>
            <a:r>
              <a:rPr lang="en-US" dirty="0" smtClean="0"/>
              <a:t> (</a:t>
            </a:r>
            <a:r>
              <a:rPr lang="en-US" altLang="zh-TW" dirty="0" smtClean="0"/>
              <a:t>components, </a:t>
            </a:r>
            <a:r>
              <a:rPr lang="en-US" dirty="0" smtClean="0"/>
              <a:t>elements). </a:t>
            </a:r>
          </a:p>
          <a:p>
            <a:pPr lvl="1"/>
            <a:r>
              <a:rPr lang="en-US" dirty="0" smtClean="0"/>
              <a:t>Many of them are called </a:t>
            </a:r>
            <a:r>
              <a:rPr lang="en-US" dirty="0"/>
              <a:t>icons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953" y="2767225"/>
            <a:ext cx="8732399" cy="36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953" y="3055257"/>
            <a:ext cx="676131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5031" y="3731929"/>
            <a:ext cx="478777" cy="25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5616" y="3731929"/>
            <a:ext cx="576064" cy="25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1786" y="4035811"/>
            <a:ext cx="6585666" cy="20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952" y="4595429"/>
            <a:ext cx="8706999" cy="1530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0205" y="3999869"/>
            <a:ext cx="361355" cy="279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8424" y="3730919"/>
            <a:ext cx="530928" cy="25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7784" y="2408376"/>
            <a:ext cx="80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53" y="2409570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7624" y="2402641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checkboxes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1993" y="2402641"/>
            <a:ext cx="1208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textboxes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5873" y="2390065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canvases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6498" y="2390065"/>
            <a:ext cx="1795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 lists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48739" y="2395554"/>
            <a:ext cx="989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menu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25" name="圖片 2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62" y="6222837"/>
            <a:ext cx="352081" cy="30250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GUI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GUI, we first create a window. </a:t>
            </a:r>
          </a:p>
          <a:p>
            <a:pPr lvl="1"/>
            <a:r>
              <a:rPr lang="en-US" dirty="0" smtClean="0"/>
              <a:t>We will write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by “inheriting” an existing window class in a library. </a:t>
            </a:r>
          </a:p>
          <a:p>
            <a:r>
              <a:rPr lang="en-US" dirty="0" smtClean="0"/>
              <a:t>We then create components by creating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/>
              <a:t> (using existing classes)</a:t>
            </a:r>
          </a:p>
          <a:p>
            <a:pPr lvl="1"/>
            <a:r>
              <a:rPr lang="en-US" dirty="0" smtClean="0"/>
              <a:t>Button objects, label objects, etc. </a:t>
            </a:r>
          </a:p>
          <a:p>
            <a:pPr lvl="1"/>
            <a:r>
              <a:rPr lang="en-US" dirty="0" smtClean="0"/>
              <a:t>They are </a:t>
            </a:r>
            <a:r>
              <a:rPr lang="en-US" b="1" dirty="0" smtClean="0">
                <a:solidFill>
                  <a:srgbClr val="0070C0"/>
                </a:solidFill>
              </a:rPr>
              <a:t>member variables </a:t>
            </a:r>
            <a:r>
              <a:rPr lang="en-US" dirty="0" smtClean="0"/>
              <a:t>of our window class. </a:t>
            </a:r>
          </a:p>
          <a:p>
            <a:pPr lvl="1"/>
            <a:r>
              <a:rPr lang="en-US" dirty="0" smtClean="0"/>
              <a:t>We specify their looks and locations by modifying their </a:t>
            </a:r>
            <a:r>
              <a:rPr lang="en-US" b="1" dirty="0" smtClean="0">
                <a:solidFill>
                  <a:srgbClr val="0070C0"/>
                </a:solidFill>
              </a:rPr>
              <a:t>member variables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Finally, we determine their behaviors. </a:t>
            </a:r>
          </a:p>
          <a:p>
            <a:pPr lvl="1"/>
            <a:r>
              <a:rPr lang="en-US" dirty="0" smtClean="0"/>
              <a:t>We define </a:t>
            </a:r>
            <a:r>
              <a:rPr lang="en-US" b="1" dirty="0" smtClean="0">
                <a:solidFill>
                  <a:srgbClr val="0070C0"/>
                </a:solidFill>
              </a:rPr>
              <a:t>member functions</a:t>
            </a:r>
            <a:r>
              <a:rPr lang="en-US" dirty="0" smtClean="0"/>
              <a:t> of our window class. </a:t>
            </a:r>
          </a:p>
          <a:p>
            <a:pPr lvl="1"/>
            <a:r>
              <a:rPr lang="en-US" dirty="0" smtClean="0"/>
              <a:t>We specify the function to invoke upon an </a:t>
            </a:r>
            <a:r>
              <a:rPr lang="en-US" b="1" dirty="0" smtClean="0">
                <a:solidFill>
                  <a:srgbClr val="0070C0"/>
                </a:solidFill>
              </a:rPr>
              <a:t>event</a:t>
            </a:r>
            <a:r>
              <a:rPr lang="en-US" dirty="0" smtClean="0"/>
              <a:t> (e.g., when a button is clicked). </a:t>
            </a:r>
            <a:endParaRPr lang="en-US" dirty="0"/>
          </a:p>
          <a:p>
            <a:r>
              <a:rPr lang="en-US" dirty="0" smtClean="0"/>
              <a:t>The example programs are for Windows. </a:t>
            </a:r>
          </a:p>
          <a:p>
            <a:pPr lvl="1"/>
            <a:r>
              <a:rPr lang="en-US" dirty="0" smtClean="0"/>
              <a:t>For Mac, please refer to the supplemental handout. </a:t>
            </a:r>
          </a:p>
          <a:p>
            <a:pPr lvl="1"/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 concepts</a:t>
            </a:r>
            <a:endParaRPr lang="en-US" altLang="zh-TW" sz="1200" b="1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1: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 simple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concepts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Example 1A: A simple square root calculator</a:t>
            </a:r>
          </a:p>
          <a:p>
            <a:r>
              <a:rPr lang="en-US" altLang="zh-TW" dirty="0" smtClean="0"/>
              <a:t>Example 1B: A cool square root calculator</a:t>
            </a:r>
          </a:p>
          <a:p>
            <a:r>
              <a:rPr lang="en-US" altLang="zh-TW" dirty="0" smtClean="0"/>
              <a:t>Example 2: A scatter plot plotter</a:t>
            </a:r>
            <a:endParaRPr kumimoji="1" lang="en-US" altLang="zh-TW" b="1" spc="-150" dirty="0"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b="1" dirty="0">
                <a:solidFill>
                  <a:schemeClr val="tx1"/>
                </a:solidFill>
              </a:rPr>
              <a:t>Example 1: </a:t>
            </a:r>
            <a:r>
              <a:rPr lang="en-US" altLang="zh-TW" b="1" dirty="0" smtClean="0">
                <a:solidFill>
                  <a:schemeClr val="tx1"/>
                </a:solidFill>
              </a:rPr>
              <a:t>A simple </a:t>
            </a:r>
            <a:r>
              <a:rPr lang="en-US" altLang="zh-TW" b="1" dirty="0">
                <a:solidFill>
                  <a:schemeClr val="tx1"/>
                </a:solidFill>
              </a:rPr>
              <a:t>square root calculator</a:t>
            </a:r>
          </a:p>
          <a:p>
            <a:pPr algn="r"/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1B: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cool square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root calculator</a:t>
            </a:r>
          </a:p>
          <a:p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Example 2: A scatter plot plotter</a:t>
            </a:r>
            <a:endParaRPr lang="en-US" altLang="zh-TW" sz="800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12931</TotalTime>
  <Words>5751</Words>
  <Application>Microsoft Office PowerPoint</Application>
  <PresentationFormat>如螢幕大小 (4:3)</PresentationFormat>
  <Paragraphs>1021</Paragraphs>
  <Slides>54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微軟正黑體</vt:lpstr>
      <vt:lpstr>新細明體</vt:lpstr>
      <vt:lpstr>標楷體</vt:lpstr>
      <vt:lpstr>Arial</vt:lpstr>
      <vt:lpstr>Calibri</vt:lpstr>
      <vt:lpstr>Courier New</vt:lpstr>
      <vt:lpstr>Times New Roman</vt:lpstr>
      <vt:lpstr>Office Theme</vt:lpstr>
      <vt:lpstr>Programming for Business Computing  Graphical User Interface</vt:lpstr>
      <vt:lpstr>Outline</vt:lpstr>
      <vt:lpstr>User interface</vt:lpstr>
      <vt:lpstr>Developing a GUI</vt:lpstr>
      <vt:lpstr>Learning to develop a GUI</vt:lpstr>
      <vt:lpstr>Basic structure of a GUI: window</vt:lpstr>
      <vt:lpstr>Basic structure of a GUI: widgets</vt:lpstr>
      <vt:lpstr>Our GUI development</vt:lpstr>
      <vt:lpstr>Outline</vt:lpstr>
      <vt:lpstr>A square root calculator</vt:lpstr>
      <vt:lpstr>Calculator 0.1: Creating a window</vt:lpstr>
      <vt:lpstr>Calculator 0.1: Creating a window</vt:lpstr>
      <vt:lpstr>Calculator 0.1: Creating a window</vt:lpstr>
      <vt:lpstr>Calculator 0.2: Adding widgets</vt:lpstr>
      <vt:lpstr>Calculator 0.2: Adding widgets</vt:lpstr>
      <vt:lpstr>Calculator 0.2: Adding widgets</vt:lpstr>
      <vt:lpstr>Calculator 0.3: Event-triggered functions</vt:lpstr>
      <vt:lpstr>Calculator 0.4: Event-triggered functions</vt:lpstr>
      <vt:lpstr>Calculator 0.5: heights, widths, fonts</vt:lpstr>
      <vt:lpstr>Calculator 1.0: heights, widths, fonts</vt:lpstr>
      <vt:lpstr>Calculator 1.1: all widgets</vt:lpstr>
      <vt:lpstr>Calculator 1.1: all widgets</vt:lpstr>
      <vt:lpstr>Calculator 1.2: expanding widgets</vt:lpstr>
      <vt:lpstr>Calculator 1.2: expanding widgets</vt:lpstr>
      <vt:lpstr>Calculator 1.2: expanding widgets</vt:lpstr>
      <vt:lpstr>Calculator 1.3: adding functions</vt:lpstr>
      <vt:lpstr>Calculator 1.3: adding functions</vt:lpstr>
      <vt:lpstr>Calculator 1.3: adding functions</vt:lpstr>
      <vt:lpstr>Calculator 2.0: adding functions</vt:lpstr>
      <vt:lpstr>Outline</vt:lpstr>
      <vt:lpstr>Calculator 2.1: the square root image</vt:lpstr>
      <vt:lpstr>Calculator 2.1: the square root image</vt:lpstr>
      <vt:lpstr>Calculator 3.0: using PIL</vt:lpstr>
      <vt:lpstr>Challenge</vt:lpstr>
      <vt:lpstr>Calculator 4.0: textbox</vt:lpstr>
      <vt:lpstr>Calculator 4.0: textbox</vt:lpstr>
      <vt:lpstr>Calculator 4.0: textbox</vt:lpstr>
      <vt:lpstr>Calculator 4.0: textbox</vt:lpstr>
      <vt:lpstr>Outline</vt:lpstr>
      <vt:lpstr>A scatter plot plotter</vt:lpstr>
      <vt:lpstr>Plotter 1.0: window and widgets</vt:lpstr>
      <vt:lpstr>Plotter 1.0: window and widgets</vt:lpstr>
      <vt:lpstr>Plotter 2.0: drawing scatter plots</vt:lpstr>
      <vt:lpstr>Plotter 2.0: drawing scatter plots</vt:lpstr>
      <vt:lpstr>Plotter 3.0: revision</vt:lpstr>
      <vt:lpstr>Plotter 3.0: revision</vt:lpstr>
      <vt:lpstr>Plotter 3.0: revision</vt:lpstr>
      <vt:lpstr>Plotter 3.0: revision</vt:lpstr>
      <vt:lpstr>Plotter 4.0: coordinates</vt:lpstr>
      <vt:lpstr>Plotter 4.0: coordinates</vt:lpstr>
      <vt:lpstr>Remarks</vt:lpstr>
      <vt:lpstr>版權聲明</vt:lpstr>
      <vt:lpstr>版權聲明</vt:lpstr>
      <vt:lpstr>版權聲明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2489</cp:revision>
  <dcterms:created xsi:type="dcterms:W3CDTF">2005-01-26T13:58:59Z</dcterms:created>
  <dcterms:modified xsi:type="dcterms:W3CDTF">2019-09-06T02:05:29Z</dcterms:modified>
</cp:coreProperties>
</file>