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465" r:id="rId5"/>
    <p:sldId id="446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4" r:id="rId19"/>
    <p:sldId id="461" r:id="rId20"/>
    <p:sldId id="462" r:id="rId21"/>
    <p:sldId id="463" r:id="rId22"/>
    <p:sldId id="466" r:id="rId2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A0C6A"/>
    <a:srgbClr val="1014B0"/>
    <a:srgbClr val="0000FF"/>
    <a:srgbClr val="005696"/>
    <a:srgbClr val="004274"/>
    <a:srgbClr val="070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70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5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0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charset="-120"/>
              </a:rPr>
              <a:t>Programming for Business Computing – Review and Preview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0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21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" TargetMode="External"/><Relationship Id="rId2" Type="http://schemas.openxmlformats.org/officeDocument/2006/relationships/hyperlink" Target="http://www.im.ntu.edu.tw/~lckung/courses/PD17f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coursera.org/taiwa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Review and Preview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200400"/>
            <a:ext cx="6400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Ling-</a:t>
            </a:r>
            <a:r>
              <a:rPr kumimoji="0" lang="en-US" altLang="zh-TW" sz="2000" dirty="0" err="1">
                <a:latin typeface="Times New Roman" pitchFamily="18" charset="0"/>
                <a:ea typeface="+mn-ea"/>
                <a:cs typeface="Times New Roman" pitchFamily="18" charset="0"/>
              </a:rPr>
              <a:t>Chieh</a:t>
            </a:r>
            <a:r>
              <a:rPr kumimoji="0" lang="en-US" altLang="zh-TW" sz="2000" dirty="0">
                <a:latin typeface="Times New Roman" pitchFamily="18" charset="0"/>
                <a:ea typeface="+mn-ea"/>
                <a:cs typeface="Times New Roman" pitchFamily="18" charset="0"/>
              </a:rPr>
              <a:t> Kung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Department of Information Management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0" lang="en-US" altLang="zh-TW" sz="1600" dirty="0">
                <a:latin typeface="Times New Roman" pitchFamily="18" charset="0"/>
                <a:ea typeface="+mn-ea"/>
                <a:cs typeface="Times New Roman" pitchFamily="18" charset="0"/>
              </a:rPr>
              <a:t>National Taiwan University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kumimoji="0" lang="en-US" altLang="zh-TW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195736" y="4797152"/>
            <a:ext cx="5044339" cy="461665"/>
            <a:chOff x="964096" y="5795183"/>
            <a:chExt cx="5044339" cy="461665"/>
          </a:xfrm>
        </p:grpSpPr>
        <p:sp>
          <p:nvSpPr>
            <p:cNvPr id="8" name="矩形 7"/>
            <p:cNvSpPr/>
            <p:nvPr/>
          </p:nvSpPr>
          <p:spPr>
            <a:xfrm>
              <a:off x="1974406" y="5795183"/>
              <a:ext cx="40340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1200" b="1" dirty="0">
                  <a:ea typeface="標楷體" pitchFamily="65" charset="-120"/>
                </a:rPr>
                <a:t>【</a:t>
              </a:r>
              <a:r>
                <a:rPr lang="zh-TW" altLang="en-US" sz="12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12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12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1200" b="1" dirty="0">
                  <a:ea typeface="標楷體" pitchFamily="65" charset="-120"/>
                </a:rPr>
                <a:t>授權釋出</a:t>
              </a:r>
              <a:r>
                <a:rPr lang="en-US" altLang="zh-TW" sz="12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9" name="圖片 8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大的挑戰就是，如果不戰爭不饑荒不流行病什麼的，那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你們（包括我啦）出社會的時候，位子都被佔滿了 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我這年紀找不到位子當老師的博士很多很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也不是不優秀，但就是位子被佔滿了；每年那麼多人去臺積電，他們也都很優秀啊，但他們再優秀也不可能在臺積電升上去，因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為前面的人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就是已經把位子佔滿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比較類似沒有升遷和「表現」的機會和舞台吧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且有趣的是，這個「年輕人沒有舞台」的問題，在戰爭剛結束的時候最輕微，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和平愈久會愈嚴重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以「我們這世代」的至少臺灣年輕人，就得面對這問題～～如果社會不想辦法解決這問題，年輕人就會面臨低薪、爆肝、沒有發展空間等問題，然後他們會出走，這個社會就更沒有創新跟發展的動力，然後惡性循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hmmm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我來問妳之前跟你想得一模模一樣樣呀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第一個想到的問題哈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然後解決方案是我還是洗洗睡了吧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好苗小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聽大老闆講話更顯得自己好遜怎麼會這樣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我第一次想到這個問題的時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候，就是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演講的時候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我就想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OOO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沒有比他笨吧，大家都是臺大資管所碩士畢業，為什麼他可以坐在那麼高的位子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OOO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在進臺積電卻一輩子別想升到那麼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然後就去想，雖然也有很多其他理由（比如說他那年代碩士本來就少之類的），但「時代的自然發展」確實也是很主要的理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所以這一代的年輕人面臨的最大問題，不是環保、不是貧窮、不是平等和正義；雖然這些都很重要，但是只要人活著覺得有希望，這些都可以想辦法解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決；沒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有舞台和發展的空間才是最大的問題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至於解決方案，其實也沒有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，一定要說的話只有一個結論：所以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現在的學生一定要學以前的人沒在學的東西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現在的老師如果要幫學生，就要用以前沒有的教法和內容去教學生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；現在的年輕人不能把上一代人的要求、建議和經驗奉為圭臬，必須要有自己的想法和目標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但就會有比較老的人說，當年他們也是自己開創自己的舞台阿，他們覺得自己當年也不會比較不努力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所以到現在老了，享有的是他們應得的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至少我之前跟爸媽他們那輩聊都是這樣覺得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orz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我承認他們也很厲害～我也沒有要叫他們都滾蛋。他們說的都沒錯～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一輩有很多位子，挑戰則是物資缺乏、知識缺乏；這一輩的挑戰則是物資有了、知識有了，但沒有位子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本來就是每個世代面對的挑戰不一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樣；他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們度過他們的挑戰了，就換我們去面對我們的挑戰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面對的方式就是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不要跟著以前的人走的路走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不要只學以前的人學的東西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，這樣永遠也無法超越以前的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以比如說大學部的課程吧，過去二十年我們用某套教材培養出優秀人才的話，是很好，但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那套教材愈是成功，就愈得要換掉才</a:t>
            </a:r>
            <a:r>
              <a:rPr lang="zh-TW" altLang="en-US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然後面的人會的東西都跟前面的人一樣，穩死的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啊！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可是改變年輕人還是沒有改變到上一輩呀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就像我覺得現在新創好多，年輕人們都好有想法、很有創意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但感覺大家都只在同溫層走不出去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頗無力的感覺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我是還沒有想到怎麼改變上一輩的人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，暫時就先不去想了～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至少我先改變我自己就是了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所以以前的會計系、財金系的人都那樣唸書、那樣畢業、那樣找到好工作發展順利了，如果跟他們的學弟妹說，你就好好唸書，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像我一樣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會投資學稅法學好最重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不要去學什麼程式設計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再怎麼好心，也是在害人啊～～乖乖聽話去把中會投資學稅法學好的年輕人，出去不可能取代那些老人啊～～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2983" y="472514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（純屬個人意見！！）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4000" b="1" dirty="0" smtClean="0"/>
          </a:p>
          <a:p>
            <a:pPr marL="0" indent="0" algn="ctr">
              <a:buNone/>
            </a:pPr>
            <a:endParaRPr lang="en-US" altLang="zh-TW" sz="4000" b="1" dirty="0"/>
          </a:p>
          <a:p>
            <a:pPr marL="0" indent="0" algn="ctr">
              <a:buNone/>
            </a:pPr>
            <a:r>
              <a:rPr lang="en-US" altLang="zh-TW" sz="4000" b="1" dirty="0" smtClean="0"/>
              <a:t>That’s </a:t>
            </a:r>
            <a:r>
              <a:rPr lang="en-US" altLang="zh-TW" sz="4000" b="1" dirty="0"/>
              <a:t>why we offer this </a:t>
            </a:r>
            <a:r>
              <a:rPr lang="en-US" altLang="zh-TW" sz="4000" b="1" dirty="0" smtClean="0"/>
              <a:t>course. </a:t>
            </a:r>
            <a:endParaRPr lang="en-US" sz="4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要種一顆樹，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最好的時間是二十年前，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不然就是現在。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944" y="47251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（網路名言）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next?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Interns. </a:t>
            </a:r>
          </a:p>
          <a:p>
            <a:r>
              <a:rPr lang="en-US" dirty="0" smtClean="0"/>
              <a:t>Industry or research projects in school. </a:t>
            </a:r>
          </a:p>
          <a:p>
            <a:r>
              <a:rPr lang="en-US" dirty="0" smtClean="0"/>
              <a:t>Service Learning in the IM department.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programming</a:t>
            </a:r>
            <a:endParaRPr lang="zh-TW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are </a:t>
            </a:r>
            <a:r>
              <a:rPr lang="en-US" altLang="zh-TW" b="1" dirty="0" smtClean="0">
                <a:solidFill>
                  <a:srgbClr val="0070C0"/>
                </a:solidFill>
              </a:rPr>
              <a:t>computer programs</a:t>
            </a:r>
            <a:r>
              <a:rPr lang="en-US" altLang="zh-TW" dirty="0" smtClean="0"/>
              <a:t>? </a:t>
            </a:r>
          </a:p>
          <a:p>
            <a:pPr lvl="1" eaLnBrk="1" hangingPunct="1"/>
            <a:r>
              <a:rPr lang="en-US" altLang="zh-TW" dirty="0" smtClean="0"/>
              <a:t>The elements working in computers. </a:t>
            </a:r>
          </a:p>
          <a:p>
            <a:pPr lvl="1" eaLnBrk="1" hangingPunct="1"/>
            <a:r>
              <a:rPr lang="en-US" altLang="zh-TW" dirty="0" smtClean="0"/>
              <a:t>Also known as </a:t>
            </a:r>
            <a:r>
              <a:rPr lang="en-US" altLang="zh-TW" b="1" dirty="0" smtClean="0">
                <a:solidFill>
                  <a:srgbClr val="0070C0"/>
                </a:solidFill>
              </a:rPr>
              <a:t>software</a:t>
            </a:r>
            <a:r>
              <a:rPr lang="en-US" altLang="zh-TW" dirty="0" smtClean="0"/>
              <a:t>. </a:t>
            </a:r>
          </a:p>
          <a:p>
            <a:pPr lvl="1" eaLnBrk="1" hangingPunct="1"/>
            <a:r>
              <a:rPr lang="en-US" altLang="zh-TW" dirty="0" smtClean="0"/>
              <a:t>A structured combination of data and instructions used to operate a computer to produce a specific result. </a:t>
            </a:r>
          </a:p>
          <a:p>
            <a:pPr eaLnBrk="1" hangingPunct="1"/>
            <a:r>
              <a:rPr lang="en-US" altLang="zh-TW" dirty="0" smtClean="0"/>
              <a:t>Strength: High-speed computing, large memory, etc.  </a:t>
            </a:r>
          </a:p>
          <a:p>
            <a:pPr eaLnBrk="1" hangingPunct="1"/>
            <a:r>
              <a:rPr lang="en-US" altLang="zh-TW" dirty="0" smtClean="0"/>
              <a:t>Weakness: People (programmers) need to tell them what to do. </a:t>
            </a:r>
          </a:p>
          <a:p>
            <a:pPr eaLnBrk="1" hangingPunct="1"/>
            <a:r>
              <a:rPr lang="en-US" altLang="zh-TW" dirty="0" smtClean="0"/>
              <a:t>How may a programmer tell a computer what to do? </a:t>
            </a:r>
          </a:p>
          <a:p>
            <a:pPr lvl="1" eaLnBrk="1" hangingPunct="1"/>
            <a:r>
              <a:rPr lang="en-US" altLang="zh-TW" dirty="0" smtClean="0"/>
              <a:t>Programmers use “</a:t>
            </a:r>
            <a:r>
              <a:rPr lang="en-US" altLang="zh-TW" b="1" dirty="0" smtClean="0">
                <a:solidFill>
                  <a:srgbClr val="0070C0"/>
                </a:solidFill>
              </a:rPr>
              <a:t>programming languages</a:t>
            </a:r>
            <a:r>
              <a:rPr lang="en-US" altLang="zh-TW" dirty="0" smtClean="0">
                <a:latin typeface="Arial" panose="020B0604020202020204" pitchFamily="34" charset="0"/>
              </a:rPr>
              <a:t>”</a:t>
            </a:r>
            <a:r>
              <a:rPr lang="en-US" altLang="zh-TW" dirty="0" smtClean="0"/>
              <a:t> to write codes line by line and construct </a:t>
            </a:r>
            <a:r>
              <a:rPr lang="en-US" altLang="zh-TW" dirty="0" smtClean="0">
                <a:latin typeface="Arial" panose="020B0604020202020204" pitchFamily="34" charset="0"/>
              </a:rPr>
              <a:t>“</a:t>
            </a:r>
            <a:r>
              <a:rPr lang="en-US" altLang="zh-TW" dirty="0" smtClean="0"/>
              <a:t>computer programs”. </a:t>
            </a:r>
          </a:p>
          <a:p>
            <a:pPr eaLnBrk="1" hangingPunct="1"/>
            <a:r>
              <a:rPr lang="en-US" altLang="zh-TW" b="1" dirty="0" smtClean="0">
                <a:solidFill>
                  <a:srgbClr val="0070C0"/>
                </a:solidFill>
              </a:rPr>
              <a:t>Running a program </a:t>
            </a:r>
            <a:r>
              <a:rPr lang="en-US" altLang="zh-TW" dirty="0" smtClean="0"/>
              <a:t>means executing the instructions line by line and (hopefully) achieve the programmer</a:t>
            </a:r>
            <a:r>
              <a:rPr lang="en-US" altLang="zh-TW" dirty="0" smtClean="0">
                <a:latin typeface="Arial" panose="020B0604020202020204" pitchFamily="34" charset="0"/>
              </a:rPr>
              <a:t>’</a:t>
            </a:r>
            <a:r>
              <a:rPr lang="en-US" altLang="zh-TW" dirty="0" smtClean="0"/>
              <a:t>s goal. 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Last words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Practice makes perfect. </a:t>
            </a:r>
          </a:p>
          <a:p>
            <a:r>
              <a:rPr lang="en-US" altLang="zh-TW" dirty="0" smtClean="0"/>
              <a:t>Technologies change; programming principles do not. </a:t>
            </a:r>
          </a:p>
          <a:p>
            <a:pPr lvl="1"/>
            <a:r>
              <a:rPr lang="en-US" altLang="zh-TW" dirty="0" smtClean="0"/>
              <a:t>At least do not easily change. </a:t>
            </a:r>
          </a:p>
          <a:p>
            <a:r>
              <a:rPr lang="en-US" altLang="zh-TW" dirty="0" smtClean="0"/>
              <a:t>Programming languages change. </a:t>
            </a:r>
          </a:p>
          <a:p>
            <a:pPr lvl="1"/>
            <a:r>
              <a:rPr lang="en-US" altLang="zh-TW" dirty="0" smtClean="0"/>
              <a:t>Keep learning until you die (or retire). </a:t>
            </a:r>
          </a:p>
          <a:p>
            <a:r>
              <a:rPr lang="en-US" altLang="zh-TW" dirty="0" smtClean="0"/>
              <a:t>Make yourself be able to learn new things. And that means: </a:t>
            </a:r>
          </a:p>
          <a:p>
            <a:pPr lvl="1"/>
            <a:r>
              <a:rPr lang="en-US" altLang="zh-TW" dirty="0" smtClean="0"/>
              <a:t>Study English. </a:t>
            </a:r>
          </a:p>
          <a:p>
            <a:pPr lvl="1"/>
            <a:r>
              <a:rPr lang="en-US" altLang="zh-TW" dirty="0" smtClean="0"/>
              <a:t>Study mathematics. </a:t>
            </a: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8413"/>
            <a:ext cx="7772400" cy="2332037"/>
          </a:xfrm>
        </p:spPr>
        <p:txBody>
          <a:bodyPr/>
          <a:lstStyle/>
          <a:p>
            <a:r>
              <a:rPr lang="en-US" altLang="zh-TW" dirty="0" smtClean="0"/>
              <a:t>That’s all!! Thank you~ : 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650192" y="621098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1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766914"/>
              </p:ext>
            </p:extLst>
          </p:nvPr>
        </p:nvGraphicFramePr>
        <p:xfrm>
          <a:off x="337145" y="1240667"/>
          <a:ext cx="8437383" cy="504877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60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1-21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4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84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7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5" y="1805055"/>
            <a:ext cx="771701" cy="270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5" y="1741967"/>
            <a:ext cx="772841" cy="4354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95" y="2602976"/>
            <a:ext cx="772841" cy="397659"/>
          </a:xfrm>
          <a:prstGeom prst="rect">
            <a:avLst/>
          </a:prstGeom>
        </p:spPr>
      </p:pic>
      <p:pic>
        <p:nvPicPr>
          <p:cNvPr id="7" name="圖片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5" y="2666805"/>
            <a:ext cx="7717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languages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People and computers talk in programming languages.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 programming language may be a </a:t>
            </a:r>
            <a:r>
              <a:rPr lang="en-US" altLang="zh-TW" b="1" dirty="0" smtClean="0">
                <a:solidFill>
                  <a:srgbClr val="0070C0"/>
                </a:solidFill>
              </a:rPr>
              <a:t>machine language</a:t>
            </a:r>
            <a:r>
              <a:rPr lang="en-US" altLang="zh-TW" dirty="0" smtClean="0"/>
              <a:t>, an </a:t>
            </a:r>
            <a:r>
              <a:rPr lang="en-US" altLang="zh-TW" b="1" dirty="0" smtClean="0">
                <a:solidFill>
                  <a:srgbClr val="0070C0"/>
                </a:solidFill>
              </a:rPr>
              <a:t>assembly language</a:t>
            </a:r>
            <a:r>
              <a:rPr lang="en-US" altLang="zh-TW" dirty="0" smtClean="0"/>
              <a:t>, or a </a:t>
            </a:r>
            <a:r>
              <a:rPr lang="en-US" altLang="zh-TW" b="1" dirty="0" smtClean="0">
                <a:solidFill>
                  <a:srgbClr val="0070C0"/>
                </a:solidFill>
              </a:rPr>
              <a:t>high-level language </a:t>
            </a:r>
            <a:r>
              <a:rPr lang="en-US" altLang="zh-TW" dirty="0" smtClean="0"/>
              <a:t>(or something else).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Machine and assembly languages: Control the hardware directly, but hard to read and program.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High-level languages: Easy to read and program, but need a “translator.”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Most application software are developed in </a:t>
            </a:r>
            <a:r>
              <a:rPr lang="en-US" altLang="zh-TW" b="1" dirty="0" smtClean="0">
                <a:solidFill>
                  <a:srgbClr val="0070C0"/>
                </a:solidFill>
              </a:rPr>
              <a:t>high-level languages</a:t>
            </a:r>
            <a:r>
              <a:rPr lang="en-US" altLang="zh-TW" dirty="0" smtClean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 language we study in this course, Python, is a high-level language.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Some others: C, C++, Basic, Quick Basic, Visual Basic, Fortran, COBOL, Pascal, Perl, Java, C#, PHP,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, Objective C, R, etc.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Python</a:t>
            </a:r>
            <a:endParaRPr lang="zh-TW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8"/>
            <a:ext cx="8713788" cy="49244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Python was invented by Guido van Rossum around 1996:</a:t>
            </a:r>
          </a:p>
          <a:p>
            <a:pPr lvl="1"/>
            <a:r>
              <a:rPr lang="en-US" altLang="zh-TW" dirty="0" smtClean="0"/>
              <a:t>Was just something to do during the Christmas week. </a:t>
            </a:r>
          </a:p>
          <a:p>
            <a:pPr lvl="1"/>
            <a:r>
              <a:rPr lang="en-US" altLang="zh-TW" dirty="0" smtClean="0"/>
              <a:t>The latest version (in August, 2017) is </a:t>
            </a:r>
            <a:r>
              <a:rPr lang="en-US" altLang="zh-TW" b="1" dirty="0" smtClean="0">
                <a:solidFill>
                  <a:srgbClr val="0070C0"/>
                </a:solidFill>
              </a:rPr>
              <a:t>3.6.2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Python is very good for beginners. </a:t>
            </a:r>
          </a:p>
          <a:p>
            <a:pPr lvl="1"/>
            <a:r>
              <a:rPr lang="en-US" altLang="zh-TW" dirty="0" smtClean="0"/>
              <a:t>It is simple. </a:t>
            </a:r>
            <a:endParaRPr lang="en-US" altLang="zh-TW" dirty="0"/>
          </a:p>
          <a:p>
            <a:pPr lvl="1"/>
            <a:r>
              <a:rPr lang="en-US" altLang="zh-TW" dirty="0" smtClean="0"/>
              <a:t>It is easy to start. </a:t>
            </a:r>
            <a:endParaRPr lang="en-US" altLang="zh-TW" dirty="0"/>
          </a:p>
          <a:p>
            <a:pPr lvl="1"/>
            <a:r>
              <a:rPr lang="en-US" altLang="zh-TW" dirty="0" smtClean="0"/>
              <a:t>It is powerful.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did we cover? </a:t>
            </a:r>
            <a:endParaRPr lang="zh-TW" alt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965578"/>
              </p:ext>
            </p:extLst>
          </p:nvPr>
        </p:nvGraphicFramePr>
        <p:xfrm>
          <a:off x="539750" y="1628775"/>
          <a:ext cx="7942262" cy="383664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xmlns="" val="1963981247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xmlns="" val="102732992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xmlns="" val="2268365067"/>
                    </a:ext>
                  </a:extLst>
                </a:gridCol>
                <a:gridCol w="3221037">
                  <a:extLst>
                    <a:ext uri="{9D8B030D-6E8A-4147-A177-3AD203B41FA5}">
                      <a16:colId xmlns:a16="http://schemas.microsoft.com/office/drawing/2014/main" xmlns="" val="391118938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515683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Finance</a:t>
                      </a:r>
                      <a:endParaRPr lang="zh-TW" altLang="en-US" dirty="0"/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65554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Computers and Conditionals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(Midterm Exam 2)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42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Conditionals and Iterations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Classes and Plotting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33566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Operations Management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Graphical User Interface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549084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(No class)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(Company visit: 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Dcard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35125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(Midterm Exam 1)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Review and Preview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488058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Functions and Fruitful Functions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(Final Exam)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360264"/>
                  </a:ext>
                </a:extLst>
              </a:tr>
              <a:tr h="4933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Strings and some Lists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(No class)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63149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Lists, Dictionaries, and Tuples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(Final Project Demonstrations)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16771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 really did a lot!</a:t>
            </a:r>
            <a:endParaRPr lang="zh-TW" alt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971600" y="2852936"/>
            <a:ext cx="7344816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there are still a lot to learn…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3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courses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752" y="4652963"/>
            <a:ext cx="1223962" cy="7207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3213100"/>
            <a:ext cx="1223962" cy="7207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 smtClean="0">
                <a:latin typeface="Times New Roman" pitchFamily="18" charset="0"/>
                <a:cs typeface="Times New Roman" pitchFamily="18" charset="0"/>
              </a:rPr>
              <a:t>Data Structures and Advanced Programming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7102" y="4652963"/>
            <a:ext cx="1223962" cy="72072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Algorithms Design and Analysis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7102" y="3213100"/>
            <a:ext cx="1223962" cy="720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Algorithms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2864" y="3213100"/>
            <a:ext cx="1223963" cy="720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Operating Systems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8627" y="3573463"/>
            <a:ext cx="1223962" cy="71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Computer Networks and Applications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08627" y="2852738"/>
            <a:ext cx="1223962" cy="720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Database Management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2592958" y="4185444"/>
            <a:ext cx="719138" cy="2159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Right Arrow 23"/>
          <p:cNvSpPr/>
          <p:nvPr/>
        </p:nvSpPr>
        <p:spPr>
          <a:xfrm>
            <a:off x="3563714" y="4941888"/>
            <a:ext cx="433388" cy="2159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Right Arrow 24"/>
          <p:cNvSpPr/>
          <p:nvPr/>
        </p:nvSpPr>
        <p:spPr>
          <a:xfrm>
            <a:off x="3563714" y="3500438"/>
            <a:ext cx="433388" cy="215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Right Arrow 25"/>
          <p:cNvSpPr/>
          <p:nvPr/>
        </p:nvSpPr>
        <p:spPr>
          <a:xfrm>
            <a:off x="5221064" y="3500438"/>
            <a:ext cx="431800" cy="215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Right Arrow 29"/>
          <p:cNvSpPr/>
          <p:nvPr/>
        </p:nvSpPr>
        <p:spPr>
          <a:xfrm>
            <a:off x="6876827" y="3284538"/>
            <a:ext cx="431800" cy="215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Right Arrow 30"/>
          <p:cNvSpPr/>
          <p:nvPr/>
        </p:nvSpPr>
        <p:spPr>
          <a:xfrm>
            <a:off x="6876827" y="3644900"/>
            <a:ext cx="431800" cy="215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4" name="Straight Arrow Connector 33"/>
          <p:cNvCxnSpPr>
            <a:stCxn id="39" idx="2"/>
            <a:endCxn id="13" idx="0"/>
          </p:cNvCxnSpPr>
          <p:nvPr/>
        </p:nvCxnSpPr>
        <p:spPr>
          <a:xfrm rot="16200000" flipH="1">
            <a:off x="2051894" y="2313260"/>
            <a:ext cx="1007591" cy="792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52864" y="4652963"/>
            <a:ext cx="2735263" cy="7207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(and much more)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3850" y="4437063"/>
            <a:ext cx="8351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79218" y="2996952"/>
            <a:ext cx="1984" cy="2592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92727" y="2996952"/>
            <a:ext cx="0" cy="1440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5221064" y="4941888"/>
            <a:ext cx="1079500" cy="2159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2" name="Rectangle 61"/>
          <p:cNvSpPr/>
          <p:nvPr/>
        </p:nvSpPr>
        <p:spPr>
          <a:xfrm>
            <a:off x="179388" y="2565400"/>
            <a:ext cx="576262" cy="719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(IM)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9388" y="4652963"/>
            <a:ext cx="57626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(CS)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28677" y="2276872"/>
            <a:ext cx="576262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(1-2)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284439" y="2276872"/>
            <a:ext cx="576263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(2-1)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13227" y="2276872"/>
            <a:ext cx="576262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(2-2)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68989" y="2276872"/>
            <a:ext cx="576263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(3-1)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436964" y="2996952"/>
            <a:ext cx="0" cy="2592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3742" y="3213100"/>
            <a:ext cx="1223962" cy="7207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Programming </a:t>
            </a:r>
            <a:br>
              <a:rPr lang="en-US" altLang="zh-TW" sz="13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300" dirty="0">
                <a:latin typeface="Times New Roman" pitchFamily="18" charset="0"/>
                <a:cs typeface="Times New Roman" pitchFamily="18" charset="0"/>
              </a:rPr>
              <a:t>Design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1905570" y="3465512"/>
            <a:ext cx="433388" cy="2159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5" name="Rectangle 44"/>
          <p:cNvSpPr/>
          <p:nvPr/>
        </p:nvSpPr>
        <p:spPr>
          <a:xfrm>
            <a:off x="971204" y="2276872"/>
            <a:ext cx="576262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1-1)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47664" y="1484784"/>
            <a:ext cx="1223962" cy="720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300" dirty="0" smtClean="0">
                <a:latin typeface="Times New Roman" pitchFamily="18" charset="0"/>
                <a:cs typeface="Times New Roman" pitchFamily="18" charset="0"/>
              </a:rPr>
              <a:t>Programming for Business Computing</a:t>
            </a:r>
            <a:endParaRPr lang="zh-TW" alt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33"/>
          <p:cNvCxnSpPr>
            <a:stCxn id="39" idx="2"/>
            <a:endCxn id="42" idx="0"/>
          </p:cNvCxnSpPr>
          <p:nvPr/>
        </p:nvCxnSpPr>
        <p:spPr>
          <a:xfrm rot="5400000">
            <a:off x="1223889" y="2277343"/>
            <a:ext cx="1007591" cy="863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3"/>
          <p:cNvCxnSpPr>
            <a:stCxn id="39" idx="3"/>
          </p:cNvCxnSpPr>
          <p:nvPr/>
        </p:nvCxnSpPr>
        <p:spPr>
          <a:xfrm>
            <a:off x="2771626" y="1845147"/>
            <a:ext cx="4790206" cy="990364"/>
          </a:xfrm>
          <a:prstGeom prst="bentConnector3">
            <a:avLst>
              <a:gd name="adj1" fmla="val 999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22264" y="2924969"/>
            <a:ext cx="1465" cy="2664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6" y="5949280"/>
            <a:ext cx="565891" cy="197992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courses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Programming Design (in IM):</a:t>
            </a:r>
          </a:p>
          <a:p>
            <a:pPr lvl="1"/>
            <a:r>
              <a:rPr lang="en-US" altLang="zh-TW" dirty="0">
                <a:hlinkClick r:id="rId2"/>
              </a:rPr>
              <a:t>http://www.im.ntu.edu.tw/~</a:t>
            </a:r>
            <a:r>
              <a:rPr lang="en-US" altLang="zh-TW" dirty="0" smtClean="0">
                <a:hlinkClick r:id="rId2"/>
              </a:rPr>
              <a:t>lckung/courses/PD17fall</a:t>
            </a:r>
            <a:endParaRPr lang="en-US" altLang="zh-TW" dirty="0" smtClean="0"/>
          </a:p>
          <a:p>
            <a:r>
              <a:rPr lang="en-US" altLang="zh-TW" dirty="0" smtClean="0"/>
              <a:t>CS+X courses. </a:t>
            </a:r>
          </a:p>
          <a:p>
            <a:r>
              <a:rPr lang="en-US" altLang="zh-TW" dirty="0" smtClean="0"/>
              <a:t>Modern Statistical Learning: Theory and Practice; </a:t>
            </a:r>
            <a:r>
              <a:rPr lang="en-US" altLang="zh-TW" dirty="0"/>
              <a:t>Operations </a:t>
            </a:r>
            <a:r>
              <a:rPr lang="en-US" altLang="zh-TW" dirty="0" smtClean="0"/>
              <a:t>Research. </a:t>
            </a:r>
          </a:p>
          <a:p>
            <a:r>
              <a:rPr lang="en-US" altLang="zh-TW" dirty="0" smtClean="0"/>
              <a:t>Data mining, Business Analytics, Multivariate Analysis, etc. </a:t>
            </a:r>
          </a:p>
          <a:p>
            <a:r>
              <a:rPr lang="en-US" altLang="zh-TW" dirty="0" smtClean="0"/>
              <a:t>OCW and MOOCs. </a:t>
            </a:r>
          </a:p>
          <a:p>
            <a:pPr lvl="1"/>
            <a:r>
              <a:rPr lang="en-US" altLang="zh-TW" dirty="0" smtClean="0"/>
              <a:t>NTU</a:t>
            </a:r>
            <a:r>
              <a:rPr lang="zh-TW" altLang="en-US" dirty="0" smtClean="0"/>
              <a:t> </a:t>
            </a:r>
            <a:r>
              <a:rPr lang="en-US" altLang="zh-TW" dirty="0"/>
              <a:t>OCW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ocw.aca.ntu.edu.tw/ntu-ocw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NTU</a:t>
            </a:r>
            <a:r>
              <a:rPr lang="zh-TW" altLang="en-US" dirty="0" smtClean="0"/>
              <a:t> </a:t>
            </a:r>
            <a:r>
              <a:rPr lang="en-US" altLang="zh-TW" dirty="0" smtClean="0"/>
              <a:t>MOOCs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www.coursera.org/taiwan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offer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 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覺得我們這個世代的人最大的挑戰是甚麼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8970</TotalTime>
  <Words>1586</Words>
  <Application>Microsoft Office PowerPoint</Application>
  <PresentationFormat>如螢幕大小 (4:3)</PresentationFormat>
  <Paragraphs>173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Times New Roman</vt:lpstr>
      <vt:lpstr>Office Theme</vt:lpstr>
      <vt:lpstr>Programming for Business Computing  Review and Preview</vt:lpstr>
      <vt:lpstr>Computer programming</vt:lpstr>
      <vt:lpstr>Programming languages</vt:lpstr>
      <vt:lpstr>Python</vt:lpstr>
      <vt:lpstr>What did we cover? </vt:lpstr>
      <vt:lpstr>You really did a lot!</vt:lpstr>
      <vt:lpstr>Future courses</vt:lpstr>
      <vt:lpstr>Future courses</vt:lpstr>
      <vt:lpstr>Why did we offer this course?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 what’s next? </vt:lpstr>
      <vt:lpstr>Last words</vt:lpstr>
      <vt:lpstr>That’s all!! Thank you~ : )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1073</cp:revision>
  <dcterms:created xsi:type="dcterms:W3CDTF">2005-01-26T13:58:59Z</dcterms:created>
  <dcterms:modified xsi:type="dcterms:W3CDTF">2018-10-27T07:42:17Z</dcterms:modified>
</cp:coreProperties>
</file>