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
      <p:font typeface="Playfair Display"/>
      <p:regular r:id="rId45"/>
      <p:bold r:id="rId46"/>
      <p:italic r:id="rId47"/>
      <p:boldItalic r:id="rId48"/>
    </p:embeddedFont>
    <p:embeddedFont>
      <p:font typeface="La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PlayfairDisplay-bold.fntdata"/><Relationship Id="rId45" Type="http://schemas.openxmlformats.org/officeDocument/2006/relationships/font" Target="fonts/PlayfairDispl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layfairDisplay-boldItalic.fntdata"/><Relationship Id="rId47" Type="http://schemas.openxmlformats.org/officeDocument/2006/relationships/font" Target="fonts/PlayfairDisplay-italic.fntdata"/><Relationship Id="rId49"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italic.fntdata"/><Relationship Id="rId50" Type="http://schemas.openxmlformats.org/officeDocument/2006/relationships/font" Target="fonts/Lato-bold.fntdata"/><Relationship Id="rId52"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86588e64e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86588e64e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86588e64e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86588e64e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6f83aa9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6f83aa9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86588e64e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86588e64e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86588e64e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86588e64e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6f83aa91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c6f83aa91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86588e64e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86588e64e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86588e64e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86588e64e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86588e64e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86588e64e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86588e64e9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86588e64e9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83aa9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83aa9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86588e64e9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86588e64e9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86588e64e9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86588e64e9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86588e64e9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86588e64e9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86588e64e9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86588e64e9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86588e64e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86588e64e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953912be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953912be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953912bed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953912bed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953912bed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953912bed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953912bed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953912bed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953912bed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953912bed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83aa9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83aa9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953912bed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953912bed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953912bed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953912bed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1953912bed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1953912bed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953912bed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953912bed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a7b99709f7e16f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a7b99709f7e16f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86588e64e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186588e64e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c6f83aa91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c6f83aa91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6f83aa9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83aa9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86588e64e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86588e64e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86588e64e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86588e64e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86588e64e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86588e64e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86588e64e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86588e64e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hyperlink" Target="http://drive.google.com/file/d/18kqkANhwejnwmPVkIb_tDUnSl59RhDQl/view" TargetMode="Externa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hyperlink" Target="http://drive.google.com/file/d/11gx5P-4wV4LvfoT6GDMC4wRiT9omTjVZ/view" TargetMode="Externa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hyperlink" Target="http://drive.google.com/file/d/1V7vTsGKs9q-gEoQ31GsCRx1LV1F73yfZ/view" TargetMode="Externa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hyperlink" Target="https://youtu.be/thbHiCX6vyI"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932800" y="2847700"/>
            <a:ext cx="32568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Fallopian Eggscapade </a:t>
            </a:r>
            <a:endParaRPr/>
          </a:p>
        </p:txBody>
      </p:sp>
      <p:sp>
        <p:nvSpPr>
          <p:cNvPr id="60" name="Google Shape;60;p13"/>
          <p:cNvSpPr txBox="1"/>
          <p:nvPr>
            <p:ph idx="1" type="subTitle"/>
          </p:nvPr>
        </p:nvSpPr>
        <p:spPr>
          <a:xfrm>
            <a:off x="3085488" y="41060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chemeClr val="dk1"/>
                </a:solidFill>
              </a:rPr>
              <a:t>By Kaisha Gerhardt</a:t>
            </a:r>
            <a:endParaRPr>
              <a:solidFill>
                <a:schemeClr val="dk1"/>
              </a:solidFill>
            </a:endParaRPr>
          </a:p>
        </p:txBody>
      </p:sp>
      <p:pic>
        <p:nvPicPr>
          <p:cNvPr id="61" name="Google Shape;61;p13"/>
          <p:cNvPicPr preferRelativeResize="0"/>
          <p:nvPr/>
        </p:nvPicPr>
        <p:blipFill>
          <a:blip r:embed="rId3">
            <a:alphaModFix/>
          </a:blip>
          <a:stretch>
            <a:fillRect/>
          </a:stretch>
        </p:blipFill>
        <p:spPr>
          <a:xfrm>
            <a:off x="3143525" y="272225"/>
            <a:ext cx="2856925" cy="2856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NPCs, Collectables, or Enemies</a:t>
            </a:r>
            <a:endParaRPr/>
          </a:p>
        </p:txBody>
      </p:sp>
      <p:sp>
        <p:nvSpPr>
          <p:cNvPr id="118" name="Google Shape;118;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b="1" lang="en"/>
              <a:t>NPCS or Possible Players: </a:t>
            </a:r>
            <a:r>
              <a:rPr lang="en"/>
              <a:t>Tampons, </a:t>
            </a:r>
            <a:r>
              <a:rPr lang="en"/>
              <a:t>Birth Control</a:t>
            </a:r>
            <a:r>
              <a:rPr lang="en"/>
              <a:t> pills, Nexplodon, and IUD, </a:t>
            </a:r>
            <a:r>
              <a:rPr lang="en"/>
              <a:t>medications</a:t>
            </a:r>
            <a:r>
              <a:rPr lang="en"/>
              <a:t> for yeast infections.</a:t>
            </a:r>
            <a:endParaRPr/>
          </a:p>
          <a:p>
            <a:pPr indent="0" lvl="0" marL="0" rtl="0" algn="l">
              <a:spcBef>
                <a:spcPts val="1600"/>
              </a:spcBef>
              <a:spcAft>
                <a:spcPts val="0"/>
              </a:spcAft>
              <a:buNone/>
            </a:pPr>
            <a:r>
              <a:rPr b="1" lang="en"/>
              <a:t>Collectables: </a:t>
            </a:r>
            <a:r>
              <a:rPr lang="en"/>
              <a:t>Birth control </a:t>
            </a:r>
            <a:r>
              <a:rPr lang="en"/>
              <a:t>chemicals, </a:t>
            </a:r>
            <a:endParaRPr/>
          </a:p>
          <a:p>
            <a:pPr indent="0" lvl="0" marL="0" rtl="0" algn="l">
              <a:spcBef>
                <a:spcPts val="1600"/>
              </a:spcBef>
              <a:spcAft>
                <a:spcPts val="0"/>
              </a:spcAft>
              <a:buNone/>
            </a:pPr>
            <a:r>
              <a:rPr b="1" lang="en"/>
              <a:t>Enemies:</a:t>
            </a:r>
            <a:r>
              <a:rPr lang="en"/>
              <a:t> Bacteria that causes UTI, Toxic Shock element, Yeast infection</a:t>
            </a:r>
            <a:endParaRPr/>
          </a:p>
          <a:p>
            <a:pPr indent="0" lvl="0" marL="0" rtl="0" algn="l">
              <a:spcBef>
                <a:spcPts val="1600"/>
              </a:spcBef>
              <a:spcAft>
                <a:spcPts val="1600"/>
              </a:spcAft>
              <a:buNone/>
            </a:pPr>
            <a:r>
              <a:rPr lang="en"/>
              <a:t>More ideas on the way…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Assets</a:t>
            </a:r>
            <a:endParaRPr/>
          </a:p>
        </p:txBody>
      </p:sp>
      <p:sp>
        <p:nvSpPr>
          <p:cNvPr id="124" name="Google Shape;124;p23"/>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Well… the other things that </a:t>
            </a:r>
            <a:r>
              <a:rPr lang="en"/>
              <a:t>aren't</a:t>
            </a:r>
            <a:r>
              <a:rPr lang="en"/>
              <a:t> interactable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24"/>
          <p:cNvPicPr preferRelativeResize="0"/>
          <p:nvPr/>
        </p:nvPicPr>
        <p:blipFill>
          <a:blip r:embed="rId3">
            <a:alphaModFix/>
          </a:blip>
          <a:stretch>
            <a:fillRect/>
          </a:stretch>
        </p:blipFill>
        <p:spPr>
          <a:xfrm>
            <a:off x="296737" y="256875"/>
            <a:ext cx="8550525" cy="4629750"/>
          </a:xfrm>
          <a:prstGeom prst="rect">
            <a:avLst/>
          </a:prstGeom>
          <a:noFill/>
          <a:ln>
            <a:noFill/>
          </a:ln>
        </p:spPr>
      </p:pic>
      <p:sp>
        <p:nvSpPr>
          <p:cNvPr id="130" name="Google Shape;130;p24"/>
          <p:cNvSpPr txBox="1"/>
          <p:nvPr/>
        </p:nvSpPr>
        <p:spPr>
          <a:xfrm>
            <a:off x="3002850" y="2248500"/>
            <a:ext cx="31383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latin typeface="Lato"/>
                <a:ea typeface="Lato"/>
                <a:cs typeface="Lato"/>
                <a:sym typeface="Lato"/>
              </a:rPr>
              <a:t>Background</a:t>
            </a:r>
            <a:endParaRPr b="1" sz="30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5"/>
          <p:cNvPicPr preferRelativeResize="0"/>
          <p:nvPr/>
        </p:nvPicPr>
        <p:blipFill>
          <a:blip r:embed="rId3">
            <a:alphaModFix/>
          </a:blip>
          <a:stretch>
            <a:fillRect/>
          </a:stretch>
        </p:blipFill>
        <p:spPr>
          <a:xfrm>
            <a:off x="294750" y="152400"/>
            <a:ext cx="8554476" cy="4838700"/>
          </a:xfrm>
          <a:prstGeom prst="rect">
            <a:avLst/>
          </a:prstGeom>
          <a:noFill/>
          <a:ln>
            <a:noFill/>
          </a:ln>
        </p:spPr>
      </p:pic>
      <p:sp>
        <p:nvSpPr>
          <p:cNvPr id="136" name="Google Shape;136;p25"/>
          <p:cNvSpPr txBox="1"/>
          <p:nvPr/>
        </p:nvSpPr>
        <p:spPr>
          <a:xfrm>
            <a:off x="3234588" y="2248500"/>
            <a:ext cx="2674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Lato"/>
                <a:ea typeface="Lato"/>
                <a:cs typeface="Lato"/>
                <a:sym typeface="Lato"/>
              </a:rPr>
              <a:t>Foreground</a:t>
            </a:r>
            <a:endParaRPr b="1" sz="3000">
              <a:solidFill>
                <a:schemeClr val="dk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6"/>
          <p:cNvPicPr preferRelativeResize="0"/>
          <p:nvPr/>
        </p:nvPicPr>
        <p:blipFill>
          <a:blip r:embed="rId3">
            <a:alphaModFix/>
          </a:blip>
          <a:stretch>
            <a:fillRect/>
          </a:stretch>
        </p:blipFill>
        <p:spPr>
          <a:xfrm>
            <a:off x="327525" y="152400"/>
            <a:ext cx="8488951" cy="4838700"/>
          </a:xfrm>
          <a:prstGeom prst="rect">
            <a:avLst/>
          </a:prstGeom>
          <a:noFill/>
          <a:ln>
            <a:noFill/>
          </a:ln>
        </p:spPr>
      </p:pic>
      <p:sp>
        <p:nvSpPr>
          <p:cNvPr id="142" name="Google Shape;142;p26"/>
          <p:cNvSpPr txBox="1"/>
          <p:nvPr/>
        </p:nvSpPr>
        <p:spPr>
          <a:xfrm>
            <a:off x="2327100" y="3726875"/>
            <a:ext cx="44898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latin typeface="Lato"/>
                <a:ea typeface="Lato"/>
                <a:cs typeface="Lato"/>
                <a:sym typeface="Lato"/>
              </a:rPr>
              <a:t>Current End Background</a:t>
            </a:r>
            <a:endParaRPr b="1" sz="3000">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idx="4294967295" type="title"/>
          </p:nvPr>
        </p:nvSpPr>
        <p:spPr>
          <a:xfrm>
            <a:off x="311700" y="19520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Storyline:</a:t>
            </a:r>
            <a:endParaRPr/>
          </a:p>
        </p:txBody>
      </p:sp>
      <p:pic>
        <p:nvPicPr>
          <p:cNvPr id="148" name="Google Shape;148;p27"/>
          <p:cNvPicPr preferRelativeResize="0"/>
          <p:nvPr/>
        </p:nvPicPr>
        <p:blipFill>
          <a:blip r:embed="rId3">
            <a:alphaModFix/>
          </a:blip>
          <a:stretch>
            <a:fillRect/>
          </a:stretch>
        </p:blipFill>
        <p:spPr>
          <a:xfrm>
            <a:off x="1591000" y="926275"/>
            <a:ext cx="2854126" cy="1843699"/>
          </a:xfrm>
          <a:prstGeom prst="rect">
            <a:avLst/>
          </a:prstGeom>
          <a:noFill/>
          <a:ln>
            <a:noFill/>
          </a:ln>
        </p:spPr>
      </p:pic>
      <p:pic>
        <p:nvPicPr>
          <p:cNvPr id="149" name="Google Shape;149;p27"/>
          <p:cNvPicPr preferRelativeResize="0"/>
          <p:nvPr/>
        </p:nvPicPr>
        <p:blipFill>
          <a:blip r:embed="rId4">
            <a:alphaModFix/>
          </a:blip>
          <a:stretch>
            <a:fillRect/>
          </a:stretch>
        </p:blipFill>
        <p:spPr>
          <a:xfrm>
            <a:off x="4445125" y="926275"/>
            <a:ext cx="2854126" cy="1843699"/>
          </a:xfrm>
          <a:prstGeom prst="rect">
            <a:avLst/>
          </a:prstGeom>
          <a:noFill/>
          <a:ln>
            <a:noFill/>
          </a:ln>
        </p:spPr>
      </p:pic>
      <p:pic>
        <p:nvPicPr>
          <p:cNvPr id="150" name="Google Shape;150;p27"/>
          <p:cNvPicPr preferRelativeResize="0"/>
          <p:nvPr/>
        </p:nvPicPr>
        <p:blipFill>
          <a:blip r:embed="rId5">
            <a:alphaModFix/>
          </a:blip>
          <a:stretch>
            <a:fillRect/>
          </a:stretch>
        </p:blipFill>
        <p:spPr>
          <a:xfrm>
            <a:off x="1591000" y="2769975"/>
            <a:ext cx="2854123" cy="1983449"/>
          </a:xfrm>
          <a:prstGeom prst="rect">
            <a:avLst/>
          </a:prstGeom>
          <a:noFill/>
          <a:ln>
            <a:noFill/>
          </a:ln>
        </p:spPr>
      </p:pic>
      <p:pic>
        <p:nvPicPr>
          <p:cNvPr id="151" name="Google Shape;151;p27"/>
          <p:cNvPicPr preferRelativeResize="0"/>
          <p:nvPr/>
        </p:nvPicPr>
        <p:blipFill>
          <a:blip r:embed="rId6">
            <a:alphaModFix/>
          </a:blip>
          <a:stretch>
            <a:fillRect/>
          </a:stretch>
        </p:blipFill>
        <p:spPr>
          <a:xfrm>
            <a:off x="4445113" y="2769975"/>
            <a:ext cx="2854149" cy="19834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Goals</a:t>
            </a:r>
            <a:endParaRPr/>
          </a:p>
        </p:txBody>
      </p:sp>
      <p:sp>
        <p:nvSpPr>
          <p:cNvPr id="157" name="Google Shape;157;p28"/>
          <p:cNvSpPr txBox="1"/>
          <p:nvPr>
            <p:ph idx="1" type="subTitle"/>
          </p:nvPr>
        </p:nvSpPr>
        <p:spPr>
          <a:xfrm>
            <a:off x="3096250" y="2757002"/>
            <a:ext cx="2951400" cy="383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For the project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an Educational </a:t>
            </a:r>
            <a:r>
              <a:rPr lang="en"/>
              <a:t>Experience</a:t>
            </a:r>
            <a:endParaRPr/>
          </a:p>
        </p:txBody>
      </p:sp>
      <p:sp>
        <p:nvSpPr>
          <p:cNvPr id="163" name="Google Shape;163;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game started out as a little funny moment, but the aspect of the game has shifted into more than I expected.</a:t>
            </a:r>
            <a:endParaRPr/>
          </a:p>
          <a:p>
            <a:pPr indent="0" lvl="0" marL="0" rtl="0" algn="l">
              <a:spcBef>
                <a:spcPts val="1600"/>
              </a:spcBef>
              <a:spcAft>
                <a:spcPts val="0"/>
              </a:spcAft>
              <a:buNone/>
            </a:pPr>
            <a:r>
              <a:rPr lang="en"/>
              <a:t>I strive to create a informative game that teaches people about the </a:t>
            </a:r>
            <a:r>
              <a:rPr lang="en"/>
              <a:t>menstrual</a:t>
            </a:r>
            <a:r>
              <a:rPr lang="en"/>
              <a:t> cycle, sex and female organs in a way that is </a:t>
            </a:r>
            <a:r>
              <a:rPr lang="en"/>
              <a:t>aesthetically</a:t>
            </a:r>
            <a:r>
              <a:rPr lang="en"/>
              <a:t> pleasing.</a:t>
            </a:r>
            <a:endParaRPr/>
          </a:p>
          <a:p>
            <a:pPr indent="0" lvl="0" marL="0" rtl="0" algn="l">
              <a:spcBef>
                <a:spcPts val="1600"/>
              </a:spcBef>
              <a:spcAft>
                <a:spcPts val="1600"/>
              </a:spcAft>
              <a:buNone/>
            </a:pPr>
            <a:r>
              <a:rPr lang="en"/>
              <a:t>Have it </a:t>
            </a:r>
            <a:r>
              <a:rPr lang="en"/>
              <a:t>cute, funny</a:t>
            </a:r>
            <a:r>
              <a:rPr lang="en"/>
              <a:t> and educational.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Ways for becoming more educational</a:t>
            </a:r>
            <a:endParaRPr/>
          </a:p>
        </p:txBody>
      </p:sp>
      <p:sp>
        <p:nvSpPr>
          <p:cNvPr id="169" name="Google Shape;169;p30"/>
          <p:cNvSpPr txBox="1"/>
          <p:nvPr>
            <p:ph idx="1" type="body"/>
          </p:nvPr>
        </p:nvSpPr>
        <p:spPr>
          <a:xfrm>
            <a:off x="311700" y="1152475"/>
            <a:ext cx="8520600" cy="379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plan to have several different levels for the game. Each level would provide the player a new aspect of a period to learn about.  Such as, you </a:t>
            </a:r>
            <a:r>
              <a:rPr lang="en"/>
              <a:t>unlock</a:t>
            </a:r>
            <a:r>
              <a:rPr lang="en"/>
              <a:t> certain levels where you play as </a:t>
            </a:r>
            <a:r>
              <a:rPr lang="en"/>
              <a:t>different</a:t>
            </a:r>
            <a:r>
              <a:rPr lang="en"/>
              <a:t> </a:t>
            </a:r>
            <a:r>
              <a:rPr lang="en"/>
              <a:t>characters and face different enemies. </a:t>
            </a:r>
            <a:endParaRPr/>
          </a:p>
          <a:p>
            <a:pPr indent="0" lvl="0" marL="0" rtl="0" algn="l">
              <a:spcBef>
                <a:spcPts val="1600"/>
              </a:spcBef>
              <a:spcAft>
                <a:spcPts val="0"/>
              </a:spcAft>
              <a:buNone/>
            </a:pPr>
            <a:r>
              <a:rPr lang="en"/>
              <a:t>Example:</a:t>
            </a:r>
            <a:endParaRPr/>
          </a:p>
          <a:p>
            <a:pPr indent="0" lvl="0" marL="0" rtl="0" algn="l">
              <a:spcBef>
                <a:spcPts val="1600"/>
              </a:spcBef>
              <a:spcAft>
                <a:spcPts val="1600"/>
              </a:spcAft>
              <a:buNone/>
            </a:pPr>
            <a:r>
              <a:rPr lang="en"/>
              <a:t>The player is an IUD that must protect the ovarian tubes from having swimmers get inside.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future for the game</a:t>
            </a:r>
            <a:endParaRPr/>
          </a:p>
        </p:txBody>
      </p:sp>
      <p:sp>
        <p:nvSpPr>
          <p:cNvPr id="175" name="Google Shape;17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hope to make this a simple game that has the </a:t>
            </a:r>
            <a:r>
              <a:rPr lang="en"/>
              <a:t>potential</a:t>
            </a:r>
            <a:r>
              <a:rPr lang="en"/>
              <a:t> to be used in </a:t>
            </a:r>
            <a:r>
              <a:rPr lang="en"/>
              <a:t>educational</a:t>
            </a:r>
            <a:r>
              <a:rPr lang="en"/>
              <a:t> </a:t>
            </a:r>
            <a:r>
              <a:rPr lang="en"/>
              <a:t>environments</a:t>
            </a:r>
            <a:r>
              <a:rPr lang="en"/>
              <a:t>. Steam would be a base platform to have it start on. </a:t>
            </a:r>
            <a:endParaRPr/>
          </a:p>
          <a:p>
            <a:pPr indent="0" lvl="0" marL="0" rtl="0" algn="l">
              <a:spcBef>
                <a:spcPts val="1600"/>
              </a:spcBef>
              <a:spcAft>
                <a:spcPts val="0"/>
              </a:spcAft>
              <a:buNone/>
            </a:pPr>
            <a:r>
              <a:rPr lang="en"/>
              <a:t>I think the best way for this to reach its potential is to </a:t>
            </a:r>
            <a:r>
              <a:rPr lang="en"/>
              <a:t>present</a:t>
            </a:r>
            <a:r>
              <a:rPr lang="en"/>
              <a:t> it to educational </a:t>
            </a:r>
            <a:r>
              <a:rPr lang="en"/>
              <a:t>platforms</a:t>
            </a:r>
            <a:r>
              <a:rPr lang="en"/>
              <a:t> and offer it free to players of all ages.</a:t>
            </a:r>
            <a:endParaRPr/>
          </a:p>
          <a:p>
            <a:pPr indent="0" lvl="0" marL="0" rtl="0" algn="l">
              <a:spcBef>
                <a:spcPts val="1600"/>
              </a:spcBef>
              <a:spcAft>
                <a:spcPts val="0"/>
              </a:spcAft>
              <a:buNone/>
            </a:pPr>
            <a:r>
              <a:rPr lang="en"/>
              <a:t>I want an large audience to have </a:t>
            </a:r>
            <a:r>
              <a:rPr lang="en"/>
              <a:t>access</a:t>
            </a:r>
            <a:r>
              <a:rPr lang="en"/>
              <a:t> to it, so having it be free in the </a:t>
            </a:r>
            <a:r>
              <a:rPr lang="en"/>
              <a:t>beginning would offer that ease for players. </a:t>
            </a:r>
            <a:endParaRPr/>
          </a:p>
          <a:p>
            <a:pPr indent="0" lvl="0" marL="0" rtl="0" algn="l">
              <a:spcBef>
                <a:spcPts val="1600"/>
              </a:spcBef>
              <a:spcAft>
                <a:spcPts val="1600"/>
              </a:spcAft>
              <a:buNone/>
            </a:pPr>
            <a:r>
              <a:rPr lang="en"/>
              <a:t>PC and Mobile gaming would be the best platform so far with the style of game.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Welcome to the jungle</a:t>
            </a:r>
            <a:endParaRPr/>
          </a:p>
        </p:txBody>
      </p:sp>
      <p:sp>
        <p:nvSpPr>
          <p:cNvPr id="67" name="Google Shape;67;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just flow right into it, this is a game about the </a:t>
            </a:r>
            <a:r>
              <a:rPr lang="en"/>
              <a:t>menstrual cycle.</a:t>
            </a:r>
            <a:endParaRPr/>
          </a:p>
          <a:p>
            <a:pPr indent="0" lvl="0" marL="0" rtl="0" algn="ctr">
              <a:spcBef>
                <a:spcPts val="1600"/>
              </a:spcBef>
              <a:spcAft>
                <a:spcPts val="0"/>
              </a:spcAft>
              <a:buNone/>
            </a:pPr>
            <a:r>
              <a:rPr lang="en"/>
              <a:t>We start with a single egg that has a big journey ahead of him. </a:t>
            </a:r>
            <a:endParaRPr/>
          </a:p>
          <a:p>
            <a:pPr indent="0" lvl="0" marL="0" rtl="0" algn="ctr">
              <a:spcBef>
                <a:spcPts val="1600"/>
              </a:spcBef>
              <a:spcAft>
                <a:spcPts val="0"/>
              </a:spcAft>
              <a:buNone/>
            </a:pPr>
            <a:r>
              <a:rPr lang="en"/>
              <a:t>The time of the month is approaching and the eggs ready themselves to travel the natural wonders that the cavern of the uterus hold. </a:t>
            </a:r>
            <a:endParaRPr/>
          </a:p>
          <a:p>
            <a:pPr indent="0" lvl="0" marL="0" rtl="0" algn="ctr">
              <a:lnSpc>
                <a:spcPct val="115000"/>
              </a:lnSpc>
              <a:spcBef>
                <a:spcPts val="1600"/>
              </a:spcBef>
              <a:spcAft>
                <a:spcPts val="0"/>
              </a:spcAft>
              <a:buNone/>
            </a:pPr>
            <a:r>
              <a:rPr lang="en" sz="2000">
                <a:solidFill>
                  <a:schemeClr val="dk1"/>
                </a:solidFill>
                <a:latin typeface="Trebuchet MS"/>
                <a:ea typeface="Trebuchet MS"/>
                <a:cs typeface="Trebuchet MS"/>
                <a:sym typeface="Trebuchet MS"/>
              </a:rPr>
              <a:t>Collect 20 estrogen hormones to complete the cycle</a:t>
            </a:r>
            <a:endParaRPr sz="2000">
              <a:solidFill>
                <a:schemeClr val="dk1"/>
              </a:solidFill>
              <a:latin typeface="Trebuchet MS"/>
              <a:ea typeface="Trebuchet MS"/>
              <a:cs typeface="Trebuchet MS"/>
              <a:sym typeface="Trebuchet MS"/>
            </a:endParaRPr>
          </a:p>
          <a:p>
            <a:pPr indent="0" lvl="0" marL="0" rtl="0" algn="ctr">
              <a:lnSpc>
                <a:spcPct val="115000"/>
              </a:lnSpc>
              <a:spcBef>
                <a:spcPts val="0"/>
              </a:spcBef>
              <a:spcAft>
                <a:spcPts val="0"/>
              </a:spcAft>
              <a:buNone/>
            </a:pPr>
            <a:r>
              <a:rPr lang="en" sz="2000">
                <a:solidFill>
                  <a:schemeClr val="dk1"/>
                </a:solidFill>
                <a:latin typeface="Trebuchet MS"/>
                <a:ea typeface="Trebuchet MS"/>
                <a:cs typeface="Trebuchet MS"/>
                <a:sym typeface="Trebuchet MS"/>
              </a:rPr>
              <a:t>Progesterone will lower your estrogen levels</a:t>
            </a:r>
            <a:endParaRPr sz="2000">
              <a:solidFill>
                <a:schemeClr val="dk1"/>
              </a:solidFill>
              <a:latin typeface="Trebuchet MS"/>
              <a:ea typeface="Trebuchet MS"/>
              <a:cs typeface="Trebuchet MS"/>
              <a:sym typeface="Trebuchet MS"/>
            </a:endParaRPr>
          </a:p>
          <a:p>
            <a:pPr indent="0" lvl="0" marL="0" rtl="0" algn="ctr">
              <a:lnSpc>
                <a:spcPct val="115000"/>
              </a:lnSpc>
              <a:spcBef>
                <a:spcPts val="0"/>
              </a:spcBef>
              <a:spcAft>
                <a:spcPts val="0"/>
              </a:spcAft>
              <a:buNone/>
            </a:pPr>
            <a:r>
              <a:rPr lang="en" sz="2000">
                <a:solidFill>
                  <a:schemeClr val="dk1"/>
                </a:solidFill>
                <a:latin typeface="Trebuchet MS"/>
                <a:ea typeface="Trebuchet MS"/>
                <a:cs typeface="Trebuchet MS"/>
                <a:sym typeface="Trebuchet MS"/>
              </a:rPr>
              <a:t>Stay away at all costs from the swimmers</a:t>
            </a:r>
            <a:endParaRPr sz="25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Progress </a:t>
            </a:r>
            <a:endParaRPr/>
          </a:p>
          <a:p>
            <a:pPr indent="0" lvl="0" marL="0" rtl="0" algn="ctr">
              <a:spcBef>
                <a:spcPts val="0"/>
              </a:spcBef>
              <a:spcAft>
                <a:spcPts val="0"/>
              </a:spcAft>
              <a:buNone/>
            </a:pPr>
            <a:r>
              <a:rPr lang="en"/>
              <a:t>So Far</a:t>
            </a:r>
            <a:endParaRPr/>
          </a:p>
        </p:txBody>
      </p:sp>
      <p:sp>
        <p:nvSpPr>
          <p:cNvPr id="181" name="Google Shape;181;p32"/>
          <p:cNvSpPr txBox="1"/>
          <p:nvPr>
            <p:ph idx="1" type="subTitle"/>
          </p:nvPr>
        </p:nvSpPr>
        <p:spPr>
          <a:xfrm>
            <a:off x="3096375" y="3266925"/>
            <a:ext cx="3053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u="sng"/>
              <a:t>Sorry in advance for the poor video and audio </a:t>
            </a:r>
            <a:r>
              <a:rPr lang="en" u="sng"/>
              <a:t>quality</a:t>
            </a:r>
            <a:endParaRPr u="sng"/>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33" title="Fallopian Escapade - Scene 2 - Windows, Mac, Linux - Unity 2021.3.11f1 Personal _DX11_ 2022-11-07 23-06-12.mp4">
            <a:hlinkClick r:id="rId3"/>
          </p:cNvPr>
          <p:cNvPicPr preferRelativeResize="0"/>
          <p:nvPr/>
        </p:nvPicPr>
        <p:blipFill>
          <a:blip r:embed="rId4">
            <a:alphaModFix/>
          </a:blip>
          <a:stretch>
            <a:fillRect/>
          </a:stretch>
        </p:blipFill>
        <p:spPr>
          <a:xfrm>
            <a:off x="1815550" y="504413"/>
            <a:ext cx="5512900" cy="4134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34" title="Fallopian Escapade - Main - Windows, Mac, Linux - Unity 2021.3.11f1 Personal _DX11_ 2022-11-07 23-09-11.mp4">
            <a:hlinkClick r:id="rId3"/>
          </p:cNvPr>
          <p:cNvPicPr preferRelativeResize="0"/>
          <p:nvPr/>
        </p:nvPicPr>
        <p:blipFill>
          <a:blip r:embed="rId4">
            <a:alphaModFix/>
          </a:blip>
          <a:stretch>
            <a:fillRect/>
          </a:stretch>
        </p:blipFill>
        <p:spPr>
          <a:xfrm>
            <a:off x="1833050" y="517538"/>
            <a:ext cx="5477900" cy="4108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5" title="Fallopian Escapade - Loser - Windows, Mac, Linux - Unity 2021.3.11f1 Personal _DX11_ 2022-11-07 23-06-43.mp4">
            <a:hlinkClick r:id="rId3"/>
          </p:cNvPr>
          <p:cNvPicPr preferRelativeResize="0"/>
          <p:nvPr/>
        </p:nvPicPr>
        <p:blipFill>
          <a:blip r:embed="rId4">
            <a:alphaModFix/>
          </a:blip>
          <a:stretch>
            <a:fillRect/>
          </a:stretch>
        </p:blipFill>
        <p:spPr>
          <a:xfrm>
            <a:off x="1801463" y="493850"/>
            <a:ext cx="5541076" cy="4155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000"/>
                                        <p:tgtEl>
                                          <p:spTgt spid="1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Alternating:</a:t>
            </a:r>
            <a:endParaRPr/>
          </a:p>
        </p:txBody>
      </p:sp>
      <p:sp>
        <p:nvSpPr>
          <p:cNvPr id="202" name="Google Shape;20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Audio will be </a:t>
            </a:r>
            <a:r>
              <a:rPr lang="en"/>
              <a:t>shifted</a:t>
            </a:r>
            <a:r>
              <a:rPr lang="en"/>
              <a:t> due to copyrights</a:t>
            </a:r>
            <a:endParaRPr/>
          </a:p>
          <a:p>
            <a:pPr indent="0" lvl="0" marL="0" rtl="0" algn="l">
              <a:spcBef>
                <a:spcPts val="1600"/>
              </a:spcBef>
              <a:spcAft>
                <a:spcPts val="0"/>
              </a:spcAft>
              <a:buNone/>
            </a:pPr>
            <a:r>
              <a:rPr lang="en"/>
              <a:t>Maybe add sound effects</a:t>
            </a:r>
            <a:endParaRPr/>
          </a:p>
          <a:p>
            <a:pPr indent="0" lvl="0" marL="0" rtl="0" algn="l">
              <a:spcBef>
                <a:spcPts val="1600"/>
              </a:spcBef>
              <a:spcAft>
                <a:spcPts val="0"/>
              </a:spcAft>
              <a:buNone/>
            </a:pPr>
            <a:r>
              <a:rPr lang="en"/>
              <a:t>There are many IFs, ANDs and BUTs so far into the process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Just like the game, this </a:t>
            </a:r>
            <a:r>
              <a:rPr lang="en"/>
              <a:t>presentation</a:t>
            </a:r>
            <a:r>
              <a:rPr lang="en"/>
              <a:t> isn’t really finished</a:t>
            </a:r>
            <a:endParaRPr/>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UPDATES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 Questions</a:t>
            </a:r>
            <a:endParaRPr/>
          </a:p>
        </p:txBody>
      </p:sp>
      <p:sp>
        <p:nvSpPr>
          <p:cNvPr id="213" name="Google Shape;213;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565656"/>
              </a:buClr>
              <a:buSzPts val="1500"/>
              <a:buFont typeface="Roboto"/>
              <a:buAutoNum type="arabicPeriod"/>
            </a:pPr>
            <a:r>
              <a:rPr lang="en" sz="1500">
                <a:solidFill>
                  <a:srgbClr val="565656"/>
                </a:solidFill>
                <a:highlight>
                  <a:srgbClr val="FFFFFF"/>
                </a:highlight>
                <a:latin typeface="Roboto"/>
                <a:ea typeface="Roboto"/>
                <a:cs typeface="Roboto"/>
                <a:sym typeface="Roboto"/>
              </a:rPr>
              <a:t>Update on implementation details. </a:t>
            </a:r>
            <a:endParaRPr sz="1500">
              <a:solidFill>
                <a:srgbClr val="565656"/>
              </a:solidFill>
              <a:highlight>
                <a:srgbClr val="FFFFFF"/>
              </a:highlight>
              <a:latin typeface="Roboto"/>
              <a:ea typeface="Roboto"/>
              <a:cs typeface="Roboto"/>
              <a:sym typeface="Roboto"/>
            </a:endParaRPr>
          </a:p>
          <a:p>
            <a:pPr indent="-323850" lvl="0" marL="457200" rtl="0" algn="l">
              <a:spcBef>
                <a:spcPts val="0"/>
              </a:spcBef>
              <a:spcAft>
                <a:spcPts val="0"/>
              </a:spcAft>
              <a:buClr>
                <a:srgbClr val="565656"/>
              </a:buClr>
              <a:buSzPts val="1500"/>
              <a:buFont typeface="Roboto"/>
              <a:buAutoNum type="arabicPeriod"/>
            </a:pPr>
            <a:r>
              <a:rPr lang="en" sz="1500">
                <a:solidFill>
                  <a:srgbClr val="565656"/>
                </a:solidFill>
                <a:highlight>
                  <a:srgbClr val="FFFFFF"/>
                </a:highlight>
                <a:latin typeface="Roboto"/>
                <a:ea typeface="Roboto"/>
                <a:cs typeface="Roboto"/>
                <a:sym typeface="Roboto"/>
              </a:rPr>
              <a:t>Specify how your timeline has changed.  Include your old timeline and your new timeline if changed.  Be as specific as you can be with your timeline.</a:t>
            </a:r>
            <a:endParaRPr sz="1500">
              <a:solidFill>
                <a:srgbClr val="565656"/>
              </a:solidFill>
              <a:highlight>
                <a:srgbClr val="FFFFFF"/>
              </a:highlight>
              <a:latin typeface="Roboto"/>
              <a:ea typeface="Roboto"/>
              <a:cs typeface="Roboto"/>
              <a:sym typeface="Roboto"/>
            </a:endParaRPr>
          </a:p>
          <a:p>
            <a:pPr indent="-323850" lvl="0" marL="457200" rtl="0" algn="l">
              <a:spcBef>
                <a:spcPts val="0"/>
              </a:spcBef>
              <a:spcAft>
                <a:spcPts val="0"/>
              </a:spcAft>
              <a:buClr>
                <a:srgbClr val="565656"/>
              </a:buClr>
              <a:buSzPts val="1500"/>
              <a:buFont typeface="Roboto"/>
              <a:buAutoNum type="arabicPeriod"/>
            </a:pPr>
            <a:r>
              <a:rPr lang="en" sz="1500">
                <a:solidFill>
                  <a:srgbClr val="565656"/>
                </a:solidFill>
                <a:highlight>
                  <a:srgbClr val="FFFFFF"/>
                </a:highlight>
                <a:latin typeface="Roboto"/>
                <a:ea typeface="Roboto"/>
                <a:cs typeface="Roboto"/>
                <a:sym typeface="Roboto"/>
              </a:rPr>
              <a:t>Include achievement components, social components, and immersion components of your game.</a:t>
            </a:r>
            <a:endParaRPr sz="1500">
              <a:solidFill>
                <a:srgbClr val="565656"/>
              </a:solidFill>
              <a:highlight>
                <a:srgbClr val="FFFFFF"/>
              </a:highlight>
              <a:latin typeface="Roboto"/>
              <a:ea typeface="Roboto"/>
              <a:cs typeface="Roboto"/>
              <a:sym typeface="Roboto"/>
            </a:endParaRPr>
          </a:p>
          <a:p>
            <a:pPr indent="-323850" lvl="0" marL="457200" rtl="0" algn="l">
              <a:spcBef>
                <a:spcPts val="0"/>
              </a:spcBef>
              <a:spcAft>
                <a:spcPts val="0"/>
              </a:spcAft>
              <a:buClr>
                <a:srgbClr val="565656"/>
              </a:buClr>
              <a:buSzPts val="1500"/>
              <a:buFont typeface="Roboto"/>
              <a:buAutoNum type="arabicPeriod"/>
            </a:pPr>
            <a:r>
              <a:rPr lang="en" sz="1500">
                <a:solidFill>
                  <a:srgbClr val="565656"/>
                </a:solidFill>
                <a:highlight>
                  <a:srgbClr val="FFFFFF"/>
                </a:highlight>
                <a:latin typeface="Roboto"/>
                <a:ea typeface="Roboto"/>
                <a:cs typeface="Roboto"/>
                <a:sym typeface="Roboto"/>
              </a:rPr>
              <a:t>Discuss the skills required in your game</a:t>
            </a:r>
            <a:endParaRPr sz="1500">
              <a:solidFill>
                <a:srgbClr val="565656"/>
              </a:solidFill>
              <a:highlight>
                <a:srgbClr val="FFFFFF"/>
              </a:highlight>
              <a:latin typeface="Roboto"/>
              <a:ea typeface="Roboto"/>
              <a:cs typeface="Roboto"/>
              <a:sym typeface="Roboto"/>
            </a:endParaRPr>
          </a:p>
          <a:p>
            <a:pPr indent="-323850" lvl="0" marL="457200" rtl="0" algn="l">
              <a:spcBef>
                <a:spcPts val="0"/>
              </a:spcBef>
              <a:spcAft>
                <a:spcPts val="0"/>
              </a:spcAft>
              <a:buClr>
                <a:srgbClr val="565656"/>
              </a:buClr>
              <a:buSzPts val="1500"/>
              <a:buFont typeface="Roboto"/>
              <a:buAutoNum type="arabicPeriod"/>
            </a:pPr>
            <a:r>
              <a:rPr lang="en" sz="1500">
                <a:solidFill>
                  <a:srgbClr val="565656"/>
                </a:solidFill>
                <a:highlight>
                  <a:srgbClr val="FFFFFF"/>
                </a:highlight>
                <a:latin typeface="Roboto"/>
                <a:ea typeface="Roboto"/>
                <a:cs typeface="Roboto"/>
                <a:sym typeface="Roboto"/>
              </a:rPr>
              <a:t>What the goals are of the game (how will the players know what the goals are)</a:t>
            </a:r>
            <a:endParaRPr sz="1500">
              <a:solidFill>
                <a:srgbClr val="565656"/>
              </a:solidFill>
              <a:highlight>
                <a:srgbClr val="FFFFFF"/>
              </a:highlight>
              <a:latin typeface="Roboto"/>
              <a:ea typeface="Roboto"/>
              <a:cs typeface="Roboto"/>
              <a:sym typeface="Roboto"/>
            </a:endParaRPr>
          </a:p>
          <a:p>
            <a:pPr indent="-323850" lvl="0" marL="457200" rtl="0" algn="l">
              <a:spcBef>
                <a:spcPts val="0"/>
              </a:spcBef>
              <a:spcAft>
                <a:spcPts val="0"/>
              </a:spcAft>
              <a:buClr>
                <a:srgbClr val="565656"/>
              </a:buClr>
              <a:buSzPts val="1500"/>
              <a:buFont typeface="Roboto"/>
              <a:buAutoNum type="arabicPeriod"/>
            </a:pPr>
            <a:r>
              <a:rPr lang="en" sz="1500">
                <a:solidFill>
                  <a:srgbClr val="565656"/>
                </a:solidFill>
                <a:highlight>
                  <a:srgbClr val="FFFFFF"/>
                </a:highlight>
                <a:latin typeface="Roboto"/>
                <a:ea typeface="Roboto"/>
                <a:cs typeface="Roboto"/>
                <a:sym typeface="Roboto"/>
              </a:rPr>
              <a:t>What is the constant feedback that your game provides to the players?</a:t>
            </a:r>
            <a:endParaRPr sz="1500">
              <a:solidFill>
                <a:srgbClr val="565656"/>
              </a:solidFill>
              <a:highlight>
                <a:srgbClr val="FFFFFF"/>
              </a:highlight>
              <a:latin typeface="Roboto"/>
              <a:ea typeface="Roboto"/>
              <a:cs typeface="Roboto"/>
              <a:sym typeface="Roboto"/>
            </a:endParaRPr>
          </a:p>
          <a:p>
            <a:pPr indent="-323850" lvl="0" marL="457200" rtl="0" algn="l">
              <a:spcBef>
                <a:spcPts val="0"/>
              </a:spcBef>
              <a:spcAft>
                <a:spcPts val="0"/>
              </a:spcAft>
              <a:buClr>
                <a:srgbClr val="565656"/>
              </a:buClr>
              <a:buSzPts val="1500"/>
              <a:buFont typeface="Roboto"/>
              <a:buAutoNum type="arabicPeriod"/>
            </a:pPr>
            <a:r>
              <a:rPr lang="en" sz="1500">
                <a:solidFill>
                  <a:srgbClr val="565656"/>
                </a:solidFill>
                <a:highlight>
                  <a:srgbClr val="FFFFFF"/>
                </a:highlight>
                <a:latin typeface="Roboto"/>
                <a:ea typeface="Roboto"/>
                <a:cs typeface="Roboto"/>
                <a:sym typeface="Roboto"/>
              </a:rPr>
              <a:t>How does your game make players less self-absorbed?</a:t>
            </a:r>
            <a:endParaRPr sz="1500">
              <a:solidFill>
                <a:srgbClr val="565656"/>
              </a:solidFill>
              <a:highlight>
                <a:srgbClr val="FFFFFF"/>
              </a:highlight>
              <a:latin typeface="Roboto"/>
              <a:ea typeface="Roboto"/>
              <a:cs typeface="Roboto"/>
              <a:sym typeface="Roboto"/>
            </a:endParaRPr>
          </a:p>
          <a:p>
            <a:pPr indent="-323850" lvl="0" marL="457200" rtl="0" algn="l">
              <a:spcBef>
                <a:spcPts val="0"/>
              </a:spcBef>
              <a:spcAft>
                <a:spcPts val="0"/>
              </a:spcAft>
              <a:buClr>
                <a:srgbClr val="565656"/>
              </a:buClr>
              <a:buSzPts val="1500"/>
              <a:buFont typeface="Roboto"/>
              <a:buAutoNum type="arabicPeriod"/>
            </a:pPr>
            <a:r>
              <a:rPr lang="en" sz="1500">
                <a:solidFill>
                  <a:srgbClr val="565656"/>
                </a:solidFill>
                <a:highlight>
                  <a:srgbClr val="FFFFFF"/>
                </a:highlight>
                <a:latin typeface="Roboto"/>
                <a:ea typeface="Roboto"/>
                <a:cs typeface="Roboto"/>
                <a:sym typeface="Roboto"/>
              </a:rPr>
              <a:t>Keep in mind that your game might not hit all of these.  Indicate which ones are applicable and which ones are not.  Justify the ones that aren't applicable.</a:t>
            </a:r>
            <a:endParaRPr sz="1500">
              <a:solidFill>
                <a:srgbClr val="565656"/>
              </a:solidFill>
              <a:highlight>
                <a:srgbClr val="FFFFFF"/>
              </a:highlight>
              <a:latin typeface="Roboto"/>
              <a:ea typeface="Roboto"/>
              <a:cs typeface="Roboto"/>
              <a:sym typeface="Roboto"/>
            </a:endParaRPr>
          </a:p>
          <a:p>
            <a:pPr indent="0" lvl="0" marL="0" rtl="0" algn="l">
              <a:spcBef>
                <a:spcPts val="12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 sz="2600">
                <a:highlight>
                  <a:srgbClr val="FFFFFF"/>
                </a:highlight>
              </a:rPr>
              <a:t>Update on implementation details</a:t>
            </a:r>
            <a:endParaRPr sz="4300"/>
          </a:p>
        </p:txBody>
      </p:sp>
      <p:sp>
        <p:nvSpPr>
          <p:cNvPr id="219" name="Google Shape;219;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going to lie. The Implementation has been “Go </a:t>
            </a:r>
            <a:r>
              <a:rPr lang="en"/>
              <a:t>with the flow”</a:t>
            </a:r>
            <a:endParaRPr/>
          </a:p>
          <a:p>
            <a:pPr indent="0" lvl="0" marL="0" rtl="0" algn="l">
              <a:spcBef>
                <a:spcPts val="1600"/>
              </a:spcBef>
              <a:spcAft>
                <a:spcPts val="0"/>
              </a:spcAft>
              <a:buNone/>
            </a:pPr>
            <a:r>
              <a:rPr lang="en"/>
              <a:t>Implementation of the game has been shifting around. The overall idea is to get a demo that works and is enjoyable to play, show it to as many people and if it seems to be a hit then, find platforms to allow people to play it. I would want it to be free so there is no limit for those who wish to play it. I wish for the demo to be in the UM Expo so that it may get some player’s review and see what could be changed or added in order for it to be good enough to be placed on streaming platforms. </a:t>
            </a:r>
            <a:endParaRPr/>
          </a:p>
          <a:p>
            <a:pPr indent="0" lvl="0" marL="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 sz="2600">
                <a:highlight>
                  <a:srgbClr val="FFFFFF"/>
                </a:highlight>
              </a:rPr>
              <a:t>Specify how your timeline has changed</a:t>
            </a:r>
            <a:endParaRPr sz="2600"/>
          </a:p>
        </p:txBody>
      </p:sp>
      <p:sp>
        <p:nvSpPr>
          <p:cNvPr id="225" name="Google Shape;225;p40"/>
          <p:cNvSpPr txBox="1"/>
          <p:nvPr>
            <p:ph idx="1" type="body"/>
          </p:nvPr>
        </p:nvSpPr>
        <p:spPr>
          <a:xfrm>
            <a:off x="311700" y="863550"/>
            <a:ext cx="8520600" cy="396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t>
            </a:r>
            <a:r>
              <a:rPr lang="en"/>
              <a:t>previously</a:t>
            </a:r>
            <a:r>
              <a:rPr lang="en"/>
              <a:t> wasn’t much of a </a:t>
            </a:r>
            <a:r>
              <a:rPr lang="en"/>
              <a:t>consistent</a:t>
            </a:r>
            <a:r>
              <a:rPr lang="en"/>
              <a:t> timeline, due to not knowing which project I was going to </a:t>
            </a:r>
            <a:r>
              <a:rPr lang="en"/>
              <a:t>switch</a:t>
            </a:r>
            <a:r>
              <a:rPr lang="en"/>
              <a:t> my </a:t>
            </a:r>
            <a:r>
              <a:rPr lang="en"/>
              <a:t>attention</a:t>
            </a:r>
            <a:r>
              <a:rPr lang="en"/>
              <a:t> to. </a:t>
            </a:r>
            <a:r>
              <a:rPr lang="en"/>
              <a:t>Here’s is the freshest timeline for the game: Goal Dates - </a:t>
            </a:r>
            <a:endParaRPr/>
          </a:p>
          <a:p>
            <a:pPr indent="0" lvl="0" marL="0" rtl="0" algn="l">
              <a:spcBef>
                <a:spcPts val="1600"/>
              </a:spcBef>
              <a:spcAft>
                <a:spcPts val="0"/>
              </a:spcAft>
              <a:buNone/>
            </a:pPr>
            <a:r>
              <a:rPr lang="en"/>
              <a:t>Nov. 22 - Have all additional assets created (Collectables and Enemies)</a:t>
            </a:r>
            <a:endParaRPr/>
          </a:p>
          <a:p>
            <a:pPr indent="0" lvl="0" marL="0" rtl="0" algn="l">
              <a:spcBef>
                <a:spcPts val="1600"/>
              </a:spcBef>
              <a:spcAft>
                <a:spcPts val="0"/>
              </a:spcAft>
              <a:buNone/>
            </a:pPr>
            <a:r>
              <a:rPr lang="en"/>
              <a:t>Nov. 27 - Have Demo slightly functioning for first level</a:t>
            </a:r>
            <a:endParaRPr/>
          </a:p>
          <a:p>
            <a:pPr indent="0" lvl="0" marL="0" rtl="0" algn="l">
              <a:spcBef>
                <a:spcPts val="1600"/>
              </a:spcBef>
              <a:spcAft>
                <a:spcPts val="0"/>
              </a:spcAft>
              <a:buNone/>
            </a:pPr>
            <a:r>
              <a:rPr lang="en"/>
              <a:t>Nov. 30 - Be functional with the first level</a:t>
            </a:r>
            <a:endParaRPr/>
          </a:p>
          <a:p>
            <a:pPr indent="0" lvl="0" marL="0" rtl="0" algn="l">
              <a:spcBef>
                <a:spcPts val="1600"/>
              </a:spcBef>
              <a:spcAft>
                <a:spcPts val="0"/>
              </a:spcAft>
              <a:buNone/>
            </a:pPr>
            <a:r>
              <a:rPr lang="en"/>
              <a:t>Dec.11 - Add levels and tweak functionality for demo - Turn in for EXPO</a:t>
            </a:r>
            <a:endParaRPr/>
          </a:p>
          <a:p>
            <a:pPr indent="0" lvl="0" marL="0" rtl="0" algn="l">
              <a:spcBef>
                <a:spcPts val="1600"/>
              </a:spcBef>
              <a:spcAft>
                <a:spcPts val="1600"/>
              </a:spcAft>
              <a:buNone/>
            </a:pPr>
            <a:r>
              <a:rPr lang="en"/>
              <a:t>Dec. 14/15 - Polished and have more than one level playable with ending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type="title"/>
          </p:nvPr>
        </p:nvSpPr>
        <p:spPr>
          <a:xfrm>
            <a:off x="311700" y="137862"/>
            <a:ext cx="8520600" cy="626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700">
                <a:highlight>
                  <a:srgbClr val="FFFFFF"/>
                </a:highlight>
              </a:rPr>
              <a:t>Include achievement components, social components, and immersion components of your game.</a:t>
            </a:r>
            <a:endParaRPr sz="1700">
              <a:highlight>
                <a:srgbClr val="FFFFFF"/>
              </a:highlight>
            </a:endParaRPr>
          </a:p>
          <a:p>
            <a:pPr indent="0" lvl="0" marL="0" rtl="0" algn="l">
              <a:spcBef>
                <a:spcPts val="1200"/>
              </a:spcBef>
              <a:spcAft>
                <a:spcPts val="0"/>
              </a:spcAft>
              <a:buNone/>
            </a:pPr>
            <a:r>
              <a:t/>
            </a:r>
            <a:endParaRPr/>
          </a:p>
        </p:txBody>
      </p:sp>
      <p:sp>
        <p:nvSpPr>
          <p:cNvPr id="231" name="Google Shape;231;p41"/>
          <p:cNvSpPr txBox="1"/>
          <p:nvPr>
            <p:ph idx="1" type="body"/>
          </p:nvPr>
        </p:nvSpPr>
        <p:spPr>
          <a:xfrm>
            <a:off x="311700" y="814660"/>
            <a:ext cx="85206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Achievement components: The </a:t>
            </a:r>
            <a:r>
              <a:rPr lang="en"/>
              <a:t>achievements</a:t>
            </a:r>
            <a:r>
              <a:rPr lang="en"/>
              <a:t> that the game will offer is if the player reaches a high point in estrogen or reaches a certain level, they will unlock </a:t>
            </a:r>
            <a:r>
              <a:rPr lang="en"/>
              <a:t>teams for Eggy. Items such as hats, weapons(birth control) or new faces (like add an eggstache)</a:t>
            </a:r>
            <a:endParaRPr/>
          </a:p>
          <a:p>
            <a:pPr indent="0" lvl="0" marL="0" rtl="0" algn="l">
              <a:spcBef>
                <a:spcPts val="1600"/>
              </a:spcBef>
              <a:spcAft>
                <a:spcPts val="0"/>
              </a:spcAft>
              <a:buNone/>
            </a:pPr>
            <a:r>
              <a:rPr lang="en"/>
              <a:t>Social Components: On the social scale, it would be an entertaining future if the game was to </a:t>
            </a:r>
            <a:r>
              <a:rPr lang="en"/>
              <a:t>switch to having an online access, where others can players can race another online as other the eggs or swimmers! It </a:t>
            </a:r>
            <a:r>
              <a:rPr lang="en"/>
              <a:t>would</a:t>
            </a:r>
            <a:r>
              <a:rPr lang="en"/>
              <a:t> create a link for a social aspect of the original gameplay.</a:t>
            </a:r>
            <a:endParaRPr/>
          </a:p>
          <a:p>
            <a:pPr indent="0" lvl="0" marL="0" rtl="0" algn="l">
              <a:spcBef>
                <a:spcPts val="1600"/>
              </a:spcBef>
              <a:spcAft>
                <a:spcPts val="1600"/>
              </a:spcAft>
              <a:buNone/>
            </a:pPr>
            <a:r>
              <a:rPr lang="en"/>
              <a:t>Immersion Components: I mean to use characters as a method of immersion for the players. To help </a:t>
            </a:r>
            <a:r>
              <a:rPr lang="en"/>
              <a:t>teach through the levels and explain why the players is doing what the player does. For a more physical immersion, having achievements can grapple the attention of players.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Characters &amp; Collectables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 sz="2600">
                <a:highlight>
                  <a:srgbClr val="FFFFFF"/>
                </a:highlight>
              </a:rPr>
              <a:t>Discuss the skills required in your game</a:t>
            </a:r>
            <a:endParaRPr sz="2600"/>
          </a:p>
        </p:txBody>
      </p:sp>
      <p:sp>
        <p:nvSpPr>
          <p:cNvPr id="237" name="Google Shape;237;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game, I would like there to be no skill </a:t>
            </a:r>
            <a:r>
              <a:rPr lang="en"/>
              <a:t>needed to play. The gameplay motive is to avoid and collect. The levels for the game will </a:t>
            </a:r>
            <a:r>
              <a:rPr lang="en"/>
              <a:t>progressively</a:t>
            </a:r>
            <a:r>
              <a:rPr lang="en"/>
              <a:t> get more and more complicated but with time and practice, people will get a hang of it and create the potential for beating all the levels in the game. </a:t>
            </a:r>
            <a:endParaRPr/>
          </a:p>
          <a:p>
            <a:pPr indent="0" lvl="0" marL="0" rtl="0" algn="l">
              <a:spcBef>
                <a:spcPts val="1600"/>
              </a:spcBef>
              <a:spcAft>
                <a:spcPts val="1600"/>
              </a:spcAft>
              <a:buNone/>
            </a:pPr>
            <a:r>
              <a:rPr lang="en"/>
              <a:t>The game is on the educational motive, so having a minimal skill requirement allows a more wider audience to enjoy and play the game.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 sz="1800">
                <a:highlight>
                  <a:srgbClr val="FFFFFF"/>
                </a:highlight>
              </a:rPr>
              <a:t>W</a:t>
            </a:r>
            <a:r>
              <a:rPr lang="en" sz="1800">
                <a:highlight>
                  <a:srgbClr val="FFFFFF"/>
                </a:highlight>
              </a:rPr>
              <a:t>hat the goals are of the game (how will the players know what the goals are)</a:t>
            </a:r>
            <a:endParaRPr sz="1800"/>
          </a:p>
        </p:txBody>
      </p:sp>
      <p:sp>
        <p:nvSpPr>
          <p:cNvPr id="243" name="Google Shape;243;p43"/>
          <p:cNvSpPr txBox="1"/>
          <p:nvPr>
            <p:ph idx="1" type="body"/>
          </p:nvPr>
        </p:nvSpPr>
        <p:spPr>
          <a:xfrm>
            <a:off x="311700" y="940270"/>
            <a:ext cx="8520600" cy="375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overall goal is to create an entertaining </a:t>
            </a:r>
            <a:r>
              <a:rPr lang="en"/>
              <a:t>method of learning the functionality of women reproductive organs. </a:t>
            </a:r>
            <a:endParaRPr/>
          </a:p>
          <a:p>
            <a:pPr indent="0" lvl="0" marL="0" rtl="0" algn="l">
              <a:spcBef>
                <a:spcPts val="1600"/>
              </a:spcBef>
              <a:spcAft>
                <a:spcPts val="0"/>
              </a:spcAft>
              <a:buNone/>
            </a:pPr>
            <a:r>
              <a:rPr lang="en"/>
              <a:t>The goal for the players is </a:t>
            </a:r>
            <a:r>
              <a:rPr lang="en"/>
              <a:t>however</a:t>
            </a:r>
            <a:r>
              <a:rPr lang="en"/>
              <a:t>, is to have fun and gain information/knowledge that way. So the game isn’t forcing info upon people, its inviting them.</a:t>
            </a:r>
            <a:endParaRPr/>
          </a:p>
          <a:p>
            <a:pPr indent="0" lvl="0" marL="0" rtl="0" algn="l">
              <a:spcBef>
                <a:spcPts val="1600"/>
              </a:spcBef>
              <a:spcAft>
                <a:spcPts val="1600"/>
              </a:spcAft>
              <a:buNone/>
            </a:pPr>
            <a:r>
              <a:rPr lang="en"/>
              <a:t>For the player:  They create </a:t>
            </a:r>
            <a:r>
              <a:rPr lang="en"/>
              <a:t>their</a:t>
            </a:r>
            <a:r>
              <a:rPr lang="en"/>
              <a:t> goal on how to win the level. Each level wil range On motives but </a:t>
            </a:r>
            <a:r>
              <a:rPr lang="en"/>
              <a:t>the</a:t>
            </a:r>
            <a:r>
              <a:rPr lang="en"/>
              <a:t> </a:t>
            </a:r>
            <a:r>
              <a:rPr lang="en"/>
              <a:t>overall</a:t>
            </a:r>
            <a:r>
              <a:rPr lang="en"/>
              <a:t> goal is to avoid and collect. They’ll </a:t>
            </a:r>
            <a:r>
              <a:rPr lang="en"/>
              <a:t>understand</a:t>
            </a:r>
            <a:r>
              <a:rPr lang="en"/>
              <a:t> the goal, bluntly through the NPC ( Eggbert) who will help players and guide them on what is best to get and stay away from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000">
                <a:highlight>
                  <a:srgbClr val="FFFFFF"/>
                </a:highlight>
              </a:rPr>
              <a:t>W</a:t>
            </a:r>
            <a:r>
              <a:rPr lang="en" sz="2000">
                <a:highlight>
                  <a:srgbClr val="FFFFFF"/>
                </a:highlight>
              </a:rPr>
              <a:t>hat is the constant feedback that your game provides to the players?</a:t>
            </a:r>
            <a:endParaRPr sz="2000">
              <a:highlight>
                <a:srgbClr val="FFFFFF"/>
              </a:highlight>
            </a:endParaRPr>
          </a:p>
          <a:p>
            <a:pPr indent="0" lvl="0" marL="0" rtl="0" algn="l">
              <a:spcBef>
                <a:spcPts val="1200"/>
              </a:spcBef>
              <a:spcAft>
                <a:spcPts val="0"/>
              </a:spcAft>
              <a:buNone/>
            </a:pPr>
            <a:r>
              <a:t/>
            </a:r>
            <a:endParaRPr/>
          </a:p>
        </p:txBody>
      </p:sp>
      <p:sp>
        <p:nvSpPr>
          <p:cNvPr id="249" name="Google Shape;249;p44"/>
          <p:cNvSpPr txBox="1"/>
          <p:nvPr>
            <p:ph idx="1" type="body"/>
          </p:nvPr>
        </p:nvSpPr>
        <p:spPr>
          <a:xfrm>
            <a:off x="311700" y="857513"/>
            <a:ext cx="8520600" cy="381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t>feedback for players, is </a:t>
            </a:r>
            <a:r>
              <a:rPr lang="en"/>
              <a:t>accomplishment</a:t>
            </a:r>
            <a:r>
              <a:rPr lang="en"/>
              <a:t> of gaining new level ups, new collectibles. As I’m typing this, I just now thought that there could be </a:t>
            </a:r>
            <a:r>
              <a:rPr lang="en"/>
              <a:t>another</a:t>
            </a:r>
            <a:r>
              <a:rPr lang="en"/>
              <a:t> add-on where if players reach a certain collected amount of estrogen; that will lead to unlock weapons (types of birth control) and outfits (condom hat) for the main player (Eggy). To help create a drive to continue playing on.</a:t>
            </a:r>
            <a:endParaRPr/>
          </a:p>
          <a:p>
            <a:pPr indent="0" lvl="0" marL="0" rtl="0" algn="l">
              <a:spcBef>
                <a:spcPts val="1600"/>
              </a:spcBef>
              <a:spcAft>
                <a:spcPts val="1600"/>
              </a:spcAft>
              <a:buNone/>
            </a:pPr>
            <a:r>
              <a:rPr lang="en"/>
              <a:t>Another interpretation of the question: The other feedback /m that they are learning while they play! Maybe have Eggbert remind them what they </a:t>
            </a:r>
            <a:r>
              <a:rPr lang="en"/>
              <a:t>subconsciously</a:t>
            </a:r>
            <a:r>
              <a:rPr lang="en"/>
              <a:t> learned during the level.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600">
                <a:highlight>
                  <a:srgbClr val="FFFFFF"/>
                </a:highlight>
              </a:rPr>
              <a:t>How does your game make players less self-absorbed?</a:t>
            </a:r>
            <a:endParaRPr sz="2600">
              <a:highlight>
                <a:srgbClr val="FFFFFF"/>
              </a:highlight>
            </a:endParaRPr>
          </a:p>
          <a:p>
            <a:pPr indent="0" lvl="0" marL="0" rtl="0" algn="l">
              <a:spcBef>
                <a:spcPts val="1200"/>
              </a:spcBef>
              <a:spcAft>
                <a:spcPts val="0"/>
              </a:spcAft>
              <a:buNone/>
            </a:pPr>
            <a:r>
              <a:t/>
            </a:r>
            <a:endParaRPr/>
          </a:p>
        </p:txBody>
      </p:sp>
      <p:sp>
        <p:nvSpPr>
          <p:cNvPr id="255" name="Google Shape;255;p45"/>
          <p:cNvSpPr txBox="1"/>
          <p:nvPr>
            <p:ph idx="1" type="body"/>
          </p:nvPr>
        </p:nvSpPr>
        <p:spPr>
          <a:xfrm>
            <a:off x="394660" y="1161693"/>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Hopefully</a:t>
            </a:r>
            <a:r>
              <a:rPr lang="en"/>
              <a:t> no.</a:t>
            </a:r>
            <a:endParaRPr/>
          </a:p>
          <a:p>
            <a:pPr indent="0" lvl="0" marL="0" rtl="0" algn="l">
              <a:spcBef>
                <a:spcPts val="1600"/>
              </a:spcBef>
              <a:spcAft>
                <a:spcPts val="0"/>
              </a:spcAft>
              <a:buNone/>
            </a:pPr>
            <a:r>
              <a:rPr lang="en"/>
              <a:t>The </a:t>
            </a:r>
            <a:r>
              <a:rPr lang="en"/>
              <a:t>game is to invite and excite </a:t>
            </a:r>
            <a:r>
              <a:rPr lang="en"/>
              <a:t>everyone</a:t>
            </a:r>
            <a:r>
              <a:rPr lang="en"/>
              <a:t> and learn </a:t>
            </a:r>
            <a:r>
              <a:rPr lang="en"/>
              <a:t>something</a:t>
            </a:r>
            <a:r>
              <a:rPr lang="en"/>
              <a:t> they may not understand that well. </a:t>
            </a:r>
            <a:r>
              <a:rPr lang="en"/>
              <a:t>However</a:t>
            </a:r>
            <a:r>
              <a:rPr lang="en"/>
              <a:t>, I am aware that people tend to get extremely competitive so having unlockables at certain levels could lead to </a:t>
            </a:r>
            <a:r>
              <a:rPr lang="en"/>
              <a:t>pompous</a:t>
            </a:r>
            <a:r>
              <a:rPr lang="en"/>
              <a:t> attitude. </a:t>
            </a:r>
            <a:endParaRPr/>
          </a:p>
          <a:p>
            <a:pPr indent="0" lvl="0" marL="0" rtl="0" algn="l">
              <a:spcBef>
                <a:spcPts val="1600"/>
              </a:spcBef>
              <a:spcAft>
                <a:spcPts val="1600"/>
              </a:spcAft>
              <a:buNone/>
            </a:pPr>
            <a:r>
              <a:rPr lang="en"/>
              <a:t>That’s not the goal, the wish is to have players keep the mind open and aware. There is no NPCs that may help with empathy but overall game depiction is to show the meaningfulness of the subject matter.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6"/>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 GAME TRAILER</a:t>
            </a:r>
            <a:endParaRPr/>
          </a:p>
        </p:txBody>
      </p:sp>
      <p:sp>
        <p:nvSpPr>
          <p:cNvPr id="261" name="Google Shape;261;p46"/>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https://youtu.be/thbHiCX6vyI</a:t>
            </a:r>
            <a:endParaRPr/>
          </a:p>
          <a:p>
            <a:pPr indent="0" lvl="0" marL="0" rtl="0" algn="ctr">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7"/>
          <p:cNvSpPr txBox="1"/>
          <p:nvPr>
            <p:ph type="title"/>
          </p:nvPr>
        </p:nvSpPr>
        <p:spPr>
          <a:xfrm>
            <a:off x="311700" y="1233100"/>
            <a:ext cx="8520600" cy="161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7200"/>
              <a:t>Thank You</a:t>
            </a:r>
            <a:endParaRPr sz="7200"/>
          </a:p>
        </p:txBody>
      </p:sp>
      <p:sp>
        <p:nvSpPr>
          <p:cNvPr id="267" name="Google Shape;267;p47"/>
          <p:cNvSpPr txBox="1"/>
          <p:nvPr>
            <p:ph idx="1" type="body"/>
          </p:nvPr>
        </p:nvSpPr>
        <p:spPr>
          <a:xfrm>
            <a:off x="386225" y="2695825"/>
            <a:ext cx="8520600" cy="3729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For your time!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Eggy Ovum</a:t>
            </a:r>
            <a:br>
              <a:rPr lang="en"/>
            </a:br>
            <a:r>
              <a:rPr lang="en"/>
              <a:t>Player</a:t>
            </a:r>
            <a:endParaRPr/>
          </a:p>
          <a:p>
            <a:pPr indent="0" lvl="0" marL="0" rtl="0" algn="l">
              <a:spcBef>
                <a:spcPts val="1600"/>
              </a:spcBef>
              <a:spcAft>
                <a:spcPts val="1600"/>
              </a:spcAft>
              <a:buNone/>
            </a:pPr>
            <a:r>
              <a:rPr lang="en"/>
              <a:t>Eggy is the eagerly eggcided </a:t>
            </a:r>
            <a:r>
              <a:rPr lang="en"/>
              <a:t>ovarian</a:t>
            </a:r>
            <a:r>
              <a:rPr lang="en"/>
              <a:t> egg that plans to make the </a:t>
            </a:r>
            <a:r>
              <a:rPr lang="en"/>
              <a:t>journey</a:t>
            </a:r>
            <a:r>
              <a:rPr lang="en"/>
              <a:t> to the vaginal canal in order to </a:t>
            </a:r>
            <a:r>
              <a:rPr lang="en"/>
              <a:t>announcements</a:t>
            </a:r>
            <a:r>
              <a:rPr lang="en"/>
              <a:t> for the body.</a:t>
            </a:r>
            <a:endParaRPr/>
          </a:p>
        </p:txBody>
      </p:sp>
      <p:pic>
        <p:nvPicPr>
          <p:cNvPr id="78" name="Google Shape;78;p16"/>
          <p:cNvPicPr preferRelativeResize="0"/>
          <p:nvPr/>
        </p:nvPicPr>
        <p:blipFill rotWithShape="1">
          <a:blip r:embed="rId3">
            <a:alphaModFix/>
          </a:blip>
          <a:srcRect b="40447" l="18516" r="54914" t="20306"/>
          <a:stretch/>
        </p:blipFill>
        <p:spPr>
          <a:xfrm>
            <a:off x="239725" y="485475"/>
            <a:ext cx="4064673" cy="41725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276175" y="4151850"/>
            <a:ext cx="4045200" cy="67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EggBert</a:t>
            </a:r>
            <a:endParaRPr sz="3600"/>
          </a:p>
        </p:txBody>
      </p:sp>
      <p:sp>
        <p:nvSpPr>
          <p:cNvPr id="84" name="Google Shape;84;p17"/>
          <p:cNvSpPr txBox="1"/>
          <p:nvPr>
            <p:ph idx="2" type="body"/>
          </p:nvPr>
        </p:nvSpPr>
        <p:spPr>
          <a:xfrm>
            <a:off x="4889800" y="2571750"/>
            <a:ext cx="3837000" cy="1723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300">
              <a:latin typeface="Trebuchet MS"/>
              <a:ea typeface="Trebuchet MS"/>
              <a:cs typeface="Trebuchet MS"/>
              <a:sym typeface="Trebuchet MS"/>
            </a:endParaRPr>
          </a:p>
          <a:p>
            <a:pPr indent="0" lvl="0" marL="0" rtl="0" algn="l">
              <a:lnSpc>
                <a:spcPct val="115000"/>
              </a:lnSpc>
              <a:spcBef>
                <a:spcPts val="0"/>
              </a:spcBef>
              <a:spcAft>
                <a:spcPts val="0"/>
              </a:spcAft>
              <a:buNone/>
            </a:pPr>
            <a:r>
              <a:rPr lang="en" sz="1300">
                <a:latin typeface="Trebuchet MS"/>
                <a:ea typeface="Trebuchet MS"/>
                <a:cs typeface="Trebuchet MS"/>
                <a:sym typeface="Trebuchet MS"/>
              </a:rPr>
              <a:t>“Remember Eggy, estrogen is what keeps us going. Stay away from progesterone, they can stop us from completing our cycle!</a:t>
            </a:r>
            <a:endParaRPr sz="1300">
              <a:latin typeface="Trebuchet MS"/>
              <a:ea typeface="Trebuchet MS"/>
              <a:cs typeface="Trebuchet MS"/>
              <a:sym typeface="Trebuchet MS"/>
            </a:endParaRPr>
          </a:p>
          <a:p>
            <a:pPr indent="0" lvl="0" marL="0" rtl="0" algn="l">
              <a:lnSpc>
                <a:spcPct val="115000"/>
              </a:lnSpc>
              <a:spcBef>
                <a:spcPts val="0"/>
              </a:spcBef>
              <a:spcAft>
                <a:spcPts val="0"/>
              </a:spcAft>
              <a:buNone/>
            </a:pPr>
            <a:r>
              <a:rPr lang="en" sz="1300">
                <a:latin typeface="Trebuchet MS"/>
                <a:ea typeface="Trebuchet MS"/>
                <a:cs typeface="Trebuchet MS"/>
                <a:sym typeface="Trebuchet MS"/>
              </a:rPr>
              <a:t>Eggy, by all accounts, stay away from the Swimmers! Just one will destroy our very existence and create something of a problem that could last for 18 years!”</a:t>
            </a:r>
            <a:endParaRPr b="1"/>
          </a:p>
        </p:txBody>
      </p:sp>
      <p:pic>
        <p:nvPicPr>
          <p:cNvPr id="85" name="Google Shape;85;p17"/>
          <p:cNvPicPr preferRelativeResize="0"/>
          <p:nvPr/>
        </p:nvPicPr>
        <p:blipFill rotWithShape="1">
          <a:blip r:embed="rId3">
            <a:alphaModFix/>
          </a:blip>
          <a:srcRect b="31648" l="17635" r="53209" t="16067"/>
          <a:stretch/>
        </p:blipFill>
        <p:spPr>
          <a:xfrm>
            <a:off x="235313" y="110750"/>
            <a:ext cx="4126935" cy="5143499"/>
          </a:xfrm>
          <a:prstGeom prst="rect">
            <a:avLst/>
          </a:prstGeom>
          <a:noFill/>
          <a:ln>
            <a:noFill/>
          </a:ln>
        </p:spPr>
      </p:pic>
      <p:sp>
        <p:nvSpPr>
          <p:cNvPr id="86" name="Google Shape;86;p17"/>
          <p:cNvSpPr txBox="1"/>
          <p:nvPr>
            <p:ph idx="2" type="body"/>
          </p:nvPr>
        </p:nvSpPr>
        <p:spPr>
          <a:xfrm>
            <a:off x="4889800" y="-19985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Eggbert is an NPC who is a but older than the rest of the eggs.  As the elder, he teaches the younger eggs where to travel and what to watch out for. He’s been in the ovaries longer so he’s </a:t>
            </a:r>
            <a:r>
              <a:rPr lang="en"/>
              <a:t>oxidizing</a:t>
            </a: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276175" y="4151850"/>
            <a:ext cx="4045200" cy="67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Estrogen</a:t>
            </a:r>
            <a:endParaRPr sz="3600"/>
          </a:p>
        </p:txBody>
      </p:sp>
      <p:sp>
        <p:nvSpPr>
          <p:cNvPr id="92" name="Google Shape;92;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900"/>
              <a:t>Estrogen is the main ingredient that the eggs need to gather in order to come their cycle. Collecting estrogen will be equivalent to collecting health.</a:t>
            </a:r>
            <a:endParaRPr sz="1900"/>
          </a:p>
          <a:p>
            <a:pPr indent="0" lvl="0" marL="0" rtl="0" algn="l">
              <a:lnSpc>
                <a:spcPct val="115000"/>
              </a:lnSpc>
              <a:spcBef>
                <a:spcPts val="0"/>
              </a:spcBef>
              <a:spcAft>
                <a:spcPts val="0"/>
              </a:spcAft>
              <a:buNone/>
            </a:pPr>
            <a:r>
              <a:rPr lang="en" sz="1900"/>
              <a:t>Estrogen plays a role as it thickens the lining of the uterus to prepare for pregnancy.</a:t>
            </a:r>
            <a:endParaRPr sz="1900"/>
          </a:p>
        </p:txBody>
      </p:sp>
      <p:pic>
        <p:nvPicPr>
          <p:cNvPr id="93" name="Google Shape;93;p18"/>
          <p:cNvPicPr preferRelativeResize="0"/>
          <p:nvPr/>
        </p:nvPicPr>
        <p:blipFill rotWithShape="1">
          <a:blip r:embed="rId3">
            <a:alphaModFix/>
          </a:blip>
          <a:srcRect b="57611" l="47187" r="33514" t="19601"/>
          <a:stretch/>
        </p:blipFill>
        <p:spPr>
          <a:xfrm>
            <a:off x="426325" y="828175"/>
            <a:ext cx="3744901" cy="3073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Enemies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276175" y="4151850"/>
            <a:ext cx="4045200" cy="67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Swimmer</a:t>
            </a:r>
            <a:endParaRPr sz="3600"/>
          </a:p>
        </p:txBody>
      </p:sp>
      <p:sp>
        <p:nvSpPr>
          <p:cNvPr id="104" name="Google Shape;104;p2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t>Swimmers are the main </a:t>
            </a:r>
            <a:r>
              <a:rPr lang="en"/>
              <a:t>antagonist</a:t>
            </a:r>
            <a:r>
              <a:rPr lang="en"/>
              <a:t> in this story.</a:t>
            </a:r>
            <a:endParaRPr/>
          </a:p>
          <a:p>
            <a:pPr indent="0" lvl="0" marL="0" rtl="0" algn="l">
              <a:lnSpc>
                <a:spcPct val="115000"/>
              </a:lnSpc>
              <a:spcBef>
                <a:spcPts val="0"/>
              </a:spcBef>
              <a:spcAft>
                <a:spcPts val="0"/>
              </a:spcAft>
              <a:buNone/>
            </a:pPr>
            <a:r>
              <a:rPr lang="en"/>
              <a:t>Swimmers are semen, and their goal is to knock up Eggy’s </a:t>
            </a:r>
            <a:r>
              <a:rPr lang="en"/>
              <a:t>journey.</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The player has to avoid the swimmers at all times, the game will end if they are touched by one. It only takes one</a:t>
            </a:r>
            <a:endParaRPr/>
          </a:p>
        </p:txBody>
      </p:sp>
      <p:pic>
        <p:nvPicPr>
          <p:cNvPr id="105" name="Google Shape;105;p20"/>
          <p:cNvPicPr preferRelativeResize="0"/>
          <p:nvPr/>
        </p:nvPicPr>
        <p:blipFill rotWithShape="1">
          <a:blip r:embed="rId3">
            <a:alphaModFix/>
          </a:blip>
          <a:srcRect b="30638" l="60900" r="5712" t="35190"/>
          <a:stretch/>
        </p:blipFill>
        <p:spPr>
          <a:xfrm>
            <a:off x="276175" y="879126"/>
            <a:ext cx="4045199" cy="2877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276175" y="4151850"/>
            <a:ext cx="4045200" cy="67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600"/>
              <a:t>Progesterone</a:t>
            </a:r>
            <a:endParaRPr sz="3600"/>
          </a:p>
        </p:txBody>
      </p:sp>
      <p:sp>
        <p:nvSpPr>
          <p:cNvPr id="111" name="Google Shape;111;p21"/>
          <p:cNvSpPr txBox="1"/>
          <p:nvPr>
            <p:ph idx="2" type="body"/>
          </p:nvPr>
        </p:nvSpPr>
        <p:spPr>
          <a:xfrm>
            <a:off x="4927075" y="587550"/>
            <a:ext cx="3837000" cy="4105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t>Progesterone</a:t>
            </a:r>
            <a:r>
              <a:rPr lang="en"/>
              <a:t> is the </a:t>
            </a:r>
            <a:r>
              <a:rPr lang="en"/>
              <a:t>chemical</a:t>
            </a:r>
            <a:r>
              <a:rPr lang="en"/>
              <a:t> eggy should avoid while traveling.</a:t>
            </a:r>
            <a:endParaRPr/>
          </a:p>
          <a:p>
            <a:pPr indent="0" lvl="0" marL="0" rtl="0" algn="l">
              <a:lnSpc>
                <a:spcPct val="115000"/>
              </a:lnSpc>
              <a:spcBef>
                <a:spcPts val="0"/>
              </a:spcBef>
              <a:spcAft>
                <a:spcPts val="0"/>
              </a:spcAft>
              <a:buNone/>
            </a:pPr>
            <a:r>
              <a:rPr lang="en"/>
              <a:t>A lot og </a:t>
            </a:r>
            <a:r>
              <a:rPr lang="en"/>
              <a:t>progesterone</a:t>
            </a:r>
            <a:r>
              <a:rPr lang="en"/>
              <a:t> has the </a:t>
            </a:r>
            <a:r>
              <a:rPr lang="en"/>
              <a:t>ability</a:t>
            </a:r>
            <a:r>
              <a:rPr lang="en"/>
              <a:t> to cause the </a:t>
            </a:r>
            <a:r>
              <a:rPr lang="en"/>
              <a:t>muscles</a:t>
            </a:r>
            <a:r>
              <a:rPr lang="en"/>
              <a:t> to contract in the </a:t>
            </a:r>
            <a:r>
              <a:rPr lang="en"/>
              <a:t>future</a:t>
            </a:r>
            <a:r>
              <a:rPr lang="en"/>
              <a:t> that </a:t>
            </a:r>
            <a:r>
              <a:rPr lang="en"/>
              <a:t>causes</a:t>
            </a:r>
            <a:r>
              <a:rPr lang="en"/>
              <a:t> the body to reject an egg. Which is found in </a:t>
            </a:r>
            <a:r>
              <a:rPr lang="en"/>
              <a:t>birth controls</a:t>
            </a:r>
            <a:r>
              <a:rPr lang="en"/>
              <a:t>.</a:t>
            </a:r>
            <a:endParaRPr/>
          </a:p>
          <a:p>
            <a:pPr indent="0" lvl="0" marL="0" rtl="0" algn="l">
              <a:lnSpc>
                <a:spcPct val="115000"/>
              </a:lnSpc>
              <a:spcBef>
                <a:spcPts val="0"/>
              </a:spcBef>
              <a:spcAft>
                <a:spcPts val="0"/>
              </a:spcAft>
              <a:buNone/>
            </a:pPr>
            <a:r>
              <a:rPr lang="en"/>
              <a:t>So in order for egg to complete his </a:t>
            </a:r>
            <a:r>
              <a:rPr lang="en"/>
              <a:t>cycle. Getting hit by the progeestine will cause your estrogen levels to decrease.</a:t>
            </a:r>
            <a:endParaRPr/>
          </a:p>
        </p:txBody>
      </p:sp>
      <p:pic>
        <p:nvPicPr>
          <p:cNvPr id="112" name="Google Shape;112;p21"/>
          <p:cNvPicPr preferRelativeResize="0"/>
          <p:nvPr/>
        </p:nvPicPr>
        <p:blipFill>
          <a:blip r:embed="rId3">
            <a:alphaModFix/>
          </a:blip>
          <a:stretch>
            <a:fillRect/>
          </a:stretch>
        </p:blipFill>
        <p:spPr>
          <a:xfrm>
            <a:off x="301758" y="980750"/>
            <a:ext cx="3994026" cy="2942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