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3-1.png"/><Relationship Id="rId3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4-1.png"/><Relationship Id="rId3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5-1.png"/><Relationship Id="rId3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6-1.png"/><Relationship Id="rId3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7-1.png"/><Relationship Id="rId3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8-1.png"/><Relationship Id="rId3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9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20-1.png"/><Relationship Id="rId3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21-1.png"/><Relationship Id="rId3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22-1.png"/><Relationship Id="rId3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23-1.png"/><Relationship Id="rId3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24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808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808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808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808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808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808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808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808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808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808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808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808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808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808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D4D4D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D4D4D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D4D4D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808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808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808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0808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9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530566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200" spc="-36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Использование actuator и prometheus для мониторинга java приложений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88958"/>
            <a:ext cx="73567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Подробно про индикаторы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5136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Actuator при переходе по url 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actuator/health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отображаются все индикаторы здоровья приложения. 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9694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 умолчанию отображается только один индикатор - 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status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5874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Чтобы включить все индикаторы доступные в приложении необходимо добавить настройку в application.properties: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management.endpoint.health.show-details=always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23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Чтобы отключить отдельный индикатор достаточно добавить настройку: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4416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management.health.{название индикатора}.enabled=false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60596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Чтобы получить информацию про отдельный индикатор можно перейти по url: 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6777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/health/{название индикатора}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40343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Создание своих индикаторов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396835" y="892969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 помощью Actuator есть возможно создавать свои индикаторы здоровья которые будет доступны по url /health</a:t>
            </a:r>
            <a:endParaRPr lang="en-US" sz="850" dirty="0"/>
          </a:p>
        </p:txBody>
      </p:sp>
      <p:sp>
        <p:nvSpPr>
          <p:cNvPr id="4" name="Text 2"/>
          <p:cNvSpPr/>
          <p:nvPr/>
        </p:nvSpPr>
        <p:spPr>
          <a:xfrm>
            <a:off x="396835" y="1201936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Для создания своего индикаторы необходимо реализовать интерфейс </a:t>
            </a:r>
            <a:endParaRPr lang="en-US" sz="850" dirty="0"/>
          </a:p>
        </p:txBody>
      </p:sp>
      <p:sp>
        <p:nvSpPr>
          <p:cNvPr id="5" name="Shape 3"/>
          <p:cNvSpPr/>
          <p:nvPr/>
        </p:nvSpPr>
        <p:spPr>
          <a:xfrm>
            <a:off x="396835" y="1510903"/>
            <a:ext cx="13836729" cy="351472"/>
          </a:xfrm>
          <a:prstGeom prst="roundRect">
            <a:avLst>
              <a:gd name="adj" fmla="val 13553"/>
            </a:avLst>
          </a:prstGeom>
          <a:solidFill>
            <a:srgbClr val="DADBF1"/>
          </a:solidFill>
          <a:ln/>
        </p:spPr>
      </p:sp>
      <p:sp>
        <p:nvSpPr>
          <p:cNvPr id="6" name="Shape 4"/>
          <p:cNvSpPr/>
          <p:nvPr/>
        </p:nvSpPr>
        <p:spPr>
          <a:xfrm>
            <a:off x="391239" y="1510903"/>
            <a:ext cx="13847921" cy="351472"/>
          </a:xfrm>
          <a:prstGeom prst="roundRect">
            <a:avLst>
              <a:gd name="adj" fmla="val 4840"/>
            </a:avLst>
          </a:prstGeom>
          <a:solidFill>
            <a:srgbClr val="DADBF1"/>
          </a:solidFill>
          <a:ln/>
        </p:spPr>
      </p:sp>
      <p:sp>
        <p:nvSpPr>
          <p:cNvPr id="7" name="Text 5"/>
          <p:cNvSpPr/>
          <p:nvPr/>
        </p:nvSpPr>
        <p:spPr>
          <a:xfrm>
            <a:off x="504587" y="1595914"/>
            <a:ext cx="13621226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org.springframework.boot.actuate.health.HealthIndicator</a:t>
            </a:r>
            <a:endParaRPr lang="en-US" sz="850" dirty="0"/>
          </a:p>
        </p:txBody>
      </p:sp>
      <p:sp>
        <p:nvSpPr>
          <p:cNvPr id="8" name="Text 6"/>
          <p:cNvSpPr/>
          <p:nvPr/>
        </p:nvSpPr>
        <p:spPr>
          <a:xfrm>
            <a:off x="396835" y="1989892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Пример реализации интерфейса:</a:t>
            </a:r>
            <a:endParaRPr lang="en-US" sz="85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835" y="2298859"/>
            <a:ext cx="6953607" cy="2806898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396835" y="5233273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После реализации интерфейса при переходе по url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/health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отобразится новый параметр: </a:t>
            </a:r>
            <a:endParaRPr lang="en-US" sz="850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35" y="5542240"/>
            <a:ext cx="4084796" cy="3942517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396835" y="9612273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Как видно выше - появился новый индикатор - example</a:t>
            </a:r>
            <a:endParaRPr lang="en-US" sz="850" dirty="0"/>
          </a:p>
        </p:txBody>
      </p:sp>
      <p:sp>
        <p:nvSpPr>
          <p:cNvPr id="13" name="Text 9"/>
          <p:cNvSpPr/>
          <p:nvPr/>
        </p:nvSpPr>
        <p:spPr>
          <a:xfrm>
            <a:off x="396835" y="9921240"/>
            <a:ext cx="13836729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b="1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Важное замечание 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Название индикатора формируется из названия класса без приставки 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HealthIndicator</a:t>
            </a:r>
            <a:endParaRPr lang="en-US" sz="8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3161" y="411123"/>
            <a:ext cx="3737491" cy="4670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50"/>
              </a:lnSpc>
              <a:buNone/>
            </a:pPr>
            <a:r>
              <a:rPr lang="en-US" sz="2900" b="1" spc="-88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Подробно про info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523161" y="1177171"/>
            <a:ext cx="13584079" cy="239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spc="-24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Конечная точка info показывает общую информацию про приложение которую она получает из файлов </a:t>
            </a:r>
            <a:endParaRPr lang="en-US" sz="1150" dirty="0"/>
          </a:p>
        </p:txBody>
      </p:sp>
      <p:sp>
        <p:nvSpPr>
          <p:cNvPr id="4" name="Text 2"/>
          <p:cNvSpPr/>
          <p:nvPr/>
        </p:nvSpPr>
        <p:spPr>
          <a:xfrm>
            <a:off x="523161" y="1584484"/>
            <a:ext cx="13584079" cy="239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spc="-24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build-info.properties</a:t>
            </a:r>
            <a:pPr algn="l" indent="0" marL="0">
              <a:lnSpc>
                <a:spcPts val="1850"/>
              </a:lnSpc>
              <a:buNone/>
            </a:pPr>
            <a:r>
              <a:rPr lang="en-US" sz="1150" spc="-24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,</a:t>
            </a:r>
            <a:pPr algn="l" indent="0" marL="0">
              <a:lnSpc>
                <a:spcPts val="1850"/>
              </a:lnSpc>
              <a:buNone/>
            </a:pPr>
            <a:r>
              <a:rPr lang="en-US" sz="1150" spc="-24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git.properties</a:t>
            </a:r>
            <a:pPr algn="l" indent="0" marL="0">
              <a:lnSpc>
                <a:spcPts val="1850"/>
              </a:lnSpc>
              <a:buNone/>
            </a:pPr>
            <a:r>
              <a:rPr lang="en-US" sz="1150" spc="-24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и из свойств </a:t>
            </a:r>
            <a:pPr algn="l" indent="0" marL="0">
              <a:lnSpc>
                <a:spcPts val="1850"/>
              </a:lnSpc>
              <a:buNone/>
            </a:pPr>
            <a:r>
              <a:rPr lang="en-US" sz="1150" spc="-24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application.properties </a:t>
            </a:r>
            <a:endParaRPr lang="en-US" sz="1150" dirty="0"/>
          </a:p>
        </p:txBody>
      </p:sp>
      <p:sp>
        <p:nvSpPr>
          <p:cNvPr id="5" name="Text 3"/>
          <p:cNvSpPr/>
          <p:nvPr/>
        </p:nvSpPr>
        <p:spPr>
          <a:xfrm>
            <a:off x="523161" y="1991797"/>
            <a:ext cx="13584079" cy="239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spc="-24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Я добавил в проект для примера вот такой плагин: </a:t>
            </a:r>
            <a:endParaRPr lang="en-US" sz="11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161" y="2399109"/>
            <a:ext cx="4849535" cy="226123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523161" y="4828461"/>
            <a:ext cx="13584079" cy="239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spc="-24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После этого при переходе по url  </a:t>
            </a:r>
            <a:pPr algn="l" indent="0" marL="0">
              <a:lnSpc>
                <a:spcPts val="1850"/>
              </a:lnSpc>
              <a:buNone/>
            </a:pPr>
            <a:r>
              <a:rPr lang="en-US" sz="1150" b="1" spc="-24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/info</a:t>
            </a:r>
            <a:pPr algn="l" indent="0" marL="0">
              <a:lnSpc>
                <a:spcPts val="1850"/>
              </a:lnSpc>
              <a:buNone/>
            </a:pPr>
            <a:r>
              <a:rPr lang="en-US" sz="1150" b="1" spc="-24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я получил вот такой ответ:</a:t>
            </a:r>
            <a:endParaRPr lang="en-US" sz="11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61" y="5403890"/>
            <a:ext cx="3036689" cy="102774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412700" y="5370314"/>
            <a:ext cx="8702040" cy="239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endParaRPr lang="en-US" sz="1150" dirty="0"/>
          </a:p>
        </p:txBody>
      </p:sp>
      <p:sp>
        <p:nvSpPr>
          <p:cNvPr id="10" name="Text 6"/>
          <p:cNvSpPr/>
          <p:nvPr/>
        </p:nvSpPr>
        <p:spPr>
          <a:xfrm>
            <a:off x="523161" y="6767870"/>
            <a:ext cx="13584079" cy="239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spc="-24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Также можно добавлять информацию о приложении в </a:t>
            </a:r>
            <a:pPr algn="l" indent="0" marL="0">
              <a:lnSpc>
                <a:spcPts val="1850"/>
              </a:lnSpc>
              <a:buNone/>
            </a:pPr>
            <a:r>
              <a:rPr lang="en-US" sz="1150" spc="-24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application.properties</a:t>
            </a:r>
            <a:pPr algn="l" indent="0" marL="0">
              <a:lnSpc>
                <a:spcPts val="1850"/>
              </a:lnSpc>
              <a:buNone/>
            </a:pPr>
            <a:r>
              <a:rPr lang="en-US" sz="1150" spc="-24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с ключом info для отображения в /info:</a:t>
            </a:r>
            <a:endParaRPr lang="en-US" sz="1150" dirty="0"/>
          </a:p>
        </p:txBody>
      </p:sp>
      <p:sp>
        <p:nvSpPr>
          <p:cNvPr id="11" name="Text 7"/>
          <p:cNvSpPr/>
          <p:nvPr/>
        </p:nvSpPr>
        <p:spPr>
          <a:xfrm>
            <a:off x="523161" y="7175183"/>
            <a:ext cx="13584079" cy="239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spc="-24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info.application.team=creditpolicy</a:t>
            </a:r>
            <a:endParaRPr lang="en-US" sz="1150" dirty="0"/>
          </a:p>
        </p:txBody>
      </p:sp>
      <p:sp>
        <p:nvSpPr>
          <p:cNvPr id="12" name="Text 8"/>
          <p:cNvSpPr/>
          <p:nvPr/>
        </p:nvSpPr>
        <p:spPr>
          <a:xfrm>
            <a:off x="523161" y="7582495"/>
            <a:ext cx="13584079" cy="239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endParaRPr lang="en-US" sz="11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9110" y="392073"/>
            <a:ext cx="4530209" cy="445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b="1" spc="-8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Интерфейс InfoContributor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99110" y="1122759"/>
            <a:ext cx="13632180" cy="228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Если нам необходимо добавить данные которые будут отображаться по url </a:t>
            </a:r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/info</a:t>
            </a:r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мы можем также реализовать интерфейс </a:t>
            </a:r>
            <a:endParaRPr lang="en-US" sz="1100" dirty="0"/>
          </a:p>
        </p:txBody>
      </p:sp>
      <p:sp>
        <p:nvSpPr>
          <p:cNvPr id="4" name="Text 2"/>
          <p:cNvSpPr/>
          <p:nvPr/>
        </p:nvSpPr>
        <p:spPr>
          <a:xfrm>
            <a:off x="499110" y="1511260"/>
            <a:ext cx="13632180" cy="228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org.springframework.boot.actuate.info.InfoContributor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499110" y="1899761"/>
            <a:ext cx="13632180" cy="228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b="1" spc="-2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Пример реализации</a:t>
            </a:r>
            <a:endParaRPr lang="en-US" sz="110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110" y="2288262"/>
            <a:ext cx="5918002" cy="278070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99110" y="5229344"/>
            <a:ext cx="13632180" cy="4562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После перехода по url /info у меня дополнительно отобразится информация: </a:t>
            </a:r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750"/>
              </a:lnSpc>
              <a:buNone/>
            </a:pPr>
            <a:r>
              <a:rPr lang="en-US" sz="1100" spc="-22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test: creditpolicy</a:t>
            </a:r>
            <a:endParaRPr lang="en-US" sz="11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10" y="5845969"/>
            <a:ext cx="3377803" cy="160412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9110" y="7610475"/>
            <a:ext cx="13632180" cy="2281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endParaRPr lang="en-US" sz="1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9876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Разбор Prometheus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61172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Prometheus - это система мониторинга, которая решает задачи по сбору данных о работе приложения, количества ресурсов. 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 помощью prometheus можно анализировать работу не только приложения но и базы данных, а также заранее узнавать о проблемах в приложении. 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3679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Ниже рассмотрим как работать с prometheus с точки зрения java разработчика.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4459" y="441365"/>
            <a:ext cx="3908822" cy="387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00" b="1" spc="-73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Подключение Prometheus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34459" y="1077397"/>
            <a:ext cx="13761482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Для его подключения необходимо добавить следующую зависимость: </a:t>
            </a:r>
            <a:endParaRPr lang="en-US" sz="950" dirty="0"/>
          </a:p>
        </p:txBody>
      </p:sp>
      <p:sp>
        <p:nvSpPr>
          <p:cNvPr id="4" name="Shape 2"/>
          <p:cNvSpPr/>
          <p:nvPr/>
        </p:nvSpPr>
        <p:spPr>
          <a:xfrm>
            <a:off x="434459" y="1415534"/>
            <a:ext cx="13761482" cy="980361"/>
          </a:xfrm>
          <a:prstGeom prst="roundRect">
            <a:avLst>
              <a:gd name="adj" fmla="val 5318"/>
            </a:avLst>
          </a:prstGeom>
          <a:solidFill>
            <a:srgbClr val="DADBF1"/>
          </a:solidFill>
          <a:ln/>
        </p:spPr>
      </p:sp>
      <p:sp>
        <p:nvSpPr>
          <p:cNvPr id="5" name="Shape 3"/>
          <p:cNvSpPr/>
          <p:nvPr/>
        </p:nvSpPr>
        <p:spPr>
          <a:xfrm>
            <a:off x="428268" y="1415534"/>
            <a:ext cx="13773864" cy="980361"/>
          </a:xfrm>
          <a:prstGeom prst="roundRect">
            <a:avLst>
              <a:gd name="adj" fmla="val 1899"/>
            </a:avLst>
          </a:prstGeom>
          <a:solidFill>
            <a:srgbClr val="DADBF1"/>
          </a:solidFill>
          <a:ln/>
        </p:spPr>
      </p:sp>
      <p:sp>
        <p:nvSpPr>
          <p:cNvPr id="6" name="Text 4"/>
          <p:cNvSpPr/>
          <p:nvPr/>
        </p:nvSpPr>
        <p:spPr>
          <a:xfrm>
            <a:off x="552331" y="1508522"/>
            <a:ext cx="13525738" cy="794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&lt;dependency&gt;</a:t>
            </a:r>
            <a:endParaRPr lang="en-US" sz="950" dirty="0"/>
          </a:p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&lt;groupId&gt;io.micrometer&lt;/groupId&gt;</a:t>
            </a:r>
            <a:endParaRPr lang="en-US" sz="950" dirty="0"/>
          </a:p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&lt;artifactId&gt;micrometer-registry-prometheus&lt;/artifactId&gt;</a:t>
            </a:r>
            <a:endParaRPr lang="en-US" sz="950" dirty="0"/>
          </a:p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&lt;/dependency&gt;</a:t>
            </a:r>
            <a:endParaRPr lang="en-US" sz="950" dirty="0"/>
          </a:p>
        </p:txBody>
      </p:sp>
      <p:sp>
        <p:nvSpPr>
          <p:cNvPr id="7" name="Text 5"/>
          <p:cNvSpPr/>
          <p:nvPr/>
        </p:nvSpPr>
        <p:spPr>
          <a:xfrm>
            <a:off x="434459" y="2535436"/>
            <a:ext cx="13761482" cy="3971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Важный момент: </a:t>
            </a:r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Необходимо так-же подключить и настроить Spring-boot-actuator о котором была речь выше и подключить экспорт метрик в application.yml или application.properties как показано на примере ниже.</a:t>
            </a:r>
            <a:endParaRPr lang="en-US" sz="950" dirty="0"/>
          </a:p>
        </p:txBody>
      </p:sp>
      <p:sp>
        <p:nvSpPr>
          <p:cNvPr id="8" name="Text 6"/>
          <p:cNvSpPr/>
          <p:nvPr/>
        </p:nvSpPr>
        <p:spPr>
          <a:xfrm>
            <a:off x="434459" y="3072170"/>
            <a:ext cx="13761482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Обязательно указать exposure: include: prometheus</a:t>
            </a:r>
            <a:endParaRPr lang="en-US" sz="950" dirty="0"/>
          </a:p>
        </p:txBody>
      </p:sp>
      <p:sp>
        <p:nvSpPr>
          <p:cNvPr id="9" name="Shape 7"/>
          <p:cNvSpPr/>
          <p:nvPr/>
        </p:nvSpPr>
        <p:spPr>
          <a:xfrm>
            <a:off x="434459" y="3410307"/>
            <a:ext cx="13761482" cy="3363516"/>
          </a:xfrm>
          <a:prstGeom prst="roundRect">
            <a:avLst>
              <a:gd name="adj" fmla="val 1550"/>
            </a:avLst>
          </a:prstGeom>
          <a:solidFill>
            <a:srgbClr val="DADBF1"/>
          </a:solidFill>
          <a:ln/>
        </p:spPr>
      </p:sp>
      <p:sp>
        <p:nvSpPr>
          <p:cNvPr id="10" name="Shape 8"/>
          <p:cNvSpPr/>
          <p:nvPr/>
        </p:nvSpPr>
        <p:spPr>
          <a:xfrm>
            <a:off x="428268" y="3410307"/>
            <a:ext cx="13773864" cy="3363516"/>
          </a:xfrm>
          <a:prstGeom prst="roundRect">
            <a:avLst>
              <a:gd name="adj" fmla="val 554"/>
            </a:avLst>
          </a:prstGeom>
          <a:solidFill>
            <a:srgbClr val="DADBF1"/>
          </a:solidFill>
          <a:ln/>
        </p:spPr>
      </p:sp>
      <p:sp>
        <p:nvSpPr>
          <p:cNvPr id="11" name="Text 9"/>
          <p:cNvSpPr/>
          <p:nvPr/>
        </p:nvSpPr>
        <p:spPr>
          <a:xfrm>
            <a:off x="552331" y="3503295"/>
            <a:ext cx="13525738" cy="3177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management:</a:t>
            </a:r>
            <a:endParaRPr lang="en-US" sz="950" dirty="0"/>
          </a:p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metrics:</a:t>
            </a:r>
            <a:endParaRPr lang="en-US" sz="950" dirty="0"/>
          </a:p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export:</a:t>
            </a:r>
            <a:endParaRPr lang="en-US" sz="950" dirty="0"/>
          </a:p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prometheus:</a:t>
            </a:r>
            <a:endParaRPr lang="en-US" sz="950" dirty="0"/>
          </a:p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enabled: true</a:t>
            </a:r>
            <a:endParaRPr lang="en-US" sz="950" dirty="0"/>
          </a:p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endpoints:</a:t>
            </a:r>
            <a:endParaRPr lang="en-US" sz="950" dirty="0"/>
          </a:p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enabled-by-default: true</a:t>
            </a:r>
            <a:endParaRPr lang="en-US" sz="950" dirty="0"/>
          </a:p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web:</a:t>
            </a:r>
            <a:endParaRPr lang="en-US" sz="950" dirty="0"/>
          </a:p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exposure:</a:t>
            </a:r>
            <a:endParaRPr lang="en-US" sz="950" dirty="0"/>
          </a:p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include: health,info,shutdown,prometheus</a:t>
            </a:r>
            <a:endParaRPr lang="en-US" sz="950" dirty="0"/>
          </a:p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base-path: "/monitor"</a:t>
            </a:r>
            <a:endParaRPr lang="en-US" sz="950" dirty="0"/>
          </a:p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endpoint:</a:t>
            </a:r>
            <a:endParaRPr lang="en-US" sz="950" dirty="0"/>
          </a:p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health:</a:t>
            </a:r>
            <a:endParaRPr lang="en-US" sz="950" dirty="0"/>
          </a:p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show-details: always</a:t>
            </a:r>
            <a:endParaRPr lang="en-US" sz="950" dirty="0"/>
          </a:p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info:</a:t>
            </a:r>
            <a:endParaRPr lang="en-US" sz="950" dirty="0"/>
          </a:p>
          <a:p>
            <a:pPr algn="l" indent="0" marL="0">
              <a:lnSpc>
                <a:spcPts val="1550"/>
              </a:lnSpc>
              <a:buNone/>
            </a:pPr>
            <a:r>
              <a:rPr lang="en-US" sz="950" spc="-20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enabled: true</a:t>
            </a:r>
            <a:endParaRPr lang="en-US" sz="950" dirty="0"/>
          </a:p>
        </p:txBody>
      </p:sp>
      <p:sp>
        <p:nvSpPr>
          <p:cNvPr id="12" name="Text 10"/>
          <p:cNvSpPr/>
          <p:nvPr/>
        </p:nvSpPr>
        <p:spPr>
          <a:xfrm>
            <a:off x="434459" y="6913364"/>
            <a:ext cx="13761482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endParaRPr lang="en-US" sz="950" dirty="0"/>
          </a:p>
        </p:txBody>
      </p:sp>
      <p:sp>
        <p:nvSpPr>
          <p:cNvPr id="13" name="Text 11"/>
          <p:cNvSpPr/>
          <p:nvPr/>
        </p:nvSpPr>
        <p:spPr>
          <a:xfrm>
            <a:off x="434459" y="7251502"/>
            <a:ext cx="13761482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endParaRPr lang="en-US" sz="950" dirty="0"/>
          </a:p>
        </p:txBody>
      </p:sp>
      <p:sp>
        <p:nvSpPr>
          <p:cNvPr id="14" name="Text 12"/>
          <p:cNvSpPr/>
          <p:nvPr/>
        </p:nvSpPr>
        <p:spPr>
          <a:xfrm>
            <a:off x="434459" y="7589639"/>
            <a:ext cx="13761482" cy="1985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endParaRPr lang="en-US" sz="9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19469"/>
            <a:ext cx="76771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Что отображает prometheus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8187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После подключения актуатора и прометеуса по url /actuator/prometheus сразу же появятся метрики такие как: 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Загрузка CPU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628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Использование памяти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050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Количество HTTP-запросов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4472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Задержки обработки запросов</a:t>
            </a:r>
            <a:endParaRPr lang="en-US" sz="17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1727" y="378976"/>
            <a:ext cx="7653695" cy="4301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700" b="1" spc="-81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Отключение стандартных метрик Prometheus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481727" y="1084421"/>
            <a:ext cx="13666946" cy="2201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java приложении можно настроить так, чтобы ненужные вам метрики из списка стандартных не собирались.</a:t>
            </a:r>
            <a:endParaRPr lang="en-US" sz="1050" dirty="0"/>
          </a:p>
        </p:txBody>
      </p:sp>
      <p:sp>
        <p:nvSpPr>
          <p:cNvPr id="4" name="Text 2"/>
          <p:cNvSpPr/>
          <p:nvPr/>
        </p:nvSpPr>
        <p:spPr>
          <a:xfrm>
            <a:off x="481727" y="1459349"/>
            <a:ext cx="13666946" cy="2201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Пример отключения метрик jvm memory</a:t>
            </a:r>
            <a:endParaRPr lang="en-US" sz="1050" dirty="0"/>
          </a:p>
        </p:txBody>
      </p:sp>
      <p:sp>
        <p:nvSpPr>
          <p:cNvPr id="5" name="Shape 3"/>
          <p:cNvSpPr/>
          <p:nvPr/>
        </p:nvSpPr>
        <p:spPr>
          <a:xfrm>
            <a:off x="481727" y="1834277"/>
            <a:ext cx="13666946" cy="1967627"/>
          </a:xfrm>
          <a:prstGeom prst="roundRect">
            <a:avLst>
              <a:gd name="adj" fmla="val 2938"/>
            </a:avLst>
          </a:prstGeom>
          <a:solidFill>
            <a:srgbClr val="DADBF1"/>
          </a:solidFill>
          <a:ln/>
        </p:spPr>
      </p:sp>
      <p:sp>
        <p:nvSpPr>
          <p:cNvPr id="6" name="Shape 4"/>
          <p:cNvSpPr/>
          <p:nvPr/>
        </p:nvSpPr>
        <p:spPr>
          <a:xfrm>
            <a:off x="474940" y="1834277"/>
            <a:ext cx="13680519" cy="1967627"/>
          </a:xfrm>
          <a:prstGeom prst="roundRect">
            <a:avLst>
              <a:gd name="adj" fmla="val 1049"/>
            </a:avLst>
          </a:prstGeom>
          <a:solidFill>
            <a:srgbClr val="DADBF1"/>
          </a:solidFill>
          <a:ln/>
        </p:spPr>
      </p:sp>
      <p:sp>
        <p:nvSpPr>
          <p:cNvPr id="7" name="Text 5"/>
          <p:cNvSpPr/>
          <p:nvPr/>
        </p:nvSpPr>
        <p:spPr>
          <a:xfrm>
            <a:off x="612577" y="1937504"/>
            <a:ext cx="13405247" cy="1761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management: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metrics: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export: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prometheus: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enabled: true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enable: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jvm: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memory: false</a:t>
            </a:r>
            <a:endParaRPr lang="en-US" sz="1050" dirty="0"/>
          </a:p>
        </p:txBody>
      </p:sp>
      <p:sp>
        <p:nvSpPr>
          <p:cNvPr id="8" name="Text 6"/>
          <p:cNvSpPr/>
          <p:nvPr/>
        </p:nvSpPr>
        <p:spPr>
          <a:xfrm>
            <a:off x="481727" y="3956685"/>
            <a:ext cx="13666946" cy="2201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application.properties их можно отключить так: </a:t>
            </a:r>
            <a:endParaRPr lang="en-US" sz="1050" dirty="0"/>
          </a:p>
        </p:txBody>
      </p:sp>
      <p:sp>
        <p:nvSpPr>
          <p:cNvPr id="9" name="Shape 7"/>
          <p:cNvSpPr/>
          <p:nvPr/>
        </p:nvSpPr>
        <p:spPr>
          <a:xfrm>
            <a:off x="481727" y="4331613"/>
            <a:ext cx="13666946" cy="426601"/>
          </a:xfrm>
          <a:prstGeom prst="roundRect">
            <a:avLst>
              <a:gd name="adj" fmla="val 13553"/>
            </a:avLst>
          </a:prstGeom>
          <a:solidFill>
            <a:srgbClr val="DADBF1"/>
          </a:solidFill>
          <a:ln/>
        </p:spPr>
      </p:sp>
      <p:sp>
        <p:nvSpPr>
          <p:cNvPr id="10" name="Shape 8"/>
          <p:cNvSpPr/>
          <p:nvPr/>
        </p:nvSpPr>
        <p:spPr>
          <a:xfrm>
            <a:off x="474940" y="4331613"/>
            <a:ext cx="13680519" cy="426601"/>
          </a:xfrm>
          <a:prstGeom prst="roundRect">
            <a:avLst>
              <a:gd name="adj" fmla="val 4840"/>
            </a:avLst>
          </a:prstGeom>
          <a:solidFill>
            <a:srgbClr val="DADBF1"/>
          </a:solidFill>
          <a:ln/>
        </p:spPr>
      </p:sp>
      <p:sp>
        <p:nvSpPr>
          <p:cNvPr id="11" name="Text 9"/>
          <p:cNvSpPr/>
          <p:nvPr/>
        </p:nvSpPr>
        <p:spPr>
          <a:xfrm>
            <a:off x="612577" y="4434840"/>
            <a:ext cx="13405247" cy="2201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management.metrics.enable.jvm.memory=false</a:t>
            </a:r>
            <a:endParaRPr lang="en-US" sz="1050" dirty="0"/>
          </a:p>
        </p:txBody>
      </p:sp>
      <p:sp>
        <p:nvSpPr>
          <p:cNvPr id="12" name="Text 10"/>
          <p:cNvSpPr/>
          <p:nvPr/>
        </p:nvSpPr>
        <p:spPr>
          <a:xfrm>
            <a:off x="481727" y="4912995"/>
            <a:ext cx="13666946" cy="2201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Также можно исключить некоторые метрики в коде</a:t>
            </a:r>
            <a:endParaRPr lang="en-US" sz="1050" dirty="0"/>
          </a:p>
        </p:txBody>
      </p:sp>
      <p:sp>
        <p:nvSpPr>
          <p:cNvPr id="13" name="Shape 11"/>
          <p:cNvSpPr/>
          <p:nvPr/>
        </p:nvSpPr>
        <p:spPr>
          <a:xfrm>
            <a:off x="481727" y="5287923"/>
            <a:ext cx="13666946" cy="2187773"/>
          </a:xfrm>
          <a:prstGeom prst="roundRect">
            <a:avLst>
              <a:gd name="adj" fmla="val 2643"/>
            </a:avLst>
          </a:prstGeom>
          <a:solidFill>
            <a:srgbClr val="DADBF1"/>
          </a:solidFill>
          <a:ln/>
        </p:spPr>
      </p:sp>
      <p:sp>
        <p:nvSpPr>
          <p:cNvPr id="14" name="Shape 12"/>
          <p:cNvSpPr/>
          <p:nvPr/>
        </p:nvSpPr>
        <p:spPr>
          <a:xfrm>
            <a:off x="474940" y="5287923"/>
            <a:ext cx="13680519" cy="2187773"/>
          </a:xfrm>
          <a:prstGeom prst="roundRect">
            <a:avLst>
              <a:gd name="adj" fmla="val 944"/>
            </a:avLst>
          </a:prstGeom>
          <a:solidFill>
            <a:srgbClr val="DADBF1"/>
          </a:solidFill>
          <a:ln/>
        </p:spPr>
      </p:sp>
      <p:sp>
        <p:nvSpPr>
          <p:cNvPr id="15" name="Text 13"/>
          <p:cNvSpPr/>
          <p:nvPr/>
        </p:nvSpPr>
        <p:spPr>
          <a:xfrm>
            <a:off x="612577" y="5391150"/>
            <a:ext cx="13405247" cy="19813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@Configuration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class PrometheusConfig {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@Bean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public MeterFilter disableJvmMemoryMetrics() {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return MeterFilter.denyNameStartsWith("jvm.memory");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endParaRPr lang="en-US" sz="1050" dirty="0"/>
          </a:p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050" dirty="0"/>
          </a:p>
        </p:txBody>
      </p:sp>
      <p:sp>
        <p:nvSpPr>
          <p:cNvPr id="16" name="Text 14"/>
          <p:cNvSpPr/>
          <p:nvPr/>
        </p:nvSpPr>
        <p:spPr>
          <a:xfrm>
            <a:off x="481727" y="7630478"/>
            <a:ext cx="13666946" cy="2201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00"/>
              </a:lnSpc>
              <a:buNone/>
            </a:pPr>
            <a:r>
              <a:rPr lang="en-US" sz="1050" spc="-22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Код выше исключает регистрацию метрики с названием jvm.memory</a:t>
            </a:r>
            <a:endParaRPr lang="en-US" sz="10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3760351"/>
            <a:ext cx="81688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Виды счетчиков в Prometheus</a:t>
            </a:r>
            <a:endParaRPr lang="en-US" sz="44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3889" y="500182"/>
            <a:ext cx="4528542" cy="566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b="1" spc="-10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Counter</a:t>
            </a:r>
            <a:endParaRPr lang="en-US" sz="3550" dirty="0"/>
          </a:p>
        </p:txBody>
      </p:sp>
      <p:sp>
        <p:nvSpPr>
          <p:cNvPr id="3" name="Text 1"/>
          <p:cNvSpPr/>
          <p:nvPr/>
        </p:nvSpPr>
        <p:spPr>
          <a:xfrm>
            <a:off x="633889" y="1428512"/>
            <a:ext cx="13362623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spc="-2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Простой счетчик, который может только увеличиваться, но не уменьшаться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633889" y="1921907"/>
            <a:ext cx="13362623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spc="-29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io.micrometer.core.instrument.Counter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633889" y="2415302"/>
            <a:ext cx="13362623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b="1" spc="-29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Пример регистрации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633889" y="2908697"/>
            <a:ext cx="13362623" cy="4327208"/>
          </a:xfrm>
          <a:prstGeom prst="roundRect">
            <a:avLst>
              <a:gd name="adj" fmla="val 1758"/>
            </a:avLst>
          </a:prstGeom>
          <a:solidFill>
            <a:srgbClr val="DADBF1"/>
          </a:solidFill>
          <a:ln/>
        </p:spPr>
      </p:sp>
      <p:sp>
        <p:nvSpPr>
          <p:cNvPr id="7" name="Shape 5"/>
          <p:cNvSpPr/>
          <p:nvPr/>
        </p:nvSpPr>
        <p:spPr>
          <a:xfrm>
            <a:off x="624840" y="2908697"/>
            <a:ext cx="13380720" cy="4327208"/>
          </a:xfrm>
          <a:prstGeom prst="roundRect">
            <a:avLst>
              <a:gd name="adj" fmla="val 628"/>
            </a:avLst>
          </a:prstGeom>
          <a:solidFill>
            <a:srgbClr val="DADBF1"/>
          </a:solidFill>
          <a:ln/>
        </p:spPr>
      </p:sp>
      <p:sp>
        <p:nvSpPr>
          <p:cNvPr id="8" name="Text 6"/>
          <p:cNvSpPr/>
          <p:nvPr/>
        </p:nvSpPr>
        <p:spPr>
          <a:xfrm>
            <a:off x="805934" y="3044547"/>
            <a:ext cx="13018532" cy="40555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spc="-29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@Component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spc="-29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class CustomMetrics {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spc="-29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private final Counter counter;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spc="-29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public CustomMetrics(MeterRegistry registry) {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spc="-29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counter = Counter.builder("custom_requests_total")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spc="-29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.description("Общее количество кастомных запросов")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spc="-29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.register(registry);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spc="-29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spc="-29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public void increment() {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spc="-29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counter.increment();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spc="-29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400" dirty="0"/>
          </a:p>
          <a:p>
            <a:pPr algn="l" indent="0" marL="0">
              <a:lnSpc>
                <a:spcPts val="2250"/>
              </a:lnSpc>
              <a:buNone/>
            </a:pPr>
            <a:r>
              <a:rPr lang="en-US" sz="1400" spc="-29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633889" y="7439620"/>
            <a:ext cx="13362623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400" spc="-29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Особенность этого счетчика в том, что его можно только увеличить, но не уменьшить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2163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4020" y="3199805"/>
            <a:ext cx="10973872" cy="5242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00"/>
              </a:lnSpc>
              <a:buNone/>
            </a:pPr>
            <a:r>
              <a:rPr lang="en-US" sz="3300" b="1" spc="-99" kern="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Проблемы мониторинга в современных приложениях</a:t>
            </a:r>
            <a:endParaRPr lang="en-US" sz="3300" dirty="0"/>
          </a:p>
        </p:txBody>
      </p:sp>
      <p:sp>
        <p:nvSpPr>
          <p:cNvPr id="4" name="Text 1"/>
          <p:cNvSpPr/>
          <p:nvPr/>
        </p:nvSpPr>
        <p:spPr>
          <a:xfrm>
            <a:off x="734020" y="4148614"/>
            <a:ext cx="6325314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b="1" spc="-33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Типичные вызовы для разработчиков: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734020" y="4672965"/>
            <a:ext cx="6325314" cy="671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50" b="1" spc="-33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Сложность инфраструктуры</a:t>
            </a:r>
            <a:pPr algn="l" indent="0" marL="0">
              <a:lnSpc>
                <a:spcPts val="2600"/>
              </a:lnSpc>
              <a:buNone/>
            </a:pPr>
            <a:r>
              <a:rPr lang="en-US" sz="1650" spc="-33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Микросервисная архитектура, распределенные системы.</a:t>
            </a:r>
            <a:endParaRPr lang="en-US" sz="1650" dirty="0"/>
          </a:p>
        </p:txBody>
      </p:sp>
      <p:sp>
        <p:nvSpPr>
          <p:cNvPr id="6" name="Text 3"/>
          <p:cNvSpPr/>
          <p:nvPr/>
        </p:nvSpPr>
        <p:spPr>
          <a:xfrm>
            <a:off x="734020" y="5417582"/>
            <a:ext cx="6325314" cy="671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50" b="1" spc="-33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Отсутствие стандартизации</a:t>
            </a:r>
            <a:pPr algn="l" indent="0" marL="0">
              <a:lnSpc>
                <a:spcPts val="2600"/>
              </a:lnSpc>
              <a:buNone/>
            </a:pPr>
            <a:r>
              <a:rPr lang="en-US" sz="1650" spc="-33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Разные форматы логов, метрик, API для мониторинга.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734020" y="6162199"/>
            <a:ext cx="6325314" cy="671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50" b="1" spc="-33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Риск человеческой ошибки</a:t>
            </a:r>
            <a:pPr algn="l" indent="0" marL="0">
              <a:lnSpc>
                <a:spcPts val="2600"/>
              </a:lnSpc>
              <a:buNone/>
            </a:pPr>
            <a:r>
              <a:rPr lang="en-US" sz="1650" spc="-33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Ручная настройка инструментов, дублирование кода для сбора метрик.</a:t>
            </a:r>
            <a:endParaRPr lang="en-US" sz="1650" dirty="0"/>
          </a:p>
        </p:txBody>
      </p:sp>
      <p:sp>
        <p:nvSpPr>
          <p:cNvPr id="8" name="Text 5"/>
          <p:cNvSpPr/>
          <p:nvPr/>
        </p:nvSpPr>
        <p:spPr>
          <a:xfrm>
            <a:off x="734020" y="6906816"/>
            <a:ext cx="6325314" cy="671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50" b="1" spc="-33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Недостаток реального времени</a:t>
            </a:r>
            <a:pPr algn="l" indent="0" marL="0">
              <a:lnSpc>
                <a:spcPts val="2600"/>
              </a:lnSpc>
              <a:buNone/>
            </a:pPr>
            <a:r>
              <a:rPr lang="en-US" sz="1650" spc="-33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Задержки в обнаружении проблем (например, утечки памяти).</a:t>
            </a:r>
            <a:endParaRPr lang="en-US" sz="1650" dirty="0"/>
          </a:p>
        </p:txBody>
      </p:sp>
      <p:sp>
        <p:nvSpPr>
          <p:cNvPr id="9" name="Text 6"/>
          <p:cNvSpPr/>
          <p:nvPr/>
        </p:nvSpPr>
        <p:spPr>
          <a:xfrm>
            <a:off x="7578685" y="5215771"/>
            <a:ext cx="5243393" cy="655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endParaRPr lang="en-US" sz="4100" dirty="0"/>
          </a:p>
        </p:txBody>
      </p:sp>
      <p:sp>
        <p:nvSpPr>
          <p:cNvPr id="10" name="Text 7"/>
          <p:cNvSpPr/>
          <p:nvPr/>
        </p:nvSpPr>
        <p:spPr>
          <a:xfrm>
            <a:off x="7578685" y="6080879"/>
            <a:ext cx="6325314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endParaRPr lang="en-US" sz="16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2347" y="536138"/>
            <a:ext cx="4873943" cy="609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50"/>
              </a:lnSpc>
              <a:buNone/>
            </a:pPr>
            <a:r>
              <a:rPr lang="en-US" sz="3800" b="1" spc="-115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FunctionCounter</a:t>
            </a:r>
            <a:endParaRPr lang="en-US" sz="3800" dirty="0"/>
          </a:p>
        </p:txBody>
      </p:sp>
      <p:sp>
        <p:nvSpPr>
          <p:cNvPr id="3" name="Text 1"/>
          <p:cNvSpPr/>
          <p:nvPr/>
        </p:nvSpPr>
        <p:spPr>
          <a:xfrm>
            <a:off x="682347" y="1535192"/>
            <a:ext cx="13265706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spc="-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Данная метрика - это метрика типа Counter которая позволяет получать значения из функции или другого источника данных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682347" y="2066330"/>
            <a:ext cx="13265706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spc="-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Например, мы можем получать данные по запросу из репозитория. 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82347" y="2597468"/>
            <a:ext cx="13265706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spc="-31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Особенность метрики в том, что ее данные могут сохраняться даже при рестарте приложения т.к они берутся из других источников.</a:t>
            </a:r>
            <a:endParaRPr lang="en-US" sz="1500" dirty="0"/>
          </a:p>
        </p:txBody>
      </p:sp>
      <p:sp>
        <p:nvSpPr>
          <p:cNvPr id="6" name="Shape 4"/>
          <p:cNvSpPr/>
          <p:nvPr/>
        </p:nvSpPr>
        <p:spPr>
          <a:xfrm>
            <a:off x="682347" y="3128605"/>
            <a:ext cx="13265706" cy="4034314"/>
          </a:xfrm>
          <a:prstGeom prst="roundRect">
            <a:avLst>
              <a:gd name="adj" fmla="val 2030"/>
            </a:avLst>
          </a:prstGeom>
          <a:solidFill>
            <a:srgbClr val="DADBF1"/>
          </a:solidFill>
          <a:ln/>
        </p:spPr>
      </p:sp>
      <p:sp>
        <p:nvSpPr>
          <p:cNvPr id="7" name="Shape 5"/>
          <p:cNvSpPr/>
          <p:nvPr/>
        </p:nvSpPr>
        <p:spPr>
          <a:xfrm>
            <a:off x="672703" y="3128605"/>
            <a:ext cx="13284994" cy="4034314"/>
          </a:xfrm>
          <a:prstGeom prst="roundRect">
            <a:avLst>
              <a:gd name="adj" fmla="val 725"/>
            </a:avLst>
          </a:prstGeom>
          <a:solidFill>
            <a:srgbClr val="DADBF1"/>
          </a:solidFill>
          <a:ln/>
        </p:spPr>
      </p:sp>
      <p:sp>
        <p:nvSpPr>
          <p:cNvPr id="8" name="Text 6"/>
          <p:cNvSpPr/>
          <p:nvPr/>
        </p:nvSpPr>
        <p:spPr>
          <a:xfrm>
            <a:off x="867608" y="3274814"/>
            <a:ext cx="12895183" cy="37418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spc="-31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private final UserRepository userRepository;
public UserMetrics(UserRepository userRepository, MeterRegistry registry) {
    this.registrationRepository = registrationRepository;
    // FunctionCounter для подсчета количества пользователей
    FunctionCounter.builder("user.registrations.total", userRepository, 
        repo -&gt; repo.count().doubleValue())
        .description("Общее количество пользователей")
        .register(registry);
}
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82347" y="7382232"/>
            <a:ext cx="13265706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6504" y="476488"/>
            <a:ext cx="4332327" cy="541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3400" b="1" spc="-102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Gauge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606504" y="1364575"/>
            <a:ext cx="13417391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spc="-2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Особенность данного типа счетчика в том, что он может увеличиваться или уменьшаться в отличие от Counter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606504" y="1836777"/>
            <a:ext cx="13417391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spc="-2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Пример использования показан ниже</a:t>
            </a:r>
            <a:endParaRPr lang="en-US" sz="1350" dirty="0"/>
          </a:p>
        </p:txBody>
      </p:sp>
      <p:sp>
        <p:nvSpPr>
          <p:cNvPr id="5" name="Shape 3"/>
          <p:cNvSpPr/>
          <p:nvPr/>
        </p:nvSpPr>
        <p:spPr>
          <a:xfrm>
            <a:off x="606504" y="2308979"/>
            <a:ext cx="13417391" cy="4973836"/>
          </a:xfrm>
          <a:prstGeom prst="roundRect">
            <a:avLst>
              <a:gd name="adj" fmla="val 1463"/>
            </a:avLst>
          </a:prstGeom>
          <a:solidFill>
            <a:srgbClr val="DADBF1"/>
          </a:solidFill>
          <a:ln/>
        </p:spPr>
      </p:sp>
      <p:sp>
        <p:nvSpPr>
          <p:cNvPr id="6" name="Shape 4"/>
          <p:cNvSpPr/>
          <p:nvPr/>
        </p:nvSpPr>
        <p:spPr>
          <a:xfrm>
            <a:off x="597932" y="2308979"/>
            <a:ext cx="13434536" cy="4973836"/>
          </a:xfrm>
          <a:prstGeom prst="roundRect">
            <a:avLst>
              <a:gd name="adj" fmla="val 523"/>
            </a:avLst>
          </a:prstGeom>
          <a:solidFill>
            <a:srgbClr val="DADBF1"/>
          </a:solidFill>
          <a:ln/>
        </p:spPr>
      </p:sp>
      <p:sp>
        <p:nvSpPr>
          <p:cNvPr id="7" name="Text 5"/>
          <p:cNvSpPr/>
          <p:nvPr/>
        </p:nvSpPr>
        <p:spPr>
          <a:xfrm>
            <a:off x="771168" y="2438876"/>
            <a:ext cx="13088064" cy="47140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spc="-27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io.micrometer.core.instrument.Gauge;</a:t>
            </a:r>
            <a:endParaRPr lang="en-US" sz="1350" dirty="0"/>
          </a:p>
          <a:p>
            <a:pPr algn="l" indent="0" marL="0">
              <a:lnSpc>
                <a:spcPts val="2150"/>
              </a:lnSpc>
              <a:buNone/>
            </a:pPr>
            <a:r>
              <a:rPr lang="en-US" sz="1350" spc="-27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io.micrometer.core.instrument.MeterRegistry;</a:t>
            </a:r>
            <a:endParaRPr lang="en-US" sz="1350" dirty="0"/>
          </a:p>
          <a:p>
            <a:pPr algn="l" indent="0" marL="0">
              <a:lnSpc>
                <a:spcPts val="2150"/>
              </a:lnSpc>
              <a:buNone/>
            </a:pPr>
            <a:endParaRPr lang="en-US" sz="1350" dirty="0"/>
          </a:p>
          <a:p>
            <a:pPr algn="l" indent="0" marL="0">
              <a:lnSpc>
                <a:spcPts val="2150"/>
              </a:lnSpc>
              <a:buNone/>
            </a:pPr>
            <a:r>
              <a:rPr lang="en-US" sz="1350" spc="-27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@Component</a:t>
            </a:r>
            <a:endParaRPr lang="en-US" sz="1350" dirty="0"/>
          </a:p>
          <a:p>
            <a:pPr algn="l" indent="0" marL="0">
              <a:lnSpc>
                <a:spcPts val="2150"/>
              </a:lnSpc>
              <a:buNone/>
            </a:pPr>
            <a:r>
              <a:rPr lang="en-US" sz="1350" spc="-27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public class MemoryMonitor {</a:t>
            </a:r>
            <a:endParaRPr lang="en-US" sz="1350" dirty="0"/>
          </a:p>
          <a:p>
            <a:pPr algn="l" indent="0" marL="0">
              <a:lnSpc>
                <a:spcPts val="2150"/>
              </a:lnSpc>
              <a:buNone/>
            </a:pPr>
            <a:r>
              <a:rPr lang="en-US" sz="1350" spc="-27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private final Gauge memoryGauge;</a:t>
            </a:r>
            <a:endParaRPr lang="en-US" sz="1350" dirty="0"/>
          </a:p>
          <a:p>
            <a:pPr algn="l" indent="0" marL="0">
              <a:lnSpc>
                <a:spcPts val="2150"/>
              </a:lnSpc>
              <a:buNone/>
            </a:pPr>
            <a:endParaRPr lang="en-US" sz="1350" dirty="0"/>
          </a:p>
          <a:p>
            <a:pPr algn="l" indent="0" marL="0">
              <a:lnSpc>
                <a:spcPts val="2150"/>
              </a:lnSpc>
              <a:buNone/>
            </a:pPr>
            <a:r>
              <a:rPr lang="en-US" sz="1350" spc="-27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public MemoryMonitor(MeterRegistry registry) {</a:t>
            </a:r>
            <a:endParaRPr lang="en-US" sz="1350" dirty="0"/>
          </a:p>
          <a:p>
            <a:pPr algn="l" indent="0" marL="0">
              <a:lnSpc>
                <a:spcPts val="2150"/>
              </a:lnSpc>
              <a:buNone/>
            </a:pPr>
            <a:r>
              <a:rPr lang="en-US" sz="1350" spc="-27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memoryGauge = Gauge.builder("memory.usage")</a:t>
            </a:r>
            <a:endParaRPr lang="en-US" sz="1350" dirty="0"/>
          </a:p>
          <a:p>
            <a:pPr algn="l" indent="0" marL="0">
              <a:lnSpc>
                <a:spcPts val="2150"/>
              </a:lnSpc>
              <a:buNone/>
            </a:pPr>
            <a:r>
              <a:rPr lang="en-US" sz="1350" spc="-27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.description("Текущее использование памяти")</a:t>
            </a:r>
            <a:endParaRPr lang="en-US" sz="1350" dirty="0"/>
          </a:p>
          <a:p>
            <a:pPr algn="l" indent="0" marL="0">
              <a:lnSpc>
                <a:spcPts val="2150"/>
              </a:lnSpc>
              <a:buNone/>
            </a:pPr>
            <a:r>
              <a:rPr lang="en-US" sz="1350" spc="-27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    .register(registry);</a:t>
            </a:r>
            <a:endParaRPr lang="en-US" sz="1350" dirty="0"/>
          </a:p>
          <a:p>
            <a:pPr algn="l" indent="0" marL="0">
              <a:lnSpc>
                <a:spcPts val="2150"/>
              </a:lnSpc>
              <a:buNone/>
            </a:pPr>
            <a:r>
              <a:rPr lang="en-US" sz="1350" spc="-27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350" dirty="0"/>
          </a:p>
          <a:p>
            <a:pPr algn="l" indent="0" marL="0">
              <a:lnSpc>
                <a:spcPts val="2150"/>
              </a:lnSpc>
              <a:buNone/>
            </a:pPr>
            <a:endParaRPr lang="en-US" sz="1350" dirty="0"/>
          </a:p>
          <a:p>
            <a:pPr algn="l" indent="0" marL="0">
              <a:lnSpc>
                <a:spcPts val="2150"/>
              </a:lnSpc>
              <a:buNone/>
            </a:pPr>
            <a:r>
              <a:rPr lang="en-US" sz="1350" spc="-27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public void updateMemoryUsage(long bytes) {</a:t>
            </a:r>
            <a:endParaRPr lang="en-US" sz="1350" dirty="0"/>
          </a:p>
          <a:p>
            <a:pPr algn="l" indent="0" marL="0">
              <a:lnSpc>
                <a:spcPts val="2150"/>
              </a:lnSpc>
              <a:buNone/>
            </a:pPr>
            <a:r>
              <a:rPr lang="en-US" sz="1350" spc="-27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memoryGauge.set(bytes);</a:t>
            </a:r>
            <a:endParaRPr lang="en-US" sz="1350" dirty="0"/>
          </a:p>
          <a:p>
            <a:pPr algn="l" indent="0" marL="0">
              <a:lnSpc>
                <a:spcPts val="2150"/>
              </a:lnSpc>
              <a:buNone/>
            </a:pPr>
            <a:r>
              <a:rPr lang="en-US" sz="1350" spc="-27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}</a:t>
            </a:r>
            <a:endParaRPr lang="en-US" sz="1350" dirty="0"/>
          </a:p>
          <a:p>
            <a:pPr algn="l" indent="0" marL="0">
              <a:lnSpc>
                <a:spcPts val="2150"/>
              </a:lnSpc>
              <a:buNone/>
            </a:pPr>
            <a:r>
              <a:rPr lang="en-US" sz="1350" spc="-27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}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606504" y="7477720"/>
            <a:ext cx="13417391" cy="277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spc="-27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отличие от Counter мы можем просто засеттить туда значение</a:t>
            </a:r>
            <a:endParaRPr lang="en-US" sz="13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278" y="399336"/>
            <a:ext cx="7394019" cy="453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50"/>
              </a:lnSpc>
              <a:buNone/>
            </a:pPr>
            <a:r>
              <a:rPr lang="en-US" sz="2850" b="1" spc="-86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Подробный разбор методов Gauge.builder</a:t>
            </a:r>
            <a:endParaRPr lang="en-US" sz="2850" dirty="0"/>
          </a:p>
        </p:txBody>
      </p:sp>
      <p:sp>
        <p:nvSpPr>
          <p:cNvPr id="3" name="Text 1"/>
          <p:cNvSpPr/>
          <p:nvPr/>
        </p:nvSpPr>
        <p:spPr>
          <a:xfrm>
            <a:off x="508278" y="1143595"/>
            <a:ext cx="13613844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 билдера Gauge есть несколько методов, давайте пройдемся по каждому из них </a:t>
            </a:r>
            <a:endParaRPr lang="en-US" sz="1100" dirty="0"/>
          </a:p>
        </p:txBody>
      </p:sp>
      <p:sp>
        <p:nvSpPr>
          <p:cNvPr id="4" name="Text 2"/>
          <p:cNvSpPr/>
          <p:nvPr/>
        </p:nvSpPr>
        <p:spPr>
          <a:xfrm>
            <a:off x="508278" y="1539359"/>
            <a:ext cx="13613844" cy="4648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 помощью данных методов можно добавить к метрике тэги, с которыми она будет зарегестрирована</a:t>
            </a:r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tags() и tag()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508278" y="2167533"/>
            <a:ext cx="13613844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 помощью метода данного метода можно добавить описание к метрике</a:t>
            </a:r>
            <a:endParaRPr lang="en-US" sz="1100" dirty="0"/>
          </a:p>
        </p:txBody>
      </p:sp>
      <p:sp>
        <p:nvSpPr>
          <p:cNvPr id="6" name="Text 4"/>
          <p:cNvSpPr/>
          <p:nvPr/>
        </p:nvSpPr>
        <p:spPr>
          <a:xfrm>
            <a:off x="508278" y="2563297"/>
            <a:ext cx="13613844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description()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508278" y="2959060"/>
            <a:ext cx="13613844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Указание базовой единицы измерения для метрики (например byte или int)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508278" y="3354824"/>
            <a:ext cx="13613844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baseUnit()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508278" y="3750588"/>
            <a:ext cx="13613844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Чтобы указать сильную ссылку на объект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508278" y="4146352"/>
            <a:ext cx="13613844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strongReference()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508278" y="4542115"/>
            <a:ext cx="13613844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Пример использования strongReference()</a:t>
            </a:r>
            <a:endParaRPr lang="en-US" sz="1100" dirty="0"/>
          </a:p>
        </p:txBody>
      </p:sp>
      <p:sp>
        <p:nvSpPr>
          <p:cNvPr id="12" name="Shape 10"/>
          <p:cNvSpPr/>
          <p:nvPr/>
        </p:nvSpPr>
        <p:spPr>
          <a:xfrm>
            <a:off x="508278" y="4937879"/>
            <a:ext cx="13613844" cy="914876"/>
          </a:xfrm>
          <a:prstGeom prst="roundRect">
            <a:avLst>
              <a:gd name="adj" fmla="val 6668"/>
            </a:avLst>
          </a:prstGeom>
          <a:solidFill>
            <a:srgbClr val="DADBF1"/>
          </a:solidFill>
          <a:ln/>
        </p:spPr>
      </p:sp>
      <p:sp>
        <p:nvSpPr>
          <p:cNvPr id="13" name="Shape 11"/>
          <p:cNvSpPr/>
          <p:nvPr/>
        </p:nvSpPr>
        <p:spPr>
          <a:xfrm>
            <a:off x="501134" y="4937879"/>
            <a:ext cx="13628132" cy="914876"/>
          </a:xfrm>
          <a:prstGeom prst="roundRect">
            <a:avLst>
              <a:gd name="adj" fmla="val 2381"/>
            </a:avLst>
          </a:prstGeom>
          <a:solidFill>
            <a:srgbClr val="DADBF1"/>
          </a:solidFill>
          <a:ln/>
        </p:spPr>
      </p:sp>
      <p:sp>
        <p:nvSpPr>
          <p:cNvPr id="14" name="Text 12"/>
          <p:cNvSpPr/>
          <p:nvPr/>
        </p:nvSpPr>
        <p:spPr>
          <a:xfrm>
            <a:off x="646271" y="5046702"/>
            <a:ext cx="13337858" cy="697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Gauge.builder("stock.size", stockManager, StockManager::getItemsCount)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.strongReference(true)  // Сохраняем ссылку на объект</a:t>
            </a:r>
            <a:endParaRPr lang="en-US" sz="1100" dirty="0"/>
          </a:p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.register(registry);</a:t>
            </a:r>
            <a:endParaRPr lang="en-US" sz="1100" dirty="0"/>
          </a:p>
        </p:txBody>
      </p:sp>
      <p:sp>
        <p:nvSpPr>
          <p:cNvPr id="15" name="Text 13"/>
          <p:cNvSpPr/>
          <p:nvPr/>
        </p:nvSpPr>
        <p:spPr>
          <a:xfrm>
            <a:off x="508278" y="6016109"/>
            <a:ext cx="13613844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примере выше мы передаем объект со счетчиком в Gauge, а также метод который будет использоваться в счетчике</a:t>
            </a:r>
            <a:endParaRPr lang="en-US" sz="1100" dirty="0"/>
          </a:p>
        </p:txBody>
      </p:sp>
      <p:sp>
        <p:nvSpPr>
          <p:cNvPr id="16" name="Text 14"/>
          <p:cNvSpPr/>
          <p:nvPr/>
        </p:nvSpPr>
        <p:spPr>
          <a:xfrm>
            <a:off x="508278" y="6411873"/>
            <a:ext cx="13613844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b="1" spc="-2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strongReference() нужно чтобы сборщик мусора не удалил объект во время работы</a:t>
            </a:r>
            <a:endParaRPr lang="en-US" sz="1100" dirty="0"/>
          </a:p>
        </p:txBody>
      </p:sp>
      <p:sp>
        <p:nvSpPr>
          <p:cNvPr id="17" name="Text 15"/>
          <p:cNvSpPr/>
          <p:nvPr/>
        </p:nvSpPr>
        <p:spPr>
          <a:xfrm>
            <a:off x="508278" y="6807637"/>
            <a:ext cx="13613844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508278" y="7203400"/>
            <a:ext cx="13613844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Необходимо вызывать в конце чтобы метрика зарегестрировалась</a:t>
            </a:r>
            <a:endParaRPr lang="en-US" sz="1100" dirty="0"/>
          </a:p>
        </p:txBody>
      </p:sp>
      <p:sp>
        <p:nvSpPr>
          <p:cNvPr id="19" name="Text 17"/>
          <p:cNvSpPr/>
          <p:nvPr/>
        </p:nvSpPr>
        <p:spPr>
          <a:xfrm>
            <a:off x="508278" y="7599164"/>
            <a:ext cx="13613844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spc="-23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register()</a:t>
            </a:r>
            <a:endParaRPr lang="en-US" sz="11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8398" y="408980"/>
            <a:ext cx="6441757" cy="462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900" b="1" spc="-8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Отдельный разбор synthetic метода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518398" y="1168003"/>
            <a:ext cx="13593604" cy="236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Метод synthetic маркирует новую метрику как производную от другой. Ее особенность в том, что в нее можно передать функцию по вычислению метрики.</a:t>
            </a:r>
            <a:endParaRPr lang="en-US" sz="1150" dirty="0"/>
          </a:p>
        </p:txBody>
      </p:sp>
      <p:sp>
        <p:nvSpPr>
          <p:cNvPr id="4" name="Text 2"/>
          <p:cNvSpPr/>
          <p:nvPr/>
        </p:nvSpPr>
        <p:spPr>
          <a:xfrm>
            <a:off x="518398" y="1571506"/>
            <a:ext cx="13593604" cy="4738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Пример использования</a:t>
            </a:r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1150" dirty="0"/>
          </a:p>
        </p:txBody>
      </p:sp>
      <p:sp>
        <p:nvSpPr>
          <p:cNvPr id="5" name="Shape 3"/>
          <p:cNvSpPr/>
          <p:nvPr/>
        </p:nvSpPr>
        <p:spPr>
          <a:xfrm>
            <a:off x="518398" y="2211943"/>
            <a:ext cx="13593604" cy="932974"/>
          </a:xfrm>
          <a:prstGeom prst="roundRect">
            <a:avLst>
              <a:gd name="adj" fmla="val 6668"/>
            </a:avLst>
          </a:prstGeom>
          <a:solidFill>
            <a:srgbClr val="DADBF1"/>
          </a:solidFill>
          <a:ln/>
        </p:spPr>
      </p:sp>
      <p:sp>
        <p:nvSpPr>
          <p:cNvPr id="6" name="Shape 4"/>
          <p:cNvSpPr/>
          <p:nvPr/>
        </p:nvSpPr>
        <p:spPr>
          <a:xfrm>
            <a:off x="511016" y="2211943"/>
            <a:ext cx="13608368" cy="932974"/>
          </a:xfrm>
          <a:prstGeom prst="roundRect">
            <a:avLst>
              <a:gd name="adj" fmla="val 2382"/>
            </a:avLst>
          </a:prstGeom>
          <a:solidFill>
            <a:srgbClr val="DADBF1"/>
          </a:solidFill>
          <a:ln/>
        </p:spPr>
      </p:sp>
      <p:sp>
        <p:nvSpPr>
          <p:cNvPr id="7" name="Text 5"/>
          <p:cNvSpPr/>
          <p:nvPr/>
        </p:nvSpPr>
        <p:spPr>
          <a:xfrm>
            <a:off x="659130" y="2323028"/>
            <a:ext cx="13312140" cy="710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Gauge.builder("percentile")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.synthetic(Meter.Id.of("parent_metric"))  // Связь с родительской метрикой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.register(registry);</a:t>
            </a:r>
            <a:endParaRPr lang="en-US" sz="1150" dirty="0"/>
          </a:p>
        </p:txBody>
      </p:sp>
      <p:sp>
        <p:nvSpPr>
          <p:cNvPr id="8" name="Text 6"/>
          <p:cNvSpPr/>
          <p:nvPr/>
        </p:nvSpPr>
        <p:spPr>
          <a:xfrm>
            <a:off x="518398" y="3311485"/>
            <a:ext cx="13593604" cy="236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 помощью данного метода можно создавать производные метрики на основе других метрик. Например можно создать метрику, которая рассчитывает процент ошибок.</a:t>
            </a:r>
            <a:endParaRPr lang="en-US" sz="1150" dirty="0"/>
          </a:p>
        </p:txBody>
      </p:sp>
      <p:sp>
        <p:nvSpPr>
          <p:cNvPr id="9" name="Shape 7"/>
          <p:cNvSpPr/>
          <p:nvPr/>
        </p:nvSpPr>
        <p:spPr>
          <a:xfrm>
            <a:off x="518398" y="3714988"/>
            <a:ext cx="13593604" cy="1643777"/>
          </a:xfrm>
          <a:prstGeom prst="roundRect">
            <a:avLst>
              <a:gd name="adj" fmla="val 3785"/>
            </a:avLst>
          </a:prstGeom>
          <a:solidFill>
            <a:srgbClr val="DADBF1"/>
          </a:solidFill>
          <a:ln/>
        </p:spPr>
      </p:sp>
      <p:sp>
        <p:nvSpPr>
          <p:cNvPr id="10" name="Shape 8"/>
          <p:cNvSpPr/>
          <p:nvPr/>
        </p:nvSpPr>
        <p:spPr>
          <a:xfrm>
            <a:off x="511016" y="3714988"/>
            <a:ext cx="13608368" cy="1643777"/>
          </a:xfrm>
          <a:prstGeom prst="roundRect">
            <a:avLst>
              <a:gd name="adj" fmla="val 1352"/>
            </a:avLst>
          </a:prstGeom>
          <a:solidFill>
            <a:srgbClr val="DADBF1"/>
          </a:solidFill>
          <a:ln/>
        </p:spPr>
      </p:sp>
      <p:sp>
        <p:nvSpPr>
          <p:cNvPr id="11" name="Text 9"/>
          <p:cNvSpPr/>
          <p:nvPr/>
        </p:nvSpPr>
        <p:spPr>
          <a:xfrm>
            <a:off x="659130" y="3826073"/>
            <a:ext cx="13312140" cy="14216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Counter totalRequests = Counter.builder("requests.total").register(registry);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Counter errorRequests = Counter.builder("requests.error").register(registry);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Meter.Id errorRateId = Meter.Id.of("requests.error_rate");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registry.gauge(errorRateId, </a:t>
            </a:r>
            <a:endParaRPr lang="en-US" sz="1150" dirty="0"/>
          </a:p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  () -&gt; errorRequests.measure() / totalRequests.measure());</a:t>
            </a:r>
            <a:endParaRPr lang="en-US" sz="1150" dirty="0"/>
          </a:p>
        </p:txBody>
      </p:sp>
      <p:sp>
        <p:nvSpPr>
          <p:cNvPr id="12" name="Text 10"/>
          <p:cNvSpPr/>
          <p:nvPr/>
        </p:nvSpPr>
        <p:spPr>
          <a:xfrm>
            <a:off x="518398" y="5525333"/>
            <a:ext cx="13593604" cy="236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 примере выше каждый раз при обращении к метрике она будет вычисляться на основе двух метрик выше и возвращать то, как одна метрика относится к другой.</a:t>
            </a:r>
            <a:endParaRPr lang="en-US" sz="1150" dirty="0"/>
          </a:p>
        </p:txBody>
      </p:sp>
      <p:sp>
        <p:nvSpPr>
          <p:cNvPr id="13" name="Shape 11"/>
          <p:cNvSpPr/>
          <p:nvPr/>
        </p:nvSpPr>
        <p:spPr>
          <a:xfrm>
            <a:off x="518398" y="5928836"/>
            <a:ext cx="13593604" cy="459105"/>
          </a:xfrm>
          <a:prstGeom prst="roundRect">
            <a:avLst>
              <a:gd name="adj" fmla="val 13551"/>
            </a:avLst>
          </a:prstGeom>
          <a:solidFill>
            <a:srgbClr val="DADBF1"/>
          </a:solidFill>
          <a:ln/>
        </p:spPr>
      </p:sp>
      <p:sp>
        <p:nvSpPr>
          <p:cNvPr id="14" name="Shape 12"/>
          <p:cNvSpPr/>
          <p:nvPr/>
        </p:nvSpPr>
        <p:spPr>
          <a:xfrm>
            <a:off x="511016" y="5928836"/>
            <a:ext cx="13608368" cy="459105"/>
          </a:xfrm>
          <a:prstGeom prst="roundRect">
            <a:avLst>
              <a:gd name="adj" fmla="val 4840"/>
            </a:avLst>
          </a:prstGeom>
          <a:solidFill>
            <a:srgbClr val="DADBF1"/>
          </a:solidFill>
          <a:ln/>
        </p:spPr>
      </p:sp>
      <p:sp>
        <p:nvSpPr>
          <p:cNvPr id="15" name="Text 13"/>
          <p:cNvSpPr/>
          <p:nvPr/>
        </p:nvSpPr>
        <p:spPr>
          <a:xfrm>
            <a:off x="659130" y="6039922"/>
            <a:ext cx="13312140" cy="236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totalRequests - общее количество запросов</a:t>
            </a:r>
            <a:endParaRPr lang="en-US" sz="1150" dirty="0"/>
          </a:p>
        </p:txBody>
      </p:sp>
      <p:sp>
        <p:nvSpPr>
          <p:cNvPr id="16" name="Shape 14"/>
          <p:cNvSpPr/>
          <p:nvPr/>
        </p:nvSpPr>
        <p:spPr>
          <a:xfrm>
            <a:off x="518398" y="6554510"/>
            <a:ext cx="13593604" cy="459105"/>
          </a:xfrm>
          <a:prstGeom prst="roundRect">
            <a:avLst>
              <a:gd name="adj" fmla="val 13551"/>
            </a:avLst>
          </a:prstGeom>
          <a:solidFill>
            <a:srgbClr val="DADBF1"/>
          </a:solidFill>
          <a:ln/>
        </p:spPr>
      </p:sp>
      <p:sp>
        <p:nvSpPr>
          <p:cNvPr id="17" name="Shape 15"/>
          <p:cNvSpPr/>
          <p:nvPr/>
        </p:nvSpPr>
        <p:spPr>
          <a:xfrm>
            <a:off x="511016" y="6554510"/>
            <a:ext cx="13608368" cy="459105"/>
          </a:xfrm>
          <a:prstGeom prst="roundRect">
            <a:avLst>
              <a:gd name="adj" fmla="val 4840"/>
            </a:avLst>
          </a:prstGeom>
          <a:solidFill>
            <a:srgbClr val="DADBF1"/>
          </a:solidFill>
          <a:ln/>
        </p:spPr>
      </p:sp>
      <p:sp>
        <p:nvSpPr>
          <p:cNvPr id="18" name="Text 16"/>
          <p:cNvSpPr/>
          <p:nvPr/>
        </p:nvSpPr>
        <p:spPr>
          <a:xfrm>
            <a:off x="659130" y="6665595"/>
            <a:ext cx="13312140" cy="236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000000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errorRequests - количество запросов с ошибкой</a:t>
            </a:r>
            <a:endParaRPr lang="en-US" sz="1150" dirty="0"/>
          </a:p>
        </p:txBody>
      </p:sp>
      <p:sp>
        <p:nvSpPr>
          <p:cNvPr id="19" name="Text 17"/>
          <p:cNvSpPr/>
          <p:nvPr/>
        </p:nvSpPr>
        <p:spPr>
          <a:xfrm>
            <a:off x="518398" y="7180183"/>
            <a:ext cx="13593604" cy="236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spc="-2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Каждый раз при обращении к метрике будет вычисляться отношение общего количества запросов к количеству запросов с ошибкой</a:t>
            </a:r>
            <a:endParaRPr lang="en-US" sz="1150" dirty="0"/>
          </a:p>
        </p:txBody>
      </p:sp>
      <p:sp>
        <p:nvSpPr>
          <p:cNvPr id="20" name="Text 18"/>
          <p:cNvSpPr/>
          <p:nvPr/>
        </p:nvSpPr>
        <p:spPr>
          <a:xfrm>
            <a:off x="518398" y="7583686"/>
            <a:ext cx="13593604" cy="2369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b="1" spc="-23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Для справки: метод measure() у метрики возвращает текущее значение метрики</a:t>
            </a:r>
            <a:endParaRPr lang="en-US" sz="11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D4D4D">
              <a:alpha val="8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60095" y="599837"/>
            <a:ext cx="5429369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50" b="1" spc="-128" kern="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Spring Boot Actuator</a:t>
            </a:r>
            <a:endParaRPr lang="en-US" sz="4250" dirty="0"/>
          </a:p>
        </p:txBody>
      </p:sp>
      <p:sp>
        <p:nvSpPr>
          <p:cNvPr id="5" name="Text 2"/>
          <p:cNvSpPr/>
          <p:nvPr/>
        </p:nvSpPr>
        <p:spPr>
          <a:xfrm>
            <a:off x="760095" y="1604248"/>
            <a:ext cx="131102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Что решает</a:t>
            </a:r>
            <a:pPr algn="l" indent="0" marL="0">
              <a:lnSpc>
                <a:spcPts val="2700"/>
              </a:lnSpc>
              <a:buNone/>
            </a:pPr>
            <a:r>
              <a:rPr lang="en-US" sz="1700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60095" y="2027634"/>
            <a:ext cx="13110210" cy="6948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vl="1" marL="685800" indent="-342900">
              <a:lnSpc>
                <a:spcPts val="2700"/>
              </a:lnSpc>
              <a:buSzPct val="100000"/>
              <a:buChar char="•"/>
            </a:pPr>
            <a:r>
              <a:rPr lang="en-US" sz="1700" b="1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Автоматизация мониторинга</a:t>
            </a:r>
            <a:pPr algn="l" lvl="1" indent="0" marL="0">
              <a:lnSpc>
                <a:spcPts val="2700"/>
              </a:lnSpc>
              <a:buNone/>
            </a:pPr>
            <a:r>
              <a:rPr lang="en-US" sz="1700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Предоставляет готовые конечные точки для сбора метрик, проверки состояния приложения (</a:t>
            </a:r>
            <a:pPr algn="l" lvl="1" indent="0" marL="0">
              <a:lnSpc>
                <a:spcPts val="2700"/>
              </a:lnSpc>
              <a:buNone/>
            </a:pPr>
            <a:r>
              <a:rPr lang="en-US" sz="1700" spc="-34" kern="0" dirty="0">
                <a:solidFill>
                  <a:srgbClr val="FFFFFF"/>
                </a:solidFill>
                <a:highlight>
                  <a:srgbClr val="1517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/actuator/health</a:t>
            </a:r>
            <a:pPr algn="l" lvl="1" indent="0" marL="0">
              <a:lnSpc>
                <a:spcPts val="2700"/>
              </a:lnSpc>
              <a:buNone/>
            </a:pPr>
            <a:r>
              <a:rPr lang="en-US" sz="1700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), управления (например, перезагрузка конфигурации).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760095" y="2798445"/>
            <a:ext cx="131102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700"/>
              </a:lnSpc>
              <a:buSzPct val="100000"/>
              <a:buChar char="•"/>
            </a:pPr>
            <a:r>
              <a:rPr lang="en-US" sz="1700" b="1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Стандартизация</a:t>
            </a:r>
            <a:pPr algn="l" lvl="1" indent="0" marL="0">
              <a:lnSpc>
                <a:spcPts val="2700"/>
              </a:lnSpc>
              <a:buNone/>
            </a:pPr>
            <a:r>
              <a:rPr lang="en-US" sz="1700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Интеграция с популярными инструментами (Prometheus, Grafana).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760095" y="3221831"/>
            <a:ext cx="131102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700"/>
              </a:lnSpc>
              <a:buSzPct val="100000"/>
              <a:buChar char="•"/>
            </a:pPr>
            <a:r>
              <a:rPr lang="en-US" sz="1700" b="1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Прозрачность</a:t>
            </a:r>
            <a:pPr algn="l" lvl="1" indent="0" marL="0">
              <a:lnSpc>
                <a:spcPts val="2700"/>
              </a:lnSpc>
              <a:buNone/>
            </a:pPr>
            <a:r>
              <a:rPr lang="en-US" sz="1700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Вывод метрик в формате, понятном для систем мониторинга.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760095" y="3813572"/>
            <a:ext cx="131102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b="1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Prometheus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760095" y="4405313"/>
            <a:ext cx="131102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Что решает</a:t>
            </a:r>
            <a:pPr algn="l" indent="0" marL="0">
              <a:lnSpc>
                <a:spcPts val="2700"/>
              </a:lnSpc>
              <a:buNone/>
            </a:pPr>
            <a:r>
              <a:rPr lang="en-US" sz="1700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700" dirty="0"/>
          </a:p>
        </p:txBody>
      </p:sp>
      <p:sp>
        <p:nvSpPr>
          <p:cNvPr id="11" name="Text 8"/>
          <p:cNvSpPr/>
          <p:nvPr/>
        </p:nvSpPr>
        <p:spPr>
          <a:xfrm>
            <a:off x="760095" y="4828699"/>
            <a:ext cx="131102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700"/>
              </a:lnSpc>
              <a:buSzPct val="100000"/>
              <a:buChar char="•"/>
            </a:pPr>
            <a:r>
              <a:rPr lang="en-US" sz="1700" b="1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Сбор и хранение метрик</a:t>
            </a:r>
            <a:pPr algn="l" lvl="1" indent="0" marL="0">
              <a:lnSpc>
                <a:spcPts val="2700"/>
              </a:lnSpc>
              <a:buNone/>
            </a:pPr>
            <a:r>
              <a:rPr lang="en-US" sz="1700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Использует pull-модель (регулярно опрашивает приложение за метриками).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760095" y="5252085"/>
            <a:ext cx="131102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700"/>
              </a:lnSpc>
              <a:buSzPct val="100000"/>
              <a:buChar char="•"/>
            </a:pPr>
            <a:r>
              <a:rPr lang="en-US" sz="1700" b="1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Анализ данных</a:t>
            </a:r>
            <a:pPr algn="l" lvl="1" indent="0" marL="0">
              <a:lnSpc>
                <a:spcPts val="2700"/>
              </a:lnSpc>
              <a:buNone/>
            </a:pPr>
            <a:r>
              <a:rPr lang="en-US" sz="1700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Запросы с использованием языка PromQL для построения графиков, алертов.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760095" y="5675471"/>
            <a:ext cx="131102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700"/>
              </a:lnSpc>
              <a:buSzPct val="100000"/>
              <a:buChar char="•"/>
            </a:pPr>
            <a:r>
              <a:rPr lang="en-US" sz="1700" b="1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Интеграция с экосистемой</a:t>
            </a:r>
            <a:pPr algn="l" lvl="1" indent="0" marL="0">
              <a:lnSpc>
                <a:spcPts val="2700"/>
              </a:lnSpc>
              <a:buNone/>
            </a:pPr>
            <a:r>
              <a:rPr lang="en-US" sz="1700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Поддержка Grafana, Alertmanager, Kubernetes.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760095" y="6267212"/>
            <a:ext cx="131102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b="1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Синергия Actuator + Prometheus</a:t>
            </a:r>
            <a:pPr algn="l" indent="0" marL="0">
              <a:lnSpc>
                <a:spcPts val="2700"/>
              </a:lnSpc>
              <a:buNone/>
            </a:pPr>
            <a:r>
              <a:rPr lang="en-US" sz="1700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760095" y="6858953"/>
            <a:ext cx="131102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Простота</a:t>
            </a:r>
            <a:pPr algn="l" indent="0" marL="0">
              <a:lnSpc>
                <a:spcPts val="2700"/>
              </a:lnSpc>
              <a:buNone/>
            </a:pPr>
            <a:r>
              <a:rPr lang="en-US" sz="1700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Actuator предоставляет метрики в формате Prometheus, что исключает ручную настройку.</a:t>
            </a:r>
            <a:endParaRPr lang="en-US" sz="1700" dirty="0"/>
          </a:p>
        </p:txBody>
      </p:sp>
      <p:sp>
        <p:nvSpPr>
          <p:cNvPr id="16" name="Text 13"/>
          <p:cNvSpPr/>
          <p:nvPr/>
        </p:nvSpPr>
        <p:spPr>
          <a:xfrm>
            <a:off x="760095" y="7282339"/>
            <a:ext cx="13110210" cy="347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Готовые решения</a:t>
            </a:r>
            <a:pPr algn="l" indent="0" marL="0">
              <a:lnSpc>
                <a:spcPts val="2700"/>
              </a:lnSpc>
              <a:buNone/>
            </a:pPr>
            <a:r>
              <a:rPr lang="en-US" sz="1700" spc="-34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Micrometer (библиотека Spring) автоматически преобразует метрики в формат Prometheus.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8658" y="545187"/>
            <a:ext cx="7888248" cy="491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050" b="1" spc="-93" kern="0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Почему именно для разработчиков Java?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688658" y="1430536"/>
            <a:ext cx="13253085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b="1" spc="-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Преимущества для Java-разработчиков</a:t>
            </a:r>
            <a:pPr algn="l" indent="0" marL="0">
              <a:lnSpc>
                <a:spcPts val="2450"/>
              </a:lnSpc>
              <a:buNone/>
            </a:pPr>
            <a:r>
              <a:rPr lang="en-US" sz="1500" spc="-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688658" y="1966674"/>
            <a:ext cx="13253085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Font typeface="+mj-lt"/>
              <a:buAutoNum type="arabicPeriod" startAt="1"/>
            </a:pPr>
            <a:r>
              <a:rPr lang="en-US" sz="1500" b="1" spc="-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Нативная интеграция</a:t>
            </a:r>
            <a:pPr algn="l" indent="0" marL="0">
              <a:lnSpc>
                <a:spcPts val="2450"/>
              </a:lnSpc>
              <a:buNone/>
            </a:pPr>
            <a:r>
              <a:rPr lang="en-US" sz="1500" spc="-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88658" y="2350294"/>
            <a:ext cx="13253085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450"/>
              </a:lnSpc>
              <a:buSzPct val="100000"/>
              <a:buChar char="•"/>
            </a:pPr>
            <a:r>
              <a:rPr lang="en-US" sz="1500" spc="-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Actuator — часть экосистемы Spring Boot.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88658" y="2733913"/>
            <a:ext cx="13253085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450"/>
              </a:lnSpc>
              <a:buSzPct val="100000"/>
              <a:buChar char="•"/>
            </a:pPr>
            <a:r>
              <a:rPr lang="en-US" sz="1500" spc="-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Micrometer поддерживает все популярные системы мониторинга (Prometheus, Datadog, New Relic).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688658" y="3117533"/>
            <a:ext cx="13253085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Font typeface="+mj-lt"/>
              <a:buAutoNum type="arabicPeriod" startAt="2"/>
            </a:pPr>
            <a:r>
              <a:rPr lang="en-US" sz="1500" b="1" spc="-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Минимум кода</a:t>
            </a:r>
            <a:pPr algn="l" indent="0" marL="0">
              <a:lnSpc>
                <a:spcPts val="2450"/>
              </a:lnSpc>
              <a:buNone/>
            </a:pPr>
            <a:r>
              <a:rPr lang="en-US" sz="1500" spc="-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688658" y="3501152"/>
            <a:ext cx="13253085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450"/>
              </a:lnSpc>
              <a:buSzPct val="100000"/>
              <a:buChar char="•"/>
            </a:pPr>
            <a:r>
              <a:rPr lang="en-US" sz="1500" spc="-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Достаточно добавить зависимости и настроить конфигурацию.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88658" y="3884771"/>
            <a:ext cx="13253085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450"/>
              </a:lnSpc>
              <a:buSzPct val="100000"/>
              <a:buChar char="•"/>
            </a:pPr>
            <a:r>
              <a:rPr lang="en-US" sz="1500" spc="-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Пример: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688658" y="4268391"/>
            <a:ext cx="13253085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endParaRPr lang="en-US" sz="1500" dirty="0"/>
          </a:p>
        </p:txBody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658" y="4804529"/>
            <a:ext cx="6161246" cy="1192887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688658" y="6218753"/>
            <a:ext cx="13253085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b="1" spc="-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Стандартизация метрик</a:t>
            </a:r>
            <a:pPr algn="l" indent="0" marL="0">
              <a:lnSpc>
                <a:spcPts val="2450"/>
              </a:lnSpc>
              <a:buNone/>
            </a:pPr>
            <a:r>
              <a:rPr lang="en-US" sz="1500" spc="-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688658" y="6602373"/>
            <a:ext cx="13253085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spc="-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Использование общих метрик (например, </a:t>
            </a:r>
            <a:pPr algn="l" indent="0" marL="0">
              <a:lnSpc>
                <a:spcPts val="2450"/>
              </a:lnSpc>
              <a:buNone/>
            </a:pPr>
            <a:r>
              <a:rPr lang="en-US" sz="1500" spc="-31" kern="0" dirty="0">
                <a:solidFill>
                  <a:srgbClr val="FFFFFF"/>
                </a:solidFill>
                <a:highlight>
                  <a:srgbClr val="151738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jvm_memory_used_bytes</a:t>
            </a:r>
            <a:pPr algn="l" indent="0" marL="0">
              <a:lnSpc>
                <a:spcPts val="2450"/>
              </a:lnSpc>
              <a:buNone/>
            </a:pPr>
            <a:r>
              <a:rPr lang="en-US" sz="1500" spc="-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 упрощает анализ.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688658" y="6985992"/>
            <a:ext cx="13253085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b="1" spc="-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Совместимость с облачными решениями</a:t>
            </a:r>
            <a:pPr algn="l" indent="0" marL="0">
              <a:lnSpc>
                <a:spcPts val="2450"/>
              </a:lnSpc>
              <a:buNone/>
            </a:pPr>
            <a:r>
              <a:rPr lang="en-US" sz="1500" spc="-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688658" y="7369612"/>
            <a:ext cx="13253085" cy="314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spc="-31" kern="0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Подходит для Kubernetes, AWS, Azure.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37385"/>
            <a:ext cx="62748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Подробно про Actuator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863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0437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Раньше чтобы чтобы получить информацию о состоянии и работоспособности приложения приходилось вручную писать endpoint и настраивать его.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85335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 появлением Actuator в этом пропала необходимость т.к его подключение и настройка автоматически создает основные точки входа для мониторинга приложения. 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9291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Также  можно расширять и настраивать определенные метрики вручную.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64140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Поговорим про базовые точки входа в Actuator</a:t>
            </a:r>
            <a:endParaRPr lang="en-US" sz="2200" dirty="0"/>
          </a:p>
        </p:txBody>
      </p:sp>
      <p:sp>
        <p:nvSpPr>
          <p:cNvPr id="3" name="Shape 1"/>
          <p:cNvSpPr/>
          <p:nvPr/>
        </p:nvSpPr>
        <p:spPr>
          <a:xfrm>
            <a:off x="396835" y="836176"/>
            <a:ext cx="13836729" cy="13261181"/>
          </a:xfrm>
          <a:prstGeom prst="roundRect">
            <a:avLst>
              <a:gd name="adj" fmla="val 359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04455" y="843796"/>
            <a:ext cx="13821489" cy="6955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517803" y="919401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beans</a:t>
            </a:r>
            <a:endParaRPr lang="en-US" sz="850" dirty="0"/>
          </a:p>
        </p:txBody>
      </p:sp>
      <p:sp>
        <p:nvSpPr>
          <p:cNvPr id="6" name="Text 4"/>
          <p:cNvSpPr/>
          <p:nvPr/>
        </p:nvSpPr>
        <p:spPr>
          <a:xfrm>
            <a:off x="7432358" y="919401"/>
            <a:ext cx="6680240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Отображает полный список всех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Spring-бинов в приложении.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850" dirty="0"/>
          </a:p>
        </p:txBody>
      </p:sp>
      <p:sp>
        <p:nvSpPr>
          <p:cNvPr id="7" name="Shape 5"/>
          <p:cNvSpPr/>
          <p:nvPr/>
        </p:nvSpPr>
        <p:spPr>
          <a:xfrm>
            <a:off x="404455" y="1539359"/>
            <a:ext cx="13821489" cy="51411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517803" y="1614964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caches</a:t>
            </a:r>
            <a:endParaRPr lang="en-US" sz="850" dirty="0"/>
          </a:p>
        </p:txBody>
      </p:sp>
      <p:sp>
        <p:nvSpPr>
          <p:cNvPr id="9" name="Text 7"/>
          <p:cNvSpPr/>
          <p:nvPr/>
        </p:nvSpPr>
        <p:spPr>
          <a:xfrm>
            <a:off x="7432358" y="1614964"/>
            <a:ext cx="6680240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Информация о кэше.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850" dirty="0"/>
          </a:p>
        </p:txBody>
      </p:sp>
      <p:sp>
        <p:nvSpPr>
          <p:cNvPr id="10" name="Shape 8"/>
          <p:cNvSpPr/>
          <p:nvPr/>
        </p:nvSpPr>
        <p:spPr>
          <a:xfrm>
            <a:off x="404455" y="2053471"/>
            <a:ext cx="13821489" cy="12399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517803" y="2129076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conditions</a:t>
            </a:r>
            <a:endParaRPr lang="en-US" sz="850" dirty="0"/>
          </a:p>
        </p:txBody>
      </p:sp>
      <p:sp>
        <p:nvSpPr>
          <p:cNvPr id="12" name="Text 10"/>
          <p:cNvSpPr/>
          <p:nvPr/>
        </p:nvSpPr>
        <p:spPr>
          <a:xfrm>
            <a:off x="7432358" y="2129076"/>
            <a:ext cx="66802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Показывает условия (Condition), которые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были вычислены для классов конфигурации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 автоконфигурации, и причины, по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которым они соответствовали или не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соответствовали.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850" dirty="0"/>
          </a:p>
        </p:txBody>
      </p:sp>
      <p:sp>
        <p:nvSpPr>
          <p:cNvPr id="13" name="Shape 11"/>
          <p:cNvSpPr/>
          <p:nvPr/>
        </p:nvSpPr>
        <p:spPr>
          <a:xfrm>
            <a:off x="404455" y="3293388"/>
            <a:ext cx="13821489" cy="6955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517803" y="3368993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configprops</a:t>
            </a:r>
            <a:endParaRPr lang="en-US" sz="850" dirty="0"/>
          </a:p>
        </p:txBody>
      </p:sp>
      <p:sp>
        <p:nvSpPr>
          <p:cNvPr id="15" name="Text 13"/>
          <p:cNvSpPr/>
          <p:nvPr/>
        </p:nvSpPr>
        <p:spPr>
          <a:xfrm>
            <a:off x="7432358" y="3368993"/>
            <a:ext cx="6680240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Отображает список всех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@ConfigurationProperties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850" dirty="0"/>
          </a:p>
        </p:txBody>
      </p:sp>
      <p:sp>
        <p:nvSpPr>
          <p:cNvPr id="16" name="Shape 14"/>
          <p:cNvSpPr/>
          <p:nvPr/>
        </p:nvSpPr>
        <p:spPr>
          <a:xfrm>
            <a:off x="404455" y="3988951"/>
            <a:ext cx="13821489" cy="6955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517803" y="4064556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</a:t>
            </a:r>
            <a:endParaRPr lang="en-US" sz="850" dirty="0"/>
          </a:p>
        </p:txBody>
      </p:sp>
      <p:sp>
        <p:nvSpPr>
          <p:cNvPr id="18" name="Text 16"/>
          <p:cNvSpPr/>
          <p:nvPr/>
        </p:nvSpPr>
        <p:spPr>
          <a:xfrm>
            <a:off x="7432358" y="4064556"/>
            <a:ext cx="6680240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Отображает свойства из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ConfigurableEnvironment.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850" dirty="0"/>
          </a:p>
        </p:txBody>
      </p:sp>
      <p:sp>
        <p:nvSpPr>
          <p:cNvPr id="19" name="Shape 17"/>
          <p:cNvSpPr/>
          <p:nvPr/>
        </p:nvSpPr>
        <p:spPr>
          <a:xfrm>
            <a:off x="404455" y="4684514"/>
            <a:ext cx="13821489" cy="6955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517803" y="4760119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flyway</a:t>
            </a:r>
            <a:endParaRPr lang="en-US" sz="850" dirty="0"/>
          </a:p>
        </p:txBody>
      </p:sp>
      <p:sp>
        <p:nvSpPr>
          <p:cNvPr id="21" name="Text 19"/>
          <p:cNvSpPr/>
          <p:nvPr/>
        </p:nvSpPr>
        <p:spPr>
          <a:xfrm>
            <a:off x="7432358" y="4760119"/>
            <a:ext cx="6680240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Показывает миграции баз данных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Flyway, которые были применены.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850" dirty="0"/>
          </a:p>
        </p:txBody>
      </p:sp>
      <p:sp>
        <p:nvSpPr>
          <p:cNvPr id="22" name="Shape 20"/>
          <p:cNvSpPr/>
          <p:nvPr/>
        </p:nvSpPr>
        <p:spPr>
          <a:xfrm>
            <a:off x="404455" y="5380077"/>
            <a:ext cx="13821489" cy="6955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517803" y="5455682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health</a:t>
            </a:r>
            <a:endParaRPr lang="en-US" sz="850" dirty="0"/>
          </a:p>
        </p:txBody>
      </p:sp>
      <p:sp>
        <p:nvSpPr>
          <p:cNvPr id="24" name="Text 22"/>
          <p:cNvSpPr/>
          <p:nvPr/>
        </p:nvSpPr>
        <p:spPr>
          <a:xfrm>
            <a:off x="7432358" y="5455682"/>
            <a:ext cx="6680240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Показывает сведения о работоспособности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приложения.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850" dirty="0"/>
          </a:p>
        </p:txBody>
      </p:sp>
      <p:sp>
        <p:nvSpPr>
          <p:cNvPr id="25" name="Shape 23"/>
          <p:cNvSpPr/>
          <p:nvPr/>
        </p:nvSpPr>
        <p:spPr>
          <a:xfrm>
            <a:off x="404455" y="6075640"/>
            <a:ext cx="13821489" cy="87701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6" name="Text 24"/>
          <p:cNvSpPr/>
          <p:nvPr/>
        </p:nvSpPr>
        <p:spPr>
          <a:xfrm>
            <a:off x="517803" y="6151245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httptrace</a:t>
            </a:r>
            <a:endParaRPr lang="en-US" sz="850" dirty="0"/>
          </a:p>
        </p:txBody>
      </p:sp>
      <p:sp>
        <p:nvSpPr>
          <p:cNvPr id="27" name="Text 25"/>
          <p:cNvSpPr/>
          <p:nvPr/>
        </p:nvSpPr>
        <p:spPr>
          <a:xfrm>
            <a:off x="7432358" y="6151245"/>
            <a:ext cx="668024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Отображает информацию трассировки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HTTP (по умолчанию последние 100 HTTP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запросов-ответов).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850" dirty="0"/>
          </a:p>
        </p:txBody>
      </p:sp>
      <p:sp>
        <p:nvSpPr>
          <p:cNvPr id="28" name="Shape 26"/>
          <p:cNvSpPr/>
          <p:nvPr/>
        </p:nvSpPr>
        <p:spPr>
          <a:xfrm>
            <a:off x="404455" y="6952655"/>
            <a:ext cx="13821489" cy="6955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27"/>
          <p:cNvSpPr/>
          <p:nvPr/>
        </p:nvSpPr>
        <p:spPr>
          <a:xfrm>
            <a:off x="517803" y="7028259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info</a:t>
            </a:r>
            <a:endParaRPr lang="en-US" sz="850" dirty="0"/>
          </a:p>
        </p:txBody>
      </p:sp>
      <p:sp>
        <p:nvSpPr>
          <p:cNvPr id="30" name="Text 28"/>
          <p:cNvSpPr/>
          <p:nvPr/>
        </p:nvSpPr>
        <p:spPr>
          <a:xfrm>
            <a:off x="7432358" y="7028259"/>
            <a:ext cx="6680240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Отображает дополнительную информацию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 приложении.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850" dirty="0"/>
          </a:p>
        </p:txBody>
      </p:sp>
      <p:sp>
        <p:nvSpPr>
          <p:cNvPr id="31" name="Shape 29"/>
          <p:cNvSpPr/>
          <p:nvPr/>
        </p:nvSpPr>
        <p:spPr>
          <a:xfrm>
            <a:off x="404455" y="7648218"/>
            <a:ext cx="13821489" cy="51411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2" name="Text 30"/>
          <p:cNvSpPr/>
          <p:nvPr/>
        </p:nvSpPr>
        <p:spPr>
          <a:xfrm>
            <a:off x="517803" y="7723823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integrationgraph</a:t>
            </a:r>
            <a:endParaRPr lang="en-US" sz="850" dirty="0"/>
          </a:p>
        </p:txBody>
      </p:sp>
      <p:sp>
        <p:nvSpPr>
          <p:cNvPr id="33" name="Text 31"/>
          <p:cNvSpPr/>
          <p:nvPr/>
        </p:nvSpPr>
        <p:spPr>
          <a:xfrm>
            <a:off x="7432358" y="7723823"/>
            <a:ext cx="6680240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Граф Spring Integration.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850" dirty="0"/>
          </a:p>
        </p:txBody>
      </p:sp>
      <p:sp>
        <p:nvSpPr>
          <p:cNvPr id="34" name="Shape 32"/>
          <p:cNvSpPr/>
          <p:nvPr/>
        </p:nvSpPr>
        <p:spPr>
          <a:xfrm>
            <a:off x="404455" y="8162330"/>
            <a:ext cx="13821489" cy="8770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5" name="Text 33"/>
          <p:cNvSpPr/>
          <p:nvPr/>
        </p:nvSpPr>
        <p:spPr>
          <a:xfrm>
            <a:off x="517803" y="8237934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loggers</a:t>
            </a:r>
            <a:endParaRPr lang="en-US" sz="850" dirty="0"/>
          </a:p>
        </p:txBody>
      </p:sp>
      <p:sp>
        <p:nvSpPr>
          <p:cNvPr id="36" name="Text 34"/>
          <p:cNvSpPr/>
          <p:nvPr/>
        </p:nvSpPr>
        <p:spPr>
          <a:xfrm>
            <a:off x="7432358" y="8237934"/>
            <a:ext cx="668024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Отображает и позволяет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изменить конфигурацию логгеров в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приложении.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850" dirty="0"/>
          </a:p>
        </p:txBody>
      </p:sp>
      <p:sp>
        <p:nvSpPr>
          <p:cNvPr id="37" name="Shape 35"/>
          <p:cNvSpPr/>
          <p:nvPr/>
        </p:nvSpPr>
        <p:spPr>
          <a:xfrm>
            <a:off x="404455" y="9039344"/>
            <a:ext cx="13821489" cy="6955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8" name="Text 36"/>
          <p:cNvSpPr/>
          <p:nvPr/>
        </p:nvSpPr>
        <p:spPr>
          <a:xfrm>
            <a:off x="517803" y="9114949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liquibase</a:t>
            </a:r>
            <a:endParaRPr lang="en-US" sz="850" dirty="0"/>
          </a:p>
        </p:txBody>
      </p:sp>
      <p:sp>
        <p:nvSpPr>
          <p:cNvPr id="39" name="Text 37"/>
          <p:cNvSpPr/>
          <p:nvPr/>
        </p:nvSpPr>
        <p:spPr>
          <a:xfrm>
            <a:off x="7432358" y="9114949"/>
            <a:ext cx="6680240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Показывает примененные миграции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базы данных Liquibase.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850" dirty="0"/>
          </a:p>
        </p:txBody>
      </p:sp>
      <p:sp>
        <p:nvSpPr>
          <p:cNvPr id="40" name="Shape 38"/>
          <p:cNvSpPr/>
          <p:nvPr/>
        </p:nvSpPr>
        <p:spPr>
          <a:xfrm>
            <a:off x="404455" y="9734907"/>
            <a:ext cx="13821489" cy="6955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1" name="Text 39"/>
          <p:cNvSpPr/>
          <p:nvPr/>
        </p:nvSpPr>
        <p:spPr>
          <a:xfrm>
            <a:off x="517803" y="9810512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metrics</a:t>
            </a:r>
            <a:endParaRPr lang="en-US" sz="850" dirty="0"/>
          </a:p>
        </p:txBody>
      </p:sp>
      <p:sp>
        <p:nvSpPr>
          <p:cNvPr id="42" name="Text 40"/>
          <p:cNvSpPr/>
          <p:nvPr/>
        </p:nvSpPr>
        <p:spPr>
          <a:xfrm>
            <a:off x="7432358" y="9810512"/>
            <a:ext cx="6680240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Показывает информацию о метриках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для текущего приложения.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850" dirty="0"/>
          </a:p>
        </p:txBody>
      </p:sp>
      <p:sp>
        <p:nvSpPr>
          <p:cNvPr id="43" name="Shape 41"/>
          <p:cNvSpPr/>
          <p:nvPr/>
        </p:nvSpPr>
        <p:spPr>
          <a:xfrm>
            <a:off x="404455" y="10430470"/>
            <a:ext cx="13821489" cy="69556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4" name="Text 42"/>
          <p:cNvSpPr/>
          <p:nvPr/>
        </p:nvSpPr>
        <p:spPr>
          <a:xfrm>
            <a:off x="517803" y="10506075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mappings</a:t>
            </a:r>
            <a:endParaRPr lang="en-US" sz="850" dirty="0"/>
          </a:p>
        </p:txBody>
      </p:sp>
      <p:sp>
        <p:nvSpPr>
          <p:cNvPr id="45" name="Text 43"/>
          <p:cNvSpPr/>
          <p:nvPr/>
        </p:nvSpPr>
        <p:spPr>
          <a:xfrm>
            <a:off x="7432358" y="10506075"/>
            <a:ext cx="6680240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Отображает список всех путей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@RequestMapping.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850" dirty="0"/>
          </a:p>
        </p:txBody>
      </p:sp>
      <p:sp>
        <p:nvSpPr>
          <p:cNvPr id="46" name="Shape 44"/>
          <p:cNvSpPr/>
          <p:nvPr/>
        </p:nvSpPr>
        <p:spPr>
          <a:xfrm>
            <a:off x="404455" y="11126033"/>
            <a:ext cx="13821489" cy="6955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7" name="Text 45"/>
          <p:cNvSpPr/>
          <p:nvPr/>
        </p:nvSpPr>
        <p:spPr>
          <a:xfrm>
            <a:off x="517803" y="11201638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scheduledtasks</a:t>
            </a:r>
            <a:endParaRPr lang="en-US" sz="850" dirty="0"/>
          </a:p>
        </p:txBody>
      </p:sp>
      <p:sp>
        <p:nvSpPr>
          <p:cNvPr id="48" name="Text 46"/>
          <p:cNvSpPr/>
          <p:nvPr/>
        </p:nvSpPr>
        <p:spPr>
          <a:xfrm>
            <a:off x="7432358" y="11201638"/>
            <a:ext cx="6680240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Отображает запланированные задачи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(scheduled tasks).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850" dirty="0"/>
          </a:p>
        </p:txBody>
      </p:sp>
      <p:sp>
        <p:nvSpPr>
          <p:cNvPr id="49" name="Shape 47"/>
          <p:cNvSpPr/>
          <p:nvPr/>
        </p:nvSpPr>
        <p:spPr>
          <a:xfrm>
            <a:off x="404455" y="11821597"/>
            <a:ext cx="13821489" cy="12399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50" name="Text 48"/>
          <p:cNvSpPr/>
          <p:nvPr/>
        </p:nvSpPr>
        <p:spPr>
          <a:xfrm>
            <a:off x="517803" y="11897201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sessions</a:t>
            </a:r>
            <a:endParaRPr lang="en-US" sz="850" dirty="0"/>
          </a:p>
        </p:txBody>
      </p:sp>
      <p:sp>
        <p:nvSpPr>
          <p:cNvPr id="51" name="Text 49"/>
          <p:cNvSpPr/>
          <p:nvPr/>
        </p:nvSpPr>
        <p:spPr>
          <a:xfrm>
            <a:off x="7432358" y="11897201"/>
            <a:ext cx="66802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Позволяет извлекать и удалять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пользовательские сессии из хранилищ,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поддерживаемых Spring Session. Недоступно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 использовании Spring Session для реактивных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веб-приложений.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850" dirty="0"/>
          </a:p>
        </p:txBody>
      </p:sp>
      <p:sp>
        <p:nvSpPr>
          <p:cNvPr id="52" name="Shape 50"/>
          <p:cNvSpPr/>
          <p:nvPr/>
        </p:nvSpPr>
        <p:spPr>
          <a:xfrm>
            <a:off x="404455" y="13061513"/>
            <a:ext cx="13821489" cy="69556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3" name="Text 51"/>
          <p:cNvSpPr/>
          <p:nvPr/>
        </p:nvSpPr>
        <p:spPr>
          <a:xfrm>
            <a:off x="517803" y="13137118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shutdown</a:t>
            </a:r>
            <a:endParaRPr lang="en-US" sz="850" dirty="0"/>
          </a:p>
        </p:txBody>
      </p:sp>
      <p:sp>
        <p:nvSpPr>
          <p:cNvPr id="54" name="Text 52"/>
          <p:cNvSpPr/>
          <p:nvPr/>
        </p:nvSpPr>
        <p:spPr>
          <a:xfrm>
            <a:off x="7432358" y="13137118"/>
            <a:ext cx="6680240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Позволяет приложению корректно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завершить работу.</a:t>
            </a:r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850" dirty="0"/>
          </a:p>
        </p:txBody>
      </p:sp>
      <p:sp>
        <p:nvSpPr>
          <p:cNvPr id="55" name="Shape 53"/>
          <p:cNvSpPr/>
          <p:nvPr/>
        </p:nvSpPr>
        <p:spPr>
          <a:xfrm>
            <a:off x="404455" y="13757077"/>
            <a:ext cx="13821489" cy="3326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56" name="Text 54"/>
          <p:cNvSpPr/>
          <p:nvPr/>
        </p:nvSpPr>
        <p:spPr>
          <a:xfrm>
            <a:off x="517803" y="13832681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threaddump</a:t>
            </a:r>
            <a:endParaRPr lang="en-US" sz="850" dirty="0"/>
          </a:p>
        </p:txBody>
      </p:sp>
      <p:sp>
        <p:nvSpPr>
          <p:cNvPr id="57" name="Text 55"/>
          <p:cNvSpPr/>
          <p:nvPr/>
        </p:nvSpPr>
        <p:spPr>
          <a:xfrm>
            <a:off x="7432358" y="13832681"/>
            <a:ext cx="6680240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850" spc="-18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Отображает информацию о потоках</a:t>
            </a:r>
            <a:endParaRPr lang="en-US" sz="850" dirty="0"/>
          </a:p>
        </p:txBody>
      </p:sp>
      <p:sp>
        <p:nvSpPr>
          <p:cNvPr id="58" name="Text 56"/>
          <p:cNvSpPr/>
          <p:nvPr/>
        </p:nvSpPr>
        <p:spPr>
          <a:xfrm>
            <a:off x="396835" y="14224873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endParaRPr lang="en-US" sz="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7012"/>
            <a:ext cx="116056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Включение и отключение конечных точек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694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Пример включения конечной точки shutdown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874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management.endpoint.shutdown.enabled.true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23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Также можно включить абсолютно все конечные точки и включать только нужные нам: 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416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Отключение всех конечных точек актуатора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0596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management.endpoint.shutdown.enabled.true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81207"/>
            <a:ext cx="127956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Выдача доступа к конечным точкам через http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43614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При переходе по url  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/actuator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нам покажется информация только о конечных точках health и info т.к доступ к остальным конечным точкам через http запрещен из соображений безопасности. 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Включить доступ к ним можно добавиd настройку в файл 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F9D93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application.properties 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874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management.endpoint.web.exposure.include= health, info env и другие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0552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Для включения доступа ко всем конечным точкам можно задать настройку: 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management.endpoint.web.exposure.include=*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8648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Отключение отдельной точки задается настройкой: 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management.endpoint.web.exposure.exclude=env (задается имя точки)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16743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Отключить сразу все точки можно задав вот такую настройку: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7854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management.endpoint.web.exposure.exclude=*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7970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Настройка базового url для доступа ко всем точкам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508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По умолчанию все конечные точки доступны по url </a:t>
            </a:r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/actuator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8689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Изменение базового url задается вот такой настройкой: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4869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5CC97B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management.endpoints.web.base-path=/{url до точки входа}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2025-03-23T16:23:33Z</dcterms:created>
  <dcterms:modified xsi:type="dcterms:W3CDTF">2025-03-23T16:23:33Z</dcterms:modified>
</cp:coreProperties>
</file>