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292" r:id="rId3"/>
    <p:sldId id="257" r:id="rId4"/>
    <p:sldId id="259" r:id="rId5"/>
    <p:sldId id="260" r:id="rId6"/>
    <p:sldId id="283" r:id="rId7"/>
    <p:sldId id="291" r:id="rId8"/>
    <p:sldId id="277" r:id="rId9"/>
    <p:sldId id="287" r:id="rId10"/>
    <p:sldId id="293" r:id="rId11"/>
    <p:sldId id="263" r:id="rId12"/>
    <p:sldId id="279" r:id="rId13"/>
    <p:sldId id="264" r:id="rId14"/>
    <p:sldId id="280" r:id="rId15"/>
    <p:sldId id="290" r:id="rId16"/>
    <p:sldId id="282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405"/>
    <a:srgbClr val="E8AF03"/>
    <a:srgbClr val="009AD4"/>
    <a:srgbClr val="EFB502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/>
    <p:restoredTop sz="71146"/>
  </p:normalViewPr>
  <p:slideViewPr>
    <p:cSldViewPr snapToGrid="0" snapToObjects="1">
      <p:cViewPr varScale="1">
        <p:scale>
          <a:sx n="99" d="100"/>
          <a:sy n="99" d="100"/>
        </p:scale>
        <p:origin x="10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E6BE-5A47-E546-8E13-2E348F8D952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DFD6-6051-EE47-9B1E-AAF277614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9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49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4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9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95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5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8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58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4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DFD6-6051-EE47-9B1E-AAF277614D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5167-1C8C-CCDE-F90F-05A6774F8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A5ACB-E662-750F-3FF0-07680522D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719B-FBDF-3CF1-211C-ECA91F18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482A-D6CC-B24C-9600-FC5B31F14502}" type="datetime1">
              <a:rPr lang="en-CA" smtClean="0"/>
              <a:t>2022-08-10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7391-58E1-8FAE-B6F5-9944DE4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A1FB-E46F-4892-E226-2BFFDE71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FD32-DDBE-A201-CB44-B3F443B2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9A0A1-1792-A70A-4D68-082E2540E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076D-83EB-82A5-29E5-DB9B969A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7888-1BE1-684E-84B7-6E71EDE86557}" type="datetime1">
              <a:rPr lang="en-CA" smtClean="0"/>
              <a:t>2022-08-10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DE34-D6B4-E60E-D4AE-91307776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5D6A-8E31-D0BB-9671-8EAB865E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85B9E-CE90-F44B-7627-0E6818D92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18644-E743-27CF-2E52-DC42C8EC2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77907-D002-5A7C-A343-F42B86A3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F595-E939-F545-84D5-840D32E69E1B}" type="datetime1">
              <a:rPr lang="en-CA" smtClean="0"/>
              <a:t>2022-08-10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1331-0646-DE91-64CE-6F9AACB1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FB98-EF89-09B5-43D0-A821077E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2235-C4FE-CA55-2288-47214D42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DA8F-0C70-E261-2B3C-698AEA00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1E19-6939-44E0-D7CA-1BF32CA9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5025-FF8C-8344-A2F3-CCD58C976659}" type="datetime1">
              <a:rPr lang="en-CA" smtClean="0"/>
              <a:t>2022-08-10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F8BBA-1F67-29DC-5730-20B42A0C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EC4C-BB23-63C5-9C86-9F92C57E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2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17D1-8EA6-E6F8-CCD5-0D9AE99D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B3B27-505E-28DA-5E0D-CA56ED3AB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714E-5856-6908-99FA-0DB3EE0C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B3B4-62AE-5D4F-B9EE-3FFA3A6C9AF8}" type="datetime1">
              <a:rPr lang="en-CA" smtClean="0"/>
              <a:t>2022-08-10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5620-4366-0E27-54AB-C68E3E48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7A2C-9908-1C70-6591-DD4E5010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8C4-C2B8-048E-AA07-E6BDF682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56DB-0B59-9B35-5283-D47D2B4AC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DDB42-5EED-D6E0-A877-6C274212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60C5-152E-88A1-BA8D-89B17D98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DD913-73DF-7944-B990-2EA35B48A2FA}" type="datetime1">
              <a:rPr lang="en-CA" smtClean="0"/>
              <a:t>2022-08-10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3991-D272-A805-DEBE-3756D1A8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EF48-C135-9672-8AFC-AEB96792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7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6ADD-CF1D-EC02-8B1B-C7A6085B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AAF8C-815D-C0FF-D629-13984BE2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937B-52FC-AB4F-7EA9-B68B1474D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4B567-F9AB-2425-A235-47056BFA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611E9-FD8E-DFD5-949D-EB50CB30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56F66-F06A-35CD-13A9-0F0220E5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91CC-C050-7145-8DF4-E579BAE1D724}" type="datetime1">
              <a:rPr lang="en-CA" smtClean="0"/>
              <a:t>2022-08-10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D63B5-7440-737A-0A96-260EB629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78240-E325-0339-D8F7-B6F64BA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C375-60FC-D772-A08A-96CC71A1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615F-CC8B-7445-BA7A-763D8531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A6E8-0CCB-5549-8A5F-30084228FB62}" type="datetime1">
              <a:rPr lang="en-CA" smtClean="0"/>
              <a:t>2022-08-10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98185-0653-428D-4D3D-1F2F1EBC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0E8D-4138-3BFA-174A-F7F65EF8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2604-CFBF-5D4E-50D3-D81C8067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57D60D92-464F-92A3-84E0-B0AFDB6A9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5165"/>
            <a:ext cx="1524072" cy="360097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840551C-CA9D-5367-E6CA-BFDED439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8072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D79-4855-9A04-96C1-7AA4911E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AA78-E5DE-D5B3-A8AB-5EBBE32F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C8E9-CBDD-B9F6-506A-165215B1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48CD3-A63C-B137-9752-C4637C4E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0588-2004-4440-8D4F-41EADC1AFBFE}" type="datetime1">
              <a:rPr lang="en-CA" smtClean="0"/>
              <a:t>2022-08-10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D5A57-E6CD-9F40-F34A-D2E8310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ED64-05AE-E009-1AD2-3CEA611D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3371-0263-E1AD-5524-151D6989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15543-EAEE-7018-E08F-E5D211725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D3DC-2521-2858-02EB-8B7EA9D0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6A05-3295-32BF-B377-9568F4EA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582C-C15C-884A-AEDF-D36FD7A7ABA7}" type="datetime1">
              <a:rPr lang="en-CA" smtClean="0"/>
              <a:t>2022-08-10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A68E3-0F06-9494-72F3-6A241DCE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728D-4606-C121-92E2-DA2489B8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38FC3-C26B-E38E-E1F0-4B6172C6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0DDD0-45CB-7CE9-1986-4CAC1D2A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5B6B9-FFCB-AB4B-6711-E5AB3E713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413E-929C-5F44-800D-EB1FE7FAFF4C}" type="datetime1">
              <a:rPr lang="en-CA" smtClean="0"/>
              <a:t>2022-08-10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2B47-7F28-07F2-0606-14AE1E134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4060-8551-9863-DCC8-036FC6920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E0880-52CE-3D46-B248-E37C6280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hyperlink" Target="https://www.flickr.com/photos/sbeebe/2851608172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emf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u-dis/skeen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svg"/><Relationship Id="rId4" Type="http://schemas.openxmlformats.org/officeDocument/2006/relationships/image" Target="../media/image24.sv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13CC4E-B31B-FCE0-0C79-FC12D6008CB1}"/>
              </a:ext>
            </a:extLst>
          </p:cNvPr>
          <p:cNvSpPr txBox="1"/>
          <p:nvPr/>
        </p:nvSpPr>
        <p:spPr>
          <a:xfrm>
            <a:off x="763383" y="1838962"/>
            <a:ext cx="10289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>
                <a:solidFill>
                  <a:srgbClr val="980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Skeena: </a:t>
            </a:r>
          </a:p>
          <a:p>
            <a:r>
              <a:rPr lang="en-CA" sz="3200" b="1">
                <a:solidFill>
                  <a:srgbClr val="9804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and Consistent Cross-Engine Transactions</a:t>
            </a:r>
            <a:endParaRPr lang="en-US" sz="3200" b="1">
              <a:solidFill>
                <a:srgbClr val="98040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65D52-F06E-338C-96A5-AC3F4DFF3422}"/>
              </a:ext>
            </a:extLst>
          </p:cNvPr>
          <p:cNvSpPr txBox="1"/>
          <p:nvPr/>
        </p:nvSpPr>
        <p:spPr>
          <a:xfrm>
            <a:off x="763383" y="3244273"/>
            <a:ext cx="53740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Jianqiu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Kaisong Huang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Tianzheng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</a:p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Simon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Fraser</a:t>
            </a:r>
            <a:r>
              <a:rPr lang="zh-CN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Kin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 err="1"/>
              <a:t>Lv</a:t>
            </a:r>
            <a:endParaRPr lang="en-US" altLang="zh-CN" dirty="0"/>
          </a:p>
          <a:p>
            <a:r>
              <a:rPr lang="en-US" altLang="zh-CN" i="1" dirty="0"/>
              <a:t>Huawei</a:t>
            </a:r>
            <a:r>
              <a:rPr lang="zh-CN" altLang="en-US" i="1" dirty="0"/>
              <a:t> </a:t>
            </a:r>
            <a:r>
              <a:rPr lang="en-US" altLang="zh-CN" i="1" dirty="0"/>
              <a:t>Cloud</a:t>
            </a:r>
            <a:r>
              <a:rPr lang="zh-CN" altLang="en-US" i="1" dirty="0"/>
              <a:t> </a:t>
            </a:r>
            <a:r>
              <a:rPr lang="en-US" altLang="zh-CN" i="1" dirty="0"/>
              <a:t>Database</a:t>
            </a:r>
            <a:r>
              <a:rPr lang="zh-CN" altLang="en-US" i="1" dirty="0"/>
              <a:t> </a:t>
            </a:r>
            <a:r>
              <a:rPr lang="en-US" altLang="zh-CN" i="1" dirty="0"/>
              <a:t>Innovation</a:t>
            </a:r>
            <a:r>
              <a:rPr lang="zh-CN" altLang="en-US" i="1" dirty="0"/>
              <a:t> </a:t>
            </a:r>
            <a:r>
              <a:rPr lang="en-US" altLang="zh-CN" i="1" dirty="0"/>
              <a:t>Lab</a:t>
            </a:r>
            <a:endParaRPr lang="en-US" i="1" dirty="0"/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E73D471A-80E5-DE2F-AB97-178D86157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3" y="0"/>
            <a:ext cx="2533405" cy="5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1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aussDB + AI-Native Distributed Database — Huawei Enterprise">
            <a:extLst>
              <a:ext uri="{FF2B5EF4-FFF2-40B4-BE49-F238E27FC236}">
                <a16:creationId xmlns:a16="http://schemas.microsoft.com/office/drawing/2014/main" id="{D5C2A520-9ED6-E5FA-30B4-C8070343A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31" y="3317891"/>
            <a:ext cx="2195569" cy="16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8E4CA-D799-ED58-AD9A-5046D581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84DAA-43D1-CC35-94F8-5FAA03C2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pic>
        <p:nvPicPr>
          <p:cNvPr id="4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AA503909-07A4-4B79-BF91-9F1248765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991" y="1102552"/>
            <a:ext cx="2010661" cy="2293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0FECFF-C7BA-7C5A-AEC8-C2C92E2ECA6C}"/>
              </a:ext>
            </a:extLst>
          </p:cNvPr>
          <p:cNvSpPr txBox="1"/>
          <p:nvPr/>
        </p:nvSpPr>
        <p:spPr>
          <a:xfrm>
            <a:off x="441064" y="300193"/>
            <a:ext cx="9599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Poorly Supported in Existing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10281-D629-6D32-3222-3720F635D003}"/>
              </a:ext>
            </a:extLst>
          </p:cNvPr>
          <p:cNvSpPr txBox="1"/>
          <p:nvPr/>
        </p:nvSpPr>
        <p:spPr>
          <a:xfrm>
            <a:off x="4554489" y="1813368"/>
            <a:ext cx="704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/>
              <a:t>Many restrictions: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/>
              <a:t>Not supported when the isolation level of both engines is Snapshot Isolation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62EA6-D6B7-9A81-A6A0-6AB9182F4230}"/>
              </a:ext>
            </a:extLst>
          </p:cNvPr>
          <p:cNvSpPr txBox="1"/>
          <p:nvPr/>
        </p:nvSpPr>
        <p:spPr>
          <a:xfrm>
            <a:off x="4554487" y="3950594"/>
            <a:ext cx="7042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err="1"/>
              <a:t>HiEngine</a:t>
            </a:r>
            <a:r>
              <a:rPr lang="en-CA" sz="2000"/>
              <a:t> [SIGMOD’22 Industry 2]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/>
              <a:t>Cross-engine transactions on the roadmap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/>
          </a:p>
        </p:txBody>
      </p:sp>
      <p:pic>
        <p:nvPicPr>
          <p:cNvPr id="1038" name="Picture 14" descr="huawei-logo-picture-4 – hf-alliance">
            <a:extLst>
              <a:ext uri="{FF2B5EF4-FFF2-40B4-BE49-F238E27FC236}">
                <a16:creationId xmlns:a16="http://schemas.microsoft.com/office/drawing/2014/main" id="{6AD5C830-23EF-3D29-06DB-6CBE03D4B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00" y="4419012"/>
            <a:ext cx="1152642" cy="41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92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95C5D8-2B2D-62B2-6C90-998D8236EB27}"/>
              </a:ext>
            </a:extLst>
          </p:cNvPr>
          <p:cNvGrpSpPr/>
          <p:nvPr/>
        </p:nvGrpSpPr>
        <p:grpSpPr>
          <a:xfrm>
            <a:off x="2191473" y="1729342"/>
            <a:ext cx="7809054" cy="3399315"/>
            <a:chOff x="2173146" y="380341"/>
            <a:chExt cx="7809054" cy="339931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0FF7C18D-2576-E04C-6D1A-D54A260F0E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62" r="1175" b="37399"/>
            <a:stretch/>
          </p:blipFill>
          <p:spPr bwMode="auto">
            <a:xfrm>
              <a:off x="2173146" y="380341"/>
              <a:ext cx="7809054" cy="3399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标题 21">
              <a:extLst>
                <a:ext uri="{FF2B5EF4-FFF2-40B4-BE49-F238E27FC236}">
                  <a16:creationId xmlns:a16="http://schemas.microsoft.com/office/drawing/2014/main" id="{726BE688-ED40-7DA1-0CED-B06F13E978BF}"/>
                </a:ext>
              </a:extLst>
            </p:cNvPr>
            <p:cNvSpPr txBox="1">
              <a:spLocks/>
            </p:cNvSpPr>
            <p:nvPr/>
          </p:nvSpPr>
          <p:spPr>
            <a:xfrm>
              <a:off x="4737439" y="1484936"/>
              <a:ext cx="2944757" cy="59506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60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Skeena</a:t>
              </a:r>
              <a:endParaRPr lang="en-CA" sz="6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AE896-854A-1984-8831-E9022A84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2F5F0C7-19DC-B3B5-D124-6E3C6221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4CDF515-FCA9-7B5F-6D68-6696D3F8FAA2}"/>
              </a:ext>
            </a:extLst>
          </p:cNvPr>
          <p:cNvSpPr txBox="1">
            <a:spLocks/>
          </p:cNvSpPr>
          <p:nvPr/>
        </p:nvSpPr>
        <p:spPr>
          <a:xfrm>
            <a:off x="9947624" y="4852755"/>
            <a:ext cx="990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Photo: </a:t>
            </a:r>
            <a:r>
              <a:rPr lang="en-US">
                <a:hlinkClick r:id="rId4"/>
              </a:rPr>
              <a:t>Sam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3B5C9-EFDD-7BB6-4AC6-4D6A90170C27}"/>
              </a:ext>
            </a:extLst>
          </p:cNvPr>
          <p:cNvSpPr txBox="1"/>
          <p:nvPr/>
        </p:nvSpPr>
        <p:spPr>
          <a:xfrm>
            <a:off x="1320269" y="5296130"/>
            <a:ext cx="9551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 central coordinator that enables processing transactions across different engines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A50ACE33-DAEC-DE81-17A4-F1BA7EA1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96" y="4467947"/>
            <a:ext cx="1098431" cy="6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4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7B64208-FA6F-EAA7-1891-9EC2A3F98296}"/>
              </a:ext>
            </a:extLst>
          </p:cNvPr>
          <p:cNvSpPr txBox="1">
            <a:spLocks/>
          </p:cNvSpPr>
          <p:nvPr/>
        </p:nvSpPr>
        <p:spPr>
          <a:xfrm>
            <a:off x="407951" y="349333"/>
            <a:ext cx="11305629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Skeena in a Nutshell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0653F5-9102-83DA-50CF-066BC20D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11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A79509D-02A3-1ABC-2C13-903F77FB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AEDF4-2167-8737-2EF7-F7DAF82F64ED}"/>
              </a:ext>
            </a:extLst>
          </p:cNvPr>
          <p:cNvSpPr txBox="1"/>
          <p:nvPr/>
        </p:nvSpPr>
        <p:spPr>
          <a:xfrm>
            <a:off x="498084" y="1630223"/>
            <a:ext cx="10972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Consists of a </a:t>
            </a:r>
            <a:r>
              <a:rPr lang="en-CA" sz="2400" dirty="0">
                <a:solidFill>
                  <a:srgbClr val="980405"/>
                </a:solidFill>
              </a:rPr>
              <a:t>cross-engine snapshot registry (CSR) </a:t>
            </a:r>
            <a:r>
              <a:rPr lang="en-CA" sz="2400" dirty="0"/>
              <a:t>that tracks and selects snapshots as well as a </a:t>
            </a:r>
            <a:r>
              <a:rPr lang="en-CA" sz="2400" dirty="0">
                <a:solidFill>
                  <a:srgbClr val="980405"/>
                </a:solidFill>
              </a:rPr>
              <a:t>commit protocol</a:t>
            </a:r>
            <a:r>
              <a:rPr lang="en-CA" sz="2400" dirty="0"/>
              <a:t> for multi-engine database systems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cheap way to enforce global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Leverages the characteristics of “fast-slow” multi-engine database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Follows the memory-optimized engine’s ordering (cheaper to get)</a:t>
            </a:r>
          </a:p>
        </p:txBody>
      </p:sp>
    </p:spTree>
    <p:extLst>
      <p:ext uri="{BB962C8B-B14F-4D97-AF65-F5344CB8AC3E}">
        <p14:creationId xmlns:p14="http://schemas.microsoft.com/office/powerpoint/2010/main" val="295453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EEF8F57D-F6C6-E947-67F5-B1C5ECAD4149}"/>
              </a:ext>
            </a:extLst>
          </p:cNvPr>
          <p:cNvSpPr txBox="1">
            <a:spLocks/>
          </p:cNvSpPr>
          <p:nvPr/>
        </p:nvSpPr>
        <p:spPr>
          <a:xfrm>
            <a:off x="308883" y="367818"/>
            <a:ext cx="10659786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Cross-Engine Snapshot Registry  (CSR)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808A68C7-031A-067F-9D0F-8B915455E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12969"/>
              </p:ext>
            </p:extLst>
          </p:nvPr>
        </p:nvGraphicFramePr>
        <p:xfrm>
          <a:off x="2918750" y="4433371"/>
          <a:ext cx="6354500" cy="18250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329">
                  <a:extLst>
                    <a:ext uri="{9D8B030D-6E8A-4147-A177-3AD203B41FA5}">
                      <a16:colId xmlns:a16="http://schemas.microsoft.com/office/drawing/2014/main" val="1918215752"/>
                    </a:ext>
                  </a:extLst>
                </a:gridCol>
                <a:gridCol w="1982705">
                  <a:extLst>
                    <a:ext uri="{9D8B030D-6E8A-4147-A177-3AD203B41FA5}">
                      <a16:colId xmlns:a16="http://schemas.microsoft.com/office/drawing/2014/main" val="3285519837"/>
                    </a:ext>
                  </a:extLst>
                </a:gridCol>
                <a:gridCol w="2319466">
                  <a:extLst>
                    <a:ext uri="{9D8B030D-6E8A-4147-A177-3AD203B41FA5}">
                      <a16:colId xmlns:a16="http://schemas.microsoft.com/office/drawing/2014/main" val="1632878535"/>
                    </a:ext>
                  </a:extLst>
                </a:gridCol>
              </a:tblGrid>
              <a:tr h="643455">
                <a:tc>
                  <a:txBody>
                    <a:bodyPr/>
                    <a:lstStyle/>
                    <a:p>
                      <a:r>
                        <a:rPr lang="en-CA" sz="180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E1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E2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56632"/>
                  </a:ext>
                </a:extLst>
              </a:tr>
              <a:tr h="5415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05341"/>
                  </a:ext>
                </a:extLst>
              </a:tr>
              <a:tr h="5415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endParaRPr lang="en-CA" sz="18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69258"/>
                  </a:ext>
                </a:extLst>
              </a:tr>
            </a:tbl>
          </a:graphicData>
        </a:graphic>
      </p:graphicFrame>
      <p:cxnSp>
        <p:nvCxnSpPr>
          <p:cNvPr id="6" name="直接箭头连接符 55">
            <a:extLst>
              <a:ext uri="{FF2B5EF4-FFF2-40B4-BE49-F238E27FC236}">
                <a16:creationId xmlns:a16="http://schemas.microsoft.com/office/drawing/2014/main" id="{FF9BB692-D5CE-C7B0-63B1-AC5B799642FC}"/>
              </a:ext>
            </a:extLst>
          </p:cNvPr>
          <p:cNvCxnSpPr>
            <a:cxnSpLocks/>
          </p:cNvCxnSpPr>
          <p:nvPr/>
        </p:nvCxnSpPr>
        <p:spPr>
          <a:xfrm>
            <a:off x="3352449" y="1726386"/>
            <a:ext cx="54871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56">
            <a:extLst>
              <a:ext uri="{FF2B5EF4-FFF2-40B4-BE49-F238E27FC236}">
                <a16:creationId xmlns:a16="http://schemas.microsoft.com/office/drawing/2014/main" id="{2BAE522A-CE96-402D-C075-3C9ADCE0C08A}"/>
              </a:ext>
            </a:extLst>
          </p:cNvPr>
          <p:cNvCxnSpPr>
            <a:cxnSpLocks/>
          </p:cNvCxnSpPr>
          <p:nvPr/>
        </p:nvCxnSpPr>
        <p:spPr>
          <a:xfrm>
            <a:off x="3352449" y="3620037"/>
            <a:ext cx="53701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57">
            <a:extLst>
              <a:ext uri="{FF2B5EF4-FFF2-40B4-BE49-F238E27FC236}">
                <a16:creationId xmlns:a16="http://schemas.microsoft.com/office/drawing/2014/main" id="{1EA69AD1-E3F8-4AF7-0E2C-9E7732AF5418}"/>
              </a:ext>
            </a:extLst>
          </p:cNvPr>
          <p:cNvSpPr txBox="1"/>
          <p:nvPr/>
        </p:nvSpPr>
        <p:spPr>
          <a:xfrm>
            <a:off x="1822086" y="1264721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Engine E1</a:t>
            </a:r>
          </a:p>
          <a:p>
            <a:r>
              <a:rPr lang="en-US" sz="2400"/>
              <a:t>timeline</a:t>
            </a:r>
            <a:endParaRPr lang="en-CA" sz="2400"/>
          </a:p>
        </p:txBody>
      </p:sp>
      <p:sp>
        <p:nvSpPr>
          <p:cNvPr id="9" name="文本框 58">
            <a:extLst>
              <a:ext uri="{FF2B5EF4-FFF2-40B4-BE49-F238E27FC236}">
                <a16:creationId xmlns:a16="http://schemas.microsoft.com/office/drawing/2014/main" id="{AF6F17B0-9C4C-7795-6C8F-ADFFBF1281B7}"/>
              </a:ext>
            </a:extLst>
          </p:cNvPr>
          <p:cNvSpPr txBox="1"/>
          <p:nvPr/>
        </p:nvSpPr>
        <p:spPr>
          <a:xfrm>
            <a:off x="1847555" y="3173545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Engine E2</a:t>
            </a:r>
          </a:p>
          <a:p>
            <a:r>
              <a:rPr lang="en-US" sz="2400"/>
              <a:t>timeline</a:t>
            </a:r>
            <a:endParaRPr lang="en-CA" sz="2400"/>
          </a:p>
        </p:txBody>
      </p:sp>
      <p:grpSp>
        <p:nvGrpSpPr>
          <p:cNvPr id="10" name="组合 59">
            <a:extLst>
              <a:ext uri="{FF2B5EF4-FFF2-40B4-BE49-F238E27FC236}">
                <a16:creationId xmlns:a16="http://schemas.microsoft.com/office/drawing/2014/main" id="{C6C98E26-1306-4067-3336-EC10528E04E7}"/>
              </a:ext>
            </a:extLst>
          </p:cNvPr>
          <p:cNvGrpSpPr/>
          <p:nvPr/>
        </p:nvGrpSpPr>
        <p:grpSpPr>
          <a:xfrm>
            <a:off x="3769531" y="1065425"/>
            <a:ext cx="870751" cy="806717"/>
            <a:chOff x="3568843" y="1877959"/>
            <a:chExt cx="870751" cy="806717"/>
          </a:xfrm>
        </p:grpSpPr>
        <p:cxnSp>
          <p:nvCxnSpPr>
            <p:cNvPr id="11" name="直接连接符 60">
              <a:extLst>
                <a:ext uri="{FF2B5EF4-FFF2-40B4-BE49-F238E27FC236}">
                  <a16:creationId xmlns:a16="http://schemas.microsoft.com/office/drawing/2014/main" id="{E7623424-45C2-984E-E70E-E1F727BD694E}"/>
                </a:ext>
              </a:extLst>
            </p:cNvPr>
            <p:cNvCxnSpPr/>
            <p:nvPr/>
          </p:nvCxnSpPr>
          <p:spPr>
            <a:xfrm>
              <a:off x="4075890" y="2393005"/>
              <a:ext cx="0" cy="2916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61">
              <a:extLst>
                <a:ext uri="{FF2B5EF4-FFF2-40B4-BE49-F238E27FC236}">
                  <a16:creationId xmlns:a16="http://schemas.microsoft.com/office/drawing/2014/main" id="{E2C21F8C-A538-73F3-40E0-3CCF34F8D25D}"/>
                </a:ext>
              </a:extLst>
            </p:cNvPr>
            <p:cNvSpPr txBox="1"/>
            <p:nvPr/>
          </p:nvSpPr>
          <p:spPr>
            <a:xfrm>
              <a:off x="3568843" y="1877959"/>
              <a:ext cx="8707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1000</a:t>
              </a:r>
              <a:endParaRPr lang="en-CA" sz="2400"/>
            </a:p>
          </p:txBody>
        </p:sp>
      </p:grpSp>
      <p:grpSp>
        <p:nvGrpSpPr>
          <p:cNvPr id="13" name="组合 62">
            <a:extLst>
              <a:ext uri="{FF2B5EF4-FFF2-40B4-BE49-F238E27FC236}">
                <a16:creationId xmlns:a16="http://schemas.microsoft.com/office/drawing/2014/main" id="{1D8C187A-B88F-7178-4A31-EB25699E1CE8}"/>
              </a:ext>
            </a:extLst>
          </p:cNvPr>
          <p:cNvGrpSpPr/>
          <p:nvPr/>
        </p:nvGrpSpPr>
        <p:grpSpPr>
          <a:xfrm>
            <a:off x="7369100" y="1074983"/>
            <a:ext cx="870751" cy="797159"/>
            <a:chOff x="7168412" y="1887517"/>
            <a:chExt cx="870751" cy="797159"/>
          </a:xfrm>
        </p:grpSpPr>
        <p:cxnSp>
          <p:nvCxnSpPr>
            <p:cNvPr id="14" name="直接连接符 63">
              <a:extLst>
                <a:ext uri="{FF2B5EF4-FFF2-40B4-BE49-F238E27FC236}">
                  <a16:creationId xmlns:a16="http://schemas.microsoft.com/office/drawing/2014/main" id="{E13254C6-8EB0-CC89-1376-FDC17EB29F67}"/>
                </a:ext>
              </a:extLst>
            </p:cNvPr>
            <p:cNvCxnSpPr/>
            <p:nvPr/>
          </p:nvCxnSpPr>
          <p:spPr>
            <a:xfrm>
              <a:off x="7603788" y="2393005"/>
              <a:ext cx="0" cy="2916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64">
              <a:extLst>
                <a:ext uri="{FF2B5EF4-FFF2-40B4-BE49-F238E27FC236}">
                  <a16:creationId xmlns:a16="http://schemas.microsoft.com/office/drawing/2014/main" id="{D6E180E3-E2E6-0C13-B577-13196B7394B2}"/>
                </a:ext>
              </a:extLst>
            </p:cNvPr>
            <p:cNvSpPr txBox="1"/>
            <p:nvPr/>
          </p:nvSpPr>
          <p:spPr>
            <a:xfrm>
              <a:off x="7168412" y="1887517"/>
              <a:ext cx="8707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3000</a:t>
              </a:r>
              <a:endParaRPr lang="en-CA" sz="2400"/>
            </a:p>
          </p:txBody>
        </p:sp>
      </p:grpSp>
      <p:grpSp>
        <p:nvGrpSpPr>
          <p:cNvPr id="16" name="组合 65">
            <a:extLst>
              <a:ext uri="{FF2B5EF4-FFF2-40B4-BE49-F238E27FC236}">
                <a16:creationId xmlns:a16="http://schemas.microsoft.com/office/drawing/2014/main" id="{19CAAD58-82EF-1B10-3E46-C53AF8AB2BC9}"/>
              </a:ext>
            </a:extLst>
          </p:cNvPr>
          <p:cNvGrpSpPr/>
          <p:nvPr/>
        </p:nvGrpSpPr>
        <p:grpSpPr>
          <a:xfrm>
            <a:off x="5687906" y="3396044"/>
            <a:ext cx="699230" cy="792167"/>
            <a:chOff x="3726274" y="4286735"/>
            <a:chExt cx="699230" cy="792167"/>
          </a:xfrm>
        </p:grpSpPr>
        <p:cxnSp>
          <p:nvCxnSpPr>
            <p:cNvPr id="17" name="直接连接符 66">
              <a:extLst>
                <a:ext uri="{FF2B5EF4-FFF2-40B4-BE49-F238E27FC236}">
                  <a16:creationId xmlns:a16="http://schemas.microsoft.com/office/drawing/2014/main" id="{A56628FB-C5CA-B968-784F-F8CA7D0C4574}"/>
                </a:ext>
              </a:extLst>
            </p:cNvPr>
            <p:cNvCxnSpPr/>
            <p:nvPr/>
          </p:nvCxnSpPr>
          <p:spPr>
            <a:xfrm>
              <a:off x="4075890" y="4286735"/>
              <a:ext cx="0" cy="2916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67">
              <a:extLst>
                <a:ext uri="{FF2B5EF4-FFF2-40B4-BE49-F238E27FC236}">
                  <a16:creationId xmlns:a16="http://schemas.microsoft.com/office/drawing/2014/main" id="{9B79292A-3462-9183-CBC9-2C3DFFEC275F}"/>
                </a:ext>
              </a:extLst>
            </p:cNvPr>
            <p:cNvSpPr txBox="1"/>
            <p:nvPr/>
          </p:nvSpPr>
          <p:spPr>
            <a:xfrm>
              <a:off x="3726274" y="461723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100</a:t>
              </a:r>
              <a:endParaRPr lang="en-CA" sz="2400"/>
            </a:p>
          </p:txBody>
        </p:sp>
      </p:grpSp>
      <p:grpSp>
        <p:nvGrpSpPr>
          <p:cNvPr id="19" name="组合 68">
            <a:extLst>
              <a:ext uri="{FF2B5EF4-FFF2-40B4-BE49-F238E27FC236}">
                <a16:creationId xmlns:a16="http://schemas.microsoft.com/office/drawing/2014/main" id="{E2E21612-A030-EF91-4361-7550ABD0EAFA}"/>
              </a:ext>
            </a:extLst>
          </p:cNvPr>
          <p:cNvGrpSpPr/>
          <p:nvPr/>
        </p:nvGrpSpPr>
        <p:grpSpPr>
          <a:xfrm>
            <a:off x="7531880" y="3425764"/>
            <a:ext cx="699230" cy="748315"/>
            <a:chOff x="7323842" y="4325566"/>
            <a:chExt cx="699230" cy="748315"/>
          </a:xfrm>
        </p:grpSpPr>
        <p:cxnSp>
          <p:nvCxnSpPr>
            <p:cNvPr id="20" name="直接连接符 69">
              <a:extLst>
                <a:ext uri="{FF2B5EF4-FFF2-40B4-BE49-F238E27FC236}">
                  <a16:creationId xmlns:a16="http://schemas.microsoft.com/office/drawing/2014/main" id="{73FCDC91-4DE0-5D83-6B6A-5F48151EBB18}"/>
                </a:ext>
              </a:extLst>
            </p:cNvPr>
            <p:cNvCxnSpPr/>
            <p:nvPr/>
          </p:nvCxnSpPr>
          <p:spPr>
            <a:xfrm>
              <a:off x="7620001" y="4325566"/>
              <a:ext cx="0" cy="29167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70">
              <a:extLst>
                <a:ext uri="{FF2B5EF4-FFF2-40B4-BE49-F238E27FC236}">
                  <a16:creationId xmlns:a16="http://schemas.microsoft.com/office/drawing/2014/main" id="{009C3CC9-26CA-93BC-62C5-8EF395B11BD5}"/>
                </a:ext>
              </a:extLst>
            </p:cNvPr>
            <p:cNvSpPr txBox="1"/>
            <p:nvPr/>
          </p:nvSpPr>
          <p:spPr>
            <a:xfrm>
              <a:off x="7323842" y="4612216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200</a:t>
              </a:r>
              <a:endParaRPr lang="en-CA" sz="2400"/>
            </a:p>
          </p:txBody>
        </p:sp>
      </p:grpSp>
      <p:cxnSp>
        <p:nvCxnSpPr>
          <p:cNvPr id="22" name="直接连接符 71">
            <a:extLst>
              <a:ext uri="{FF2B5EF4-FFF2-40B4-BE49-F238E27FC236}">
                <a16:creationId xmlns:a16="http://schemas.microsoft.com/office/drawing/2014/main" id="{065423B8-02BC-60AD-D3D3-E5DAEB446625}"/>
              </a:ext>
            </a:extLst>
          </p:cNvPr>
          <p:cNvCxnSpPr>
            <a:cxnSpLocks/>
          </p:cNvCxnSpPr>
          <p:nvPr/>
        </p:nvCxnSpPr>
        <p:spPr>
          <a:xfrm>
            <a:off x="4043114" y="1595223"/>
            <a:ext cx="4046054" cy="2170649"/>
          </a:xfrm>
          <a:prstGeom prst="line">
            <a:avLst/>
          </a:prstGeom>
          <a:ln w="57150">
            <a:solidFill>
              <a:srgbClr val="980405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72">
            <a:extLst>
              <a:ext uri="{FF2B5EF4-FFF2-40B4-BE49-F238E27FC236}">
                <a16:creationId xmlns:a16="http://schemas.microsoft.com/office/drawing/2014/main" id="{93C549F4-BAA7-AAA7-5144-EEB871748C42}"/>
              </a:ext>
            </a:extLst>
          </p:cNvPr>
          <p:cNvCxnSpPr>
            <a:cxnSpLocks/>
          </p:cNvCxnSpPr>
          <p:nvPr/>
        </p:nvCxnSpPr>
        <p:spPr>
          <a:xfrm flipV="1">
            <a:off x="5920740" y="1523805"/>
            <a:ext cx="2232549" cy="2179744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95">
            <a:extLst>
              <a:ext uri="{FF2B5EF4-FFF2-40B4-BE49-F238E27FC236}">
                <a16:creationId xmlns:a16="http://schemas.microsoft.com/office/drawing/2014/main" id="{EAFB2763-0FAF-9FC5-8B5D-E2158F45A8EF}"/>
              </a:ext>
            </a:extLst>
          </p:cNvPr>
          <p:cNvCxnSpPr>
            <a:cxnSpLocks/>
          </p:cNvCxnSpPr>
          <p:nvPr/>
        </p:nvCxnSpPr>
        <p:spPr>
          <a:xfrm>
            <a:off x="4083734" y="1579440"/>
            <a:ext cx="2012266" cy="21329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04">
            <a:extLst>
              <a:ext uri="{FF2B5EF4-FFF2-40B4-BE49-F238E27FC236}">
                <a16:creationId xmlns:a16="http://schemas.microsoft.com/office/drawing/2014/main" id="{4F5070EB-C6C6-55DD-3323-F76B391F1438}"/>
              </a:ext>
            </a:extLst>
          </p:cNvPr>
          <p:cNvSpPr txBox="1"/>
          <p:nvPr/>
        </p:nvSpPr>
        <p:spPr>
          <a:xfrm>
            <a:off x="6893657" y="4970389"/>
            <a:ext cx="11955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>
                <a:solidFill>
                  <a:schemeClr val="accent6">
                    <a:lumMod val="75000"/>
                  </a:schemeClr>
                </a:solidFill>
              </a:rPr>
              <a:t>100</a:t>
            </a:r>
            <a:endParaRPr lang="en-CA" sz="3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211AB86-E2FF-D1B0-9292-59DB15BE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12</a:t>
            </a:fld>
            <a:endParaRPr lang="en-US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45AF36B2-3D3D-72F2-2940-387CF6B4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8F37B3-71C6-C08D-3FBA-B9D05D67C115}"/>
              </a:ext>
            </a:extLst>
          </p:cNvPr>
          <p:cNvSpPr txBox="1"/>
          <p:nvPr/>
        </p:nvSpPr>
        <p:spPr>
          <a:xfrm>
            <a:off x="3769531" y="1679296"/>
            <a:ext cx="275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600" b="1"/>
              <a:t>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E2186A-0444-B09E-4C64-E66F6E0BE21A}"/>
              </a:ext>
            </a:extLst>
          </p:cNvPr>
          <p:cNvSpPr txBox="1"/>
          <p:nvPr/>
        </p:nvSpPr>
        <p:spPr>
          <a:xfrm>
            <a:off x="7814091" y="1660846"/>
            <a:ext cx="627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3600" b="1"/>
              <a:t>T</a:t>
            </a:r>
          </a:p>
        </p:txBody>
      </p:sp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3547814E-89F3-3F40-C762-0A7EFCE27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3886" y="4982222"/>
            <a:ext cx="703817" cy="703817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4BE1611B-FA88-1CE0-E2FE-97FC68B50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3886" y="4970389"/>
            <a:ext cx="738871" cy="73887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23FCED7-7970-6AB3-AFCE-3EE9FA487C37}"/>
              </a:ext>
            </a:extLst>
          </p:cNvPr>
          <p:cNvSpPr txBox="1"/>
          <p:nvPr/>
        </p:nvSpPr>
        <p:spPr>
          <a:xfrm>
            <a:off x="6893657" y="495377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980405"/>
                </a:solidFill>
              </a:rPr>
              <a:t>200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EBF47-4F70-17B4-82BD-839151D72F71}"/>
              </a:ext>
            </a:extLst>
          </p:cNvPr>
          <p:cNvSpPr txBox="1"/>
          <p:nvPr/>
        </p:nvSpPr>
        <p:spPr>
          <a:xfrm>
            <a:off x="9273250" y="4945659"/>
            <a:ext cx="2721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 and T start before each other!</a:t>
            </a: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42810DAE-A5C5-EB5D-A919-F0848478545E}"/>
              </a:ext>
            </a:extLst>
          </p:cNvPr>
          <p:cNvSpPr/>
          <p:nvPr/>
        </p:nvSpPr>
        <p:spPr>
          <a:xfrm>
            <a:off x="4878541" y="4895950"/>
            <a:ext cx="905040" cy="1245607"/>
          </a:xfrm>
          <a:prstGeom prst="donut">
            <a:avLst>
              <a:gd name="adj" fmla="val 454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>
            <a:extLst>
              <a:ext uri="{FF2B5EF4-FFF2-40B4-BE49-F238E27FC236}">
                <a16:creationId xmlns:a16="http://schemas.microsoft.com/office/drawing/2014/main" id="{63B3CB01-CCDD-A226-3AFB-8E3EF66BCF9E}"/>
              </a:ext>
            </a:extLst>
          </p:cNvPr>
          <p:cNvSpPr/>
          <p:nvPr/>
        </p:nvSpPr>
        <p:spPr>
          <a:xfrm>
            <a:off x="6808607" y="4870133"/>
            <a:ext cx="1005716" cy="1259141"/>
          </a:xfrm>
          <a:prstGeom prst="donut">
            <a:avLst>
              <a:gd name="adj" fmla="val 280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E250B-EF85-F8DA-A658-BCB6AF18D08B}"/>
              </a:ext>
            </a:extLst>
          </p:cNvPr>
          <p:cNvSpPr txBox="1"/>
          <p:nvPr/>
        </p:nvSpPr>
        <p:spPr>
          <a:xfrm>
            <a:off x="4036249" y="4004377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E8AF03"/>
                </a:solidFill>
              </a:rPr>
              <a:t>T sees a fresher 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F5135-7A99-4078-75B6-26259ECFBE30}"/>
              </a:ext>
            </a:extLst>
          </p:cNvPr>
          <p:cNvSpPr txBox="1"/>
          <p:nvPr/>
        </p:nvSpPr>
        <p:spPr>
          <a:xfrm>
            <a:off x="6918487" y="4002237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9AD4"/>
                </a:solidFill>
              </a:rPr>
              <a:t>S sees a fresher E2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01497-C324-E6BE-08D6-B7B43D98A656}"/>
              </a:ext>
            </a:extLst>
          </p:cNvPr>
          <p:cNvSpPr txBox="1"/>
          <p:nvPr/>
        </p:nvSpPr>
        <p:spPr>
          <a:xfrm>
            <a:off x="3170664" y="506658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**without CSR**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B3DA0-8DE2-93A0-FB2A-67E815CC01B6}"/>
              </a:ext>
            </a:extLst>
          </p:cNvPr>
          <p:cNvSpPr txBox="1"/>
          <p:nvPr/>
        </p:nvSpPr>
        <p:spPr>
          <a:xfrm>
            <a:off x="3170664" y="561748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**without CSR**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B60952-2213-D06C-F250-F94E2EB07775}"/>
              </a:ext>
            </a:extLst>
          </p:cNvPr>
          <p:cNvSpPr txBox="1"/>
          <p:nvPr/>
        </p:nvSpPr>
        <p:spPr>
          <a:xfrm>
            <a:off x="3174192" y="508236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**with CSR**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5D87EA-AD48-FF24-DF2A-33CD5266A591}"/>
              </a:ext>
            </a:extLst>
          </p:cNvPr>
          <p:cNvSpPr txBox="1"/>
          <p:nvPr/>
        </p:nvSpPr>
        <p:spPr>
          <a:xfrm>
            <a:off x="3174192" y="561575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**with CSR**</a:t>
            </a:r>
          </a:p>
        </p:txBody>
      </p:sp>
      <p:sp>
        <p:nvSpPr>
          <p:cNvPr id="43" name="Donut 42">
            <a:extLst>
              <a:ext uri="{FF2B5EF4-FFF2-40B4-BE49-F238E27FC236}">
                <a16:creationId xmlns:a16="http://schemas.microsoft.com/office/drawing/2014/main" id="{6FD5DCD5-F34C-3FAE-E98D-5523A7B906EE}"/>
              </a:ext>
            </a:extLst>
          </p:cNvPr>
          <p:cNvSpPr/>
          <p:nvPr/>
        </p:nvSpPr>
        <p:spPr>
          <a:xfrm>
            <a:off x="6862436" y="5522068"/>
            <a:ext cx="782365" cy="584775"/>
          </a:xfrm>
          <a:prstGeom prst="donut">
            <a:avLst>
              <a:gd name="adj" fmla="val 280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Donut 43">
            <a:extLst>
              <a:ext uri="{FF2B5EF4-FFF2-40B4-BE49-F238E27FC236}">
                <a16:creationId xmlns:a16="http://schemas.microsoft.com/office/drawing/2014/main" id="{3FB0D98B-BD1E-EDA7-319D-6E5CF8C27889}"/>
              </a:ext>
            </a:extLst>
          </p:cNvPr>
          <p:cNvSpPr/>
          <p:nvPr/>
        </p:nvSpPr>
        <p:spPr>
          <a:xfrm>
            <a:off x="5661285" y="3686363"/>
            <a:ext cx="782365" cy="584775"/>
          </a:xfrm>
          <a:prstGeom prst="donut">
            <a:avLst>
              <a:gd name="adj" fmla="val 280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2" grpId="0"/>
      <p:bldP spid="31" grpId="0"/>
      <p:bldP spid="31" grpId="1"/>
      <p:bldP spid="2" grpId="0" animBg="1"/>
      <p:bldP spid="2" grpId="1" animBg="1"/>
      <p:bldP spid="33" grpId="0" animBg="1"/>
      <p:bldP spid="33" grpId="1" animBg="1"/>
      <p:bldP spid="4" grpId="0"/>
      <p:bldP spid="4" grpId="1"/>
      <p:bldP spid="24" grpId="0"/>
      <p:bldP spid="24" grpId="1"/>
      <p:bldP spid="26" grpId="0"/>
      <p:bldP spid="37" grpId="0"/>
      <p:bldP spid="38" grpId="0"/>
      <p:bldP spid="40" grpId="0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57FCB-D8D1-FAEE-C6BB-1AADF4CA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CBB50-DF61-107B-C367-2EEA043C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25B13F-EB10-D599-D028-FDCAF780BB95}"/>
              </a:ext>
            </a:extLst>
          </p:cNvPr>
          <p:cNvSpPr txBox="1">
            <a:spLocks/>
          </p:cNvSpPr>
          <p:nvPr/>
        </p:nvSpPr>
        <p:spPr>
          <a:xfrm>
            <a:off x="498652" y="42595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Querying CSR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B0F5B10-E5A7-A09F-3630-FB421C4AD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31318"/>
              </p:ext>
            </p:extLst>
          </p:nvPr>
        </p:nvGraphicFramePr>
        <p:xfrm>
          <a:off x="498652" y="1509381"/>
          <a:ext cx="3704232" cy="349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31">
                  <a:extLst>
                    <a:ext uri="{9D8B030D-6E8A-4147-A177-3AD203B41FA5}">
                      <a16:colId xmlns:a16="http://schemas.microsoft.com/office/drawing/2014/main" val="3773337532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val="1254130931"/>
                    </a:ext>
                  </a:extLst>
                </a:gridCol>
              </a:tblGrid>
              <a:tr h="10192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71782"/>
                  </a:ext>
                </a:extLst>
              </a:tr>
              <a:tr h="7516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76485"/>
                  </a:ext>
                </a:extLst>
              </a:tr>
              <a:tr h="8218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622109"/>
                  </a:ext>
                </a:extLst>
              </a:tr>
              <a:tr h="902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8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C6C90B-4BDC-2A76-28F5-AD29F819A439}"/>
              </a:ext>
            </a:extLst>
          </p:cNvPr>
          <p:cNvSpPr txBox="1"/>
          <p:nvPr/>
        </p:nvSpPr>
        <p:spPr>
          <a:xfrm>
            <a:off x="498652" y="1600723"/>
            <a:ext cx="3299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Fast engine </a:t>
            </a:r>
          </a:p>
          <a:p>
            <a:r>
              <a:rPr lang="en-US" sz="2400">
                <a:solidFill>
                  <a:schemeClr val="bg1"/>
                </a:solidFill>
              </a:rPr>
              <a:t>timestamp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B250-B526-E863-AFEE-54EE340ACB73}"/>
              </a:ext>
            </a:extLst>
          </p:cNvPr>
          <p:cNvSpPr txBox="1"/>
          <p:nvPr/>
        </p:nvSpPr>
        <p:spPr>
          <a:xfrm>
            <a:off x="2344386" y="1620451"/>
            <a:ext cx="3369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Slow engine </a:t>
            </a:r>
          </a:p>
          <a:p>
            <a:r>
              <a:rPr lang="en-US" sz="2400">
                <a:solidFill>
                  <a:schemeClr val="bg1"/>
                </a:solidFill>
              </a:rPr>
              <a:t>timestamp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A905F-347D-5B44-402B-25922E8C5DC4}"/>
              </a:ext>
            </a:extLst>
          </p:cNvPr>
          <p:cNvSpPr txBox="1"/>
          <p:nvPr/>
        </p:nvSpPr>
        <p:spPr>
          <a:xfrm>
            <a:off x="840304" y="2688904"/>
            <a:ext cx="10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3876E-F2E4-8CA0-9893-CF61369C38F8}"/>
              </a:ext>
            </a:extLst>
          </p:cNvPr>
          <p:cNvSpPr txBox="1"/>
          <p:nvPr/>
        </p:nvSpPr>
        <p:spPr>
          <a:xfrm>
            <a:off x="840304" y="4289029"/>
            <a:ext cx="10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7B652-E7EF-F883-424A-FE1C50E18ED2}"/>
              </a:ext>
            </a:extLst>
          </p:cNvPr>
          <p:cNvSpPr txBox="1"/>
          <p:nvPr/>
        </p:nvSpPr>
        <p:spPr>
          <a:xfrm>
            <a:off x="840304" y="3430445"/>
            <a:ext cx="10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5BC25-E596-9747-63DF-F35E39F63A81}"/>
              </a:ext>
            </a:extLst>
          </p:cNvPr>
          <p:cNvSpPr txBox="1"/>
          <p:nvPr/>
        </p:nvSpPr>
        <p:spPr>
          <a:xfrm>
            <a:off x="2813602" y="2677741"/>
            <a:ext cx="63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0B35F-9AFD-AAD4-64F1-BBC27FF21233}"/>
              </a:ext>
            </a:extLst>
          </p:cNvPr>
          <p:cNvSpPr txBox="1"/>
          <p:nvPr/>
        </p:nvSpPr>
        <p:spPr>
          <a:xfrm>
            <a:off x="2813602" y="4289028"/>
            <a:ext cx="63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7E529-5E28-0B81-CE41-E27092B7EA3B}"/>
              </a:ext>
            </a:extLst>
          </p:cNvPr>
          <p:cNvSpPr txBox="1"/>
          <p:nvPr/>
        </p:nvSpPr>
        <p:spPr>
          <a:xfrm>
            <a:off x="2813602" y="3474349"/>
            <a:ext cx="63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EDD5E-333B-03E9-6E8D-3D36C709D502}"/>
              </a:ext>
            </a:extLst>
          </p:cNvPr>
          <p:cNvSpPr txBox="1"/>
          <p:nvPr/>
        </p:nvSpPr>
        <p:spPr>
          <a:xfrm>
            <a:off x="4487900" y="1817910"/>
            <a:ext cx="68459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Approaches:</a:t>
            </a:r>
            <a:br>
              <a:rPr lang="en-US" sz="2400"/>
            </a:b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full table scan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building indexes for each engine’s timestamp</a:t>
            </a:r>
          </a:p>
        </p:txBody>
      </p:sp>
      <p:pic>
        <p:nvPicPr>
          <p:cNvPr id="17" name="Graphic 16" descr="Sad face outline with solid fill">
            <a:extLst>
              <a:ext uri="{FF2B5EF4-FFF2-40B4-BE49-F238E27FC236}">
                <a16:creationId xmlns:a16="http://schemas.microsoft.com/office/drawing/2014/main" id="{E61AAD66-4D1E-416F-8C0E-16BE0ABB4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4974" y="2554527"/>
            <a:ext cx="440343" cy="440343"/>
          </a:xfrm>
          <a:prstGeom prst="rect">
            <a:avLst/>
          </a:prstGeom>
        </p:spPr>
      </p:pic>
      <p:pic>
        <p:nvPicPr>
          <p:cNvPr id="24" name="Graphic 23" descr="Sad face outline with solid fill">
            <a:extLst>
              <a:ext uri="{FF2B5EF4-FFF2-40B4-BE49-F238E27FC236}">
                <a16:creationId xmlns:a16="http://schemas.microsoft.com/office/drawing/2014/main" id="{1FDB8B86-1870-2C87-0C2B-8659E01A4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8923" y="3312867"/>
            <a:ext cx="440343" cy="4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57FCB-D8D1-FAEE-C6BB-1AADF4CA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CBB50-DF61-107B-C367-2EEA043C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pic>
        <p:nvPicPr>
          <p:cNvPr id="4" name="图片 15" descr="形状&#10;&#10;描述已自动生成">
            <a:extLst>
              <a:ext uri="{FF2B5EF4-FFF2-40B4-BE49-F238E27FC236}">
                <a16:creationId xmlns:a16="http://schemas.microsoft.com/office/drawing/2014/main" id="{B9805AA0-F5C9-EF05-2853-2F78CBB4C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31" t="34367" b="18741"/>
          <a:stretch/>
        </p:blipFill>
        <p:spPr>
          <a:xfrm>
            <a:off x="8610600" y="1409959"/>
            <a:ext cx="2770318" cy="1602017"/>
          </a:xfrm>
          <a:prstGeom prst="rect">
            <a:avLst/>
          </a:prstGeom>
        </p:spPr>
      </p:pic>
      <p:pic>
        <p:nvPicPr>
          <p:cNvPr id="5" name="图片 14" descr="形状&#10;&#10;描述已自动生成">
            <a:extLst>
              <a:ext uri="{FF2B5EF4-FFF2-40B4-BE49-F238E27FC236}">
                <a16:creationId xmlns:a16="http://schemas.microsoft.com/office/drawing/2014/main" id="{89EA96F0-1D82-9077-3105-6E47C489E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76" y="3364788"/>
            <a:ext cx="5339424" cy="23354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25B13F-EB10-D599-D028-FDCAF780BB95}"/>
              </a:ext>
            </a:extLst>
          </p:cNvPr>
          <p:cNvSpPr txBox="1">
            <a:spLocks/>
          </p:cNvSpPr>
          <p:nvPr/>
        </p:nvSpPr>
        <p:spPr>
          <a:xfrm>
            <a:off x="498652" y="42595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Lightweight CSR by Skeena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0E2A39D-FA64-B953-6999-17657AF49A96}"/>
              </a:ext>
            </a:extLst>
          </p:cNvPr>
          <p:cNvSpPr txBox="1">
            <a:spLocks/>
          </p:cNvSpPr>
          <p:nvPr/>
        </p:nvSpPr>
        <p:spPr>
          <a:xfrm>
            <a:off x="579677" y="1540189"/>
            <a:ext cx="5516323" cy="3740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Anchor Engine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Always access “fast” side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Table -&gt; Range Index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sz="2400" baseline="3000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Multi-Index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Capacity is fixed but configurable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Add new index when full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sz="2400">
                <a:solidFill>
                  <a:schemeClr val="tx1"/>
                </a:solidFill>
              </a:rPr>
              <a:t>Recycle by the threshold</a:t>
            </a:r>
          </a:p>
          <a:p>
            <a:endParaRPr lang="en-CA" sz="2400">
              <a:solidFill>
                <a:schemeClr val="tx1"/>
              </a:solidFill>
            </a:endParaRPr>
          </a:p>
          <a:p>
            <a:endParaRPr lang="en-CA" sz="2400">
              <a:solidFill>
                <a:schemeClr val="tx1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B0F5B10-E5A7-A09F-3630-FB421C4AD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4163"/>
              </p:ext>
            </p:extLst>
          </p:nvPr>
        </p:nvGraphicFramePr>
        <p:xfrm>
          <a:off x="5584454" y="1620492"/>
          <a:ext cx="238797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986">
                  <a:extLst>
                    <a:ext uri="{9D8B030D-6E8A-4147-A177-3AD203B41FA5}">
                      <a16:colId xmlns:a16="http://schemas.microsoft.com/office/drawing/2014/main" val="3773337532"/>
                    </a:ext>
                  </a:extLst>
                </a:gridCol>
                <a:gridCol w="1193986">
                  <a:extLst>
                    <a:ext uri="{9D8B030D-6E8A-4147-A177-3AD203B41FA5}">
                      <a16:colId xmlns:a16="http://schemas.microsoft.com/office/drawing/2014/main" val="1254130931"/>
                    </a:ext>
                  </a:extLst>
                </a:gridCol>
              </a:tblGrid>
              <a:tr h="126048"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7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7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68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5739397-34AC-6045-A0E8-D6D2054A220E}"/>
              </a:ext>
            </a:extLst>
          </p:cNvPr>
          <p:cNvSpPr txBox="1"/>
          <p:nvPr/>
        </p:nvSpPr>
        <p:spPr>
          <a:xfrm>
            <a:off x="8240472" y="1830555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20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BF7FF2-A45D-EFBC-B07C-41B927D0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E7190-226F-B453-8231-8455A392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97AA5A-FB76-5C5B-B3A6-9DF9585A8E51}"/>
              </a:ext>
            </a:extLst>
          </p:cNvPr>
          <p:cNvSpPr txBox="1">
            <a:spLocks/>
          </p:cNvSpPr>
          <p:nvPr/>
        </p:nvSpPr>
        <p:spPr>
          <a:xfrm>
            <a:off x="455964" y="364489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Atomic Commit Protocol</a:t>
            </a:r>
            <a:br>
              <a:rPr lang="en-US"/>
            </a:b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157B2A-8306-03F0-AA47-BB3DB67BED26}"/>
              </a:ext>
            </a:extLst>
          </p:cNvPr>
          <p:cNvSpPr txBox="1">
            <a:spLocks/>
          </p:cNvSpPr>
          <p:nvPr/>
        </p:nvSpPr>
        <p:spPr>
          <a:xfrm>
            <a:off x="633080" y="1311589"/>
            <a:ext cx="10079652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1. Sub-transactions </a:t>
            </a:r>
            <a:r>
              <a:rPr lang="en-US" sz="2400">
                <a:solidFill>
                  <a:srgbClr val="980405"/>
                </a:solidFill>
              </a:rPr>
              <a:t>pre-commit</a:t>
            </a:r>
            <a:endParaRPr lang="en-US" sz="2400"/>
          </a:p>
          <a:p>
            <a:pPr lvl="1"/>
            <a:r>
              <a:rPr lang="en-US" sz="2000"/>
              <a:t>Obtain commit order (timestamp/LSN) from each engine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2. CSR </a:t>
            </a:r>
            <a:r>
              <a:rPr lang="en-US" sz="2400">
                <a:solidFill>
                  <a:srgbClr val="980405"/>
                </a:solidFill>
              </a:rPr>
              <a:t>commit check</a:t>
            </a:r>
          </a:p>
          <a:p>
            <a:pPr lvl="1"/>
            <a:r>
              <a:rPr lang="en-CA" sz="2000"/>
              <a:t>Whether the transaction can commit without violating correctness criteria (e.g., snapshot consistency)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3. Sub-transactions </a:t>
            </a:r>
            <a:r>
              <a:rPr lang="en-US" sz="2400">
                <a:solidFill>
                  <a:srgbClr val="980405"/>
                </a:solidFill>
              </a:rPr>
              <a:t>post-commit</a:t>
            </a:r>
          </a:p>
          <a:p>
            <a:pPr lvl="1"/>
            <a:r>
              <a:rPr lang="en-US" sz="2000"/>
              <a:t>Mark new records as visible, finalize log records, etc.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4. Post-committed transactions go through the </a:t>
            </a:r>
            <a:r>
              <a:rPr lang="en-US" sz="2400">
                <a:solidFill>
                  <a:srgbClr val="980405"/>
                </a:solidFill>
              </a:rPr>
              <a:t>commit pipeline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28D83-10BE-ECC8-45EE-E5E87F03F208}"/>
              </a:ext>
            </a:extLst>
          </p:cNvPr>
          <p:cNvSpPr txBox="1"/>
          <p:nvPr/>
        </p:nvSpPr>
        <p:spPr>
          <a:xfrm>
            <a:off x="8309263" y="5803586"/>
            <a:ext cx="3345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>
                <a:solidFill>
                  <a:srgbClr val="980405"/>
                </a:solidFill>
              </a:rPr>
              <a:t>(More details in paper)</a:t>
            </a:r>
            <a:endParaRPr lang="en-CA" sz="2000" i="1"/>
          </a:p>
        </p:txBody>
      </p:sp>
    </p:spTree>
    <p:extLst>
      <p:ext uri="{BB962C8B-B14F-4D97-AF65-F5344CB8AC3E}">
        <p14:creationId xmlns:p14="http://schemas.microsoft.com/office/powerpoint/2010/main" val="8109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2E27AA-A516-EB8F-A819-3781A4ED84F4}"/>
              </a:ext>
            </a:extLst>
          </p:cNvPr>
          <p:cNvSpPr txBox="1">
            <a:spLocks/>
          </p:cNvSpPr>
          <p:nvPr/>
        </p:nvSpPr>
        <p:spPr>
          <a:xfrm>
            <a:off x="388729" y="401851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Easy Integration in MySQL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CA7AE9-6E54-3F9E-F4FD-87EB2172D932}"/>
              </a:ext>
            </a:extLst>
          </p:cNvPr>
          <p:cNvSpPr txBox="1">
            <a:spLocks/>
          </p:cNvSpPr>
          <p:nvPr/>
        </p:nvSpPr>
        <p:spPr>
          <a:xfrm>
            <a:off x="1379156" y="7090483"/>
            <a:ext cx="9974644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FDA1C-280D-6449-186A-780A45E5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6D4BDE-8091-B9B9-A3BA-AF276E07AF8E}"/>
              </a:ext>
            </a:extLst>
          </p:cNvPr>
          <p:cNvSpPr/>
          <p:nvPr/>
        </p:nvSpPr>
        <p:spPr>
          <a:xfrm>
            <a:off x="1042374" y="3055373"/>
            <a:ext cx="9977711" cy="468084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Common SQL Layer (parser, networking...)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E1EB6-BD1C-33D2-2933-8CF4C376D48B}"/>
              </a:ext>
            </a:extLst>
          </p:cNvPr>
          <p:cNvSpPr txBox="1"/>
          <p:nvPr/>
        </p:nvSpPr>
        <p:spPr>
          <a:xfrm>
            <a:off x="6430542" y="1733410"/>
            <a:ext cx="2300503" cy="443198"/>
          </a:xfrm>
          <a:prstGeom prst="rect">
            <a:avLst/>
          </a:prstGeom>
          <a:noFill/>
        </p:spPr>
        <p:txBody>
          <a:bodyPr wrap="square" lIns="164592" tIns="82296" rIns="164592" bIns="82296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SELECT</a:t>
            </a:r>
            <a:r>
              <a:rPr lang="en-US">
                <a:solidFill>
                  <a:srgbClr val="980405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*</a:t>
            </a:r>
            <a:r>
              <a:rPr lang="en-US">
                <a:solidFill>
                  <a:srgbClr val="980405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FROM 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AEB78F-1026-73FC-3420-7028D2DA3D87}"/>
              </a:ext>
            </a:extLst>
          </p:cNvPr>
          <p:cNvCxnSpPr>
            <a:cxnSpLocks/>
          </p:cNvCxnSpPr>
          <p:nvPr/>
        </p:nvCxnSpPr>
        <p:spPr>
          <a:xfrm>
            <a:off x="6031229" y="2235004"/>
            <a:ext cx="0" cy="8203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498664-2C72-C483-BA58-46E806635B3A}"/>
              </a:ext>
            </a:extLst>
          </p:cNvPr>
          <p:cNvCxnSpPr>
            <a:cxnSpLocks/>
          </p:cNvCxnSpPr>
          <p:nvPr/>
        </p:nvCxnSpPr>
        <p:spPr>
          <a:xfrm>
            <a:off x="7476764" y="3523457"/>
            <a:ext cx="0" cy="8027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Database with solid fill">
            <a:extLst>
              <a:ext uri="{FF2B5EF4-FFF2-40B4-BE49-F238E27FC236}">
                <a16:creationId xmlns:a16="http://schemas.microsoft.com/office/drawing/2014/main" id="{AEAC7212-30BF-E0DD-78C9-66CD4D7E5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467" y="4265962"/>
            <a:ext cx="914400" cy="9144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2B5DDB0-622B-311A-61D0-F09CA27B3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02" y="2573043"/>
            <a:ext cx="1734353" cy="897663"/>
          </a:xfrm>
          <a:prstGeom prst="rect">
            <a:avLst/>
          </a:prstGeom>
        </p:spPr>
      </p:pic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96DD4CA8-77E9-1575-7595-27CD4E3D3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9564" y="4265962"/>
            <a:ext cx="914400" cy="914400"/>
          </a:xfrm>
          <a:prstGeom prst="rect">
            <a:avLst/>
          </a:prstGeom>
        </p:spPr>
      </p:pic>
      <p:pic>
        <p:nvPicPr>
          <p:cNvPr id="39" name="Graphic 38" descr="Programmer male outline">
            <a:extLst>
              <a:ext uri="{FF2B5EF4-FFF2-40B4-BE49-F238E27FC236}">
                <a16:creationId xmlns:a16="http://schemas.microsoft.com/office/drawing/2014/main" id="{FC70C5B6-0ABE-C9D4-1292-CCB35B4D3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4029" y="1221453"/>
            <a:ext cx="914400" cy="914400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A2E8038F-6D9A-97E9-0849-1C823CE36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420" y="1643181"/>
            <a:ext cx="914400" cy="47327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B3C145-04FC-8AA2-0E35-B559EC57C917}"/>
              </a:ext>
            </a:extLst>
          </p:cNvPr>
          <p:cNvCxnSpPr>
            <a:cxnSpLocks/>
          </p:cNvCxnSpPr>
          <p:nvPr/>
        </p:nvCxnSpPr>
        <p:spPr>
          <a:xfrm>
            <a:off x="4540667" y="3523457"/>
            <a:ext cx="0" cy="8027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B9F48A-67A9-DC4D-723D-A556F55A1120}"/>
              </a:ext>
            </a:extLst>
          </p:cNvPr>
          <p:cNvSpPr txBox="1"/>
          <p:nvPr/>
        </p:nvSpPr>
        <p:spPr>
          <a:xfrm>
            <a:off x="498968" y="4326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Memory-optimized engine, 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ERMIA*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FF539-1578-3663-9C46-3A79474CDD0B}"/>
              </a:ext>
            </a:extLst>
          </p:cNvPr>
          <p:cNvSpPr txBox="1"/>
          <p:nvPr/>
        </p:nvSpPr>
        <p:spPr>
          <a:xfrm>
            <a:off x="7866340" y="43117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Storage-centric engine,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InnoDB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8BE995-E33D-6D08-E074-7B8F34695709}"/>
              </a:ext>
            </a:extLst>
          </p:cNvPr>
          <p:cNvSpPr txBox="1"/>
          <p:nvPr/>
        </p:nvSpPr>
        <p:spPr>
          <a:xfrm>
            <a:off x="7866340" y="4759770"/>
            <a:ext cx="6872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InnoDB code changes</a:t>
            </a:r>
            <a:r>
              <a:rPr lang="en-US"/>
              <a:t> </a:t>
            </a:r>
            <a:r>
              <a:rPr lang="en-US" sz="1800">
                <a:solidFill>
                  <a:srgbClr val="980405"/>
                </a:solidFill>
              </a:rPr>
              <a:t>&lt; 100</a:t>
            </a:r>
            <a:r>
              <a:rPr lang="en-US" sz="1800"/>
              <a:t> LoC </a:t>
            </a:r>
          </a:p>
          <a:p>
            <a:r>
              <a:rPr lang="en-US" sz="1800"/>
              <a:t>(</a:t>
            </a:r>
            <a:r>
              <a:rPr lang="en-US" sz="1800">
                <a:solidFill>
                  <a:srgbClr val="980405"/>
                </a:solidFill>
              </a:rPr>
              <a:t>200K</a:t>
            </a:r>
            <a:r>
              <a:rPr lang="en-US" sz="1800"/>
              <a:t> LoC in total)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918EDE-FFA8-ED9C-136A-7E1B7B152C34}"/>
              </a:ext>
            </a:extLst>
          </p:cNvPr>
          <p:cNvSpPr txBox="1"/>
          <p:nvPr/>
        </p:nvSpPr>
        <p:spPr>
          <a:xfrm>
            <a:off x="498968" y="4729521"/>
            <a:ext cx="7261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ERMIA code changes </a:t>
            </a:r>
            <a:r>
              <a:rPr lang="en-US" sz="1800">
                <a:solidFill>
                  <a:srgbClr val="980405"/>
                </a:solidFill>
              </a:rPr>
              <a:t>=</a:t>
            </a:r>
            <a:r>
              <a:rPr lang="en-US" sz="1800"/>
              <a:t> </a:t>
            </a:r>
            <a:r>
              <a:rPr lang="en-US" sz="1800">
                <a:solidFill>
                  <a:srgbClr val="980405"/>
                </a:solidFill>
              </a:rPr>
              <a:t>0</a:t>
            </a:r>
            <a:r>
              <a:rPr lang="en-US" sz="1800"/>
              <a:t> LoC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F29CD140-3EEA-94FA-F588-B1CB9867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 dirty="0"/>
              <a:t>Skeena: Efficient and Consistent Cross-Engine Transactions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CFB7ADF3-0ACC-91D0-8CE9-7724923D5F06}"/>
              </a:ext>
            </a:extLst>
          </p:cNvPr>
          <p:cNvSpPr txBox="1">
            <a:spLocks/>
          </p:cNvSpPr>
          <p:nvPr/>
        </p:nvSpPr>
        <p:spPr>
          <a:xfrm>
            <a:off x="394563" y="5784698"/>
            <a:ext cx="7082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*  ERMIA: Fast Memory-Optimized Database System for Heterogeneous Workloads, SIGMOD 2016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FC830-2C2F-8450-727F-73FCDABE444D}"/>
              </a:ext>
            </a:extLst>
          </p:cNvPr>
          <p:cNvSpPr txBox="1"/>
          <p:nvPr/>
        </p:nvSpPr>
        <p:spPr>
          <a:xfrm>
            <a:off x="4980300" y="3508485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Skeena </a:t>
            </a:r>
            <a:r>
              <a:rPr lang="en-US">
                <a:solidFill>
                  <a:srgbClr val="980405"/>
                </a:solidFill>
              </a:rPr>
              <a:t>= 555</a:t>
            </a:r>
            <a:r>
              <a:rPr lang="en-US"/>
              <a:t> LoC</a:t>
            </a:r>
          </a:p>
        </p:txBody>
      </p:sp>
    </p:spTree>
    <p:extLst>
      <p:ext uri="{BB962C8B-B14F-4D97-AF65-F5344CB8AC3E}">
        <p14:creationId xmlns:p14="http://schemas.microsoft.com/office/powerpoint/2010/main" val="41789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8B7F586-7853-9F41-1AFA-049E2EC03B54}"/>
              </a:ext>
            </a:extLst>
          </p:cNvPr>
          <p:cNvSpPr txBox="1">
            <a:spLocks/>
          </p:cNvSpPr>
          <p:nvPr/>
        </p:nvSpPr>
        <p:spPr>
          <a:xfrm>
            <a:off x="385520" y="40960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Experimental Setup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7B79C27-4C37-B2E1-C84F-460BF4AF5E83}"/>
              </a:ext>
            </a:extLst>
          </p:cNvPr>
          <p:cNvSpPr txBox="1">
            <a:spLocks/>
          </p:cNvSpPr>
          <p:nvPr/>
        </p:nvSpPr>
        <p:spPr>
          <a:xfrm>
            <a:off x="655752" y="1540189"/>
            <a:ext cx="10698048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/>
              <a:t>40-core dual-socket Xeon 6242R</a:t>
            </a:r>
          </a:p>
          <a:p>
            <a:r>
              <a:rPr lang="en-CA" sz="2400"/>
              <a:t>Client/server each on a different socket</a:t>
            </a:r>
          </a:p>
          <a:p>
            <a:endParaRPr lang="en-CA" sz="2400"/>
          </a:p>
          <a:p>
            <a:r>
              <a:rPr lang="en-CA" sz="2400"/>
              <a:t>Single vs. cross-engine performance</a:t>
            </a:r>
          </a:p>
          <a:p>
            <a:pPr marL="0" indent="0">
              <a:buNone/>
            </a:pPr>
            <a:endParaRPr lang="en-CA" sz="2400"/>
          </a:p>
          <a:p>
            <a:r>
              <a:rPr lang="en-CA" sz="2400"/>
              <a:t>Benchmarks</a:t>
            </a:r>
          </a:p>
          <a:p>
            <a:pPr lvl="1"/>
            <a:r>
              <a:rPr lang="en-CA" sz="2000"/>
              <a:t>YCSB-like microbenchmarks</a:t>
            </a:r>
          </a:p>
          <a:p>
            <a:pPr lvl="1"/>
            <a:r>
              <a:rPr lang="en-CA" sz="2000"/>
              <a:t>TPC-C</a:t>
            </a:r>
          </a:p>
          <a:p>
            <a:pPr lvl="1"/>
            <a:endParaRPr lang="en-CA">
              <a:solidFill>
                <a:srgbClr val="980405"/>
              </a:solidFill>
            </a:endParaRPr>
          </a:p>
          <a:p>
            <a:endParaRPr lang="en-CA" sz="24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20688-3C33-0FAC-554D-009C4F50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17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B907D4B-A8D9-31A7-BC9D-49116236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2269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9AE69A2C-39EE-8B8A-42F4-AF3727158D37}"/>
              </a:ext>
            </a:extLst>
          </p:cNvPr>
          <p:cNvSpPr txBox="1">
            <a:spLocks/>
          </p:cNvSpPr>
          <p:nvPr/>
        </p:nvSpPr>
        <p:spPr>
          <a:xfrm>
            <a:off x="390499" y="317135"/>
            <a:ext cx="10822446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Single-Engine Performance Unaffected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3ECBBC9-FB62-77B3-44C8-3B6C5B9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18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BD8B2C-4EB0-A475-29D8-1834630BE1D5}"/>
              </a:ext>
            </a:extLst>
          </p:cNvPr>
          <p:cNvSpPr txBox="1"/>
          <p:nvPr/>
        </p:nvSpPr>
        <p:spPr>
          <a:xfrm>
            <a:off x="6217137" y="3353969"/>
            <a:ext cx="49958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>
                <a:solidFill>
                  <a:srgbClr val="0070C0"/>
                </a:solidFill>
              </a:rPr>
              <a:t>Takeaway: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>
                <a:solidFill>
                  <a:srgbClr val="0070C0"/>
                </a:solidFill>
              </a:rPr>
              <a:t>Comparable performance with or without Skeena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4638AE64-F625-DA06-D6BE-085E5D42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84AFA0-28B3-6BDD-5996-ADFD2ECA9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48166"/>
              </p:ext>
            </p:extLst>
          </p:nvPr>
        </p:nvGraphicFramePr>
        <p:xfrm>
          <a:off x="530588" y="2834187"/>
          <a:ext cx="512141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708">
                  <a:extLst>
                    <a:ext uri="{9D8B030D-6E8A-4147-A177-3AD203B41FA5}">
                      <a16:colId xmlns:a16="http://schemas.microsoft.com/office/drawing/2014/main" val="865973398"/>
                    </a:ext>
                  </a:extLst>
                </a:gridCol>
                <a:gridCol w="2560708">
                  <a:extLst>
                    <a:ext uri="{9D8B030D-6E8A-4147-A177-3AD203B41FA5}">
                      <a16:colId xmlns:a16="http://schemas.microsoft.com/office/drawing/2014/main" val="3041946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Read-only (TPS)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2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ERMIA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1,427,071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6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ERMIA-S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1,430,137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8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InnoDB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456,672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InnoDB-S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453,781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951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1A85999-97B0-9DF9-4941-09860E28A419}"/>
              </a:ext>
            </a:extLst>
          </p:cNvPr>
          <p:cNvSpPr txBox="1"/>
          <p:nvPr/>
        </p:nvSpPr>
        <p:spPr>
          <a:xfrm>
            <a:off x="530588" y="1307773"/>
            <a:ext cx="9937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Experimental configurations: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Prepared </a:t>
            </a:r>
            <a:r>
              <a:rPr lang="en-US" sz="2000">
                <a:solidFill>
                  <a:srgbClr val="980405"/>
                </a:solidFill>
              </a:rPr>
              <a:t>250</a:t>
            </a:r>
            <a:r>
              <a:rPr lang="en-US" sz="2000"/>
              <a:t> tables x </a:t>
            </a:r>
            <a:r>
              <a:rPr lang="en-US" sz="2000">
                <a:solidFill>
                  <a:srgbClr val="980405"/>
                </a:solidFill>
              </a:rPr>
              <a:t>250,000</a:t>
            </a:r>
            <a:r>
              <a:rPr lang="en-US" sz="2000"/>
              <a:t> records/</a:t>
            </a:r>
            <a:r>
              <a:rPr lang="en-US" sz="2000" err="1"/>
              <a:t>tbl</a:t>
            </a:r>
            <a:r>
              <a:rPr lang="en-US" sz="2000"/>
              <a:t> for each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buffer pool size of InnoDB is </a:t>
            </a:r>
            <a:r>
              <a:rPr lang="en-US" sz="2000">
                <a:solidFill>
                  <a:srgbClr val="980405"/>
                </a:solidFill>
              </a:rPr>
              <a:t>2</a:t>
            </a:r>
            <a:r>
              <a:rPr lang="en-US" sz="2000"/>
              <a:t>GB, and the total data size in InnoDB is </a:t>
            </a:r>
            <a:r>
              <a:rPr lang="en-US" sz="2000">
                <a:solidFill>
                  <a:srgbClr val="980405"/>
                </a:solidFill>
              </a:rPr>
              <a:t>13.5</a:t>
            </a:r>
            <a:r>
              <a:rPr lang="en-US" sz="2000"/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354903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0B709-1112-DE93-5D40-CA84F711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EED1C-FFA3-631D-49E4-432810BD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CB11C0-3A14-87F2-F0D8-0B62A87D6806}"/>
              </a:ext>
            </a:extLst>
          </p:cNvPr>
          <p:cNvSpPr txBox="1">
            <a:spLocks/>
          </p:cNvSpPr>
          <p:nvPr/>
        </p:nvSpPr>
        <p:spPr>
          <a:xfrm>
            <a:off x="1127530" y="1733552"/>
            <a:ext cx="9936939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Traditional Database Engines are </a:t>
            </a:r>
          </a:p>
          <a:p>
            <a:pPr algn="ctr"/>
            <a:endParaRPr lang="en-US" sz="5400" dirty="0">
              <a:solidFill>
                <a:srgbClr val="980405"/>
              </a:solidFill>
            </a:endParaRPr>
          </a:p>
          <a:p>
            <a:pPr algn="ctr"/>
            <a:r>
              <a:rPr lang="en-US" sz="5400" dirty="0">
                <a:solidFill>
                  <a:srgbClr val="980405"/>
                </a:solidFill>
              </a:rPr>
              <a:t>Storage-Centric</a:t>
            </a:r>
          </a:p>
        </p:txBody>
      </p:sp>
      <p:pic>
        <p:nvPicPr>
          <p:cNvPr id="5" name="Picture 2" descr="120Gb SSD Drive 2.5&quot; System Pull -- 30 Day TTE.CA Warranty — The Trailing  Edge">
            <a:extLst>
              <a:ext uri="{FF2B5EF4-FFF2-40B4-BE49-F238E27FC236}">
                <a16:creationId xmlns:a16="http://schemas.microsoft.com/office/drawing/2014/main" id="{35EE62E3-F04B-C5CB-9964-DDC1D8997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6" y="3194691"/>
            <a:ext cx="1280891" cy="9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20Gb SSD Drive 2.5&quot; System Pull -- 30 Day TTE.CA Warranty — The Trailing  Edge">
            <a:extLst>
              <a:ext uri="{FF2B5EF4-FFF2-40B4-BE49-F238E27FC236}">
                <a16:creationId xmlns:a16="http://schemas.microsoft.com/office/drawing/2014/main" id="{50E151FF-4223-2362-10A2-2A42CD8A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4" y="2975784"/>
            <a:ext cx="1280891" cy="9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120Gb SSD Drive 2.5&quot; System Pull -- 30 Day TTE.CA Warranty — The Trailing  Edge">
            <a:extLst>
              <a:ext uri="{FF2B5EF4-FFF2-40B4-BE49-F238E27FC236}">
                <a16:creationId xmlns:a16="http://schemas.microsoft.com/office/drawing/2014/main" id="{627E4936-2B77-938D-2919-ABB84B55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3" y="2720121"/>
            <a:ext cx="1280891" cy="9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4E0CDEDE-421A-B0D6-255D-0CF06D1C3379}"/>
              </a:ext>
            </a:extLst>
          </p:cNvPr>
          <p:cNvSpPr txBox="1">
            <a:spLocks/>
          </p:cNvSpPr>
          <p:nvPr/>
        </p:nvSpPr>
        <p:spPr>
          <a:xfrm>
            <a:off x="366475" y="394686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Judicious Use of Both Engines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5ABD61C-AF0C-36E5-FA7B-CD974F1B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19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107F7C-C734-301E-BA6D-0C64BFD7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25" y="1683314"/>
            <a:ext cx="5846181" cy="35169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5366B0-1313-D1B0-856D-A023D01EE547}"/>
              </a:ext>
            </a:extLst>
          </p:cNvPr>
          <p:cNvSpPr txBox="1"/>
          <p:nvPr/>
        </p:nvSpPr>
        <p:spPr>
          <a:xfrm>
            <a:off x="6927273" y="1490921"/>
            <a:ext cx="5116946" cy="39017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CA" sz="2000" b="1">
                <a:effectLst/>
              </a:rPr>
              <a:t>Recommended table placements:</a:t>
            </a:r>
          </a:p>
          <a:p>
            <a:pPr>
              <a:lnSpc>
                <a:spcPct val="125000"/>
              </a:lnSpc>
            </a:pPr>
            <a:endParaRPr lang="en-CA" sz="2000" b="1">
              <a:effectLst/>
            </a:endParaRPr>
          </a:p>
          <a:p>
            <a:pPr>
              <a:lnSpc>
                <a:spcPct val="125000"/>
              </a:lnSpc>
            </a:pPr>
            <a:r>
              <a:rPr lang="en-CA" sz="2000"/>
              <a:t>• </a:t>
            </a:r>
            <a:r>
              <a:rPr lang="en-CA" sz="2000" b="1" i="1">
                <a:solidFill>
                  <a:schemeClr val="accent2"/>
                </a:solidFill>
              </a:rPr>
              <a:t>Payment-</a:t>
            </a:r>
            <a:r>
              <a:rPr lang="en-CA" sz="2000" b="1" i="1" err="1">
                <a:solidFill>
                  <a:schemeClr val="accent2"/>
                </a:solidFill>
              </a:rPr>
              <a:t>Opt</a:t>
            </a:r>
            <a:r>
              <a:rPr lang="en-CA" sz="2000"/>
              <a:t>: Only Customer in ERMIA to optimize Payment and Order-Status</a:t>
            </a:r>
          </a:p>
          <a:p>
            <a:pPr>
              <a:lnSpc>
                <a:spcPct val="125000"/>
              </a:lnSpc>
            </a:pPr>
            <a:endParaRPr lang="en-CA" sz="2000" b="1">
              <a:effectLst/>
            </a:endParaRPr>
          </a:p>
          <a:p>
            <a:pPr>
              <a:lnSpc>
                <a:spcPct val="125000"/>
              </a:lnSpc>
            </a:pPr>
            <a:r>
              <a:rPr lang="en-CA" sz="2000">
                <a:effectLst/>
              </a:rPr>
              <a:t>• </a:t>
            </a:r>
            <a:r>
              <a:rPr lang="en-CA" sz="2000" b="1" i="1">
                <a:solidFill>
                  <a:srgbClr val="0070C0"/>
                </a:solidFill>
                <a:effectLst/>
              </a:rPr>
              <a:t>New-Order-</a:t>
            </a:r>
            <a:r>
              <a:rPr lang="en-CA" sz="2000" b="1" i="1" err="1">
                <a:solidFill>
                  <a:srgbClr val="0070C0"/>
                </a:solidFill>
                <a:effectLst/>
              </a:rPr>
              <a:t>Opt</a:t>
            </a:r>
            <a:r>
              <a:rPr lang="en-CA" sz="2000">
                <a:effectLst/>
              </a:rPr>
              <a:t>: Customer and Item in ERMIA to optimize New-Order</a:t>
            </a:r>
            <a:endParaRPr lang="en-CA" sz="2000"/>
          </a:p>
          <a:p>
            <a:pPr>
              <a:lnSpc>
                <a:spcPct val="125000"/>
              </a:lnSpc>
            </a:pPr>
            <a:endParaRPr lang="en-CA" sz="2000"/>
          </a:p>
          <a:p>
            <a:pPr>
              <a:lnSpc>
                <a:spcPct val="125000"/>
              </a:lnSpc>
            </a:pPr>
            <a:r>
              <a:rPr lang="en-CA" sz="2000">
                <a:effectLst/>
              </a:rPr>
              <a:t>• </a:t>
            </a:r>
            <a:r>
              <a:rPr lang="en-CA" sz="2000" b="1" i="1">
                <a:solidFill>
                  <a:srgbClr val="7030A0"/>
                </a:solidFill>
                <a:effectLst/>
              </a:rPr>
              <a:t>Archive</a:t>
            </a:r>
            <a:r>
              <a:rPr lang="en-CA" sz="2000">
                <a:effectLst/>
              </a:rPr>
              <a:t>: All in ERMIA </a:t>
            </a:r>
            <a:r>
              <a:rPr lang="en-CA" sz="2000">
                <a:solidFill>
                  <a:srgbClr val="7030A0"/>
                </a:solidFill>
              </a:rPr>
              <a:t>except</a:t>
            </a:r>
            <a:r>
              <a:rPr lang="en-CA" sz="2000"/>
              <a:t> History</a:t>
            </a:r>
            <a:r>
              <a:rPr lang="en-CA" sz="2000">
                <a:effectLst/>
              </a:rPr>
              <a:t> in </a:t>
            </a:r>
            <a:r>
              <a:rPr lang="en-CA" sz="2000" err="1">
                <a:effectLst/>
              </a:rPr>
              <a:t>InnoDB</a:t>
            </a:r>
            <a:r>
              <a:rPr lang="en-CA" sz="2000"/>
              <a:t> for lower storage cost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F54F2FF1-0220-9DE6-D4DA-81250562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06006-2A76-5B10-458B-8ECA570DA1C4}"/>
              </a:ext>
            </a:extLst>
          </p:cNvPr>
          <p:cNvSpPr txBox="1"/>
          <p:nvPr/>
        </p:nvSpPr>
        <p:spPr>
          <a:xfrm>
            <a:off x="252717" y="5320567"/>
            <a:ext cx="57465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>
                <a:solidFill>
                  <a:srgbClr val="980405"/>
                </a:solidFill>
              </a:rPr>
              <a:t>Memory-optimized for performance</a:t>
            </a:r>
          </a:p>
          <a:p>
            <a:r>
              <a:rPr lang="en-CA" sz="2800">
                <a:solidFill>
                  <a:srgbClr val="980405"/>
                </a:solidFill>
              </a:rPr>
              <a:t>Storage-centric for low-cost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CB7CD-0EF0-7DA2-A8F0-D05C50BD7A5A}"/>
              </a:ext>
            </a:extLst>
          </p:cNvPr>
          <p:cNvSpPr/>
          <p:nvPr/>
        </p:nvSpPr>
        <p:spPr>
          <a:xfrm>
            <a:off x="1551357" y="3691155"/>
            <a:ext cx="931784" cy="2684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Winking face outline with solid fill">
            <a:extLst>
              <a:ext uri="{FF2B5EF4-FFF2-40B4-BE49-F238E27FC236}">
                <a16:creationId xmlns:a16="http://schemas.microsoft.com/office/drawing/2014/main" id="{86FCB8BF-EB11-1008-639A-D3B6B1537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7273" y="4203464"/>
            <a:ext cx="297615" cy="297615"/>
          </a:xfrm>
          <a:prstGeom prst="rect">
            <a:avLst/>
          </a:prstGeom>
        </p:spPr>
      </p:pic>
      <p:pic>
        <p:nvPicPr>
          <p:cNvPr id="14" name="Graphic 13" descr="Winking face outline with solid fill">
            <a:extLst>
              <a:ext uri="{FF2B5EF4-FFF2-40B4-BE49-F238E27FC236}">
                <a16:creationId xmlns:a16="http://schemas.microsoft.com/office/drawing/2014/main" id="{43712BC7-D5C5-EACC-3B7B-AB7E17E0E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9683" y="4203464"/>
            <a:ext cx="297615" cy="29761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DF1ED0F-25D1-A17E-492A-7BF5E4B2D686}"/>
              </a:ext>
            </a:extLst>
          </p:cNvPr>
          <p:cNvSpPr/>
          <p:nvPr/>
        </p:nvSpPr>
        <p:spPr>
          <a:xfrm>
            <a:off x="1184274" y="3441775"/>
            <a:ext cx="1298867" cy="5178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19" name="Graphic 18" descr="Winking face outline with solid fill">
            <a:extLst>
              <a:ext uri="{FF2B5EF4-FFF2-40B4-BE49-F238E27FC236}">
                <a16:creationId xmlns:a16="http://schemas.microsoft.com/office/drawing/2014/main" id="{928B674B-8554-EDAC-10B2-48C33B8C3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9113" y="4203464"/>
            <a:ext cx="297615" cy="29761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B959A4-9D83-52A8-E263-019F0093AD3C}"/>
              </a:ext>
            </a:extLst>
          </p:cNvPr>
          <p:cNvSpPr/>
          <p:nvPr/>
        </p:nvSpPr>
        <p:spPr>
          <a:xfrm>
            <a:off x="721453" y="1657698"/>
            <a:ext cx="1761688" cy="101000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98958-B7AA-BC73-600F-1151AABD8F80}"/>
              </a:ext>
            </a:extLst>
          </p:cNvPr>
          <p:cNvSpPr/>
          <p:nvPr/>
        </p:nvSpPr>
        <p:spPr>
          <a:xfrm>
            <a:off x="721453" y="2936877"/>
            <a:ext cx="1761688" cy="126658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pic>
        <p:nvPicPr>
          <p:cNvPr id="22" name="Graphic 21" descr="Winking face outline with solid fill">
            <a:extLst>
              <a:ext uri="{FF2B5EF4-FFF2-40B4-BE49-F238E27FC236}">
                <a16:creationId xmlns:a16="http://schemas.microsoft.com/office/drawing/2014/main" id="{A47F3E12-8100-F348-9E5C-E88CB36BB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7273" y="4202813"/>
            <a:ext cx="297615" cy="297615"/>
          </a:xfrm>
          <a:prstGeom prst="rect">
            <a:avLst/>
          </a:prstGeom>
        </p:spPr>
      </p:pic>
      <p:pic>
        <p:nvPicPr>
          <p:cNvPr id="23" name="Graphic 22" descr="Winking face outline with solid fill">
            <a:extLst>
              <a:ext uri="{FF2B5EF4-FFF2-40B4-BE49-F238E27FC236}">
                <a16:creationId xmlns:a16="http://schemas.microsoft.com/office/drawing/2014/main" id="{9721D98D-0E6B-9D41-BB3D-684CDAB6F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2874" y="4202812"/>
            <a:ext cx="297615" cy="297615"/>
          </a:xfrm>
          <a:prstGeom prst="rect">
            <a:avLst/>
          </a:prstGeom>
        </p:spPr>
      </p:pic>
      <p:pic>
        <p:nvPicPr>
          <p:cNvPr id="24" name="Graphic 23" descr="Winking face outline with solid fill">
            <a:extLst>
              <a:ext uri="{FF2B5EF4-FFF2-40B4-BE49-F238E27FC236}">
                <a16:creationId xmlns:a16="http://schemas.microsoft.com/office/drawing/2014/main" id="{077C47BD-15C4-2CAB-EA3A-D9046C6CC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7703" y="4202811"/>
            <a:ext cx="297615" cy="297615"/>
          </a:xfrm>
          <a:prstGeom prst="rect">
            <a:avLst/>
          </a:prstGeom>
        </p:spPr>
      </p:pic>
      <p:pic>
        <p:nvPicPr>
          <p:cNvPr id="25" name="Graphic 24" descr="Winking face outline with solid fill">
            <a:extLst>
              <a:ext uri="{FF2B5EF4-FFF2-40B4-BE49-F238E27FC236}">
                <a16:creationId xmlns:a16="http://schemas.microsoft.com/office/drawing/2014/main" id="{32D78553-8FD4-6B64-F86E-DBC2DD33B0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9113" y="4202813"/>
            <a:ext cx="297615" cy="297615"/>
          </a:xfrm>
          <a:prstGeom prst="rect">
            <a:avLst/>
          </a:prstGeom>
        </p:spPr>
      </p:pic>
      <p:pic>
        <p:nvPicPr>
          <p:cNvPr id="26" name="Graphic 25" descr="Winking face outline with solid fill">
            <a:extLst>
              <a:ext uri="{FF2B5EF4-FFF2-40B4-BE49-F238E27FC236}">
                <a16:creationId xmlns:a16="http://schemas.microsoft.com/office/drawing/2014/main" id="{7D1662D4-387F-EAC9-022C-E3221810F5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7273" y="4202811"/>
            <a:ext cx="297615" cy="297615"/>
          </a:xfrm>
          <a:prstGeom prst="rect">
            <a:avLst/>
          </a:prstGeom>
        </p:spPr>
      </p:pic>
      <p:pic>
        <p:nvPicPr>
          <p:cNvPr id="27" name="Graphic 26" descr="Winking face outline with solid fill">
            <a:extLst>
              <a:ext uri="{FF2B5EF4-FFF2-40B4-BE49-F238E27FC236}">
                <a16:creationId xmlns:a16="http://schemas.microsoft.com/office/drawing/2014/main" id="{9A266BEC-3B0E-82ED-9941-20E8822D63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8683" y="4202811"/>
            <a:ext cx="297615" cy="297615"/>
          </a:xfrm>
          <a:prstGeom prst="rect">
            <a:avLst/>
          </a:prstGeom>
        </p:spPr>
      </p:pic>
      <p:pic>
        <p:nvPicPr>
          <p:cNvPr id="28" name="Graphic 27" descr="Winking face outline with solid fill">
            <a:extLst>
              <a:ext uri="{FF2B5EF4-FFF2-40B4-BE49-F238E27FC236}">
                <a16:creationId xmlns:a16="http://schemas.microsoft.com/office/drawing/2014/main" id="{C3F41765-4434-8AB3-A831-64C733795B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8679" y="4211202"/>
            <a:ext cx="297615" cy="297615"/>
          </a:xfrm>
          <a:prstGeom prst="rect">
            <a:avLst/>
          </a:prstGeom>
        </p:spPr>
      </p:pic>
      <p:pic>
        <p:nvPicPr>
          <p:cNvPr id="29" name="Graphic 28" descr="Winking face outline with solid fill">
            <a:extLst>
              <a:ext uri="{FF2B5EF4-FFF2-40B4-BE49-F238E27FC236}">
                <a16:creationId xmlns:a16="http://schemas.microsoft.com/office/drawing/2014/main" id="{B4D9AB8F-7CA6-F4E8-163B-4C40AEA527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8071" y="4202811"/>
            <a:ext cx="297615" cy="29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7" grpId="0" animBg="1"/>
      <p:bldP spid="17" grpId="1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C33B2C-0D92-3213-E0BF-0A86C852530E}"/>
              </a:ext>
            </a:extLst>
          </p:cNvPr>
          <p:cNvSpPr txBox="1">
            <a:spLocks/>
          </p:cNvSpPr>
          <p:nvPr/>
        </p:nvSpPr>
        <p:spPr>
          <a:xfrm>
            <a:off x="447133" y="41075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AA86-1EFA-DC7F-BA8A-047FF7AF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5F430-F792-9AA5-5CF3-7673CE4B0D35}"/>
              </a:ext>
            </a:extLst>
          </p:cNvPr>
          <p:cNvSpPr txBox="1"/>
          <p:nvPr/>
        </p:nvSpPr>
        <p:spPr>
          <a:xfrm>
            <a:off x="447133" y="1590477"/>
            <a:ext cx="10712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Cross-engine transactions: useful but poorly supported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Correctness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Functionality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Skeena: efficient and consistent cross-engine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Cross-engine snapshot registry (CSR) to tracks and select snapshots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Pipelined commit for atomicity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Easy to adopt Skeena in real-world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Negligible overheads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Maintains the benefits of memory-optimized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A7EC0-12D1-57EC-38D7-60B53FC72ED4}"/>
              </a:ext>
            </a:extLst>
          </p:cNvPr>
          <p:cNvSpPr txBox="1"/>
          <p:nvPr/>
        </p:nvSpPr>
        <p:spPr>
          <a:xfrm>
            <a:off x="9181967" y="5506513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>
                <a:solidFill>
                  <a:srgbClr val="980405"/>
                </a:solidFill>
              </a:rPr>
              <a:t>Thank</a:t>
            </a:r>
            <a:r>
              <a:rPr lang="zh-CN" altLang="en-US" sz="3200" i="1">
                <a:solidFill>
                  <a:srgbClr val="980405"/>
                </a:solidFill>
              </a:rPr>
              <a:t> </a:t>
            </a:r>
            <a:r>
              <a:rPr lang="en-US" altLang="zh-CN" sz="3200" i="1">
                <a:solidFill>
                  <a:srgbClr val="980405"/>
                </a:solidFill>
              </a:rPr>
              <a:t>you!</a:t>
            </a:r>
            <a:endParaRPr lang="en-US" sz="3200" i="1">
              <a:solidFill>
                <a:srgbClr val="980405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A62360D-75E6-027C-E846-4846B50F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B19D-7281-CAFE-69AB-CE3DA0E51328}"/>
              </a:ext>
            </a:extLst>
          </p:cNvPr>
          <p:cNvSpPr txBox="1"/>
          <p:nvPr/>
        </p:nvSpPr>
        <p:spPr>
          <a:xfrm>
            <a:off x="447133" y="5183347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Find out more in our paper and code repo!</a:t>
            </a:r>
          </a:p>
          <a:p>
            <a:r>
              <a:rPr lang="en-US">
                <a:latin typeface="Consolas" panose="020B0609020204030204" pitchFamily="49" charset="0"/>
                <a:hlinkClick r:id="rId3"/>
              </a:rPr>
              <a:t>https://github.com/sfu-dis/skeena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ram memory module - Ebuyer Blog">
            <a:extLst>
              <a:ext uri="{FF2B5EF4-FFF2-40B4-BE49-F238E27FC236}">
                <a16:creationId xmlns:a16="http://schemas.microsoft.com/office/drawing/2014/main" id="{07B8E9DB-3072-2249-1C82-0A525A03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261332" y="2099932"/>
            <a:ext cx="1785999" cy="10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0F1677C5-C86A-CB8D-DD33-5D7CDBD28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27" y="3549283"/>
            <a:ext cx="2010661" cy="2293529"/>
          </a:xfrm>
          <a:prstGeom prst="rect">
            <a:avLst/>
          </a:prstGeom>
        </p:spPr>
      </p:pic>
      <p:pic>
        <p:nvPicPr>
          <p:cNvPr id="1026" name="Picture 2" descr="SAP Business One HANA | Vision33">
            <a:extLst>
              <a:ext uri="{FF2B5EF4-FFF2-40B4-BE49-F238E27FC236}">
                <a16:creationId xmlns:a16="http://schemas.microsoft.com/office/drawing/2014/main" id="{9E19A12E-EC94-59DF-FC47-FEA5DB4B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01" y="4267606"/>
            <a:ext cx="3481099" cy="101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20E8EF1-C908-8E76-6E2B-24738A8E5E65}"/>
              </a:ext>
            </a:extLst>
          </p:cNvPr>
          <p:cNvSpPr txBox="1">
            <a:spLocks/>
          </p:cNvSpPr>
          <p:nvPr/>
        </p:nvSpPr>
        <p:spPr>
          <a:xfrm>
            <a:off x="366558" y="322786"/>
            <a:ext cx="10987241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980405"/>
                </a:solidFill>
              </a:rPr>
              <a:t>Memory-Optimized</a:t>
            </a:r>
            <a:r>
              <a:rPr lang="en-US"/>
              <a:t> Database Engines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EBCF1C5E-3E2F-FC86-62F2-7F80A3636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5165"/>
            <a:ext cx="1524072" cy="360097"/>
          </a:xfrm>
          <a:prstGeom prst="rect">
            <a:avLst/>
          </a:prstGeom>
        </p:spPr>
      </p:pic>
      <p:pic>
        <p:nvPicPr>
          <p:cNvPr id="13" name="Picture 2" descr="dram memory module - Ebuyer Blog">
            <a:extLst>
              <a:ext uri="{FF2B5EF4-FFF2-40B4-BE49-F238E27FC236}">
                <a16:creationId xmlns:a16="http://schemas.microsoft.com/office/drawing/2014/main" id="{4A292921-14CA-642F-7B54-226A6A839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261332" y="1152797"/>
            <a:ext cx="1785999" cy="10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FBFBA-C81D-C4CC-6CF4-A5B0F193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046A-5D06-3B51-A079-73E1D68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2</a:t>
            </a:fld>
            <a:endParaRPr lang="en-US"/>
          </a:p>
        </p:txBody>
      </p:sp>
      <p:pic>
        <p:nvPicPr>
          <p:cNvPr id="21" name="Picture 2" descr="dram memory module - Ebuyer Blog">
            <a:extLst>
              <a:ext uri="{FF2B5EF4-FFF2-40B4-BE49-F238E27FC236}">
                <a16:creationId xmlns:a16="http://schemas.microsoft.com/office/drawing/2014/main" id="{47AB0464-7C49-5598-B758-76076BB5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500918" y="2099932"/>
            <a:ext cx="1785999" cy="10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dram memory module - Ebuyer Blog">
            <a:extLst>
              <a:ext uri="{FF2B5EF4-FFF2-40B4-BE49-F238E27FC236}">
                <a16:creationId xmlns:a16="http://schemas.microsoft.com/office/drawing/2014/main" id="{E85B31B8-631E-0B49-312B-B260E482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500918" y="1152797"/>
            <a:ext cx="1785999" cy="10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907B93-2411-8DC5-3E08-8E7B3E8A2EAC}"/>
              </a:ext>
            </a:extLst>
          </p:cNvPr>
          <p:cNvSpPr txBox="1"/>
          <p:nvPr/>
        </p:nvSpPr>
        <p:spPr>
          <a:xfrm>
            <a:off x="2642914" y="3184495"/>
            <a:ext cx="2313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Multicore processors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C4EC2-EE59-BA23-30FB-2A387C1AD16D}"/>
              </a:ext>
            </a:extLst>
          </p:cNvPr>
          <p:cNvSpPr txBox="1"/>
          <p:nvPr/>
        </p:nvSpPr>
        <p:spPr>
          <a:xfrm>
            <a:off x="3738622" y="5709747"/>
            <a:ext cx="44394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Working-set fully in-memory, million TPS</a:t>
            </a:r>
          </a:p>
        </p:txBody>
      </p:sp>
      <p:pic>
        <p:nvPicPr>
          <p:cNvPr id="29" name="Graphic 28" descr="Server outline">
            <a:extLst>
              <a:ext uri="{FF2B5EF4-FFF2-40B4-BE49-F238E27FC236}">
                <a16:creationId xmlns:a16="http://schemas.microsoft.com/office/drawing/2014/main" id="{A095121B-B7EB-F6D0-96FC-377008F75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1082" y="1919266"/>
            <a:ext cx="1357119" cy="1357119"/>
          </a:xfrm>
          <a:prstGeom prst="rect">
            <a:avLst/>
          </a:prstGeom>
        </p:spPr>
      </p:pic>
      <p:pic>
        <p:nvPicPr>
          <p:cNvPr id="31" name="Graphic 30" descr="Arrow Up with solid fill">
            <a:extLst>
              <a:ext uri="{FF2B5EF4-FFF2-40B4-BE49-F238E27FC236}">
                <a16:creationId xmlns:a16="http://schemas.microsoft.com/office/drawing/2014/main" id="{A0066A3F-9A31-13E4-6230-685041086B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3642" y="1794879"/>
            <a:ext cx="502808" cy="5028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EE1EDDB-F05F-B940-4AB9-3538A845394B}"/>
              </a:ext>
            </a:extLst>
          </p:cNvPr>
          <p:cNvSpPr txBox="1"/>
          <p:nvPr/>
        </p:nvSpPr>
        <p:spPr>
          <a:xfrm>
            <a:off x="6393917" y="3184495"/>
            <a:ext cx="22365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100s GB of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149C4-F64A-1245-E959-92595F516C0D}"/>
              </a:ext>
            </a:extLst>
          </p:cNvPr>
          <p:cNvSpPr txBox="1"/>
          <p:nvPr/>
        </p:nvSpPr>
        <p:spPr>
          <a:xfrm>
            <a:off x="9288605" y="4653776"/>
            <a:ext cx="239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980405"/>
                </a:solidFill>
              </a:rPr>
              <a:t>+ Many more…</a:t>
            </a:r>
          </a:p>
        </p:txBody>
      </p:sp>
    </p:spTree>
    <p:extLst>
      <p:ext uri="{BB962C8B-B14F-4D97-AF65-F5344CB8AC3E}">
        <p14:creationId xmlns:p14="http://schemas.microsoft.com/office/powerpoint/2010/main" val="36495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0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 picture containing indoor, lamp&#10;&#10;Description automatically generated">
            <a:extLst>
              <a:ext uri="{FF2B5EF4-FFF2-40B4-BE49-F238E27FC236}">
                <a16:creationId xmlns:a16="http://schemas.microsoft.com/office/drawing/2014/main" id="{9B6A77FE-70BB-9D24-64D6-33AEB68D96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4" b="15408"/>
          <a:stretch/>
        </p:blipFill>
        <p:spPr>
          <a:xfrm>
            <a:off x="2469685" y="2350885"/>
            <a:ext cx="7350301" cy="40042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BB42A94-AC97-ADCF-2A78-87AE6D6FED33}"/>
              </a:ext>
            </a:extLst>
          </p:cNvPr>
          <p:cNvSpPr txBox="1">
            <a:spLocks/>
          </p:cNvSpPr>
          <p:nvPr/>
        </p:nvSpPr>
        <p:spPr>
          <a:xfrm>
            <a:off x="337930" y="489170"/>
            <a:ext cx="11015869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Suppose you are </a:t>
            </a:r>
            <a:r>
              <a:rPr lang="en-US">
                <a:solidFill>
                  <a:srgbClr val="980405"/>
                </a:solidFill>
              </a:rPr>
              <a:t>a</a:t>
            </a:r>
            <a:r>
              <a:rPr lang="zh-CN" altLang="en-US">
                <a:solidFill>
                  <a:srgbClr val="980405"/>
                </a:solidFill>
              </a:rPr>
              <a:t> </a:t>
            </a:r>
            <a:r>
              <a:rPr lang="en-US" altLang="zh-CN">
                <a:solidFill>
                  <a:srgbClr val="980405"/>
                </a:solidFill>
              </a:rPr>
              <a:t>DBMS</a:t>
            </a:r>
            <a:r>
              <a:rPr lang="zh-CN" altLang="en-US">
                <a:solidFill>
                  <a:srgbClr val="980405"/>
                </a:solidFill>
              </a:rPr>
              <a:t> </a:t>
            </a:r>
            <a:r>
              <a:rPr lang="en-US">
                <a:solidFill>
                  <a:srgbClr val="980405"/>
                </a:solidFill>
              </a:rPr>
              <a:t>architect</a:t>
            </a:r>
            <a:r>
              <a:rPr lang="en-US"/>
              <a:t>...</a:t>
            </a:r>
          </a:p>
        </p:txBody>
      </p:sp>
      <p:sp>
        <p:nvSpPr>
          <p:cNvPr id="5" name="Thought Bubble: Cloud 3">
            <a:extLst>
              <a:ext uri="{FF2B5EF4-FFF2-40B4-BE49-F238E27FC236}">
                <a16:creationId xmlns:a16="http://schemas.microsoft.com/office/drawing/2014/main" id="{77BFAA70-A163-0979-0743-9FEBE2311F3B}"/>
              </a:ext>
            </a:extLst>
          </p:cNvPr>
          <p:cNvSpPr/>
          <p:nvPr/>
        </p:nvSpPr>
        <p:spPr>
          <a:xfrm>
            <a:off x="420580" y="2350885"/>
            <a:ext cx="2386457" cy="1069691"/>
          </a:xfrm>
          <a:prstGeom prst="cloudCallout">
            <a:avLst>
              <a:gd name="adj1" fmla="val 45066"/>
              <a:gd name="adj2" fmla="val 60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Difficult to change the  entire app.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B6D6E3F0-ACE8-5414-5E73-7FE58725425F}"/>
              </a:ext>
            </a:extLst>
          </p:cNvPr>
          <p:cNvSpPr/>
          <p:nvPr/>
        </p:nvSpPr>
        <p:spPr>
          <a:xfrm>
            <a:off x="9617878" y="1862250"/>
            <a:ext cx="2444378" cy="1051097"/>
          </a:xfrm>
          <a:prstGeom prst="cloudCallout">
            <a:avLst>
              <a:gd name="adj1" fmla="val -62836"/>
              <a:gd name="adj2" fmla="val 49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Compatibility issues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FE1992B-8B31-6926-C652-D7F0C4E49E7E}"/>
              </a:ext>
            </a:extLst>
          </p:cNvPr>
          <p:cNvSpPr/>
          <p:nvPr/>
        </p:nvSpPr>
        <p:spPr>
          <a:xfrm>
            <a:off x="7242211" y="1391288"/>
            <a:ext cx="2147783" cy="1084023"/>
          </a:xfrm>
          <a:prstGeom prst="cloudCallout">
            <a:avLst>
              <a:gd name="adj1" fmla="val -32340"/>
              <a:gd name="adj2" fmla="val 7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DRAM is expensive.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7892E301-08CC-34DF-200B-56B8E8F0F3E1}"/>
              </a:ext>
            </a:extLst>
          </p:cNvPr>
          <p:cNvSpPr/>
          <p:nvPr/>
        </p:nvSpPr>
        <p:spPr>
          <a:xfrm>
            <a:off x="1977074" y="1339415"/>
            <a:ext cx="3113126" cy="1045670"/>
          </a:xfrm>
          <a:prstGeom prst="wedgeEllipseCallout">
            <a:avLst>
              <a:gd name="adj1" fmla="val 31899"/>
              <a:gd name="adj2" fmla="val 89931"/>
            </a:avLst>
          </a:prstGeom>
          <a:solidFill>
            <a:srgbClr val="980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Let's use a main-memory database engine.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0BFFF3-6709-4227-D406-65F517A1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3</a:t>
            </a:fld>
            <a:endParaRPr lang="en-US"/>
          </a:p>
        </p:txBody>
      </p:sp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A6A9FFE5-6278-6620-FD34-17E27BBC0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5165"/>
            <a:ext cx="1524072" cy="360097"/>
          </a:xfrm>
          <a:prstGeom prst="rect">
            <a:avLst/>
          </a:prstGeom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E3B9B6F6-839E-0D44-3E76-38034292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pic>
        <p:nvPicPr>
          <p:cNvPr id="20" name="Graphic 19" descr="Sad face outline with solid fill">
            <a:extLst>
              <a:ext uri="{FF2B5EF4-FFF2-40B4-BE49-F238E27FC236}">
                <a16:creationId xmlns:a16="http://schemas.microsoft.com/office/drawing/2014/main" id="{B60078EC-C4F8-8CE7-34D4-B611B2227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2850" y="2873720"/>
            <a:ext cx="1574516" cy="1574516"/>
          </a:xfrm>
          <a:prstGeom prst="rect">
            <a:avLst/>
          </a:prstGeom>
        </p:spPr>
      </p:pic>
      <p:pic>
        <p:nvPicPr>
          <p:cNvPr id="21" name="Graphic 20" descr="Sad face outline with solid fill">
            <a:extLst>
              <a:ext uri="{FF2B5EF4-FFF2-40B4-BE49-F238E27FC236}">
                <a16:creationId xmlns:a16="http://schemas.microsoft.com/office/drawing/2014/main" id="{AB81E7DE-2A9A-3B4C-5541-D03DA82C6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372" y="2647650"/>
            <a:ext cx="1574516" cy="1574516"/>
          </a:xfrm>
          <a:prstGeom prst="rect">
            <a:avLst/>
          </a:prstGeom>
        </p:spPr>
      </p:pic>
      <p:pic>
        <p:nvPicPr>
          <p:cNvPr id="22" name="Graphic 21" descr="Sad face outline with solid fill">
            <a:extLst>
              <a:ext uri="{FF2B5EF4-FFF2-40B4-BE49-F238E27FC236}">
                <a16:creationId xmlns:a16="http://schemas.microsoft.com/office/drawing/2014/main" id="{72ED5DDD-1900-56F7-BCBD-26B42F0F3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371" y="2889717"/>
            <a:ext cx="883001" cy="883001"/>
          </a:xfrm>
          <a:prstGeom prst="rect">
            <a:avLst/>
          </a:prstGeom>
        </p:spPr>
      </p:pic>
      <p:pic>
        <p:nvPicPr>
          <p:cNvPr id="24" name="Graphic 23" descr="Winking face outline with solid fill">
            <a:extLst>
              <a:ext uri="{FF2B5EF4-FFF2-40B4-BE49-F238E27FC236}">
                <a16:creationId xmlns:a16="http://schemas.microsoft.com/office/drawing/2014/main" id="{AFA12071-81C7-A3AE-18E4-0206055A5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3109" y="2873720"/>
            <a:ext cx="883001" cy="8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0Gb SSD Drive 2.5&quot; System Pull -- 30 Day TTE.CA Warranty — The Trailing  Edge">
            <a:extLst>
              <a:ext uri="{FF2B5EF4-FFF2-40B4-BE49-F238E27FC236}">
                <a16:creationId xmlns:a16="http://schemas.microsoft.com/office/drawing/2014/main" id="{00882EDE-0D8D-4AA1-1017-1A633BA3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58" y="4642714"/>
            <a:ext cx="1280891" cy="92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ram memory module - Ebuyer Blog">
            <a:extLst>
              <a:ext uri="{FF2B5EF4-FFF2-40B4-BE49-F238E27FC236}">
                <a16:creationId xmlns:a16="http://schemas.microsoft.com/office/drawing/2014/main" id="{8C3BFFB8-C997-7087-1583-927ED461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157852" y="2558109"/>
            <a:ext cx="1565998" cy="8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E0C9E65-8444-75D4-84C5-93EE7F3527BD}"/>
              </a:ext>
            </a:extLst>
          </p:cNvPr>
          <p:cNvSpPr txBox="1">
            <a:spLocks/>
          </p:cNvSpPr>
          <p:nvPr/>
        </p:nvSpPr>
        <p:spPr>
          <a:xfrm>
            <a:off x="386438" y="357055"/>
            <a:ext cx="11549923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rgbClr val="980405"/>
                </a:solidFill>
              </a:rPr>
              <a:t>Multi-Engine </a:t>
            </a:r>
            <a:r>
              <a:rPr lang="en-US"/>
              <a:t>DBMS</a:t>
            </a:r>
            <a:r>
              <a:rPr lang="en-US" sz="4400"/>
              <a:t> to the Rescue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F168-89B7-43AA-85BD-6CA7364B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4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3BD3DDB-C7D1-33D2-0D19-4592A04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pic>
        <p:nvPicPr>
          <p:cNvPr id="22" name="Picture 21" descr="A picture containing cup, coffee, keyboard, mouse&#10;&#10;Description automatically generated">
            <a:extLst>
              <a:ext uri="{FF2B5EF4-FFF2-40B4-BE49-F238E27FC236}">
                <a16:creationId xmlns:a16="http://schemas.microsoft.com/office/drawing/2014/main" id="{9C132FFE-D05C-D5D4-E3E1-5CA70A3A149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83404" y="1805484"/>
            <a:ext cx="1280890" cy="1280890"/>
          </a:xfrm>
          <a:prstGeom prst="rect">
            <a:avLst/>
          </a:prstGeom>
        </p:spPr>
      </p:pic>
      <p:pic>
        <p:nvPicPr>
          <p:cNvPr id="24" name="Picture 23" descr="A picture containing cup, coffee, keyboard, mouse&#10;&#10;Description automatically generated">
            <a:extLst>
              <a:ext uri="{FF2B5EF4-FFF2-40B4-BE49-F238E27FC236}">
                <a16:creationId xmlns:a16="http://schemas.microsoft.com/office/drawing/2014/main" id="{C37A380E-35C6-B4A9-2F78-8850BA58F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3404" y="3691748"/>
            <a:ext cx="1280890" cy="12808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0801D4-AF60-75D7-A9BB-5F8303B9F991}"/>
              </a:ext>
            </a:extLst>
          </p:cNvPr>
          <p:cNvSpPr txBox="1"/>
          <p:nvPr/>
        </p:nvSpPr>
        <p:spPr>
          <a:xfrm>
            <a:off x="8436677" y="1263037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memory-optimized engine</a:t>
            </a:r>
          </a:p>
          <a:p>
            <a:pPr algn="ctr"/>
            <a:r>
              <a:rPr lang="en-US" i="1">
                <a:solidFill>
                  <a:srgbClr val="00B050"/>
                </a:solidFill>
              </a:rPr>
              <a:t>“fast”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CD04D6-3B98-8325-17BE-87227D7810D9}"/>
              </a:ext>
            </a:extLst>
          </p:cNvPr>
          <p:cNvSpPr txBox="1"/>
          <p:nvPr/>
        </p:nvSpPr>
        <p:spPr>
          <a:xfrm>
            <a:off x="8490178" y="5575063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storage-centric engine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“slow”</a:t>
            </a:r>
          </a:p>
        </p:txBody>
      </p:sp>
      <p:pic>
        <p:nvPicPr>
          <p:cNvPr id="27" name="Graphic 26" descr="Table with solid fill">
            <a:extLst>
              <a:ext uri="{FF2B5EF4-FFF2-40B4-BE49-F238E27FC236}">
                <a16:creationId xmlns:a16="http://schemas.microsoft.com/office/drawing/2014/main" id="{03A7C75B-BF51-6055-AF8D-FF1CBDC28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0744" y="1805484"/>
            <a:ext cx="1566853" cy="1566853"/>
          </a:xfrm>
          <a:prstGeom prst="rect">
            <a:avLst/>
          </a:prstGeom>
        </p:spPr>
      </p:pic>
      <p:pic>
        <p:nvPicPr>
          <p:cNvPr id="33" name="Graphic 32" descr="Table with solid fill">
            <a:extLst>
              <a:ext uri="{FF2B5EF4-FFF2-40B4-BE49-F238E27FC236}">
                <a16:creationId xmlns:a16="http://schemas.microsoft.com/office/drawing/2014/main" id="{62303506-A833-A329-73A5-6DDFA98C88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38595" y="3999288"/>
            <a:ext cx="1566853" cy="156685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1012261-83DC-0625-C75D-FFF0503BEBD6}"/>
              </a:ext>
            </a:extLst>
          </p:cNvPr>
          <p:cNvSpPr txBox="1"/>
          <p:nvPr/>
        </p:nvSpPr>
        <p:spPr>
          <a:xfrm>
            <a:off x="5510535" y="3037622"/>
            <a:ext cx="200971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Common</a:t>
            </a:r>
          </a:p>
          <a:p>
            <a:pPr algn="ctr"/>
            <a:r>
              <a:rPr lang="en-US"/>
              <a:t>SQL layer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161C7C-6F0A-091C-5CCF-4992C1907498}"/>
              </a:ext>
            </a:extLst>
          </p:cNvPr>
          <p:cNvSpPr txBox="1"/>
          <p:nvPr/>
        </p:nvSpPr>
        <p:spPr>
          <a:xfrm>
            <a:off x="10237048" y="309010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Orders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39471A-FDB8-ABFD-676E-F8FAA5EE435F}"/>
              </a:ext>
            </a:extLst>
          </p:cNvPr>
          <p:cNvSpPr txBox="1"/>
          <p:nvPr/>
        </p:nvSpPr>
        <p:spPr>
          <a:xfrm>
            <a:off x="10180744" y="525956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6B3175-3CC6-5D5A-AEA2-FE6826647DBE}"/>
              </a:ext>
            </a:extLst>
          </p:cNvPr>
          <p:cNvSpPr txBox="1"/>
          <p:nvPr/>
        </p:nvSpPr>
        <p:spPr>
          <a:xfrm>
            <a:off x="5421157" y="1876984"/>
            <a:ext cx="233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* FROM </a:t>
            </a:r>
            <a:r>
              <a:rPr lang="en-US">
                <a:solidFill>
                  <a:srgbClr val="00B050"/>
                </a:solidFill>
              </a:rPr>
              <a:t>Orders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Products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1F8F2C-218D-82DE-24F5-CD6EC3B17983}"/>
              </a:ext>
            </a:extLst>
          </p:cNvPr>
          <p:cNvCxnSpPr>
            <a:cxnSpLocks/>
          </p:cNvCxnSpPr>
          <p:nvPr/>
        </p:nvCxnSpPr>
        <p:spPr>
          <a:xfrm flipV="1">
            <a:off x="7184638" y="2757044"/>
            <a:ext cx="1108689" cy="451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3ED8F5-FD4A-FBBC-6028-3D5D3F011680}"/>
              </a:ext>
            </a:extLst>
          </p:cNvPr>
          <p:cNvCxnSpPr>
            <a:cxnSpLocks/>
          </p:cNvCxnSpPr>
          <p:nvPr/>
        </p:nvCxnSpPr>
        <p:spPr>
          <a:xfrm>
            <a:off x="7184638" y="3482347"/>
            <a:ext cx="1020081" cy="403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16BAD970-56A6-BB26-0E73-4A7B467E53F9}"/>
              </a:ext>
            </a:extLst>
          </p:cNvPr>
          <p:cNvSpPr/>
          <p:nvPr/>
        </p:nvSpPr>
        <p:spPr>
          <a:xfrm>
            <a:off x="6451945" y="2493061"/>
            <a:ext cx="270573" cy="54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04D675-3E50-9C0A-FE7A-CB9102D7F83B}"/>
              </a:ext>
            </a:extLst>
          </p:cNvPr>
          <p:cNvSpPr txBox="1"/>
          <p:nvPr/>
        </p:nvSpPr>
        <p:spPr>
          <a:xfrm>
            <a:off x="444403" y="1516796"/>
            <a:ext cx="58286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&gt;1 engines within one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980405"/>
                </a:solidFill>
              </a:rPr>
              <a:t>Normally are “fast-slow”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Place tables in suitable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Engines implement their own transaction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Execute engine-level </a:t>
            </a:r>
            <a:r>
              <a:rPr lang="en-US" sz="2400" i="1"/>
              <a:t>sub-transactions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A9684F-03F5-3EBC-1D1C-7D8064BA3788}"/>
              </a:ext>
            </a:extLst>
          </p:cNvPr>
          <p:cNvSpPr txBox="1"/>
          <p:nvPr/>
        </p:nvSpPr>
        <p:spPr>
          <a:xfrm>
            <a:off x="405695" y="5307019"/>
            <a:ext cx="5690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980405"/>
                </a:solidFill>
              </a:rPr>
              <a:t>Sounds trivial </a:t>
            </a:r>
            <a:r>
              <a:rPr lang="en-US" sz="2400">
                <a:solidFill>
                  <a:srgbClr val="980405"/>
                </a:solidFill>
              </a:rPr>
              <a:t>– just start + commit engine-level sub-transactions?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83826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42" grpId="0" animBg="1"/>
      <p:bldP spid="40" grpId="0"/>
      <p:bldP spid="44" grpId="0"/>
      <p:bldP spid="41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F168-89B7-43AA-85BD-6CA7364B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5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3BD3DDB-C7D1-33D2-0D19-4592A04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E8D65A5-E67C-548F-7A2B-C287A1DF9EB5}"/>
              </a:ext>
            </a:extLst>
          </p:cNvPr>
          <p:cNvSpPr txBox="1">
            <a:spLocks/>
          </p:cNvSpPr>
          <p:nvPr/>
        </p:nvSpPr>
        <p:spPr>
          <a:xfrm>
            <a:off x="418018" y="354186"/>
            <a:ext cx="10113134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Example: Inconsistent Snapshots</a:t>
            </a:r>
          </a:p>
        </p:txBody>
      </p:sp>
      <p:pic>
        <p:nvPicPr>
          <p:cNvPr id="56" name="Graphic 55" descr="Database with solid fill">
            <a:extLst>
              <a:ext uri="{FF2B5EF4-FFF2-40B4-BE49-F238E27FC236}">
                <a16:creationId xmlns:a16="http://schemas.microsoft.com/office/drawing/2014/main" id="{48AEF9E1-8346-7A82-3CE3-B6EF8BD1E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4585" y="1800647"/>
            <a:ext cx="914400" cy="914400"/>
          </a:xfrm>
          <a:prstGeom prst="rect">
            <a:avLst/>
          </a:prstGeom>
        </p:spPr>
      </p:pic>
      <p:pic>
        <p:nvPicPr>
          <p:cNvPr id="58" name="Graphic 57" descr="Paper outline">
            <a:extLst>
              <a:ext uri="{FF2B5EF4-FFF2-40B4-BE49-F238E27FC236}">
                <a16:creationId xmlns:a16="http://schemas.microsoft.com/office/drawing/2014/main" id="{2C9CFDE0-90AB-F62A-2BE6-EE858E2C5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978" y="3575175"/>
            <a:ext cx="914400" cy="914400"/>
          </a:xfrm>
          <a:prstGeom prst="rect">
            <a:avLst/>
          </a:prstGeom>
        </p:spPr>
      </p:pic>
      <p:pic>
        <p:nvPicPr>
          <p:cNvPr id="60" name="Graphic 59" descr="Paper outline">
            <a:extLst>
              <a:ext uri="{FF2B5EF4-FFF2-40B4-BE49-F238E27FC236}">
                <a16:creationId xmlns:a16="http://schemas.microsoft.com/office/drawing/2014/main" id="{21E9F90D-C7EA-561A-BFF9-9EA649A2C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6169" y="3575175"/>
            <a:ext cx="914400" cy="914400"/>
          </a:xfrm>
          <a:prstGeom prst="rect">
            <a:avLst/>
          </a:prstGeom>
        </p:spPr>
      </p:pic>
      <p:pic>
        <p:nvPicPr>
          <p:cNvPr id="78" name="Graphic 77" descr="Paper outline">
            <a:extLst>
              <a:ext uri="{FF2B5EF4-FFF2-40B4-BE49-F238E27FC236}">
                <a16:creationId xmlns:a16="http://schemas.microsoft.com/office/drawing/2014/main" id="{4A28F844-15F4-FB5F-2E4F-0F26CE881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2715" y="3575175"/>
            <a:ext cx="914400" cy="914400"/>
          </a:xfrm>
          <a:prstGeom prst="rect">
            <a:avLst/>
          </a:prstGeom>
        </p:spPr>
      </p:pic>
      <p:pic>
        <p:nvPicPr>
          <p:cNvPr id="79" name="Graphic 78" descr="Paper outline">
            <a:extLst>
              <a:ext uri="{FF2B5EF4-FFF2-40B4-BE49-F238E27FC236}">
                <a16:creationId xmlns:a16="http://schemas.microsoft.com/office/drawing/2014/main" id="{485D0B05-7F16-2039-216B-36CD745A4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1278" y="3575175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75C2168-6EF5-2A7C-1AA8-F680E95ABAB7}"/>
              </a:ext>
            </a:extLst>
          </p:cNvPr>
          <p:cNvSpPr txBox="1"/>
          <p:nvPr/>
        </p:nvSpPr>
        <p:spPr>
          <a:xfrm>
            <a:off x="6662825" y="351664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829C6E1B-8185-7931-B3CE-CE117866FEC9}"/>
              </a:ext>
            </a:extLst>
          </p:cNvPr>
          <p:cNvSpPr txBox="1">
            <a:spLocks/>
          </p:cNvSpPr>
          <p:nvPr/>
        </p:nvSpPr>
        <p:spPr>
          <a:xfrm>
            <a:off x="418018" y="1048743"/>
            <a:ext cx="10113134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Snapshot Isolation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21352BC-CEAE-217D-769E-1F9846400F5F}"/>
              </a:ext>
            </a:extLst>
          </p:cNvPr>
          <p:cNvSpPr txBox="1">
            <a:spLocks/>
          </p:cNvSpPr>
          <p:nvPr/>
        </p:nvSpPr>
        <p:spPr>
          <a:xfrm>
            <a:off x="418018" y="354186"/>
            <a:ext cx="10113134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Example: Inconsistent Snapshots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3F6E01-CB81-4989-7FB4-08B8CB79C5AA}"/>
              </a:ext>
            </a:extLst>
          </p:cNvPr>
          <p:cNvCxnSpPr/>
          <p:nvPr/>
        </p:nvCxnSpPr>
        <p:spPr>
          <a:xfrm flipH="1">
            <a:off x="3725193" y="2377970"/>
            <a:ext cx="1865376" cy="117957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77EBC-A2D2-99A6-2122-64AED4BD82CD}"/>
              </a:ext>
            </a:extLst>
          </p:cNvPr>
          <p:cNvCxnSpPr>
            <a:cxnSpLocks/>
          </p:cNvCxnSpPr>
          <p:nvPr/>
        </p:nvCxnSpPr>
        <p:spPr>
          <a:xfrm>
            <a:off x="3396536" y="4497121"/>
            <a:ext cx="510205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E0FBC87-A1E4-04A8-4522-BAC30E4B94C3}"/>
              </a:ext>
            </a:extLst>
          </p:cNvPr>
          <p:cNvCxnSpPr>
            <a:cxnSpLocks/>
          </p:cNvCxnSpPr>
          <p:nvPr/>
        </p:nvCxnSpPr>
        <p:spPr>
          <a:xfrm flipH="1" flipV="1">
            <a:off x="6224770" y="2377970"/>
            <a:ext cx="1803662" cy="119720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FC9919-5FF6-68EF-9995-A190DE3A08C2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5133369" y="4393667"/>
            <a:ext cx="0" cy="959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660474C-38A7-C4E2-8C92-7AA2FDDE8F15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6249915" y="4393667"/>
            <a:ext cx="5096" cy="959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64956F5-FC34-72F5-C1C7-A0BAF4EDCECC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7754430" y="4404390"/>
            <a:ext cx="4048" cy="851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BCB135-31B5-3723-FBBD-F9C37DE4C77A}"/>
              </a:ext>
            </a:extLst>
          </p:cNvPr>
          <p:cNvSpPr txBox="1"/>
          <p:nvPr/>
        </p:nvSpPr>
        <p:spPr>
          <a:xfrm>
            <a:off x="1977479" y="385519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Snapshots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5D594-FE41-BA3D-EE83-0B79A496965A}"/>
              </a:ext>
            </a:extLst>
          </p:cNvPr>
          <p:cNvSpPr txBox="1"/>
          <p:nvPr/>
        </p:nvSpPr>
        <p:spPr>
          <a:xfrm>
            <a:off x="8541687" y="4301731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47DB7C-3CEF-8DF7-5FE1-85F0D8B69A06}"/>
              </a:ext>
            </a:extLst>
          </p:cNvPr>
          <p:cNvSpPr/>
          <p:nvPr/>
        </p:nvSpPr>
        <p:spPr>
          <a:xfrm>
            <a:off x="6407251" y="5088518"/>
            <a:ext cx="2694357" cy="10636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59E60-EC31-0B53-A11F-909CA516FF0B}"/>
              </a:ext>
            </a:extLst>
          </p:cNvPr>
          <p:cNvSpPr txBox="1"/>
          <p:nvPr/>
        </p:nvSpPr>
        <p:spPr>
          <a:xfrm>
            <a:off x="6439582" y="5179796"/>
            <a:ext cx="2629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BEGIN TRANSACTION</a:t>
            </a:r>
          </a:p>
          <a:p>
            <a:r>
              <a:rPr lang="en-CA"/>
              <a:t>…</a:t>
            </a:r>
          </a:p>
          <a:p>
            <a:r>
              <a:rPr lang="en-CA"/>
              <a:t>COMMIT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A1FCF9-8542-749D-2675-7BC3C18EC06D}"/>
              </a:ext>
            </a:extLst>
          </p:cNvPr>
          <p:cNvCxnSpPr>
            <a:cxnSpLocks/>
          </p:cNvCxnSpPr>
          <p:nvPr/>
        </p:nvCxnSpPr>
        <p:spPr>
          <a:xfrm flipV="1">
            <a:off x="7624362" y="4192922"/>
            <a:ext cx="0" cy="895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33B4739-6E9A-4065-38D2-44A1C536B00C}"/>
              </a:ext>
            </a:extLst>
          </p:cNvPr>
          <p:cNvCxnSpPr>
            <a:cxnSpLocks/>
          </p:cNvCxnSpPr>
          <p:nvPr/>
        </p:nvCxnSpPr>
        <p:spPr>
          <a:xfrm>
            <a:off x="3960825" y="4415433"/>
            <a:ext cx="0" cy="959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4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1" grpId="0"/>
      <p:bldP spid="82" grpId="0"/>
      <p:bldP spid="84" grpId="0"/>
      <p:bldP spid="17" grpId="0"/>
      <p:bldP spid="18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F168-89B7-43AA-85BD-6CA7364B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6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3BD3DDB-C7D1-33D2-0D19-4592A04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E8D65A5-E67C-548F-7A2B-C287A1DF9EB5}"/>
              </a:ext>
            </a:extLst>
          </p:cNvPr>
          <p:cNvSpPr txBox="1">
            <a:spLocks/>
          </p:cNvSpPr>
          <p:nvPr/>
        </p:nvSpPr>
        <p:spPr>
          <a:xfrm>
            <a:off x="418018" y="354186"/>
            <a:ext cx="10113134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Example: Inconsistent Snapshots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02883823-9D85-BD78-1CEA-9C8FFC805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4080" y="2068750"/>
            <a:ext cx="914400" cy="914400"/>
          </a:xfrm>
          <a:prstGeom prst="rect">
            <a:avLst/>
          </a:prstGeom>
        </p:spPr>
      </p:pic>
      <p:pic>
        <p:nvPicPr>
          <p:cNvPr id="31" name="Graphic 30" descr="Database with solid fill">
            <a:extLst>
              <a:ext uri="{FF2B5EF4-FFF2-40B4-BE49-F238E27FC236}">
                <a16:creationId xmlns:a16="http://schemas.microsoft.com/office/drawing/2014/main" id="{0288FD98-558D-64C3-9FE9-DC9937F7F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8703" y="3753248"/>
            <a:ext cx="914400" cy="914400"/>
          </a:xfrm>
          <a:prstGeom prst="rect">
            <a:avLst/>
          </a:prstGeom>
        </p:spPr>
      </p:pic>
      <p:pic>
        <p:nvPicPr>
          <p:cNvPr id="9" name="Graphic 8" descr="Paper outline">
            <a:extLst>
              <a:ext uri="{FF2B5EF4-FFF2-40B4-BE49-F238E27FC236}">
                <a16:creationId xmlns:a16="http://schemas.microsoft.com/office/drawing/2014/main" id="{313F9277-7F32-FB48-4725-4DF046EE38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6142" y="2030140"/>
            <a:ext cx="914400" cy="914400"/>
          </a:xfrm>
          <a:prstGeom prst="rect">
            <a:avLst/>
          </a:prstGeom>
        </p:spPr>
      </p:pic>
      <p:pic>
        <p:nvPicPr>
          <p:cNvPr id="37" name="Graphic 36" descr="Paper outline">
            <a:extLst>
              <a:ext uri="{FF2B5EF4-FFF2-40B4-BE49-F238E27FC236}">
                <a16:creationId xmlns:a16="http://schemas.microsoft.com/office/drawing/2014/main" id="{043D06B8-4B8B-A529-3637-BE87E29B41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12631" y="2015158"/>
            <a:ext cx="914400" cy="914400"/>
          </a:xfrm>
          <a:prstGeom prst="rect">
            <a:avLst/>
          </a:prstGeom>
        </p:spPr>
      </p:pic>
      <p:pic>
        <p:nvPicPr>
          <p:cNvPr id="38" name="Graphic 37" descr="Paper outline">
            <a:extLst>
              <a:ext uri="{FF2B5EF4-FFF2-40B4-BE49-F238E27FC236}">
                <a16:creationId xmlns:a16="http://schemas.microsoft.com/office/drawing/2014/main" id="{B7565B39-5676-5E95-123D-D8F88040B2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98071" y="3738266"/>
            <a:ext cx="914400" cy="914400"/>
          </a:xfrm>
          <a:prstGeom prst="rect">
            <a:avLst/>
          </a:prstGeom>
        </p:spPr>
      </p:pic>
      <p:pic>
        <p:nvPicPr>
          <p:cNvPr id="43" name="Graphic 42" descr="Paper outline">
            <a:extLst>
              <a:ext uri="{FF2B5EF4-FFF2-40B4-BE49-F238E27FC236}">
                <a16:creationId xmlns:a16="http://schemas.microsoft.com/office/drawing/2014/main" id="{F592FB81-1A11-4773-503D-3ECEB606B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4560" y="3723284"/>
            <a:ext cx="914400" cy="914400"/>
          </a:xfrm>
          <a:prstGeom prst="rect">
            <a:avLst/>
          </a:prstGeom>
        </p:spPr>
      </p:pic>
      <p:pic>
        <p:nvPicPr>
          <p:cNvPr id="46" name="Graphic 45" descr="Paper outline">
            <a:extLst>
              <a:ext uri="{FF2B5EF4-FFF2-40B4-BE49-F238E27FC236}">
                <a16:creationId xmlns:a16="http://schemas.microsoft.com/office/drawing/2014/main" id="{166EA1E9-57F8-34B0-BB9B-FA6CC3C48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3164" y="2045122"/>
            <a:ext cx="914400" cy="914400"/>
          </a:xfrm>
          <a:prstGeom prst="rect">
            <a:avLst/>
          </a:prstGeom>
        </p:spPr>
      </p:pic>
      <p:pic>
        <p:nvPicPr>
          <p:cNvPr id="47" name="Graphic 46" descr="Paper outline">
            <a:extLst>
              <a:ext uri="{FF2B5EF4-FFF2-40B4-BE49-F238E27FC236}">
                <a16:creationId xmlns:a16="http://schemas.microsoft.com/office/drawing/2014/main" id="{9D63AC01-36E2-7072-3ED5-F41D6BA1A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9653" y="2030140"/>
            <a:ext cx="914400" cy="914400"/>
          </a:xfrm>
          <a:prstGeom prst="rect">
            <a:avLst/>
          </a:prstGeom>
        </p:spPr>
      </p:pic>
      <p:pic>
        <p:nvPicPr>
          <p:cNvPr id="48" name="Graphic 47" descr="Paper outline">
            <a:extLst>
              <a:ext uri="{FF2B5EF4-FFF2-40B4-BE49-F238E27FC236}">
                <a16:creationId xmlns:a16="http://schemas.microsoft.com/office/drawing/2014/main" id="{B6960794-9B66-4760-7A7E-93F43D1BE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95963" y="3753248"/>
            <a:ext cx="914400" cy="914400"/>
          </a:xfrm>
          <a:prstGeom prst="rect">
            <a:avLst/>
          </a:prstGeom>
        </p:spPr>
      </p:pic>
      <p:pic>
        <p:nvPicPr>
          <p:cNvPr id="50" name="Graphic 49" descr="Paper outline">
            <a:extLst>
              <a:ext uri="{FF2B5EF4-FFF2-40B4-BE49-F238E27FC236}">
                <a16:creationId xmlns:a16="http://schemas.microsoft.com/office/drawing/2014/main" id="{96518262-FAEC-96D9-92A1-5406C11A0A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2452" y="3738266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EBFC78-F705-3A4F-5EB4-854BE713DFC9}"/>
              </a:ext>
            </a:extLst>
          </p:cNvPr>
          <p:cNvCxnSpPr>
            <a:cxnSpLocks/>
          </p:cNvCxnSpPr>
          <p:nvPr/>
        </p:nvCxnSpPr>
        <p:spPr>
          <a:xfrm>
            <a:off x="2948480" y="3006778"/>
            <a:ext cx="510205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5E7262-222E-7C08-E721-1557C0F9327B}"/>
              </a:ext>
            </a:extLst>
          </p:cNvPr>
          <p:cNvCxnSpPr>
            <a:cxnSpLocks/>
          </p:cNvCxnSpPr>
          <p:nvPr/>
        </p:nvCxnSpPr>
        <p:spPr>
          <a:xfrm>
            <a:off x="2948479" y="4748671"/>
            <a:ext cx="510205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7">
            <a:extLst>
              <a:ext uri="{FF2B5EF4-FFF2-40B4-BE49-F238E27FC236}">
                <a16:creationId xmlns:a16="http://schemas.microsoft.com/office/drawing/2014/main" id="{44F1F285-9289-E255-2073-40048B5D627C}"/>
              </a:ext>
            </a:extLst>
          </p:cNvPr>
          <p:cNvSpPr txBox="1"/>
          <p:nvPr/>
        </p:nvSpPr>
        <p:spPr>
          <a:xfrm>
            <a:off x="533408" y="2086823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Engine E1</a:t>
            </a:r>
          </a:p>
          <a:p>
            <a:r>
              <a:rPr lang="en-US" sz="2400"/>
              <a:t>timeline</a:t>
            </a:r>
            <a:endParaRPr lang="en-CA" sz="2400"/>
          </a:p>
        </p:txBody>
      </p:sp>
      <p:sp>
        <p:nvSpPr>
          <p:cNvPr id="57" name="文本框 58">
            <a:extLst>
              <a:ext uri="{FF2B5EF4-FFF2-40B4-BE49-F238E27FC236}">
                <a16:creationId xmlns:a16="http://schemas.microsoft.com/office/drawing/2014/main" id="{4A971763-18FF-8B3F-16A2-CB21D4A29483}"/>
              </a:ext>
            </a:extLst>
          </p:cNvPr>
          <p:cNvSpPr txBox="1"/>
          <p:nvPr/>
        </p:nvSpPr>
        <p:spPr>
          <a:xfrm>
            <a:off x="581458" y="3744908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Engine E2</a:t>
            </a:r>
          </a:p>
          <a:p>
            <a:r>
              <a:rPr lang="en-US" sz="2400"/>
              <a:t>timeline</a:t>
            </a:r>
            <a:endParaRPr lang="en-CA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B009D-5D91-A6B9-269E-7DFFF4558F2B}"/>
              </a:ext>
            </a:extLst>
          </p:cNvPr>
          <p:cNvSpPr txBox="1"/>
          <p:nvPr/>
        </p:nvSpPr>
        <p:spPr>
          <a:xfrm>
            <a:off x="452427" y="1273547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When we have one engine,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81F17-FD38-1F8E-73CB-0EDFCE6A3F05}"/>
              </a:ext>
            </a:extLst>
          </p:cNvPr>
          <p:cNvSpPr txBox="1"/>
          <p:nvPr/>
        </p:nvSpPr>
        <p:spPr>
          <a:xfrm>
            <a:off x="4722207" y="23652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09783-B301-5A8D-725F-15C8096A0EFF}"/>
              </a:ext>
            </a:extLst>
          </p:cNvPr>
          <p:cNvSpPr txBox="1"/>
          <p:nvPr/>
        </p:nvSpPr>
        <p:spPr>
          <a:xfrm>
            <a:off x="7097201" y="23858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E8B17-E987-D567-BB1C-96D1FAFE3E51}"/>
              </a:ext>
            </a:extLst>
          </p:cNvPr>
          <p:cNvSpPr txBox="1"/>
          <p:nvPr/>
        </p:nvSpPr>
        <p:spPr>
          <a:xfrm>
            <a:off x="3421017" y="30530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1000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204F9A-4D8E-E1AA-6886-20C8C588A5C2}"/>
              </a:ext>
            </a:extLst>
          </p:cNvPr>
          <p:cNvSpPr txBox="1"/>
          <p:nvPr/>
        </p:nvSpPr>
        <p:spPr>
          <a:xfrm>
            <a:off x="4604528" y="30540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2000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5855EB-6452-8027-4BFD-4E29464890CE}"/>
              </a:ext>
            </a:extLst>
          </p:cNvPr>
          <p:cNvSpPr txBox="1"/>
          <p:nvPr/>
        </p:nvSpPr>
        <p:spPr>
          <a:xfrm>
            <a:off x="5820838" y="30530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3000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180D7F-C1B6-9F24-79C9-93712F9716F5}"/>
              </a:ext>
            </a:extLst>
          </p:cNvPr>
          <p:cNvSpPr txBox="1"/>
          <p:nvPr/>
        </p:nvSpPr>
        <p:spPr>
          <a:xfrm>
            <a:off x="6895963" y="305302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3000+n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92EBC0-C3B0-3CFB-B137-A3E7DDDD246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758255" y="2867565"/>
            <a:ext cx="0" cy="1854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774A2D6-2D95-3402-AFA7-AEDA3D06D8A7}"/>
              </a:ext>
            </a:extLst>
          </p:cNvPr>
          <p:cNvCxnSpPr>
            <a:cxnSpLocks/>
          </p:cNvCxnSpPr>
          <p:nvPr/>
        </p:nvCxnSpPr>
        <p:spPr>
          <a:xfrm>
            <a:off x="4953341" y="2890419"/>
            <a:ext cx="0" cy="1854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EA8285-4CFD-E510-F006-1029204D33D4}"/>
              </a:ext>
            </a:extLst>
          </p:cNvPr>
          <p:cNvCxnSpPr>
            <a:cxnSpLocks/>
          </p:cNvCxnSpPr>
          <p:nvPr/>
        </p:nvCxnSpPr>
        <p:spPr>
          <a:xfrm>
            <a:off x="6136849" y="2890419"/>
            <a:ext cx="0" cy="1854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F06F0A6-FE51-A322-DB19-0124D98EB97F}"/>
              </a:ext>
            </a:extLst>
          </p:cNvPr>
          <p:cNvCxnSpPr>
            <a:cxnSpLocks/>
          </p:cNvCxnSpPr>
          <p:nvPr/>
        </p:nvCxnSpPr>
        <p:spPr>
          <a:xfrm>
            <a:off x="7305585" y="2902472"/>
            <a:ext cx="0" cy="18546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C25149-3739-2985-3319-C67BE50B46EA}"/>
              </a:ext>
            </a:extLst>
          </p:cNvPr>
          <p:cNvSpPr txBox="1"/>
          <p:nvPr/>
        </p:nvSpPr>
        <p:spPr>
          <a:xfrm>
            <a:off x="3549257" y="47959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BFBBF8-37A9-DB86-1EF8-2C61F6213357}"/>
              </a:ext>
            </a:extLst>
          </p:cNvPr>
          <p:cNvSpPr txBox="1"/>
          <p:nvPr/>
        </p:nvSpPr>
        <p:spPr>
          <a:xfrm>
            <a:off x="4732768" y="47959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FF2580-6A1C-ABEC-79C6-75D7956016A4}"/>
              </a:ext>
            </a:extLst>
          </p:cNvPr>
          <p:cNvSpPr txBox="1"/>
          <p:nvPr/>
        </p:nvSpPr>
        <p:spPr>
          <a:xfrm>
            <a:off x="5949078" y="47959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E21FF5-443C-7B7C-097F-A5B08F3FB4E5}"/>
              </a:ext>
            </a:extLst>
          </p:cNvPr>
          <p:cNvSpPr txBox="1"/>
          <p:nvPr/>
        </p:nvSpPr>
        <p:spPr>
          <a:xfrm>
            <a:off x="6999160" y="47959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30+n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EEE8CF-96F8-B76F-C516-9C96D2A8677A}"/>
              </a:ext>
            </a:extLst>
          </p:cNvPr>
          <p:cNvCxnSpPr>
            <a:cxnSpLocks/>
          </p:cNvCxnSpPr>
          <p:nvPr/>
        </p:nvCxnSpPr>
        <p:spPr>
          <a:xfrm>
            <a:off x="3769830" y="4610529"/>
            <a:ext cx="0" cy="1854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4AA5471-BAC5-9EAB-8079-ACE913C29222}"/>
              </a:ext>
            </a:extLst>
          </p:cNvPr>
          <p:cNvCxnSpPr>
            <a:cxnSpLocks/>
          </p:cNvCxnSpPr>
          <p:nvPr/>
        </p:nvCxnSpPr>
        <p:spPr>
          <a:xfrm>
            <a:off x="4953341" y="4607169"/>
            <a:ext cx="0" cy="1854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21BD28-BD1E-BB42-462A-748115A20E51}"/>
              </a:ext>
            </a:extLst>
          </p:cNvPr>
          <p:cNvCxnSpPr>
            <a:cxnSpLocks/>
          </p:cNvCxnSpPr>
          <p:nvPr/>
        </p:nvCxnSpPr>
        <p:spPr>
          <a:xfrm>
            <a:off x="6169648" y="4607169"/>
            <a:ext cx="0" cy="1854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4F789D-6BE4-B5AF-AD6E-BA897939B825}"/>
              </a:ext>
            </a:extLst>
          </p:cNvPr>
          <p:cNvCxnSpPr>
            <a:cxnSpLocks/>
          </p:cNvCxnSpPr>
          <p:nvPr/>
        </p:nvCxnSpPr>
        <p:spPr>
          <a:xfrm>
            <a:off x="7351180" y="4607169"/>
            <a:ext cx="0" cy="1854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D6F642B-3A5E-1E07-9BEA-173EBF16FD68}"/>
              </a:ext>
            </a:extLst>
          </p:cNvPr>
          <p:cNvSpPr txBox="1"/>
          <p:nvPr/>
        </p:nvSpPr>
        <p:spPr>
          <a:xfrm>
            <a:off x="452427" y="1269416"/>
            <a:ext cx="4036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When we have </a:t>
            </a:r>
            <a:r>
              <a:rPr lang="en-US" sz="2400">
                <a:solidFill>
                  <a:srgbClr val="980405"/>
                </a:solidFill>
              </a:rPr>
              <a:t>two</a:t>
            </a:r>
            <a:r>
              <a:rPr lang="en-US" sz="2400"/>
              <a:t> engines,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14C4C4-5642-BD29-D347-BC7DF157A264}"/>
              </a:ext>
            </a:extLst>
          </p:cNvPr>
          <p:cNvSpPr txBox="1"/>
          <p:nvPr/>
        </p:nvSpPr>
        <p:spPr>
          <a:xfrm>
            <a:off x="4719944" y="23652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684B84-0E48-F7DD-8B9C-934D02B9E947}"/>
              </a:ext>
            </a:extLst>
          </p:cNvPr>
          <p:cNvSpPr txBox="1"/>
          <p:nvPr/>
        </p:nvSpPr>
        <p:spPr>
          <a:xfrm>
            <a:off x="5924090" y="4056760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446FA3-F00A-255B-AD1C-D95C99040EA2}"/>
              </a:ext>
            </a:extLst>
          </p:cNvPr>
          <p:cNvSpPr txBox="1"/>
          <p:nvPr/>
        </p:nvSpPr>
        <p:spPr>
          <a:xfrm>
            <a:off x="6390224" y="20631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E78911-01D5-D9E9-8A69-3520AAB8E151}"/>
              </a:ext>
            </a:extLst>
          </p:cNvPr>
          <p:cNvSpPr txBox="1"/>
          <p:nvPr/>
        </p:nvSpPr>
        <p:spPr>
          <a:xfrm>
            <a:off x="6402435" y="382654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654AA1-C46A-0270-0E52-A490A822EBA2}"/>
              </a:ext>
            </a:extLst>
          </p:cNvPr>
          <p:cNvSpPr txBox="1"/>
          <p:nvPr/>
        </p:nvSpPr>
        <p:spPr>
          <a:xfrm>
            <a:off x="7124437" y="40665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331F0C-D597-5086-CBE5-A1040323B8F4}"/>
              </a:ext>
            </a:extLst>
          </p:cNvPr>
          <p:cNvCxnSpPr>
            <a:cxnSpLocks/>
            <a:stCxn id="74" idx="0"/>
            <a:endCxn id="15" idx="2"/>
          </p:cNvCxnSpPr>
          <p:nvPr/>
        </p:nvCxnSpPr>
        <p:spPr>
          <a:xfrm flipV="1">
            <a:off x="6151075" y="2755137"/>
            <a:ext cx="1173111" cy="1301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E2E109-7E24-9110-9828-AF5B8385D4A0}"/>
              </a:ext>
            </a:extLst>
          </p:cNvPr>
          <p:cNvCxnSpPr>
            <a:cxnSpLocks/>
            <a:stCxn id="32" idx="2"/>
            <a:endCxn id="76" idx="0"/>
          </p:cNvCxnSpPr>
          <p:nvPr/>
        </p:nvCxnSpPr>
        <p:spPr>
          <a:xfrm>
            <a:off x="4953341" y="2734581"/>
            <a:ext cx="2404493" cy="13319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1BC2802-B44C-2B50-5964-27BA2D256723}"/>
              </a:ext>
            </a:extLst>
          </p:cNvPr>
          <p:cNvSpPr txBox="1"/>
          <p:nvPr/>
        </p:nvSpPr>
        <p:spPr>
          <a:xfrm>
            <a:off x="8046675" y="3980429"/>
            <a:ext cx="3828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 sees a fresher snapshot of E2</a:t>
            </a:r>
          </a:p>
          <a:p>
            <a:r>
              <a:rPr lang="en-US" sz="2000"/>
              <a:t>than T does</a:t>
            </a:r>
          </a:p>
        </p:txBody>
      </p:sp>
      <p:pic>
        <p:nvPicPr>
          <p:cNvPr id="94" name="Graphic 93" descr="Close with solid fill">
            <a:extLst>
              <a:ext uri="{FF2B5EF4-FFF2-40B4-BE49-F238E27FC236}">
                <a16:creationId xmlns:a16="http://schemas.microsoft.com/office/drawing/2014/main" id="{D463A97D-E395-F1E3-08AB-14094D7A7E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1581" y="5327964"/>
            <a:ext cx="365125" cy="36512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5121A86-8A9D-EA6F-9636-C8107B5C2EE3}"/>
              </a:ext>
            </a:extLst>
          </p:cNvPr>
          <p:cNvSpPr txBox="1"/>
          <p:nvPr/>
        </p:nvSpPr>
        <p:spPr>
          <a:xfrm>
            <a:off x="8046675" y="2366669"/>
            <a:ext cx="3879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 sees a fresher snapshot of E1 </a:t>
            </a:r>
          </a:p>
          <a:p>
            <a:r>
              <a:rPr lang="en-US" sz="2000"/>
              <a:t>than S does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8C221-A6A1-13F2-73A4-9BFE71E98293}"/>
              </a:ext>
            </a:extLst>
          </p:cNvPr>
          <p:cNvSpPr txBox="1"/>
          <p:nvPr/>
        </p:nvSpPr>
        <p:spPr>
          <a:xfrm>
            <a:off x="8127601" y="5319124"/>
            <a:ext cx="396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 and T start before each other!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71AEB-0902-650A-1C0E-CE9E6990C2BC}"/>
              </a:ext>
            </a:extLst>
          </p:cNvPr>
          <p:cNvSpPr txBox="1"/>
          <p:nvPr/>
        </p:nvSpPr>
        <p:spPr>
          <a:xfrm>
            <a:off x="5911119" y="2367074"/>
            <a:ext cx="5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807C86-7D73-0FC3-9CE8-0429D1CED9DD}"/>
              </a:ext>
            </a:extLst>
          </p:cNvPr>
          <p:cNvSpPr txBox="1"/>
          <p:nvPr/>
        </p:nvSpPr>
        <p:spPr>
          <a:xfrm>
            <a:off x="418018" y="5497247"/>
            <a:ext cx="7017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980405"/>
                </a:solidFill>
              </a:rPr>
              <a:t>Key challenge: enforce global snapshot ordering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7478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2" grpId="0"/>
      <p:bldP spid="13" grpId="0"/>
      <p:bldP spid="13" grpId="1"/>
      <p:bldP spid="15" grpId="0"/>
      <p:bldP spid="62" grpId="0"/>
      <p:bldP spid="26" grpId="0"/>
      <p:bldP spid="66" grpId="0"/>
      <p:bldP spid="67" grpId="0"/>
      <p:bldP spid="68" grpId="0"/>
      <p:bldP spid="73" grpId="0"/>
      <p:bldP spid="32" grpId="0"/>
      <p:bldP spid="74" grpId="0"/>
      <p:bldP spid="75" grpId="0"/>
      <p:bldP spid="77" grpId="0"/>
      <p:bldP spid="76" grpId="0"/>
      <p:bldP spid="89" grpId="0"/>
      <p:bldP spid="53" grpId="0"/>
      <p:bldP spid="7" grpId="0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A8BFD3-1CCA-BB13-2756-B9F7A38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FEC8865-8254-6799-12FE-951D6196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2D00B2-E01C-9568-083F-5C93DCE2F2FF}"/>
              </a:ext>
            </a:extLst>
          </p:cNvPr>
          <p:cNvSpPr txBox="1">
            <a:spLocks/>
          </p:cNvSpPr>
          <p:nvPr/>
        </p:nvSpPr>
        <p:spPr>
          <a:xfrm>
            <a:off x="386438" y="357055"/>
            <a:ext cx="10262271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Even More </a:t>
            </a:r>
            <a:r>
              <a:rPr lang="en-US" altLang="zh-CN"/>
              <a:t>Challenges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D5B78-906E-2D5D-493C-EE01F03F5AC0}"/>
              </a:ext>
            </a:extLst>
          </p:cNvPr>
          <p:cNvSpPr txBox="1"/>
          <p:nvPr/>
        </p:nvSpPr>
        <p:spPr>
          <a:xfrm>
            <a:off x="0" y="1341800"/>
            <a:ext cx="4690708" cy="1951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</a:rPr>
              <a:t>Inconsistent snapshots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Serializability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Atomicity and durability</a:t>
            </a:r>
          </a:p>
        </p:txBody>
      </p:sp>
    </p:spTree>
    <p:extLst>
      <p:ext uri="{BB962C8B-B14F-4D97-AF65-F5344CB8AC3E}">
        <p14:creationId xmlns:p14="http://schemas.microsoft.com/office/powerpoint/2010/main" val="22343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A8BFD3-1CCA-BB13-2756-B9F7A380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0880-52CE-3D46-B248-E37C62805C16}" type="slidenum">
              <a:rPr lang="en-US" smtClean="0"/>
              <a:t>8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FEC8865-8254-6799-12FE-951D6196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8281" y="6375562"/>
            <a:ext cx="4275438" cy="365125"/>
          </a:xfrm>
        </p:spPr>
        <p:txBody>
          <a:bodyPr/>
          <a:lstStyle/>
          <a:p>
            <a:r>
              <a:rPr lang="en-US"/>
              <a:t>Skeena: Efficient and Consistent Cross-Engine Transactions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2D00B2-E01C-9568-083F-5C93DCE2F2FF}"/>
              </a:ext>
            </a:extLst>
          </p:cNvPr>
          <p:cNvSpPr txBox="1">
            <a:spLocks/>
          </p:cNvSpPr>
          <p:nvPr/>
        </p:nvSpPr>
        <p:spPr>
          <a:xfrm>
            <a:off x="386438" y="357055"/>
            <a:ext cx="10262271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Desirable Properties for Cross-Engine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67109-C372-2DFB-6F3E-C2210DFF2CAE}"/>
              </a:ext>
            </a:extLst>
          </p:cNvPr>
          <p:cNvSpPr txBox="1"/>
          <p:nvPr/>
        </p:nvSpPr>
        <p:spPr>
          <a:xfrm>
            <a:off x="523013" y="1131682"/>
            <a:ext cx="5631670" cy="326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/>
              <a:t>Low overhead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Retain the performance of the faster side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/>
              <a:t>Engine autonomy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Leave engines as-is, if possible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/>
              <a:t>Full functionality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Various isolation levels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/>
              <a:t>Easy adoption</a:t>
            </a:r>
          </a:p>
        </p:txBody>
      </p:sp>
    </p:spTree>
    <p:extLst>
      <p:ext uri="{BB962C8B-B14F-4D97-AF65-F5344CB8AC3E}">
        <p14:creationId xmlns:p14="http://schemas.microsoft.com/office/powerpoint/2010/main" val="206948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1007</Words>
  <Application>Microsoft Office PowerPoint</Application>
  <PresentationFormat>Widescreen</PresentationFormat>
  <Paragraphs>294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Kaisong Huang</dc:creator>
  <cp:lastModifiedBy>Kaisong Huang</cp:lastModifiedBy>
  <cp:revision>9</cp:revision>
  <dcterms:created xsi:type="dcterms:W3CDTF">2022-05-05T21:41:55Z</dcterms:created>
  <dcterms:modified xsi:type="dcterms:W3CDTF">2022-08-10T17:53:35Z</dcterms:modified>
</cp:coreProperties>
</file>