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4" r:id="rId6"/>
    <p:sldId id="260" r:id="rId7"/>
    <p:sldId id="265" r:id="rId8"/>
    <p:sldId id="267" r:id="rId9"/>
    <p:sldId id="269" r:id="rId10"/>
    <p:sldId id="268" r:id="rId11"/>
    <p:sldId id="277" r:id="rId12"/>
    <p:sldId id="270" r:id="rId13"/>
    <p:sldId id="274" r:id="rId14"/>
    <p:sldId id="275" r:id="rId15"/>
    <p:sldId id="276" r:id="rId16"/>
    <p:sldId id="271" r:id="rId17"/>
    <p:sldId id="278" r:id="rId18"/>
    <p:sldId id="279" r:id="rId19"/>
    <p:sldId id="280" r:id="rId2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1356" autoAdjust="0"/>
  </p:normalViewPr>
  <p:slideViewPr>
    <p:cSldViewPr snapToGrid="0">
      <p:cViewPr varScale="1">
        <p:scale>
          <a:sx n="62" d="100"/>
          <a:sy n="62" d="100"/>
        </p:scale>
        <p:origin x="10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AB810D-8571-179C-9F43-00AE0001BB59}"/>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5001BAA-8AB0-02BC-ED8F-AAEDF9C677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D049C9D-76D0-7C05-0F7F-EC7096324246}"/>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5" name="Espaço Reservado para Rodapé 4">
            <a:extLst>
              <a:ext uri="{FF2B5EF4-FFF2-40B4-BE49-F238E27FC236}">
                <a16:creationId xmlns:a16="http://schemas.microsoft.com/office/drawing/2014/main" id="{338734CA-61E7-C931-A88C-7C3A5010111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6C34BA3-480C-8681-3701-4A45400283EF}"/>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3010708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FA5C0-7ED8-2339-6E35-60263B7B11D3}"/>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47FBDEB-C99B-AE0A-E423-7A0C7BF82A84}"/>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E0E1BC7-ECF5-BF8A-38AF-478D6AF7638B}"/>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5" name="Espaço Reservado para Rodapé 4">
            <a:extLst>
              <a:ext uri="{FF2B5EF4-FFF2-40B4-BE49-F238E27FC236}">
                <a16:creationId xmlns:a16="http://schemas.microsoft.com/office/drawing/2014/main" id="{A02AA115-7176-00B9-F7C0-4F6367E067B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F2E9E5C-FC12-4FA4-D569-83F33ABE3361}"/>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22369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0ED6B74-6A28-BAB0-3D27-EDC5A59F1D44}"/>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7E1CC84-7B16-722A-FBFC-9C8FFF005F38}"/>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4B28654-7D5C-5698-9C8B-85E77D6BE7A8}"/>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5" name="Espaço Reservado para Rodapé 4">
            <a:extLst>
              <a:ext uri="{FF2B5EF4-FFF2-40B4-BE49-F238E27FC236}">
                <a16:creationId xmlns:a16="http://schemas.microsoft.com/office/drawing/2014/main" id="{57C8C185-81A2-3A23-0868-1475AEB3088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9749CF32-3D9D-18F0-1EC9-891F40A1C749}"/>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790307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489B17-B97C-24D1-C0FA-263E2FC5B71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FB3C41C-11ED-99D6-98A7-4115DE530F9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C06F9D6-B80D-9B31-70FB-98B68D1E7815}"/>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5" name="Espaço Reservado para Rodapé 4">
            <a:extLst>
              <a:ext uri="{FF2B5EF4-FFF2-40B4-BE49-F238E27FC236}">
                <a16:creationId xmlns:a16="http://schemas.microsoft.com/office/drawing/2014/main" id="{FC2DFF95-4A4A-757A-DC91-9F89A31FC87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7830348-7B7C-F9F3-6555-27FA29D0E78D}"/>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343062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5889C-9730-22A8-52C8-2D1FC5EED91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713C383-3A08-6EA6-CFA5-3A5070922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8B5D6CB-08B1-0538-5E5D-D7B539677481}"/>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5" name="Espaço Reservado para Rodapé 4">
            <a:extLst>
              <a:ext uri="{FF2B5EF4-FFF2-40B4-BE49-F238E27FC236}">
                <a16:creationId xmlns:a16="http://schemas.microsoft.com/office/drawing/2014/main" id="{84F62D39-D67A-B5FF-9418-515E7488C32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16325FC-2DCF-4435-9255-EC0235C27892}"/>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68539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6B46CD-5BE9-0B47-3FA1-3AAD94075F7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551E867-8483-DB4D-6C2E-47E7ED79E764}"/>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604033B1-29E4-12B8-AED6-7CEED6D772F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5EC1C208-04CA-C7BE-BFAA-CF053CC05076}"/>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6" name="Espaço Reservado para Rodapé 5">
            <a:extLst>
              <a:ext uri="{FF2B5EF4-FFF2-40B4-BE49-F238E27FC236}">
                <a16:creationId xmlns:a16="http://schemas.microsoft.com/office/drawing/2014/main" id="{A05A271F-A404-A715-9F4E-8408C1A722F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794E91C-7F7C-F15C-CEE0-D6209C66BADE}"/>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2507789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2A72A9-5BF4-C4DB-DA64-7F1435A8C52B}"/>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4E844F3-0EBD-8DC3-15A1-741D9BE97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B346800-FC56-2810-3A19-9E13D00078CB}"/>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8B8CE857-7FA8-0DBF-7E37-F19EB1CA15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07750F9D-EF4D-7033-E669-C494A0DF8FB1}"/>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F49C6697-B35F-24F3-8033-586FA9D3EA68}"/>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8" name="Espaço Reservado para Rodapé 7">
            <a:extLst>
              <a:ext uri="{FF2B5EF4-FFF2-40B4-BE49-F238E27FC236}">
                <a16:creationId xmlns:a16="http://schemas.microsoft.com/office/drawing/2014/main" id="{D6C81180-39DF-4FA7-AA28-FC8453DDF0FD}"/>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C5E5AA6-D310-40D3-1B3C-7EE08F9DFEFB}"/>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261386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B9A64-835E-4282-4D7E-24225F8E159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74F91A5-B177-94FD-0729-81FBD04D29CF}"/>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4" name="Espaço Reservado para Rodapé 3">
            <a:extLst>
              <a:ext uri="{FF2B5EF4-FFF2-40B4-BE49-F238E27FC236}">
                <a16:creationId xmlns:a16="http://schemas.microsoft.com/office/drawing/2014/main" id="{52213CB5-290C-3D7E-873E-DF839B9182F2}"/>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EEF8A8F-2A82-B3A1-5A37-878A87AF36D2}"/>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314591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2A6337A-9BE5-9052-A4D3-BCA3A18ECC4D}"/>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3" name="Espaço Reservado para Rodapé 2">
            <a:extLst>
              <a:ext uri="{FF2B5EF4-FFF2-40B4-BE49-F238E27FC236}">
                <a16:creationId xmlns:a16="http://schemas.microsoft.com/office/drawing/2014/main" id="{BBB65423-F5A1-86BD-AA6B-B3E7A4506C4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07D0D43C-DCE5-5C44-29A9-9AC01C51BF78}"/>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3509096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DDEC42-01C7-7FBE-EA5F-7A0E6D77877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5EB4ABE5-1269-4327-888A-900351B6C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3665F90-381B-30AA-CAA2-ACDDC6085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A0DCD9C-8439-9D74-D616-E2EC1B62A811}"/>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6" name="Espaço Reservado para Rodapé 5">
            <a:extLst>
              <a:ext uri="{FF2B5EF4-FFF2-40B4-BE49-F238E27FC236}">
                <a16:creationId xmlns:a16="http://schemas.microsoft.com/office/drawing/2014/main" id="{1787C8B4-18D2-7C75-4F6B-1BB9A8F6C8D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1ED0784-79A1-41C4-5433-BC2AA7B8194D}"/>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57692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22DEA7-07EB-F44D-5EBA-089C2CFF61D5}"/>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352C88BF-B352-F905-38B3-77C3B0CC0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7C838AD-099B-46A2-8DDE-3E744128F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D764C83-125C-F843-2C1E-707EC970B3B4}"/>
              </a:ext>
            </a:extLst>
          </p:cNvPr>
          <p:cNvSpPr>
            <a:spLocks noGrp="1"/>
          </p:cNvSpPr>
          <p:nvPr>
            <p:ph type="dt" sz="half" idx="10"/>
          </p:nvPr>
        </p:nvSpPr>
        <p:spPr/>
        <p:txBody>
          <a:bodyPr/>
          <a:lstStyle/>
          <a:p>
            <a:fld id="{52827233-5BCD-4678-8F5F-7824C24E5075}" type="datetimeFigureOut">
              <a:rPr lang="pt-BR" smtClean="0"/>
              <a:t>12/09/2022</a:t>
            </a:fld>
            <a:endParaRPr lang="pt-BR"/>
          </a:p>
        </p:txBody>
      </p:sp>
      <p:sp>
        <p:nvSpPr>
          <p:cNvPr id="6" name="Espaço Reservado para Rodapé 5">
            <a:extLst>
              <a:ext uri="{FF2B5EF4-FFF2-40B4-BE49-F238E27FC236}">
                <a16:creationId xmlns:a16="http://schemas.microsoft.com/office/drawing/2014/main" id="{48DA9429-26F3-163B-6E10-5E9A499B22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1FF1D97-0711-B567-918A-530D37087F87}"/>
              </a:ext>
            </a:extLst>
          </p:cNvPr>
          <p:cNvSpPr>
            <a:spLocks noGrp="1"/>
          </p:cNvSpPr>
          <p:nvPr>
            <p:ph type="sldNum" sz="quarter" idx="12"/>
          </p:nvPr>
        </p:nvSpPr>
        <p:spPr/>
        <p:txBody>
          <a:bodyPr/>
          <a:lstStyle/>
          <a:p>
            <a:fld id="{C23B4A02-0266-41EE-84CE-ABFDACBB5405}" type="slidenum">
              <a:rPr lang="pt-BR" smtClean="0"/>
              <a:t>‹nº›</a:t>
            </a:fld>
            <a:endParaRPr lang="pt-BR"/>
          </a:p>
        </p:txBody>
      </p:sp>
    </p:spTree>
    <p:extLst>
      <p:ext uri="{BB962C8B-B14F-4D97-AF65-F5344CB8AC3E}">
        <p14:creationId xmlns:p14="http://schemas.microsoft.com/office/powerpoint/2010/main" val="3917603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5C6B55-0FAB-DE73-421B-836B1A366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E4F4A603-4D8A-7C66-1038-15839F8124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DF23D89-1B02-3A0B-2F9A-84F243431A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827233-5BCD-4678-8F5F-7824C24E5075}" type="datetimeFigureOut">
              <a:rPr lang="pt-BR" smtClean="0"/>
              <a:t>12/09/2022</a:t>
            </a:fld>
            <a:endParaRPr lang="pt-BR"/>
          </a:p>
        </p:txBody>
      </p:sp>
      <p:sp>
        <p:nvSpPr>
          <p:cNvPr id="5" name="Espaço Reservado para Rodapé 4">
            <a:extLst>
              <a:ext uri="{FF2B5EF4-FFF2-40B4-BE49-F238E27FC236}">
                <a16:creationId xmlns:a16="http://schemas.microsoft.com/office/drawing/2014/main" id="{5CBA9B16-B587-1F02-7E46-4D7504966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9766D73-0C80-0B4A-6403-DEDC2C614B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3B4A02-0266-41EE-84CE-ABFDACBB5405}" type="slidenum">
              <a:rPr lang="pt-BR" smtClean="0"/>
              <a:t>‹nº›</a:t>
            </a:fld>
            <a:endParaRPr lang="pt-BR"/>
          </a:p>
        </p:txBody>
      </p:sp>
    </p:spTree>
    <p:extLst>
      <p:ext uri="{BB962C8B-B14F-4D97-AF65-F5344CB8AC3E}">
        <p14:creationId xmlns:p14="http://schemas.microsoft.com/office/powerpoint/2010/main" val="285152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C980F-A4BF-98E2-0C4D-F0E5666B8EE6}"/>
              </a:ext>
            </a:extLst>
          </p:cNvPr>
          <p:cNvSpPr>
            <a:spLocks noGrp="1"/>
          </p:cNvSpPr>
          <p:nvPr>
            <p:ph type="title"/>
          </p:nvPr>
        </p:nvSpPr>
        <p:spPr>
          <a:xfrm>
            <a:off x="3808123" y="0"/>
            <a:ext cx="5011057" cy="1325563"/>
          </a:xfrm>
        </p:spPr>
        <p:txBody>
          <a:bodyPr/>
          <a:lstStyle/>
          <a:p>
            <a:r>
              <a:rPr lang="pt-BR" dirty="0"/>
              <a:t>Ciclo CRISP-DM</a:t>
            </a:r>
          </a:p>
        </p:txBody>
      </p:sp>
      <p:pic>
        <p:nvPicPr>
          <p:cNvPr id="1026" name="Picture 2">
            <a:extLst>
              <a:ext uri="{FF2B5EF4-FFF2-40B4-BE49-F238E27FC236}">
                <a16:creationId xmlns:a16="http://schemas.microsoft.com/office/drawing/2014/main" id="{E3923944-1A97-22C0-28B4-7132AFCC1E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819" y="1466188"/>
            <a:ext cx="5446361" cy="525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51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3" name="Retângulo: Cantos Arredondados 2">
            <a:extLst>
              <a:ext uri="{FF2B5EF4-FFF2-40B4-BE49-F238E27FC236}">
                <a16:creationId xmlns:a16="http://schemas.microsoft.com/office/drawing/2014/main" id="{E2235B3E-EFC0-D30C-DEC6-CB4682CF4168}"/>
              </a:ext>
            </a:extLst>
          </p:cNvPr>
          <p:cNvSpPr/>
          <p:nvPr/>
        </p:nvSpPr>
        <p:spPr>
          <a:xfrm>
            <a:off x="4509533" y="1039949"/>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Análise bivariada</a:t>
            </a:r>
          </a:p>
        </p:txBody>
      </p:sp>
      <p:pic>
        <p:nvPicPr>
          <p:cNvPr id="4" name="Imagem 3">
            <a:extLst>
              <a:ext uri="{FF2B5EF4-FFF2-40B4-BE49-F238E27FC236}">
                <a16:creationId xmlns:a16="http://schemas.microsoft.com/office/drawing/2014/main" id="{8F5B6B4A-E222-6930-98E5-39F9F0307C90}"/>
              </a:ext>
            </a:extLst>
          </p:cNvPr>
          <p:cNvPicPr>
            <a:picLocks noChangeAspect="1"/>
          </p:cNvPicPr>
          <p:nvPr/>
        </p:nvPicPr>
        <p:blipFill>
          <a:blip r:embed="rId2"/>
          <a:stretch>
            <a:fillRect/>
          </a:stretch>
        </p:blipFill>
        <p:spPr>
          <a:xfrm>
            <a:off x="98913" y="1993170"/>
            <a:ext cx="6184241" cy="3721637"/>
          </a:xfrm>
          <a:prstGeom prst="rect">
            <a:avLst/>
          </a:prstGeom>
        </p:spPr>
      </p:pic>
      <p:pic>
        <p:nvPicPr>
          <p:cNvPr id="7" name="Imagem 6">
            <a:extLst>
              <a:ext uri="{FF2B5EF4-FFF2-40B4-BE49-F238E27FC236}">
                <a16:creationId xmlns:a16="http://schemas.microsoft.com/office/drawing/2014/main" id="{B8FD7E60-A480-12A6-694B-F6DFAC2278F4}"/>
              </a:ext>
            </a:extLst>
          </p:cNvPr>
          <p:cNvPicPr>
            <a:picLocks noChangeAspect="1"/>
          </p:cNvPicPr>
          <p:nvPr/>
        </p:nvPicPr>
        <p:blipFill>
          <a:blip r:embed="rId3"/>
          <a:stretch>
            <a:fillRect/>
          </a:stretch>
        </p:blipFill>
        <p:spPr>
          <a:xfrm>
            <a:off x="6482768" y="1675935"/>
            <a:ext cx="5415538" cy="4356109"/>
          </a:xfrm>
          <a:prstGeom prst="rect">
            <a:avLst/>
          </a:prstGeom>
        </p:spPr>
      </p:pic>
    </p:spTree>
    <p:extLst>
      <p:ext uri="{BB962C8B-B14F-4D97-AF65-F5344CB8AC3E}">
        <p14:creationId xmlns:p14="http://schemas.microsoft.com/office/powerpoint/2010/main" val="280656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3" name="Retângulo: Cantos Arredondados 2">
            <a:extLst>
              <a:ext uri="{FF2B5EF4-FFF2-40B4-BE49-F238E27FC236}">
                <a16:creationId xmlns:a16="http://schemas.microsoft.com/office/drawing/2014/main" id="{E2235B3E-EFC0-D30C-DEC6-CB4682CF4168}"/>
              </a:ext>
            </a:extLst>
          </p:cNvPr>
          <p:cNvSpPr/>
          <p:nvPr/>
        </p:nvSpPr>
        <p:spPr>
          <a:xfrm>
            <a:off x="4509533" y="1039949"/>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Análise bivariada</a:t>
            </a:r>
          </a:p>
        </p:txBody>
      </p:sp>
      <p:pic>
        <p:nvPicPr>
          <p:cNvPr id="6" name="Imagem 5">
            <a:extLst>
              <a:ext uri="{FF2B5EF4-FFF2-40B4-BE49-F238E27FC236}">
                <a16:creationId xmlns:a16="http://schemas.microsoft.com/office/drawing/2014/main" id="{3B1254BA-EAC4-6AC8-0932-F764E687A1FE}"/>
              </a:ext>
            </a:extLst>
          </p:cNvPr>
          <p:cNvPicPr>
            <a:picLocks noChangeAspect="1"/>
          </p:cNvPicPr>
          <p:nvPr/>
        </p:nvPicPr>
        <p:blipFill>
          <a:blip r:embed="rId2"/>
          <a:stretch>
            <a:fillRect/>
          </a:stretch>
        </p:blipFill>
        <p:spPr>
          <a:xfrm>
            <a:off x="1164431" y="1582054"/>
            <a:ext cx="9863137" cy="5078466"/>
          </a:xfrm>
          <a:prstGeom prst="rect">
            <a:avLst/>
          </a:prstGeom>
        </p:spPr>
      </p:pic>
    </p:spTree>
    <p:extLst>
      <p:ext uri="{BB962C8B-B14F-4D97-AF65-F5344CB8AC3E}">
        <p14:creationId xmlns:p14="http://schemas.microsoft.com/office/powerpoint/2010/main" val="3378163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7" name="CaixaDeTexto 6">
            <a:extLst>
              <a:ext uri="{FF2B5EF4-FFF2-40B4-BE49-F238E27FC236}">
                <a16:creationId xmlns:a16="http://schemas.microsoft.com/office/drawing/2014/main" id="{8E6E84DE-41D7-9219-7F73-EB502714A276}"/>
              </a:ext>
            </a:extLst>
          </p:cNvPr>
          <p:cNvSpPr txBox="1"/>
          <p:nvPr/>
        </p:nvSpPr>
        <p:spPr>
          <a:xfrm>
            <a:off x="390378" y="1163150"/>
            <a:ext cx="6098344" cy="670120"/>
          </a:xfrm>
          <a:prstGeom prst="rect">
            <a:avLst/>
          </a:prstGeom>
          <a:noFill/>
        </p:spPr>
        <p:txBody>
          <a:bodyPr wrap="square">
            <a:spAutoFit/>
          </a:bodyPr>
          <a:lstStyle/>
          <a:p>
            <a:pPr marL="0" marR="0">
              <a:lnSpc>
                <a:spcPct val="107000"/>
              </a:lnSpc>
              <a:spcBef>
                <a:spcPts val="0"/>
              </a:spcBef>
              <a:spcAft>
                <a:spcPts val="0"/>
              </a:spcAft>
            </a:pPr>
            <a:r>
              <a:rPr lang="pt-B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Aponte resultados de vendas por ano: Gross </a:t>
            </a:r>
            <a:r>
              <a:rPr lang="pt-BR" sz="18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Revenue</a:t>
            </a:r>
            <a:r>
              <a:rPr lang="pt-B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Net </a:t>
            </a:r>
            <a:r>
              <a:rPr lang="pt-BR" sz="18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Revenue</a:t>
            </a:r>
            <a:r>
              <a:rPr lang="pt-B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Boxes (em Gráfico e Tabela)</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Imagem 8">
            <a:extLst>
              <a:ext uri="{FF2B5EF4-FFF2-40B4-BE49-F238E27FC236}">
                <a16:creationId xmlns:a16="http://schemas.microsoft.com/office/drawing/2014/main" id="{D7626E5F-E54A-18E9-BA57-55E3E40624D9}"/>
              </a:ext>
            </a:extLst>
          </p:cNvPr>
          <p:cNvPicPr>
            <a:picLocks noChangeAspect="1"/>
          </p:cNvPicPr>
          <p:nvPr/>
        </p:nvPicPr>
        <p:blipFill>
          <a:blip r:embed="rId2"/>
          <a:stretch>
            <a:fillRect/>
          </a:stretch>
        </p:blipFill>
        <p:spPr>
          <a:xfrm>
            <a:off x="7440144" y="844321"/>
            <a:ext cx="3124694" cy="5776249"/>
          </a:xfrm>
          <a:prstGeom prst="rect">
            <a:avLst/>
          </a:prstGeom>
        </p:spPr>
      </p:pic>
      <p:pic>
        <p:nvPicPr>
          <p:cNvPr id="11" name="Imagem 10">
            <a:extLst>
              <a:ext uri="{FF2B5EF4-FFF2-40B4-BE49-F238E27FC236}">
                <a16:creationId xmlns:a16="http://schemas.microsoft.com/office/drawing/2014/main" id="{532BAA47-C21C-572D-6E20-C2FE003C13BF}"/>
              </a:ext>
            </a:extLst>
          </p:cNvPr>
          <p:cNvPicPr>
            <a:picLocks noChangeAspect="1"/>
          </p:cNvPicPr>
          <p:nvPr/>
        </p:nvPicPr>
        <p:blipFill>
          <a:blip r:embed="rId3"/>
          <a:stretch>
            <a:fillRect/>
          </a:stretch>
        </p:blipFill>
        <p:spPr>
          <a:xfrm>
            <a:off x="319768" y="2102830"/>
            <a:ext cx="6632121" cy="4557690"/>
          </a:xfrm>
          <a:prstGeom prst="rect">
            <a:avLst/>
          </a:prstGeom>
        </p:spPr>
      </p:pic>
    </p:spTree>
    <p:extLst>
      <p:ext uri="{BB962C8B-B14F-4D97-AF65-F5344CB8AC3E}">
        <p14:creationId xmlns:p14="http://schemas.microsoft.com/office/powerpoint/2010/main" val="3627850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7" name="CaixaDeTexto 6">
            <a:extLst>
              <a:ext uri="{FF2B5EF4-FFF2-40B4-BE49-F238E27FC236}">
                <a16:creationId xmlns:a16="http://schemas.microsoft.com/office/drawing/2014/main" id="{8E6E84DE-41D7-9219-7F73-EB502714A276}"/>
              </a:ext>
            </a:extLst>
          </p:cNvPr>
          <p:cNvSpPr txBox="1"/>
          <p:nvPr/>
        </p:nvSpPr>
        <p:spPr>
          <a:xfrm>
            <a:off x="516986" y="1050609"/>
            <a:ext cx="9808699" cy="373757"/>
          </a:xfrm>
          <a:prstGeom prst="rect">
            <a:avLst/>
          </a:prstGeom>
          <a:noFill/>
        </p:spPr>
        <p:txBody>
          <a:bodyPr wrap="square">
            <a:spAutoFit/>
          </a:bodyPr>
          <a:lstStyle/>
          <a:p>
            <a:pPr marL="0" marR="0">
              <a:lnSpc>
                <a:spcPct val="107000"/>
              </a:lnSpc>
              <a:spcBef>
                <a:spcPts val="0"/>
              </a:spcBef>
              <a:spcAft>
                <a:spcPts val="0"/>
              </a:spcAft>
            </a:pPr>
            <a:r>
              <a:rPr lang="pt-B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pt-BR" sz="1800" b="1" dirty="0">
                <a:solidFill>
                  <a:srgbClr val="000000"/>
                </a:solidFill>
                <a:effectLst/>
                <a:latin typeface="Arial" panose="020B0604020202020204" pitchFamily="34" charset="0"/>
                <a:ea typeface="Times New Roman" panose="02020603050405020304" pitchFamily="18" charset="0"/>
              </a:rPr>
              <a:t>Qual </a:t>
            </a:r>
            <a:r>
              <a:rPr lang="pt-BR" sz="1800" b="1" dirty="0" err="1">
                <a:solidFill>
                  <a:srgbClr val="000000"/>
                </a:solidFill>
                <a:effectLst/>
                <a:latin typeface="Arial" panose="020B0604020202020204" pitchFamily="34" charset="0"/>
                <a:ea typeface="Times New Roman" panose="02020603050405020304" pitchFamily="18" charset="0"/>
              </a:rPr>
              <a:t>customer_acquision_channel</a:t>
            </a:r>
            <a:r>
              <a:rPr lang="pt-BR" sz="1800" b="1" dirty="0">
                <a:solidFill>
                  <a:srgbClr val="000000"/>
                </a:solidFill>
                <a:effectLst/>
                <a:latin typeface="Arial" panose="020B0604020202020204" pitchFamily="34" charset="0"/>
                <a:ea typeface="Times New Roman" panose="02020603050405020304" pitchFamily="18" charset="0"/>
              </a:rPr>
              <a:t> teve maior Ticket Médio em 2013 e em 2015?</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m 2">
            <a:extLst>
              <a:ext uri="{FF2B5EF4-FFF2-40B4-BE49-F238E27FC236}">
                <a16:creationId xmlns:a16="http://schemas.microsoft.com/office/drawing/2014/main" id="{57111342-A1EE-CA5E-F42F-1A3570E369A8}"/>
              </a:ext>
            </a:extLst>
          </p:cNvPr>
          <p:cNvPicPr>
            <a:picLocks noChangeAspect="1"/>
          </p:cNvPicPr>
          <p:nvPr/>
        </p:nvPicPr>
        <p:blipFill>
          <a:blip r:embed="rId2"/>
          <a:stretch>
            <a:fillRect/>
          </a:stretch>
        </p:blipFill>
        <p:spPr>
          <a:xfrm>
            <a:off x="2330957" y="1643292"/>
            <a:ext cx="7530086" cy="5017228"/>
          </a:xfrm>
          <a:prstGeom prst="rect">
            <a:avLst/>
          </a:prstGeom>
        </p:spPr>
      </p:pic>
    </p:spTree>
    <p:extLst>
      <p:ext uri="{BB962C8B-B14F-4D97-AF65-F5344CB8AC3E}">
        <p14:creationId xmlns:p14="http://schemas.microsoft.com/office/powerpoint/2010/main" val="3358521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7" name="CaixaDeTexto 6">
            <a:extLst>
              <a:ext uri="{FF2B5EF4-FFF2-40B4-BE49-F238E27FC236}">
                <a16:creationId xmlns:a16="http://schemas.microsoft.com/office/drawing/2014/main" id="{8E6E84DE-41D7-9219-7F73-EB502714A276}"/>
              </a:ext>
            </a:extLst>
          </p:cNvPr>
          <p:cNvSpPr txBox="1"/>
          <p:nvPr/>
        </p:nvSpPr>
        <p:spPr>
          <a:xfrm>
            <a:off x="496133" y="1016536"/>
            <a:ext cx="11199733" cy="373757"/>
          </a:xfrm>
          <a:prstGeom prst="rect">
            <a:avLst/>
          </a:prstGeom>
          <a:noFill/>
        </p:spPr>
        <p:txBody>
          <a:bodyPr wrap="square">
            <a:spAutoFit/>
          </a:bodyPr>
          <a:lstStyle/>
          <a:p>
            <a:pPr marL="0" marR="0">
              <a:lnSpc>
                <a:spcPct val="107000"/>
              </a:lnSpc>
              <a:spcBef>
                <a:spcPts val="0"/>
              </a:spcBef>
              <a:spcAft>
                <a:spcPts val="0"/>
              </a:spcAft>
            </a:pPr>
            <a:r>
              <a:rPr lang="pt-B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Número de clientes únicos por Ano e comparativo desse resultado 2013x2015 (em gráfico e tabela)</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Imagem 3">
            <a:extLst>
              <a:ext uri="{FF2B5EF4-FFF2-40B4-BE49-F238E27FC236}">
                <a16:creationId xmlns:a16="http://schemas.microsoft.com/office/drawing/2014/main" id="{DDA91EC0-4B43-D6C2-1778-93AF273E6CBA}"/>
              </a:ext>
            </a:extLst>
          </p:cNvPr>
          <p:cNvPicPr>
            <a:picLocks noChangeAspect="1"/>
          </p:cNvPicPr>
          <p:nvPr/>
        </p:nvPicPr>
        <p:blipFill>
          <a:blip r:embed="rId2"/>
          <a:stretch>
            <a:fillRect/>
          </a:stretch>
        </p:blipFill>
        <p:spPr>
          <a:xfrm>
            <a:off x="2790562" y="1570358"/>
            <a:ext cx="6610875" cy="5090162"/>
          </a:xfrm>
          <a:prstGeom prst="rect">
            <a:avLst/>
          </a:prstGeom>
        </p:spPr>
      </p:pic>
    </p:spTree>
    <p:extLst>
      <p:ext uri="{BB962C8B-B14F-4D97-AF65-F5344CB8AC3E}">
        <p14:creationId xmlns:p14="http://schemas.microsoft.com/office/powerpoint/2010/main" val="2899504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pic>
        <p:nvPicPr>
          <p:cNvPr id="4" name="Imagem 3">
            <a:extLst>
              <a:ext uri="{FF2B5EF4-FFF2-40B4-BE49-F238E27FC236}">
                <a16:creationId xmlns:a16="http://schemas.microsoft.com/office/drawing/2014/main" id="{FAD937DA-C808-0EAB-63F6-24C2CB7F6745}"/>
              </a:ext>
            </a:extLst>
          </p:cNvPr>
          <p:cNvPicPr>
            <a:picLocks noChangeAspect="1"/>
          </p:cNvPicPr>
          <p:nvPr/>
        </p:nvPicPr>
        <p:blipFill>
          <a:blip r:embed="rId2"/>
          <a:stretch>
            <a:fillRect/>
          </a:stretch>
        </p:blipFill>
        <p:spPr>
          <a:xfrm>
            <a:off x="2763731" y="1711438"/>
            <a:ext cx="6664537" cy="4822037"/>
          </a:xfrm>
          <a:prstGeom prst="rect">
            <a:avLst/>
          </a:prstGeom>
        </p:spPr>
      </p:pic>
      <p:sp>
        <p:nvSpPr>
          <p:cNvPr id="8" name="Retângulo: Cantos Arredondados 7">
            <a:extLst>
              <a:ext uri="{FF2B5EF4-FFF2-40B4-BE49-F238E27FC236}">
                <a16:creationId xmlns:a16="http://schemas.microsoft.com/office/drawing/2014/main" id="{3399F321-0036-345B-6AE1-CCB510368B0B}"/>
              </a:ext>
            </a:extLst>
          </p:cNvPr>
          <p:cNvSpPr/>
          <p:nvPr/>
        </p:nvSpPr>
        <p:spPr>
          <a:xfrm>
            <a:off x="4509533" y="1039949"/>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Análise multivariada</a:t>
            </a:r>
          </a:p>
        </p:txBody>
      </p:sp>
    </p:spTree>
    <p:extLst>
      <p:ext uri="{BB962C8B-B14F-4D97-AF65-F5344CB8AC3E}">
        <p14:creationId xmlns:p14="http://schemas.microsoft.com/office/powerpoint/2010/main" val="1002854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Performance Model</a:t>
            </a:r>
          </a:p>
        </p:txBody>
      </p:sp>
      <p:pic>
        <p:nvPicPr>
          <p:cNvPr id="4" name="Imagem 3">
            <a:extLst>
              <a:ext uri="{FF2B5EF4-FFF2-40B4-BE49-F238E27FC236}">
                <a16:creationId xmlns:a16="http://schemas.microsoft.com/office/drawing/2014/main" id="{6AA3150E-4B8E-32B7-675F-3902F38C2B8E}"/>
              </a:ext>
            </a:extLst>
          </p:cNvPr>
          <p:cNvPicPr>
            <a:picLocks noChangeAspect="1"/>
          </p:cNvPicPr>
          <p:nvPr/>
        </p:nvPicPr>
        <p:blipFill>
          <a:blip r:embed="rId2"/>
          <a:stretch>
            <a:fillRect/>
          </a:stretch>
        </p:blipFill>
        <p:spPr>
          <a:xfrm>
            <a:off x="3049846" y="1255363"/>
            <a:ext cx="6340281" cy="2435035"/>
          </a:xfrm>
          <a:prstGeom prst="rect">
            <a:avLst/>
          </a:prstGeom>
        </p:spPr>
      </p:pic>
      <p:pic>
        <p:nvPicPr>
          <p:cNvPr id="7" name="Imagem 6">
            <a:extLst>
              <a:ext uri="{FF2B5EF4-FFF2-40B4-BE49-F238E27FC236}">
                <a16:creationId xmlns:a16="http://schemas.microsoft.com/office/drawing/2014/main" id="{68094E0F-EEA3-5DD6-746E-B1BF3413706E}"/>
              </a:ext>
            </a:extLst>
          </p:cNvPr>
          <p:cNvPicPr>
            <a:picLocks noChangeAspect="1"/>
          </p:cNvPicPr>
          <p:nvPr/>
        </p:nvPicPr>
        <p:blipFill>
          <a:blip r:embed="rId3"/>
          <a:stretch>
            <a:fillRect/>
          </a:stretch>
        </p:blipFill>
        <p:spPr>
          <a:xfrm>
            <a:off x="670760" y="4467738"/>
            <a:ext cx="5032615" cy="2192782"/>
          </a:xfrm>
          <a:prstGeom prst="rect">
            <a:avLst/>
          </a:prstGeom>
        </p:spPr>
      </p:pic>
      <p:cxnSp>
        <p:nvCxnSpPr>
          <p:cNvPr id="9" name="Conector: Angulado 8">
            <a:extLst>
              <a:ext uri="{FF2B5EF4-FFF2-40B4-BE49-F238E27FC236}">
                <a16:creationId xmlns:a16="http://schemas.microsoft.com/office/drawing/2014/main" id="{FB9DD82F-5200-9121-F019-E23FC305AF12}"/>
              </a:ext>
            </a:extLst>
          </p:cNvPr>
          <p:cNvCxnSpPr>
            <a:cxnSpLocks/>
          </p:cNvCxnSpPr>
          <p:nvPr/>
        </p:nvCxnSpPr>
        <p:spPr>
          <a:xfrm rot="5400000">
            <a:off x="1236091" y="2653983"/>
            <a:ext cx="2731928" cy="895582"/>
          </a:xfrm>
          <a:prstGeom prst="bentConnector3">
            <a:avLst>
              <a:gd name="adj1" fmla="val -105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811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Performance Model</a:t>
            </a:r>
          </a:p>
        </p:txBody>
      </p:sp>
      <p:pic>
        <p:nvPicPr>
          <p:cNvPr id="3" name="Imagem 2">
            <a:extLst>
              <a:ext uri="{FF2B5EF4-FFF2-40B4-BE49-F238E27FC236}">
                <a16:creationId xmlns:a16="http://schemas.microsoft.com/office/drawing/2014/main" id="{4E42567C-C612-3797-97F9-3F2B0B1FA731}"/>
              </a:ext>
            </a:extLst>
          </p:cNvPr>
          <p:cNvPicPr>
            <a:picLocks noChangeAspect="1"/>
          </p:cNvPicPr>
          <p:nvPr/>
        </p:nvPicPr>
        <p:blipFill>
          <a:blip r:embed="rId2"/>
          <a:stretch>
            <a:fillRect/>
          </a:stretch>
        </p:blipFill>
        <p:spPr>
          <a:xfrm>
            <a:off x="420820" y="2688020"/>
            <a:ext cx="5430008" cy="3000794"/>
          </a:xfrm>
          <a:prstGeom prst="rect">
            <a:avLst/>
          </a:prstGeom>
        </p:spPr>
      </p:pic>
      <p:pic>
        <p:nvPicPr>
          <p:cNvPr id="7" name="Imagem 6">
            <a:extLst>
              <a:ext uri="{FF2B5EF4-FFF2-40B4-BE49-F238E27FC236}">
                <a16:creationId xmlns:a16="http://schemas.microsoft.com/office/drawing/2014/main" id="{73F608CB-4328-26FE-8F91-59CE1E18D2AE}"/>
              </a:ext>
            </a:extLst>
          </p:cNvPr>
          <p:cNvPicPr>
            <a:picLocks noChangeAspect="1"/>
          </p:cNvPicPr>
          <p:nvPr/>
        </p:nvPicPr>
        <p:blipFill>
          <a:blip r:embed="rId3"/>
          <a:stretch>
            <a:fillRect/>
          </a:stretch>
        </p:blipFill>
        <p:spPr>
          <a:xfrm>
            <a:off x="6603362" y="2730888"/>
            <a:ext cx="5277587" cy="2915057"/>
          </a:xfrm>
          <a:prstGeom prst="rect">
            <a:avLst/>
          </a:prstGeom>
        </p:spPr>
      </p:pic>
      <p:sp>
        <p:nvSpPr>
          <p:cNvPr id="9" name="Retângulo: Cantos Arredondados 8">
            <a:extLst>
              <a:ext uri="{FF2B5EF4-FFF2-40B4-BE49-F238E27FC236}">
                <a16:creationId xmlns:a16="http://schemas.microsoft.com/office/drawing/2014/main" id="{19F10D32-EF4D-05AD-0285-301D2BBE23C7}"/>
              </a:ext>
            </a:extLst>
          </p:cNvPr>
          <p:cNvSpPr/>
          <p:nvPr/>
        </p:nvSpPr>
        <p:spPr>
          <a:xfrm>
            <a:off x="1099906" y="2109331"/>
            <a:ext cx="3172934" cy="56605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Top 10 piores clientes para predição</a:t>
            </a:r>
          </a:p>
        </p:txBody>
      </p:sp>
      <p:sp>
        <p:nvSpPr>
          <p:cNvPr id="11" name="Retângulo: Cantos Arredondados 10">
            <a:extLst>
              <a:ext uri="{FF2B5EF4-FFF2-40B4-BE49-F238E27FC236}">
                <a16:creationId xmlns:a16="http://schemas.microsoft.com/office/drawing/2014/main" id="{F7C5E739-688D-DC44-4AD9-E5CB2F3E4933}"/>
              </a:ext>
            </a:extLst>
          </p:cNvPr>
          <p:cNvSpPr/>
          <p:nvPr/>
        </p:nvSpPr>
        <p:spPr>
          <a:xfrm>
            <a:off x="7919160" y="2109332"/>
            <a:ext cx="3172934" cy="56605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Top 10 melhores clientes para predição</a:t>
            </a:r>
          </a:p>
        </p:txBody>
      </p:sp>
    </p:spTree>
    <p:extLst>
      <p:ext uri="{BB962C8B-B14F-4D97-AF65-F5344CB8AC3E}">
        <p14:creationId xmlns:p14="http://schemas.microsoft.com/office/powerpoint/2010/main" val="3333217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Performance Model</a:t>
            </a:r>
          </a:p>
        </p:txBody>
      </p:sp>
      <p:pic>
        <p:nvPicPr>
          <p:cNvPr id="4" name="Imagem 3">
            <a:extLst>
              <a:ext uri="{FF2B5EF4-FFF2-40B4-BE49-F238E27FC236}">
                <a16:creationId xmlns:a16="http://schemas.microsoft.com/office/drawing/2014/main" id="{AF2C03D5-0CA1-0EAD-2B4A-43FDD29BEC42}"/>
              </a:ext>
            </a:extLst>
          </p:cNvPr>
          <p:cNvPicPr>
            <a:picLocks noChangeAspect="1"/>
          </p:cNvPicPr>
          <p:nvPr/>
        </p:nvPicPr>
        <p:blipFill>
          <a:blip r:embed="rId2"/>
          <a:stretch>
            <a:fillRect/>
          </a:stretch>
        </p:blipFill>
        <p:spPr>
          <a:xfrm>
            <a:off x="1871662" y="973126"/>
            <a:ext cx="8448675" cy="5629275"/>
          </a:xfrm>
          <a:prstGeom prst="rect">
            <a:avLst/>
          </a:prstGeom>
        </p:spPr>
      </p:pic>
    </p:spTree>
    <p:extLst>
      <p:ext uri="{BB962C8B-B14F-4D97-AF65-F5344CB8AC3E}">
        <p14:creationId xmlns:p14="http://schemas.microsoft.com/office/powerpoint/2010/main" val="181248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Performance Model</a:t>
            </a:r>
          </a:p>
        </p:txBody>
      </p:sp>
      <p:pic>
        <p:nvPicPr>
          <p:cNvPr id="3" name="Imagem 2">
            <a:extLst>
              <a:ext uri="{FF2B5EF4-FFF2-40B4-BE49-F238E27FC236}">
                <a16:creationId xmlns:a16="http://schemas.microsoft.com/office/drawing/2014/main" id="{8F1C834C-9E5D-7183-9541-1571E44E10D7}"/>
              </a:ext>
            </a:extLst>
          </p:cNvPr>
          <p:cNvPicPr>
            <a:picLocks noChangeAspect="1"/>
          </p:cNvPicPr>
          <p:nvPr/>
        </p:nvPicPr>
        <p:blipFill>
          <a:blip r:embed="rId2"/>
          <a:stretch>
            <a:fillRect/>
          </a:stretch>
        </p:blipFill>
        <p:spPr>
          <a:xfrm>
            <a:off x="1776412" y="763537"/>
            <a:ext cx="8639175" cy="5657850"/>
          </a:xfrm>
          <a:prstGeom prst="rect">
            <a:avLst/>
          </a:prstGeom>
        </p:spPr>
      </p:pic>
    </p:spTree>
    <p:extLst>
      <p:ext uri="{BB962C8B-B14F-4D97-AF65-F5344CB8AC3E}">
        <p14:creationId xmlns:p14="http://schemas.microsoft.com/office/powerpoint/2010/main" val="2590298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5CE5D261-9937-383D-AB89-5D50CB95A1E7}"/>
              </a:ext>
            </a:extLst>
          </p:cNvPr>
          <p:cNvSpPr txBox="1"/>
          <p:nvPr/>
        </p:nvSpPr>
        <p:spPr>
          <a:xfrm>
            <a:off x="366485" y="1443841"/>
            <a:ext cx="11459029" cy="3970318"/>
          </a:xfrm>
          <a:prstGeom prst="rect">
            <a:avLst/>
          </a:prstGeom>
          <a:noFill/>
        </p:spPr>
        <p:txBody>
          <a:bodyPr wrap="square" rtlCol="0">
            <a:spAutoFit/>
          </a:bodyPr>
          <a:lstStyle/>
          <a:p>
            <a:pPr algn="just"/>
            <a:r>
              <a:rPr lang="pt-BR" b="1" dirty="0">
                <a:solidFill>
                  <a:srgbClr val="000080"/>
                </a:solidFill>
                <a:effectLst/>
                <a:latin typeface="Arial" panose="020B0604020202020204" pitchFamily="34" charset="0"/>
                <a:cs typeface="Arial" panose="020B0604020202020204" pitchFamily="34" charset="0"/>
              </a:rPr>
              <a:t>O contexto não foi definido</a:t>
            </a:r>
            <a:r>
              <a:rPr lang="pt-BR" b="0" dirty="0">
                <a:solidFill>
                  <a:srgbClr val="000000"/>
                </a:solidFill>
                <a:effectLst/>
                <a:latin typeface="Arial" panose="020B0604020202020204" pitchFamily="34" charset="0"/>
                <a:cs typeface="Arial" panose="020B0604020202020204" pitchFamily="34" charset="0"/>
              </a:rPr>
              <a:t>. Entretanto, para contextualizar o projeto </a:t>
            </a:r>
            <a:r>
              <a:rPr lang="pt-BR" b="1" dirty="0">
                <a:solidFill>
                  <a:srgbClr val="000080"/>
                </a:solidFill>
                <a:effectLst/>
                <a:latin typeface="Arial" panose="020B0604020202020204" pitchFamily="34" charset="0"/>
                <a:cs typeface="Arial" panose="020B0604020202020204" pitchFamily="34" charset="0"/>
              </a:rPr>
              <a:t>estarei adotando a seguinte abordagem:</a:t>
            </a:r>
            <a:endParaRPr lang="pt-BR" b="0" dirty="0">
              <a:solidFill>
                <a:srgbClr val="000000"/>
              </a:solidFill>
              <a:effectLst/>
              <a:latin typeface="Arial" panose="020B0604020202020204" pitchFamily="34" charset="0"/>
              <a:cs typeface="Arial" panose="020B0604020202020204" pitchFamily="34" charset="0"/>
            </a:endParaRPr>
          </a:p>
          <a:p>
            <a:pPr algn="just"/>
            <a:br>
              <a:rPr lang="pt-BR" b="0" dirty="0">
                <a:solidFill>
                  <a:srgbClr val="000000"/>
                </a:solidFill>
                <a:effectLst/>
                <a:latin typeface="Arial" panose="020B0604020202020204" pitchFamily="34" charset="0"/>
                <a:cs typeface="Arial" panose="020B0604020202020204" pitchFamily="34" charset="0"/>
              </a:rPr>
            </a:br>
            <a:r>
              <a:rPr lang="pt-BR" b="1" dirty="0">
                <a:solidFill>
                  <a:srgbClr val="000080"/>
                </a:solidFill>
                <a:effectLst/>
                <a:latin typeface="Arial" panose="020B0604020202020204" pitchFamily="34" charset="0"/>
                <a:cs typeface="Arial" panose="020B0604020202020204" pitchFamily="34" charset="0"/>
              </a:rPr>
              <a:t>Contexto:</a:t>
            </a:r>
            <a:r>
              <a:rPr lang="pt-BR" b="0" dirty="0">
                <a:solidFill>
                  <a:srgbClr val="000000"/>
                </a:solidFill>
                <a:effectLst/>
                <a:latin typeface="Arial" panose="020B0604020202020204" pitchFamily="34" charset="0"/>
                <a:cs typeface="Arial" panose="020B0604020202020204" pitchFamily="34" charset="0"/>
              </a:rPr>
              <a:t> Uma empresa chamada </a:t>
            </a:r>
            <a:r>
              <a:rPr lang="pt-BR" b="0" dirty="0" err="1">
                <a:solidFill>
                  <a:srgbClr val="000000"/>
                </a:solidFill>
                <a:effectLst/>
                <a:latin typeface="Arial" panose="020B0604020202020204" pitchFamily="34" charset="0"/>
                <a:cs typeface="Arial" panose="020B0604020202020204" pitchFamily="34" charset="0"/>
              </a:rPr>
              <a:t>QualityShoes</a:t>
            </a:r>
            <a:r>
              <a:rPr lang="pt-BR" b="0" dirty="0">
                <a:solidFill>
                  <a:srgbClr val="000000"/>
                </a:solidFill>
                <a:effectLst/>
                <a:latin typeface="Arial" panose="020B0604020202020204" pitchFamily="34" charset="0"/>
                <a:cs typeface="Arial" panose="020B0604020202020204" pitchFamily="34" charset="0"/>
              </a:rPr>
              <a:t> opera no ramo de e-commerce dentro da área de artigos esportivos. Como a empresa ainda não tem um time de dados estruturado, ela fez um contrato com uma empresa de consultoria especializada no ramo de transformação digital. Com esse contrato, fui chamado para atuar como cientista de dados. Comecei a marcar algumas reuniões com as áreas de negócio da empresa cliente, e após uma primeira reunião com o CFO da </a:t>
            </a:r>
            <a:r>
              <a:rPr lang="pt-BR" b="0" dirty="0" err="1">
                <a:solidFill>
                  <a:srgbClr val="000000"/>
                </a:solidFill>
                <a:effectLst/>
                <a:latin typeface="Arial" panose="020B0604020202020204" pitchFamily="34" charset="0"/>
                <a:cs typeface="Arial" panose="020B0604020202020204" pitchFamily="34" charset="0"/>
              </a:rPr>
              <a:t>quality</a:t>
            </a:r>
            <a:r>
              <a:rPr lang="pt-BR" b="0" dirty="0">
                <a:solidFill>
                  <a:srgbClr val="000000"/>
                </a:solidFill>
                <a:effectLst/>
                <a:latin typeface="Arial" panose="020B0604020202020204" pitchFamily="34" charset="0"/>
                <a:cs typeface="Arial" panose="020B0604020202020204" pitchFamily="34" charset="0"/>
              </a:rPr>
              <a:t> e o nosso time de dados,  constatamos que o primeiro projeto a ser realizado deveria ser a projeção de receita bruta/líquida. O portfólio da </a:t>
            </a:r>
            <a:r>
              <a:rPr lang="pt-BR" b="0" dirty="0" err="1">
                <a:solidFill>
                  <a:srgbClr val="000000"/>
                </a:solidFill>
                <a:effectLst/>
                <a:latin typeface="Arial" panose="020B0604020202020204" pitchFamily="34" charset="0"/>
                <a:cs typeface="Arial" panose="020B0604020202020204" pitchFamily="34" charset="0"/>
              </a:rPr>
              <a:t>quality</a:t>
            </a:r>
            <a:r>
              <a:rPr lang="pt-BR" b="0" dirty="0">
                <a:solidFill>
                  <a:srgbClr val="000000"/>
                </a:solidFill>
                <a:effectLst/>
                <a:latin typeface="Arial" panose="020B0604020202020204" pitchFamily="34" charset="0"/>
                <a:cs typeface="Arial" panose="020B0604020202020204" pitchFamily="34" charset="0"/>
              </a:rPr>
              <a:t> é bem amplo, com mais de 100 mil clientes atacadistas e varejistas. A ideia inicial do projeto é entender as principais variáveis que estão correlacionadas à receita e retirar insights importantes para o time de negócio.</a:t>
            </a:r>
          </a:p>
          <a:p>
            <a:pPr algn="just"/>
            <a:endParaRPr lang="pt-BR" dirty="0">
              <a:solidFill>
                <a:srgbClr val="000000"/>
              </a:solidFill>
              <a:latin typeface="Arial" panose="020B0604020202020204" pitchFamily="34" charset="0"/>
              <a:cs typeface="Arial" panose="020B0604020202020204" pitchFamily="34" charset="0"/>
            </a:endParaRPr>
          </a:p>
          <a:p>
            <a:pPr algn="just"/>
            <a:r>
              <a:rPr lang="pt-BR" b="1" dirty="0">
                <a:solidFill>
                  <a:srgbClr val="000080"/>
                </a:solidFill>
                <a:effectLst/>
                <a:latin typeface="Arial" panose="020B0604020202020204" pitchFamily="34" charset="0"/>
                <a:cs typeface="Arial" panose="020B0604020202020204" pitchFamily="34" charset="0"/>
              </a:rPr>
              <a:t>Objetivo de negócio: </a:t>
            </a:r>
            <a:r>
              <a:rPr lang="pt-BR" b="0" dirty="0">
                <a:solidFill>
                  <a:srgbClr val="000000"/>
                </a:solidFill>
                <a:effectLst/>
                <a:latin typeface="Arial" panose="020B0604020202020204" pitchFamily="34" charset="0"/>
                <a:cs typeface="Arial" panose="020B0604020202020204" pitchFamily="34" charset="0"/>
              </a:rPr>
              <a:t>Projeção de receita para os próximos 6 meses</a:t>
            </a:r>
          </a:p>
          <a:p>
            <a:pPr algn="just"/>
            <a:endParaRPr lang="pt-BR" b="0" dirty="0">
              <a:solidFill>
                <a:srgbClr val="000000"/>
              </a:solidFill>
              <a:effectLst/>
              <a:latin typeface="Arial" panose="020B0604020202020204" pitchFamily="34" charset="0"/>
              <a:cs typeface="Arial" panose="020B0604020202020204" pitchFamily="34" charset="0"/>
            </a:endParaRPr>
          </a:p>
        </p:txBody>
      </p:sp>
      <p:sp>
        <p:nvSpPr>
          <p:cNvPr id="5" name="Retângulo: Cantos Arredondados 4">
            <a:extLst>
              <a:ext uri="{FF2B5EF4-FFF2-40B4-BE49-F238E27FC236}">
                <a16:creationId xmlns:a16="http://schemas.microsoft.com/office/drawing/2014/main" id="{3B864145-5EDB-F257-3B1B-19D0ADA21577}"/>
              </a:ext>
            </a:extLst>
          </p:cNvPr>
          <p:cNvSpPr/>
          <p:nvPr/>
        </p:nvSpPr>
        <p:spPr>
          <a:xfrm>
            <a:off x="3635829" y="283028"/>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Problema de negócio</a:t>
            </a:r>
          </a:p>
        </p:txBody>
      </p:sp>
    </p:spTree>
    <p:extLst>
      <p:ext uri="{BB962C8B-B14F-4D97-AF65-F5344CB8AC3E}">
        <p14:creationId xmlns:p14="http://schemas.microsoft.com/office/powerpoint/2010/main" val="257599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AE87795B-E326-C6C3-1689-2714A3E70B81}"/>
              </a:ext>
            </a:extLst>
          </p:cNvPr>
          <p:cNvSpPr txBox="1"/>
          <p:nvPr/>
        </p:nvSpPr>
        <p:spPr>
          <a:xfrm>
            <a:off x="351971" y="1050290"/>
            <a:ext cx="11488057" cy="5632311"/>
          </a:xfrm>
          <a:prstGeom prst="rect">
            <a:avLst/>
          </a:prstGeom>
          <a:noFill/>
        </p:spPr>
        <p:txBody>
          <a:bodyPr wrap="square">
            <a:spAutoFit/>
          </a:bodyPr>
          <a:lstStyle/>
          <a:p>
            <a:pPr algn="just"/>
            <a:r>
              <a:rPr lang="pt-BR" b="1" dirty="0">
                <a:solidFill>
                  <a:srgbClr val="000080"/>
                </a:solidFill>
                <a:latin typeface="Arial" panose="020B0604020202020204" pitchFamily="34" charset="0"/>
                <a:cs typeface="Arial" panose="020B0604020202020204" pitchFamily="34" charset="0"/>
              </a:rPr>
              <a:t>Entendimento do negócio:</a:t>
            </a:r>
          </a:p>
          <a:p>
            <a:pPr algn="just"/>
            <a:r>
              <a:rPr lang="pt-BR" b="0" dirty="0">
                <a:solidFill>
                  <a:srgbClr val="0451A5"/>
                </a:solidFill>
                <a:effectLst/>
                <a:latin typeface="Arial" panose="020B0604020202020204" pitchFamily="34" charset="0"/>
                <a:cs typeface="Arial" panose="020B0604020202020204" pitchFamily="34" charset="0"/>
              </a:rPr>
              <a:t>1.</a:t>
            </a:r>
            <a:r>
              <a:rPr lang="pt-BR" b="0" dirty="0">
                <a:solidFill>
                  <a:srgbClr val="000000"/>
                </a:solidFill>
                <a:effectLst/>
                <a:latin typeface="Arial" panose="020B0604020202020204" pitchFamily="34" charset="0"/>
                <a:cs typeface="Arial" panose="020B0604020202020204" pitchFamily="34" charset="0"/>
              </a:rPr>
              <a:t> Qual a motivação:</a:t>
            </a:r>
          </a:p>
          <a:p>
            <a:pPr algn="just"/>
            <a:r>
              <a:rPr lang="pt-BR" b="0" dirty="0">
                <a:solidFill>
                  <a:srgbClr val="000000"/>
                </a:solidFill>
                <a:effectLst/>
                <a:latin typeface="Arial" panose="020B0604020202020204" pitchFamily="34" charset="0"/>
                <a:cs typeface="Arial" panose="020B0604020202020204" pitchFamily="34" charset="0"/>
              </a:rPr>
              <a:t>    </a:t>
            </a:r>
            <a:r>
              <a:rPr lang="pt-BR" b="0" dirty="0">
                <a:solidFill>
                  <a:srgbClr val="0451A5"/>
                </a:solidFill>
                <a:effectLst/>
                <a:latin typeface="Arial" panose="020B0604020202020204" pitchFamily="34" charset="0"/>
                <a:cs typeface="Arial" panose="020B0604020202020204" pitchFamily="34" charset="0"/>
              </a:rPr>
              <a:t>*</a:t>
            </a:r>
            <a:r>
              <a:rPr lang="pt-BR" b="0" dirty="0">
                <a:solidFill>
                  <a:srgbClr val="000000"/>
                </a:solidFill>
                <a:effectLst/>
                <a:latin typeface="Arial" panose="020B0604020202020204" pitchFamily="34" charset="0"/>
                <a:cs typeface="Arial" panose="020B0604020202020204" pitchFamily="34" charset="0"/>
              </a:rPr>
              <a:t> A projeção de receita nos próximos 6 meses surgiu a partir da necessidade de desenhar o melhor budget para investimentos nas áreas da empresa, quanto mais seguro é a minha predição receita, menos riscos a empresa estará correndo com investimentos mais arriscados.</a:t>
            </a:r>
          </a:p>
          <a:p>
            <a:pPr algn="just"/>
            <a:br>
              <a:rPr lang="pt-BR" b="0" dirty="0">
                <a:solidFill>
                  <a:srgbClr val="000000"/>
                </a:solidFill>
                <a:effectLst/>
                <a:latin typeface="Arial" panose="020B0604020202020204" pitchFamily="34" charset="0"/>
                <a:cs typeface="Arial" panose="020B0604020202020204" pitchFamily="34" charset="0"/>
              </a:rPr>
            </a:br>
            <a:r>
              <a:rPr lang="pt-BR" b="0" dirty="0">
                <a:solidFill>
                  <a:srgbClr val="0451A5"/>
                </a:solidFill>
                <a:effectLst/>
                <a:latin typeface="Arial" panose="020B0604020202020204" pitchFamily="34" charset="0"/>
                <a:cs typeface="Arial" panose="020B0604020202020204" pitchFamily="34" charset="0"/>
              </a:rPr>
              <a:t>2.</a:t>
            </a:r>
            <a:r>
              <a:rPr lang="pt-BR" b="0" dirty="0">
                <a:solidFill>
                  <a:srgbClr val="000000"/>
                </a:solidFill>
                <a:effectLst/>
                <a:latin typeface="Arial" panose="020B0604020202020204" pitchFamily="34" charset="0"/>
                <a:cs typeface="Arial" panose="020B0604020202020204" pitchFamily="34" charset="0"/>
              </a:rPr>
              <a:t> Qual a causa </a:t>
            </a:r>
            <a:r>
              <a:rPr lang="pt-BR" b="0" dirty="0" err="1">
                <a:solidFill>
                  <a:srgbClr val="000000"/>
                </a:solidFill>
                <a:effectLst/>
                <a:latin typeface="Arial" panose="020B0604020202020204" pitchFamily="34" charset="0"/>
                <a:cs typeface="Arial" panose="020B0604020202020204" pitchFamily="34" charset="0"/>
              </a:rPr>
              <a:t>raíz</a:t>
            </a:r>
            <a:r>
              <a:rPr lang="pt-BR" b="0" dirty="0">
                <a:solidFill>
                  <a:srgbClr val="000000"/>
                </a:solidFill>
                <a:effectLst/>
                <a:latin typeface="Arial" panose="020B0604020202020204" pitchFamily="34" charset="0"/>
                <a:cs typeface="Arial" panose="020B0604020202020204" pitchFamily="34" charset="0"/>
              </a:rPr>
              <a:t> do problema:</a:t>
            </a:r>
          </a:p>
          <a:p>
            <a:pPr marL="742950" lvl="1" indent="-285750" algn="just">
              <a:buFont typeface="Arial" panose="020B0604020202020204" pitchFamily="34" charset="0"/>
              <a:buChar char="•"/>
            </a:pPr>
            <a:r>
              <a:rPr lang="pt-BR" b="0" dirty="0">
                <a:solidFill>
                  <a:srgbClr val="000000"/>
                </a:solidFill>
                <a:effectLst/>
                <a:latin typeface="Arial" panose="020B0604020202020204" pitchFamily="34" charset="0"/>
                <a:cs typeface="Arial" panose="020B0604020202020204" pitchFamily="34" charset="0"/>
              </a:rPr>
              <a:t>Dificuldade em determinar o melhor budget para investimentos internos.</a:t>
            </a:r>
            <a:br>
              <a:rPr lang="pt-BR" b="0" dirty="0">
                <a:solidFill>
                  <a:srgbClr val="000000"/>
                </a:solidFill>
                <a:effectLst/>
                <a:latin typeface="Arial" panose="020B0604020202020204" pitchFamily="34" charset="0"/>
                <a:cs typeface="Arial" panose="020B0604020202020204" pitchFamily="34" charset="0"/>
              </a:rPr>
            </a:br>
            <a:endParaRPr lang="pt-BR" dirty="0">
              <a:solidFill>
                <a:srgbClr val="0451A5"/>
              </a:solidFill>
              <a:latin typeface="Arial" panose="020B0604020202020204" pitchFamily="34" charset="0"/>
              <a:cs typeface="Arial" panose="020B0604020202020204" pitchFamily="34" charset="0"/>
            </a:endParaRPr>
          </a:p>
          <a:p>
            <a:pPr algn="just"/>
            <a:r>
              <a:rPr lang="pt-BR" b="0" dirty="0">
                <a:solidFill>
                  <a:schemeClr val="accent1"/>
                </a:solidFill>
                <a:effectLst/>
                <a:latin typeface="Arial" panose="020B0604020202020204" pitchFamily="34" charset="0"/>
                <a:cs typeface="Arial" panose="020B0604020202020204" pitchFamily="34" charset="0"/>
              </a:rPr>
              <a:t>3. </a:t>
            </a:r>
            <a:r>
              <a:rPr lang="pt-BR" b="0" dirty="0">
                <a:solidFill>
                  <a:srgbClr val="000000"/>
                </a:solidFill>
                <a:effectLst/>
                <a:latin typeface="Arial" panose="020B0604020202020204" pitchFamily="34" charset="0"/>
                <a:cs typeface="Arial" panose="020B0604020202020204" pitchFamily="34" charset="0"/>
              </a:rPr>
              <a:t>Quem é o dono do problema:</a:t>
            </a:r>
          </a:p>
          <a:p>
            <a:pPr marL="742950" lvl="1" indent="-285750" algn="just">
              <a:buFont typeface="Arial" panose="020B0604020202020204" pitchFamily="34" charset="0"/>
              <a:buChar char="•"/>
            </a:pPr>
            <a:r>
              <a:rPr lang="pt-BR" b="0" dirty="0">
                <a:solidFill>
                  <a:srgbClr val="000000"/>
                </a:solidFill>
                <a:effectLst/>
                <a:latin typeface="Arial" panose="020B0604020202020204" pitchFamily="34" charset="0"/>
                <a:cs typeface="Arial" panose="020B0604020202020204" pitchFamily="34" charset="0"/>
              </a:rPr>
              <a:t>Diretor financeiro (CFO) da </a:t>
            </a:r>
            <a:r>
              <a:rPr lang="pt-BR" b="0" dirty="0" err="1">
                <a:solidFill>
                  <a:srgbClr val="000000"/>
                </a:solidFill>
                <a:effectLst/>
                <a:latin typeface="Arial" panose="020B0604020202020204" pitchFamily="34" charset="0"/>
                <a:cs typeface="Arial" panose="020B0604020202020204" pitchFamily="34" charset="0"/>
              </a:rPr>
              <a:t>QualityShoes</a:t>
            </a:r>
            <a:endParaRPr lang="pt-BR" b="0" dirty="0">
              <a:solidFill>
                <a:srgbClr val="000000"/>
              </a:solidFill>
              <a:effectLst/>
              <a:latin typeface="Arial" panose="020B0604020202020204" pitchFamily="34" charset="0"/>
              <a:cs typeface="Arial" panose="020B0604020202020204" pitchFamily="34" charset="0"/>
            </a:endParaRPr>
          </a:p>
          <a:p>
            <a:pPr algn="just"/>
            <a:br>
              <a:rPr lang="pt-BR" b="0" dirty="0">
                <a:solidFill>
                  <a:srgbClr val="000000"/>
                </a:solidFill>
                <a:effectLst/>
                <a:latin typeface="Arial" panose="020B0604020202020204" pitchFamily="34" charset="0"/>
                <a:cs typeface="Arial" panose="020B0604020202020204" pitchFamily="34" charset="0"/>
              </a:rPr>
            </a:br>
            <a:r>
              <a:rPr lang="pt-BR" b="0" dirty="0">
                <a:solidFill>
                  <a:srgbClr val="0451A5"/>
                </a:solidFill>
                <a:effectLst/>
                <a:latin typeface="Arial" panose="020B0604020202020204" pitchFamily="34" charset="0"/>
                <a:cs typeface="Arial" panose="020B0604020202020204" pitchFamily="34" charset="0"/>
              </a:rPr>
              <a:t>4.</a:t>
            </a:r>
            <a:r>
              <a:rPr lang="pt-BR" b="0" dirty="0">
                <a:solidFill>
                  <a:srgbClr val="000000"/>
                </a:solidFill>
                <a:effectLst/>
                <a:latin typeface="Arial" panose="020B0604020202020204" pitchFamily="34" charset="0"/>
                <a:cs typeface="Arial" panose="020B0604020202020204" pitchFamily="34" charset="0"/>
              </a:rPr>
              <a:t> Qual é o formato da solução?</a:t>
            </a:r>
          </a:p>
          <a:p>
            <a:pPr algn="just"/>
            <a:r>
              <a:rPr lang="pt-BR" b="0" dirty="0">
                <a:solidFill>
                  <a:srgbClr val="000000"/>
                </a:solidFill>
                <a:effectLst/>
                <a:latin typeface="Arial" panose="020B0604020202020204" pitchFamily="34" charset="0"/>
                <a:cs typeface="Arial" panose="020B0604020202020204" pitchFamily="34" charset="0"/>
              </a:rPr>
              <a:t>    </a:t>
            </a:r>
            <a:r>
              <a:rPr lang="pt-BR" b="1" dirty="0">
                <a:solidFill>
                  <a:srgbClr val="000080"/>
                </a:solidFill>
                <a:effectLst/>
                <a:latin typeface="Arial" panose="020B0604020202020204" pitchFamily="34" charset="0"/>
                <a:cs typeface="Arial" panose="020B0604020202020204" pitchFamily="34" charset="0"/>
              </a:rPr>
              <a:t>Granularidade: </a:t>
            </a:r>
            <a:r>
              <a:rPr lang="pt-BR" b="0" dirty="0">
                <a:solidFill>
                  <a:srgbClr val="000000"/>
                </a:solidFill>
                <a:effectLst/>
                <a:latin typeface="Arial" panose="020B0604020202020204" pitchFamily="34" charset="0"/>
                <a:cs typeface="Arial" panose="020B0604020202020204" pitchFamily="34" charset="0"/>
              </a:rPr>
              <a:t>Previsão de receita diária nos próximos 183 dias (6 meses)</a:t>
            </a:r>
          </a:p>
          <a:p>
            <a:pPr algn="just"/>
            <a:r>
              <a:rPr lang="pt-BR" b="0" dirty="0">
                <a:solidFill>
                  <a:srgbClr val="000000"/>
                </a:solidFill>
                <a:effectLst/>
                <a:latin typeface="Arial" panose="020B0604020202020204" pitchFamily="34" charset="0"/>
                <a:cs typeface="Arial" panose="020B0604020202020204" pitchFamily="34" charset="0"/>
              </a:rPr>
              <a:t>    </a:t>
            </a:r>
            <a:r>
              <a:rPr lang="pt-BR" b="1" dirty="0">
                <a:solidFill>
                  <a:srgbClr val="000080"/>
                </a:solidFill>
                <a:effectLst/>
                <a:latin typeface="Arial" panose="020B0604020202020204" pitchFamily="34" charset="0"/>
                <a:cs typeface="Arial" panose="020B0604020202020204" pitchFamily="34" charset="0"/>
              </a:rPr>
              <a:t>Tipo de problema:</a:t>
            </a:r>
            <a:r>
              <a:rPr lang="pt-BR" b="0" dirty="0">
                <a:solidFill>
                  <a:srgbClr val="000000"/>
                </a:solidFill>
                <a:effectLst/>
                <a:latin typeface="Arial" panose="020B0604020202020204" pitchFamily="34" charset="0"/>
                <a:cs typeface="Arial" panose="020B0604020202020204" pitchFamily="34" charset="0"/>
              </a:rPr>
              <a:t> Previsão de receita (Regressão)</a:t>
            </a:r>
          </a:p>
          <a:p>
            <a:pPr algn="just"/>
            <a:r>
              <a:rPr lang="pt-BR" b="0" dirty="0">
                <a:solidFill>
                  <a:srgbClr val="000000"/>
                </a:solidFill>
                <a:effectLst/>
                <a:latin typeface="Arial" panose="020B0604020202020204" pitchFamily="34" charset="0"/>
                <a:cs typeface="Arial" panose="020B0604020202020204" pitchFamily="34" charset="0"/>
              </a:rPr>
              <a:t>    </a:t>
            </a:r>
            <a:r>
              <a:rPr lang="pt-BR" b="1" dirty="0">
                <a:solidFill>
                  <a:srgbClr val="000080"/>
                </a:solidFill>
                <a:effectLst/>
                <a:latin typeface="Arial" panose="020B0604020202020204" pitchFamily="34" charset="0"/>
                <a:cs typeface="Arial" panose="020B0604020202020204" pitchFamily="34" charset="0"/>
              </a:rPr>
              <a:t>Potenciais métodos:</a:t>
            </a:r>
            <a:r>
              <a:rPr lang="pt-BR" b="0" dirty="0">
                <a:solidFill>
                  <a:srgbClr val="000000"/>
                </a:solidFill>
                <a:effectLst/>
                <a:latin typeface="Arial" panose="020B0604020202020204" pitchFamily="34" charset="0"/>
                <a:cs typeface="Arial" panose="020B0604020202020204" pitchFamily="34" charset="0"/>
              </a:rPr>
              <a:t> Séries temporais e regressão com algumas modificações</a:t>
            </a:r>
          </a:p>
          <a:p>
            <a:pPr algn="just"/>
            <a:r>
              <a:rPr lang="pt-BR" b="0" dirty="0">
                <a:solidFill>
                  <a:srgbClr val="000000"/>
                </a:solidFill>
                <a:effectLst/>
                <a:latin typeface="Arial" panose="020B0604020202020204" pitchFamily="34" charset="0"/>
                <a:cs typeface="Arial" panose="020B0604020202020204" pitchFamily="34" charset="0"/>
              </a:rPr>
              <a:t>    </a:t>
            </a:r>
            <a:r>
              <a:rPr lang="pt-BR" b="1" dirty="0">
                <a:solidFill>
                  <a:srgbClr val="000080"/>
                </a:solidFill>
                <a:effectLst/>
                <a:latin typeface="Arial" panose="020B0604020202020204" pitchFamily="34" charset="0"/>
                <a:cs typeface="Arial" panose="020B0604020202020204" pitchFamily="34" charset="0"/>
              </a:rPr>
              <a:t>Formato de entrega:</a:t>
            </a:r>
            <a:endParaRPr lang="pt-BR" b="0" dirty="0">
              <a:solidFill>
                <a:srgbClr val="000000"/>
              </a:solidFill>
              <a:effectLst/>
              <a:latin typeface="Arial" panose="020B0604020202020204" pitchFamily="34" charset="0"/>
              <a:cs typeface="Arial" panose="020B0604020202020204" pitchFamily="34" charset="0"/>
            </a:endParaRPr>
          </a:p>
          <a:p>
            <a:pPr algn="just"/>
            <a:r>
              <a:rPr lang="pt-BR" b="0" dirty="0">
                <a:solidFill>
                  <a:srgbClr val="000000"/>
                </a:solidFill>
                <a:effectLst/>
                <a:latin typeface="Arial" panose="020B0604020202020204" pitchFamily="34" charset="0"/>
                <a:cs typeface="Arial" panose="020B0604020202020204" pitchFamily="34" charset="0"/>
              </a:rPr>
              <a:t>        </a:t>
            </a:r>
            <a:r>
              <a:rPr lang="pt-BR" b="0" dirty="0">
                <a:solidFill>
                  <a:srgbClr val="0451A5"/>
                </a:solidFill>
                <a:effectLst/>
                <a:latin typeface="Arial" panose="020B0604020202020204" pitchFamily="34" charset="0"/>
                <a:cs typeface="Arial" panose="020B0604020202020204" pitchFamily="34" charset="0"/>
              </a:rPr>
              <a:t>* </a:t>
            </a:r>
            <a:r>
              <a:rPr lang="pt-BR" b="0" dirty="0">
                <a:solidFill>
                  <a:srgbClr val="000000"/>
                </a:solidFill>
                <a:effectLst/>
                <a:latin typeface="Arial" panose="020B0604020202020204" pitchFamily="34" charset="0"/>
                <a:cs typeface="Arial" panose="020B0604020202020204" pitchFamily="34" charset="0"/>
              </a:rPr>
              <a:t>O valor total da receita líquida no final dos 6 meses.</a:t>
            </a:r>
          </a:p>
          <a:p>
            <a:pPr algn="just"/>
            <a:r>
              <a:rPr lang="pt-BR" b="0" dirty="0">
                <a:solidFill>
                  <a:srgbClr val="000000"/>
                </a:solidFill>
                <a:effectLst/>
                <a:latin typeface="Arial" panose="020B0604020202020204" pitchFamily="34" charset="0"/>
                <a:cs typeface="Arial" panose="020B0604020202020204" pitchFamily="34" charset="0"/>
              </a:rPr>
              <a:t>        </a:t>
            </a:r>
            <a:r>
              <a:rPr lang="pt-BR" b="0" dirty="0">
                <a:solidFill>
                  <a:srgbClr val="0451A5"/>
                </a:solidFill>
                <a:effectLst/>
                <a:latin typeface="Arial" panose="020B0604020202020204" pitchFamily="34" charset="0"/>
                <a:cs typeface="Arial" panose="020B0604020202020204" pitchFamily="34" charset="0"/>
              </a:rPr>
              <a:t>*</a:t>
            </a:r>
            <a:r>
              <a:rPr lang="pt-BR" b="0" dirty="0">
                <a:solidFill>
                  <a:srgbClr val="000000"/>
                </a:solidFill>
                <a:effectLst/>
                <a:latin typeface="Arial" panose="020B0604020202020204" pitchFamily="34" charset="0"/>
                <a:cs typeface="Arial" panose="020B0604020202020204" pitchFamily="34" charset="0"/>
              </a:rPr>
              <a:t> A entrega será pelo app do </a:t>
            </a:r>
            <a:r>
              <a:rPr lang="pt-BR" b="0" dirty="0" err="1">
                <a:solidFill>
                  <a:srgbClr val="000000"/>
                </a:solidFill>
                <a:effectLst/>
                <a:latin typeface="Arial" panose="020B0604020202020204" pitchFamily="34" charset="0"/>
                <a:cs typeface="Arial" panose="020B0604020202020204" pitchFamily="34" charset="0"/>
              </a:rPr>
              <a:t>streamlit</a:t>
            </a:r>
            <a:endParaRPr lang="pt-BR" b="0" dirty="0">
              <a:solidFill>
                <a:srgbClr val="000000"/>
              </a:solidFill>
              <a:effectLst/>
              <a:latin typeface="Arial" panose="020B0604020202020204" pitchFamily="34" charset="0"/>
              <a:cs typeface="Arial" panose="020B0604020202020204" pitchFamily="34" charset="0"/>
            </a:endParaRPr>
          </a:p>
          <a:p>
            <a:pPr algn="just"/>
            <a:r>
              <a:rPr lang="pt-BR" b="0" dirty="0">
                <a:solidFill>
                  <a:srgbClr val="000000"/>
                </a:solidFill>
                <a:effectLst/>
                <a:latin typeface="Arial" panose="020B0604020202020204" pitchFamily="34" charset="0"/>
                <a:cs typeface="Arial" panose="020B0604020202020204" pitchFamily="34" charset="0"/>
              </a:rPr>
              <a:t>        </a:t>
            </a:r>
            <a:r>
              <a:rPr lang="pt-BR" b="0" dirty="0">
                <a:solidFill>
                  <a:srgbClr val="0451A5"/>
                </a:solidFill>
                <a:effectLst/>
                <a:latin typeface="Arial" panose="020B0604020202020204" pitchFamily="34" charset="0"/>
                <a:cs typeface="Arial" panose="020B0604020202020204" pitchFamily="34" charset="0"/>
              </a:rPr>
              <a:t>*</a:t>
            </a:r>
            <a:r>
              <a:rPr lang="pt-BR" b="0" dirty="0">
                <a:solidFill>
                  <a:srgbClr val="000000"/>
                </a:solidFill>
                <a:effectLst/>
                <a:latin typeface="Arial" panose="020B0604020202020204" pitchFamily="34" charset="0"/>
                <a:cs typeface="Arial" panose="020B0604020202020204" pitchFamily="34" charset="0"/>
              </a:rPr>
              <a:t> Checagem trimestral</a:t>
            </a:r>
          </a:p>
        </p:txBody>
      </p:sp>
      <p:sp>
        <p:nvSpPr>
          <p:cNvPr id="7" name="Retângulo: Cantos Arredondados 6">
            <a:extLst>
              <a:ext uri="{FF2B5EF4-FFF2-40B4-BE49-F238E27FC236}">
                <a16:creationId xmlns:a16="http://schemas.microsoft.com/office/drawing/2014/main" id="{D0C5D768-71AB-46A8-32BD-F4E02A8A281A}"/>
              </a:ext>
            </a:extLst>
          </p:cNvPr>
          <p:cNvSpPr/>
          <p:nvPr/>
        </p:nvSpPr>
        <p:spPr>
          <a:xfrm>
            <a:off x="3635829" y="283028"/>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Problema de negócio</a:t>
            </a:r>
          </a:p>
        </p:txBody>
      </p:sp>
    </p:spTree>
    <p:extLst>
      <p:ext uri="{BB962C8B-B14F-4D97-AF65-F5344CB8AC3E}">
        <p14:creationId xmlns:p14="http://schemas.microsoft.com/office/powerpoint/2010/main" val="1547692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7B7455DB-3FA0-B726-0E2B-9CFF36CCBB7C}"/>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Conhecimento sobre os dados</a:t>
            </a:r>
          </a:p>
        </p:txBody>
      </p:sp>
      <p:pic>
        <p:nvPicPr>
          <p:cNvPr id="7" name="Imagem 6">
            <a:extLst>
              <a:ext uri="{FF2B5EF4-FFF2-40B4-BE49-F238E27FC236}">
                <a16:creationId xmlns:a16="http://schemas.microsoft.com/office/drawing/2014/main" id="{C0B6D429-25EB-F3FD-1B9A-BA8758818EB6}"/>
              </a:ext>
            </a:extLst>
          </p:cNvPr>
          <p:cNvPicPr>
            <a:picLocks noChangeAspect="1"/>
          </p:cNvPicPr>
          <p:nvPr/>
        </p:nvPicPr>
        <p:blipFill>
          <a:blip r:embed="rId2"/>
          <a:stretch>
            <a:fillRect/>
          </a:stretch>
        </p:blipFill>
        <p:spPr>
          <a:xfrm>
            <a:off x="370321" y="2686055"/>
            <a:ext cx="11451358" cy="2350178"/>
          </a:xfrm>
          <a:prstGeom prst="rect">
            <a:avLst/>
          </a:prstGeom>
        </p:spPr>
      </p:pic>
      <p:sp>
        <p:nvSpPr>
          <p:cNvPr id="9" name="Retângulo: Cantos Arredondados 8">
            <a:extLst>
              <a:ext uri="{FF2B5EF4-FFF2-40B4-BE49-F238E27FC236}">
                <a16:creationId xmlns:a16="http://schemas.microsoft.com/office/drawing/2014/main" id="{A66A9C63-883D-FA84-0B42-B5FB3846A135}"/>
              </a:ext>
            </a:extLst>
          </p:cNvPr>
          <p:cNvSpPr/>
          <p:nvPr/>
        </p:nvSpPr>
        <p:spPr>
          <a:xfrm>
            <a:off x="4509533" y="1746325"/>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Atributos numéricos</a:t>
            </a:r>
          </a:p>
        </p:txBody>
      </p:sp>
    </p:spTree>
    <p:extLst>
      <p:ext uri="{BB962C8B-B14F-4D97-AF65-F5344CB8AC3E}">
        <p14:creationId xmlns:p14="http://schemas.microsoft.com/office/powerpoint/2010/main" val="264206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7B7455DB-3FA0-B726-0E2B-9CFF36CCBB7C}"/>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Conhecimento sobre os dados</a:t>
            </a:r>
          </a:p>
        </p:txBody>
      </p:sp>
      <p:sp>
        <p:nvSpPr>
          <p:cNvPr id="11" name="Retângulo: Cantos Arredondados 10">
            <a:extLst>
              <a:ext uri="{FF2B5EF4-FFF2-40B4-BE49-F238E27FC236}">
                <a16:creationId xmlns:a16="http://schemas.microsoft.com/office/drawing/2014/main" id="{94CCE7AD-45CD-9924-A40C-4DE8505F77E9}"/>
              </a:ext>
            </a:extLst>
          </p:cNvPr>
          <p:cNvSpPr/>
          <p:nvPr/>
        </p:nvSpPr>
        <p:spPr>
          <a:xfrm>
            <a:off x="4509533" y="1039949"/>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Atributos categóricos</a:t>
            </a:r>
          </a:p>
        </p:txBody>
      </p:sp>
      <p:pic>
        <p:nvPicPr>
          <p:cNvPr id="13" name="Imagem 12">
            <a:extLst>
              <a:ext uri="{FF2B5EF4-FFF2-40B4-BE49-F238E27FC236}">
                <a16:creationId xmlns:a16="http://schemas.microsoft.com/office/drawing/2014/main" id="{DD68F41E-1B8C-1AF8-70E7-64810E1F6C7A}"/>
              </a:ext>
            </a:extLst>
          </p:cNvPr>
          <p:cNvPicPr>
            <a:picLocks noChangeAspect="1"/>
          </p:cNvPicPr>
          <p:nvPr/>
        </p:nvPicPr>
        <p:blipFill>
          <a:blip r:embed="rId2"/>
          <a:stretch>
            <a:fillRect/>
          </a:stretch>
        </p:blipFill>
        <p:spPr>
          <a:xfrm>
            <a:off x="574002" y="1655894"/>
            <a:ext cx="11043996" cy="4541985"/>
          </a:xfrm>
          <a:prstGeom prst="rect">
            <a:avLst/>
          </a:prstGeom>
        </p:spPr>
      </p:pic>
    </p:spTree>
    <p:extLst>
      <p:ext uri="{BB962C8B-B14F-4D97-AF65-F5344CB8AC3E}">
        <p14:creationId xmlns:p14="http://schemas.microsoft.com/office/powerpoint/2010/main" val="3892241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Preparação dos dados</a:t>
            </a:r>
          </a:p>
        </p:txBody>
      </p:sp>
      <p:pic>
        <p:nvPicPr>
          <p:cNvPr id="7" name="Imagem 6">
            <a:extLst>
              <a:ext uri="{FF2B5EF4-FFF2-40B4-BE49-F238E27FC236}">
                <a16:creationId xmlns:a16="http://schemas.microsoft.com/office/drawing/2014/main" id="{A8C68A55-EE32-1D97-487A-347C0727C5D1}"/>
              </a:ext>
            </a:extLst>
          </p:cNvPr>
          <p:cNvPicPr>
            <a:picLocks noChangeAspect="1"/>
          </p:cNvPicPr>
          <p:nvPr/>
        </p:nvPicPr>
        <p:blipFill>
          <a:blip r:embed="rId2"/>
          <a:stretch>
            <a:fillRect/>
          </a:stretch>
        </p:blipFill>
        <p:spPr>
          <a:xfrm>
            <a:off x="1919758" y="2113325"/>
            <a:ext cx="8352484" cy="4744675"/>
          </a:xfrm>
          <a:prstGeom prst="rect">
            <a:avLst/>
          </a:prstGeom>
        </p:spPr>
      </p:pic>
      <p:sp>
        <p:nvSpPr>
          <p:cNvPr id="9" name="Retângulo: Cantos Arredondados 8">
            <a:extLst>
              <a:ext uri="{FF2B5EF4-FFF2-40B4-BE49-F238E27FC236}">
                <a16:creationId xmlns:a16="http://schemas.microsoft.com/office/drawing/2014/main" id="{2814026A-A3B9-FA5B-1739-5D8464704B26}"/>
              </a:ext>
            </a:extLst>
          </p:cNvPr>
          <p:cNvSpPr/>
          <p:nvPr/>
        </p:nvSpPr>
        <p:spPr>
          <a:xfrm>
            <a:off x="4509533" y="914226"/>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a:t>Possíveis </a:t>
            </a:r>
            <a:r>
              <a:rPr lang="pt-BR" dirty="0" err="1"/>
              <a:t>features</a:t>
            </a:r>
            <a:endParaRPr lang="pt-BR" dirty="0"/>
          </a:p>
        </p:txBody>
      </p:sp>
      <p:sp>
        <p:nvSpPr>
          <p:cNvPr id="11" name="CaixaDeTexto 10">
            <a:extLst>
              <a:ext uri="{FF2B5EF4-FFF2-40B4-BE49-F238E27FC236}">
                <a16:creationId xmlns:a16="http://schemas.microsoft.com/office/drawing/2014/main" id="{D22697B6-1EB2-DE4B-CB55-7F456A1619B5}"/>
              </a:ext>
            </a:extLst>
          </p:cNvPr>
          <p:cNvSpPr txBox="1"/>
          <p:nvPr/>
        </p:nvSpPr>
        <p:spPr>
          <a:xfrm>
            <a:off x="151107" y="1421364"/>
            <a:ext cx="11550111" cy="670120"/>
          </a:xfrm>
          <a:prstGeom prst="rect">
            <a:avLst/>
          </a:prstGeom>
          <a:noFill/>
        </p:spPr>
        <p:txBody>
          <a:bodyPr wrap="square">
            <a:spAutoFit/>
          </a:bodyPr>
          <a:lstStyle/>
          <a:p>
            <a:pPr marL="0" marR="0">
              <a:lnSpc>
                <a:spcPct val="107000"/>
              </a:lnSpc>
              <a:spcBef>
                <a:spcPts val="0"/>
              </a:spcBef>
              <a:spcAft>
                <a:spcPts val="0"/>
              </a:spcAft>
            </a:pPr>
            <a:r>
              <a:rPr lang="pt-BR"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Quais dados complementares você julga que seriam importantes para incrementar suas análises em relação a resultados de vendas e análises sobre os clientes? </a:t>
            </a:r>
            <a:endParaRPr lang="pt-BR" sz="18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040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3" name="Retângulo: Cantos Arredondados 2">
            <a:extLst>
              <a:ext uri="{FF2B5EF4-FFF2-40B4-BE49-F238E27FC236}">
                <a16:creationId xmlns:a16="http://schemas.microsoft.com/office/drawing/2014/main" id="{E2235B3E-EFC0-D30C-DEC6-CB4682CF4168}"/>
              </a:ext>
            </a:extLst>
          </p:cNvPr>
          <p:cNvSpPr/>
          <p:nvPr/>
        </p:nvSpPr>
        <p:spPr>
          <a:xfrm>
            <a:off x="4509533" y="1039949"/>
            <a:ext cx="317293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err="1"/>
              <a:t>Univariada</a:t>
            </a:r>
            <a:r>
              <a:rPr lang="pt-BR" dirty="0"/>
              <a:t> - Variável target</a:t>
            </a:r>
          </a:p>
        </p:txBody>
      </p:sp>
      <p:pic>
        <p:nvPicPr>
          <p:cNvPr id="8" name="Imagem 7">
            <a:extLst>
              <a:ext uri="{FF2B5EF4-FFF2-40B4-BE49-F238E27FC236}">
                <a16:creationId xmlns:a16="http://schemas.microsoft.com/office/drawing/2014/main" id="{6A810DE5-659E-25BC-8D25-205410DB8A4F}"/>
              </a:ext>
            </a:extLst>
          </p:cNvPr>
          <p:cNvPicPr>
            <a:picLocks noChangeAspect="1"/>
          </p:cNvPicPr>
          <p:nvPr/>
        </p:nvPicPr>
        <p:blipFill>
          <a:blip r:embed="rId2"/>
          <a:stretch>
            <a:fillRect/>
          </a:stretch>
        </p:blipFill>
        <p:spPr>
          <a:xfrm>
            <a:off x="2206281" y="1486554"/>
            <a:ext cx="7526217" cy="3884892"/>
          </a:xfrm>
          <a:prstGeom prst="rect">
            <a:avLst/>
          </a:prstGeom>
        </p:spPr>
      </p:pic>
      <p:sp>
        <p:nvSpPr>
          <p:cNvPr id="10" name="CaixaDeTexto 9">
            <a:extLst>
              <a:ext uri="{FF2B5EF4-FFF2-40B4-BE49-F238E27FC236}">
                <a16:creationId xmlns:a16="http://schemas.microsoft.com/office/drawing/2014/main" id="{AC180626-E2BB-4D08-B694-A134E189D176}"/>
              </a:ext>
            </a:extLst>
          </p:cNvPr>
          <p:cNvSpPr txBox="1"/>
          <p:nvPr/>
        </p:nvSpPr>
        <p:spPr>
          <a:xfrm>
            <a:off x="548639" y="5460191"/>
            <a:ext cx="11366696" cy="1200329"/>
          </a:xfrm>
          <a:prstGeom prst="rect">
            <a:avLst/>
          </a:prstGeom>
          <a:noFill/>
        </p:spPr>
        <p:txBody>
          <a:bodyPr wrap="square">
            <a:spAutoFit/>
          </a:bodyPr>
          <a:lstStyle/>
          <a:p>
            <a:pPr algn="just"/>
            <a:r>
              <a:rPr lang="pt-BR" sz="1200" b="0" dirty="0" err="1">
                <a:solidFill>
                  <a:srgbClr val="000000"/>
                </a:solidFill>
                <a:effectLst/>
                <a:latin typeface="Arial" panose="020B0604020202020204" pitchFamily="34" charset="0"/>
                <a:cs typeface="Arial" panose="020B0604020202020204" pitchFamily="34" charset="0"/>
              </a:rPr>
              <a:t>Obs</a:t>
            </a:r>
            <a:r>
              <a:rPr lang="pt-BR" sz="1200" b="0" dirty="0">
                <a:solidFill>
                  <a:srgbClr val="000000"/>
                </a:solidFill>
                <a:effectLst/>
                <a:latin typeface="Arial" panose="020B0604020202020204" pitchFamily="34" charset="0"/>
                <a:cs typeface="Arial" panose="020B0604020202020204" pitchFamily="34" charset="0"/>
              </a:rPr>
              <a:t>: A maioria dos algoritmos de ML foram performados com algumas condições, e uma delas, normalmente, é a curva de distribuição da variável target, de forma que quanto mais se aproxima de uma variável normal, melhor é o seu resultado.</a:t>
            </a:r>
          </a:p>
          <a:p>
            <a:pPr algn="just"/>
            <a:br>
              <a:rPr lang="pt-BR" sz="1200" b="0" dirty="0">
                <a:solidFill>
                  <a:srgbClr val="000000"/>
                </a:solidFill>
                <a:effectLst/>
                <a:latin typeface="Arial" panose="020B0604020202020204" pitchFamily="34" charset="0"/>
                <a:cs typeface="Arial" panose="020B0604020202020204" pitchFamily="34" charset="0"/>
              </a:rPr>
            </a:br>
            <a:r>
              <a:rPr lang="pt-BR" sz="1200" b="0" dirty="0">
                <a:solidFill>
                  <a:srgbClr val="000000"/>
                </a:solidFill>
                <a:effectLst/>
                <a:latin typeface="Arial" panose="020B0604020202020204" pitchFamily="34" charset="0"/>
                <a:cs typeface="Arial" panose="020B0604020202020204" pitchFamily="34" charset="0"/>
              </a:rPr>
              <a:t>Por isso, precisamos transformar a variável target de forma que corresponda a uma curva normal ou pelo menos tenha uma aparência semelhante.</a:t>
            </a:r>
          </a:p>
          <a:p>
            <a:pPr algn="just"/>
            <a:br>
              <a:rPr lang="pt-BR" sz="1200" b="0" dirty="0">
                <a:solidFill>
                  <a:srgbClr val="000000"/>
                </a:solidFill>
                <a:effectLst/>
                <a:latin typeface="Arial" panose="020B0604020202020204" pitchFamily="34" charset="0"/>
                <a:cs typeface="Arial" panose="020B0604020202020204" pitchFamily="34" charset="0"/>
              </a:rPr>
            </a:br>
            <a:r>
              <a:rPr lang="pt-BR" sz="1200" b="0" dirty="0">
                <a:solidFill>
                  <a:srgbClr val="000000"/>
                </a:solidFill>
                <a:effectLst/>
                <a:latin typeface="Arial" panose="020B0604020202020204" pitchFamily="34" charset="0"/>
                <a:cs typeface="Arial" panose="020B0604020202020204" pitchFamily="34" charset="0"/>
              </a:rPr>
              <a:t>Existem várias técnicas de transformação, como por exemplo o uso do log.</a:t>
            </a:r>
          </a:p>
        </p:txBody>
      </p:sp>
    </p:spTree>
    <p:extLst>
      <p:ext uri="{BB962C8B-B14F-4D97-AF65-F5344CB8AC3E}">
        <p14:creationId xmlns:p14="http://schemas.microsoft.com/office/powerpoint/2010/main" val="405455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3" name="Retângulo: Cantos Arredondados 2">
            <a:extLst>
              <a:ext uri="{FF2B5EF4-FFF2-40B4-BE49-F238E27FC236}">
                <a16:creationId xmlns:a16="http://schemas.microsoft.com/office/drawing/2014/main" id="{E2235B3E-EFC0-D30C-DEC6-CB4682CF4168}"/>
              </a:ext>
            </a:extLst>
          </p:cNvPr>
          <p:cNvSpPr/>
          <p:nvPr/>
        </p:nvSpPr>
        <p:spPr>
          <a:xfrm>
            <a:off x="4509533" y="1039949"/>
            <a:ext cx="3494984"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err="1"/>
              <a:t>Univariada</a:t>
            </a:r>
            <a:r>
              <a:rPr lang="pt-BR" dirty="0"/>
              <a:t> - Variáveis numéricas</a:t>
            </a:r>
          </a:p>
        </p:txBody>
      </p:sp>
      <p:pic>
        <p:nvPicPr>
          <p:cNvPr id="4" name="Imagem 3">
            <a:extLst>
              <a:ext uri="{FF2B5EF4-FFF2-40B4-BE49-F238E27FC236}">
                <a16:creationId xmlns:a16="http://schemas.microsoft.com/office/drawing/2014/main" id="{D209F35C-A96C-92E2-7A47-761B22C096A1}"/>
              </a:ext>
            </a:extLst>
          </p:cNvPr>
          <p:cNvPicPr>
            <a:picLocks noChangeAspect="1"/>
          </p:cNvPicPr>
          <p:nvPr/>
        </p:nvPicPr>
        <p:blipFill>
          <a:blip r:embed="rId2"/>
          <a:stretch>
            <a:fillRect/>
          </a:stretch>
        </p:blipFill>
        <p:spPr>
          <a:xfrm>
            <a:off x="1514584" y="1675935"/>
            <a:ext cx="9162831" cy="4845788"/>
          </a:xfrm>
          <a:prstGeom prst="rect">
            <a:avLst/>
          </a:prstGeom>
        </p:spPr>
      </p:pic>
    </p:spTree>
    <p:extLst>
      <p:ext uri="{BB962C8B-B14F-4D97-AF65-F5344CB8AC3E}">
        <p14:creationId xmlns:p14="http://schemas.microsoft.com/office/powerpoint/2010/main" val="2023927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Cantos Arredondados 4">
            <a:extLst>
              <a:ext uri="{FF2B5EF4-FFF2-40B4-BE49-F238E27FC236}">
                <a16:creationId xmlns:a16="http://schemas.microsoft.com/office/drawing/2014/main" id="{9D8E80D5-6FA8-DE11-AE57-0E139CD378CB}"/>
              </a:ext>
            </a:extLst>
          </p:cNvPr>
          <p:cNvSpPr/>
          <p:nvPr/>
        </p:nvSpPr>
        <p:spPr>
          <a:xfrm>
            <a:off x="3635829" y="197480"/>
            <a:ext cx="4920342" cy="5660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pt-BR" dirty="0"/>
              <a:t>EDA – </a:t>
            </a:r>
            <a:r>
              <a:rPr lang="pt-BR" dirty="0" err="1"/>
              <a:t>Exploratory</a:t>
            </a:r>
            <a:r>
              <a:rPr lang="pt-BR" dirty="0"/>
              <a:t> Data </a:t>
            </a:r>
            <a:r>
              <a:rPr lang="pt-BR" dirty="0" err="1"/>
              <a:t>Analysis</a:t>
            </a:r>
            <a:endParaRPr lang="pt-BR" dirty="0"/>
          </a:p>
        </p:txBody>
      </p:sp>
      <p:sp>
        <p:nvSpPr>
          <p:cNvPr id="3" name="Retângulo: Cantos Arredondados 2">
            <a:extLst>
              <a:ext uri="{FF2B5EF4-FFF2-40B4-BE49-F238E27FC236}">
                <a16:creationId xmlns:a16="http://schemas.microsoft.com/office/drawing/2014/main" id="{E2235B3E-EFC0-D30C-DEC6-CB4682CF4168}"/>
              </a:ext>
            </a:extLst>
          </p:cNvPr>
          <p:cNvSpPr/>
          <p:nvPr/>
        </p:nvSpPr>
        <p:spPr>
          <a:xfrm>
            <a:off x="4509532" y="1039949"/>
            <a:ext cx="3368375" cy="35957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pt-BR" dirty="0" err="1"/>
              <a:t>univariada</a:t>
            </a:r>
            <a:r>
              <a:rPr lang="pt-BR" dirty="0"/>
              <a:t> - Variáveis categóricas</a:t>
            </a:r>
          </a:p>
        </p:txBody>
      </p:sp>
      <p:pic>
        <p:nvPicPr>
          <p:cNvPr id="4" name="Imagem 3">
            <a:extLst>
              <a:ext uri="{FF2B5EF4-FFF2-40B4-BE49-F238E27FC236}">
                <a16:creationId xmlns:a16="http://schemas.microsoft.com/office/drawing/2014/main" id="{89F69E5B-600D-30AC-32E9-1E6CD4F188BC}"/>
              </a:ext>
            </a:extLst>
          </p:cNvPr>
          <p:cNvPicPr>
            <a:picLocks noChangeAspect="1"/>
          </p:cNvPicPr>
          <p:nvPr/>
        </p:nvPicPr>
        <p:blipFill>
          <a:blip r:embed="rId2"/>
          <a:stretch>
            <a:fillRect/>
          </a:stretch>
        </p:blipFill>
        <p:spPr>
          <a:xfrm>
            <a:off x="1030238" y="1826294"/>
            <a:ext cx="10131523" cy="5031706"/>
          </a:xfrm>
          <a:prstGeom prst="rect">
            <a:avLst/>
          </a:prstGeom>
        </p:spPr>
      </p:pic>
    </p:spTree>
    <p:extLst>
      <p:ext uri="{BB962C8B-B14F-4D97-AF65-F5344CB8AC3E}">
        <p14:creationId xmlns:p14="http://schemas.microsoft.com/office/powerpoint/2010/main" val="314948929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631</Words>
  <Application>Microsoft Office PowerPoint</Application>
  <PresentationFormat>Widescreen</PresentationFormat>
  <Paragraphs>56</Paragraphs>
  <Slides>19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19</vt:i4>
      </vt:variant>
    </vt:vector>
  </HeadingPairs>
  <TitlesOfParts>
    <vt:vector size="23" baseType="lpstr">
      <vt:lpstr>Arial</vt:lpstr>
      <vt:lpstr>Calibri</vt:lpstr>
      <vt:lpstr>Calibri Light</vt:lpstr>
      <vt:lpstr>Tema do Office</vt:lpstr>
      <vt:lpstr>Ciclo CRISP-DM</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Kaisson Almeida</dc:creator>
  <cp:lastModifiedBy>Kaisson Almeida</cp:lastModifiedBy>
  <cp:revision>6</cp:revision>
  <dcterms:created xsi:type="dcterms:W3CDTF">2022-09-12T17:01:20Z</dcterms:created>
  <dcterms:modified xsi:type="dcterms:W3CDTF">2022-09-12T17:58:10Z</dcterms:modified>
</cp:coreProperties>
</file>