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0" r:id="rId2"/>
    <p:sldId id="351" r:id="rId3"/>
    <p:sldId id="341" r:id="rId4"/>
    <p:sldId id="350" r:id="rId5"/>
    <p:sldId id="343" r:id="rId6"/>
    <p:sldId id="344" r:id="rId7"/>
    <p:sldId id="345" r:id="rId8"/>
    <p:sldId id="353" r:id="rId9"/>
    <p:sldId id="346" r:id="rId10"/>
    <p:sldId id="354" r:id="rId11"/>
    <p:sldId id="342" r:id="rId12"/>
    <p:sldId id="347" r:id="rId13"/>
    <p:sldId id="355" r:id="rId14"/>
    <p:sldId id="348" r:id="rId15"/>
    <p:sldId id="357" r:id="rId16"/>
    <p:sldId id="358" r:id="rId17"/>
    <p:sldId id="349" r:id="rId18"/>
    <p:sldId id="352" r:id="rId19"/>
    <p:sldId id="35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4" y="1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8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Introduction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lnSpcReduction="1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Out to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5638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HelloWorld </a:t>
            </a:r>
            <a:r>
              <a:rPr lang="ko-KR" altLang="en-US" dirty="0" smtClean="0"/>
              <a:t>코드 분석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4744"/>
            <a:ext cx="4229100" cy="2894648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921696" y="1052736"/>
            <a:ext cx="3826768" cy="568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main() </a:t>
            </a:r>
            <a:r>
              <a:rPr lang="ko-KR" altLang="en-US" sz="1600" dirty="0" smtClean="0"/>
              <a:t>함수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모든 </a:t>
            </a:r>
            <a:r>
              <a:rPr lang="en-US" altLang="ko-KR" sz="1400" dirty="0" smtClean="0"/>
              <a:t>C / C++ </a:t>
            </a:r>
            <a:r>
              <a:rPr lang="ko-KR" altLang="en-US" sz="1400" dirty="0" smtClean="0"/>
              <a:t>프로그램은 단 한개의 </a:t>
            </a:r>
            <a:r>
              <a:rPr lang="en-US" altLang="ko-KR" sz="1400" dirty="0" smtClean="0"/>
              <a:t>main() </a:t>
            </a:r>
            <a:r>
              <a:rPr lang="ko-KR" altLang="en-US" sz="1400" dirty="0" smtClean="0"/>
              <a:t>함수를 포함한다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프로그램의 실행이 시작되는 함수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모든 함수는 </a:t>
            </a:r>
            <a:r>
              <a:rPr lang="en-US" altLang="ko-KR" sz="1400" dirty="0" smtClean="0"/>
              <a:t>return </a:t>
            </a:r>
            <a:r>
              <a:rPr lang="ko-KR" altLang="en-US" sz="1400" dirty="0" smtClean="0"/>
              <a:t>값의 타입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예시에서는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을 함수 시작하는 첫 줄에 표시함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return 0 : </a:t>
            </a:r>
            <a:r>
              <a:rPr lang="ko-KR" altLang="en-US" sz="1400" dirty="0" smtClean="0"/>
              <a:t>함수 결과로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을 반환하고 끝남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함수는 </a:t>
            </a:r>
            <a:r>
              <a:rPr lang="en-US" altLang="ko-KR" sz="1400" dirty="0" smtClean="0"/>
              <a:t>{  …  } </a:t>
            </a:r>
            <a:r>
              <a:rPr lang="ko-KR" altLang="en-US" sz="1400" dirty="0" smtClean="0"/>
              <a:t>로 구분해야 함</a:t>
            </a:r>
            <a:endParaRPr lang="en-US" altLang="ko-KR" sz="1400" dirty="0"/>
          </a:p>
          <a:p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cout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이름공간 </a:t>
            </a:r>
            <a:r>
              <a:rPr lang="en-US" altLang="ko-KR" sz="1400" dirty="0" err="1" smtClean="0"/>
              <a:t>std</a:t>
            </a:r>
            <a:r>
              <a:rPr lang="ko-KR" altLang="en-US" sz="1400" dirty="0" smtClean="0"/>
              <a:t>에 있는 </a:t>
            </a:r>
            <a:r>
              <a:rPr lang="en-US" altLang="ko-KR" sz="1400" dirty="0" err="1" smtClean="0"/>
              <a:t>cout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연산자 </a:t>
            </a:r>
            <a:r>
              <a:rPr lang="en-US" altLang="ko-KR" sz="1400" dirty="0" smtClean="0"/>
              <a:t>&lt;&lt; 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과 만나면 뒤에 오는 내용을 출력함</a:t>
            </a:r>
            <a:endParaRPr lang="en-US" altLang="ko-KR" sz="1400" dirty="0" smtClean="0"/>
          </a:p>
          <a:p>
            <a:r>
              <a:rPr lang="ko-KR" altLang="en-US" sz="1600" dirty="0" smtClean="0"/>
              <a:t>문자열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큰 따옴표</a:t>
            </a:r>
            <a:r>
              <a:rPr lang="en-US" altLang="ko-KR" sz="1400" dirty="0" smtClean="0"/>
              <a:t>(“…“) </a:t>
            </a:r>
            <a:r>
              <a:rPr lang="ko-KR" altLang="en-US" sz="1400" dirty="0" smtClean="0"/>
              <a:t>로 둘러쌈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작은따옴표는 문자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개에만 쓰임</a:t>
            </a:r>
            <a:endParaRPr lang="en-US" altLang="ko-KR" sz="1400" dirty="0" smtClean="0"/>
          </a:p>
          <a:p>
            <a:r>
              <a:rPr lang="ko-KR" altLang="en-US" sz="1600" dirty="0" smtClean="0"/>
              <a:t>이스케이프 문자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“\n” </a:t>
            </a:r>
            <a:r>
              <a:rPr lang="ko-KR" altLang="en-US" sz="1400" dirty="0" smtClean="0"/>
              <a:t>줄바꿈</a:t>
            </a:r>
            <a:r>
              <a:rPr lang="en-US" altLang="ko-KR" sz="1400" dirty="0" smtClean="0"/>
              <a:t>, ”\t” </a:t>
            </a:r>
            <a:r>
              <a:rPr lang="ko-KR" altLang="en-US" sz="1400" dirty="0" smtClean="0"/>
              <a:t>탭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역슬래쉬를 쓰려면 </a:t>
            </a:r>
            <a:r>
              <a:rPr lang="en-US" altLang="ko-KR" sz="1400" dirty="0" smtClean="0"/>
              <a:t>“\\“ </a:t>
            </a:r>
          </a:p>
          <a:p>
            <a:r>
              <a:rPr lang="ko-KR" altLang="en-US" sz="1600" dirty="0" smtClean="0"/>
              <a:t>명령의 끝에는 반드시 세미콜론</a:t>
            </a:r>
            <a:r>
              <a:rPr lang="en-US" altLang="ko-KR" sz="1600" dirty="0" smtClean="0"/>
              <a:t>(;)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3528" y="4149080"/>
            <a:ext cx="4536504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주석 </a:t>
            </a:r>
            <a:r>
              <a:rPr lang="en-US" altLang="ko-KR" sz="1600" dirty="0" smtClean="0"/>
              <a:t>(Comments)</a:t>
            </a:r>
          </a:p>
          <a:p>
            <a:pPr lvl="1"/>
            <a:r>
              <a:rPr lang="en-US" altLang="ko-KR" sz="1400" dirty="0" smtClean="0"/>
              <a:t>// </a:t>
            </a:r>
            <a:r>
              <a:rPr lang="ko-KR" altLang="en-US" sz="1400" dirty="0" smtClean="0"/>
              <a:t>뒤에 있는 라인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/* … */ </a:t>
            </a:r>
            <a:r>
              <a:rPr lang="ko-KR" altLang="en-US" sz="1400" dirty="0" smtClean="0"/>
              <a:t>로 둘러쌓인 블럭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파이썬의 </a:t>
            </a:r>
            <a:r>
              <a:rPr lang="en-US" altLang="ko-KR" sz="1400" dirty="0" smtClean="0"/>
              <a:t>#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“”” … “”” </a:t>
            </a:r>
            <a:r>
              <a:rPr lang="ko-KR" altLang="en-US" sz="1400" dirty="0" smtClean="0"/>
              <a:t>에 해당</a:t>
            </a:r>
            <a:endParaRPr lang="en-US" altLang="ko-KR" sz="1400" dirty="0" smtClean="0"/>
          </a:p>
          <a:p>
            <a:r>
              <a:rPr lang="ko-KR" altLang="en-US" sz="1600" dirty="0" smtClean="0"/>
              <a:t>전처리기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# </a:t>
            </a:r>
            <a:r>
              <a:rPr lang="ko-KR" altLang="en-US" sz="1400" dirty="0" smtClean="0"/>
              <a:t>뒤에 있는 키워드는 컴파일 시작 전에 소스코드를 변경시키는 역할을 함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은 입출력기능을 코드에 추가하는 역할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11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주요 데이터 타입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숫자는 기본적으로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정수를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형으로 쓰려면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.0</a:t>
            </a:r>
            <a:r>
              <a:rPr lang="ko-KR" altLang="en-US" dirty="0" smtClean="0"/>
              <a:t>을 붙여야함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/ C++ </a:t>
            </a:r>
            <a:r>
              <a:rPr lang="ko-KR" altLang="en-US" dirty="0" smtClean="0"/>
              <a:t>에서 모든 변수는 사용 전에 반드시 특정 타입으로 선언되어야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29" y="1493712"/>
            <a:ext cx="5938141" cy="25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332656"/>
            <a:ext cx="79057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745232" y="5517232"/>
            <a:ext cx="38987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선언 </a:t>
            </a:r>
            <a:r>
              <a:rPr lang="en-US" altLang="ko-KR" dirty="0" smtClean="0"/>
              <a:t>Declare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Variable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61656" y="5517232"/>
            <a:ext cx="38987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대입 </a:t>
            </a:r>
            <a:r>
              <a:rPr lang="en-US" altLang="ko-KR" dirty="0" smtClean="0"/>
              <a:t>Assign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ko-KR" altLang="en-US" dirty="0" smtClean="0"/>
              <a:t>수정 </a:t>
            </a:r>
            <a:r>
              <a:rPr lang="en-US" altLang="ko-KR" dirty="0" smtClean="0"/>
              <a:t>Modify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61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연산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1196752"/>
            <a:ext cx="3816424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출력결과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Variable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&amp; Operations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10  30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7  7.5 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사칙연산자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% </a:t>
            </a:r>
            <a:r>
              <a:rPr lang="ko-KR" altLang="en-US" dirty="0" smtClean="0">
                <a:latin typeface="Consolas" panose="020B0609020204030204" pitchFamily="49" charset="0"/>
              </a:rPr>
              <a:t>연산자 </a:t>
            </a:r>
            <a:r>
              <a:rPr lang="en-US" altLang="ko-KR" dirty="0" smtClean="0">
                <a:latin typeface="Consolas" panose="020B0609020204030204" pitchFamily="49" charset="0"/>
              </a:rPr>
              <a:t>: </a:t>
            </a:r>
            <a:r>
              <a:rPr lang="ko-KR" altLang="en-US" dirty="0" smtClean="0">
                <a:latin typeface="Consolas" panose="020B0609020204030204" pitchFamily="49" charset="0"/>
              </a:rPr>
              <a:t>나머지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정수와 정수의 연산 결과는 정수임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주의</a:t>
            </a:r>
            <a:r>
              <a:rPr lang="en-US" altLang="ko-KR" dirty="0" smtClean="0">
                <a:latin typeface="Consolas" panose="020B0609020204030204" pitchFamily="49" charset="0"/>
              </a:rPr>
              <a:t>!! </a:t>
            </a:r>
            <a:r>
              <a:rPr lang="ko-KR" altLang="en-US" dirty="0" smtClean="0">
                <a:latin typeface="Consolas" panose="020B0609020204030204" pitchFamily="49" charset="0"/>
              </a:rPr>
              <a:t>정수 나누기 정수 연산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줄바꿈을 출력해야 줄넘김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</a:rPr>
              <a:t>여러 라인의 코드로 한 줄 출력이 가능함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484784"/>
            <a:ext cx="4464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"Variable &amp; 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Operation\n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10;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a + 20;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b / 4;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b / 4.0;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 = b % 4;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 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&lt;&lt;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04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Integer Types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58770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73338"/>
            <a:ext cx="3181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752428"/>
            <a:ext cx="33147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48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Floating Point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</a:p>
          <a:p>
            <a:r>
              <a:rPr lang="en-US" altLang="ko-KR" dirty="0" smtClean="0"/>
              <a:t>double</a:t>
            </a:r>
          </a:p>
          <a:p>
            <a:r>
              <a:rPr lang="en-US" altLang="ko-KR" dirty="0" smtClean="0"/>
              <a:t>long double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2689820"/>
            <a:ext cx="57340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41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에러와 디버그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문법상 오류는 빌드 시 에러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메세지를 보고 어떤 오류인지 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수정 후 다시 빌드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문법상 오류가 아니라 빌드는 되지만 실행시 에러가 발생하거나 원하는 실행 결과가 나오지 않는 에러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수정하기 위해 문제 원인을 파악해야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에러를 파악하고 수정하는 과정을 </a:t>
            </a:r>
            <a:r>
              <a:rPr lang="en-US" altLang="ko-KR" dirty="0" smtClean="0"/>
              <a:t>Debug 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Visual Studio</a:t>
            </a:r>
            <a:r>
              <a:rPr lang="ko-KR" altLang="en-US" dirty="0" smtClean="0"/>
              <a:t>의 디버그 기능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4864"/>
            <a:ext cx="8229600" cy="138499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1&gt;------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빌드 시작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HelloWorld,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구성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Debug Win32 ------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1&gt;main.cpp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1&gt;c:\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금융공학프로그래밍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2\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helloworld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helloworld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\main.cpp(12): error C2146: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구문 오류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';'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'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식별자 앞에 없습니다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1&gt;"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HelloWorld.vcxproj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프로젝트를 빌드했습니다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-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실패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==========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빌드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성공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실패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최신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==========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744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감소연산자 </a:t>
            </a:r>
            <a:r>
              <a:rPr lang="en-US" altLang="ko-KR" dirty="0" smtClean="0"/>
              <a:t>:  ++,  --</a:t>
            </a:r>
          </a:p>
          <a:p>
            <a:endParaRPr lang="en-US" altLang="ko-KR" dirty="0"/>
          </a:p>
          <a:p>
            <a:r>
              <a:rPr lang="ko-KR" altLang="en-US" dirty="0" smtClean="0"/>
              <a:t>대입연산자 </a:t>
            </a:r>
            <a:r>
              <a:rPr lang="en-US" altLang="ko-KR" dirty="0" smtClean="0"/>
              <a:t>:  =, +=, -=, *=, /=, %=</a:t>
            </a:r>
          </a:p>
          <a:p>
            <a:endParaRPr lang="en-US" altLang="ko-KR" dirty="0"/>
          </a:p>
          <a:p>
            <a:r>
              <a:rPr lang="ko-KR" altLang="en-US" dirty="0" smtClean="0"/>
              <a:t>기타연산자 </a:t>
            </a:r>
            <a:r>
              <a:rPr lang="en-US" altLang="ko-KR" dirty="0" smtClean="0"/>
              <a:t>: &gt;&gt;, &lt;&lt;, </a:t>
            </a:r>
            <a:r>
              <a:rPr lang="ko-KR" altLang="en-US" dirty="0" smtClean="0"/>
              <a:t>비트연산자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8" y="4392802"/>
            <a:ext cx="4427125" cy="220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83" y="4387756"/>
            <a:ext cx="3641000" cy="13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4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출력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cout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133475"/>
            <a:ext cx="79438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719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Tentative Schedule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824672"/>
              </p:ext>
            </p:extLst>
          </p:nvPr>
        </p:nvGraphicFramePr>
        <p:xfrm>
          <a:off x="457200" y="1484785"/>
          <a:ext cx="8229600" cy="4536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3537376452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473670117"/>
                    </a:ext>
                  </a:extLst>
                </a:gridCol>
                <a:gridCol w="3538736">
                  <a:extLst>
                    <a:ext uri="{9D8B030D-6E8A-4147-A177-3AD203B41FA5}">
                      <a16:colId xmlns:a16="http://schemas.microsoft.com/office/drawing/2014/main" val="3297701553"/>
                    </a:ext>
                  </a:extLst>
                </a:gridCol>
              </a:tblGrid>
              <a:tr h="524633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기본 </a:t>
                      </a:r>
                      <a:r>
                        <a:rPr lang="ko-KR" altLang="en-US" sz="1400" b="1" u="none" strike="noStrike" dirty="0" smtClean="0">
                          <a:effectLst/>
                        </a:rPr>
                        <a:t>문법 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 smtClean="0">
                          <a:effectLst/>
                        </a:rPr>
                        <a:t>수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응용 </a:t>
                      </a:r>
                      <a:r>
                        <a:rPr lang="ko-KR" altLang="en-US" sz="1400" b="1" u="none" strike="noStrike" dirty="0" smtClean="0">
                          <a:effectLst/>
                        </a:rPr>
                        <a:t>실습 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 smtClean="0">
                          <a:effectLst/>
                        </a:rPr>
                        <a:t>목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61668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lvl="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while / if-else / continue / break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Compile / build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debug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Variables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581730025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Overloading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Black-Scholes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Functions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Implied volatility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39909829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 Simulation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Binomial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Tree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534074540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Class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Black-Scholes Model Class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4036320264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Inheritance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Polymorphism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Option Class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Barrier Option Class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43995719"/>
                  </a:ext>
                </a:extLst>
              </a:tr>
              <a:tr h="668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Week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Reference variable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 memory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allocation</a:t>
                      </a:r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Simulation Class</a:t>
                      </a:r>
                    </a:p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Binomial Tree Model Class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56666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Computation speed</a:t>
            </a:r>
          </a:p>
          <a:p>
            <a:pPr lvl="1"/>
            <a:r>
              <a:rPr lang="en-US" altLang="ko-KR" dirty="0" smtClean="0"/>
              <a:t>Access to some low-level features</a:t>
            </a:r>
          </a:p>
          <a:p>
            <a:pPr lvl="1"/>
            <a:r>
              <a:rPr lang="en-US" altLang="ko-KR" dirty="0" smtClean="0"/>
              <a:t>Objective-oriented programming language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1979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Bjarne </a:t>
            </a:r>
            <a:r>
              <a:rPr lang="en-US" altLang="ko-KR" dirty="0" err="1" smtClean="0"/>
              <a:t>Stroustrup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의해 개발됨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문법을 포함함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외에 추가 구성 요소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Objective-oriented programming : Class</a:t>
            </a:r>
          </a:p>
          <a:p>
            <a:pPr lvl="2"/>
            <a:r>
              <a:rPr lang="en-US" altLang="ko-KR" dirty="0" smtClean="0"/>
              <a:t>Generic programming : Template</a:t>
            </a:r>
          </a:p>
          <a:p>
            <a:pPr lvl="2"/>
            <a:r>
              <a:rPr lang="en-US" altLang="ko-KR" dirty="0" smtClean="0"/>
              <a:t>STL (Standard Template Library)</a:t>
            </a:r>
          </a:p>
          <a:p>
            <a:pPr lvl="2"/>
            <a:r>
              <a:rPr lang="ko-KR" altLang="en-US" dirty="0" smtClean="0"/>
              <a:t>기타</a:t>
            </a:r>
            <a:r>
              <a:rPr lang="en-US" altLang="ko-KR" dirty="0" smtClean="0"/>
              <a:t>: reference variable, namespace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43" y="3357603"/>
            <a:ext cx="1955957" cy="29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a quant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From “On Becoming a Quant” by Mark Joshi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2033553"/>
            <a:ext cx="8229600" cy="1323439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All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quants spend a large amount (i.e. more than half) their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programming. However, implementing new models is interesting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itself. The standard programming approach is object-oriented C++.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wannabe quant must learn C++.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Project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4670176" cy="35657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8513" y="3429000"/>
            <a:ext cx="673732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4088" y="1484784"/>
            <a:ext cx="3322712" cy="48245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새 프로젝트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새로만들기 </a:t>
            </a:r>
            <a:r>
              <a:rPr lang="en-US" altLang="ko-KR" dirty="0" smtClean="0"/>
              <a:t>&gt;&gt;</a:t>
            </a:r>
            <a:r>
              <a:rPr lang="ko-KR" altLang="en-US" dirty="0"/>
              <a:t>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새 프로젝트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C++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Win32 </a:t>
            </a:r>
            <a:r>
              <a:rPr lang="ko-KR" altLang="en-US" dirty="0" smtClean="0"/>
              <a:t>콘솔 응용 프로그램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솔루션이름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확인 클릭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7" y="3821178"/>
            <a:ext cx="4106613" cy="28481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7595" y="4474498"/>
            <a:ext cx="673732" cy="17863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475378" y="4077072"/>
            <a:ext cx="1952605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935213" y="6021288"/>
            <a:ext cx="2420763" cy="464186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776355" y="3316342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7905" y="4379150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16199" y="4000418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4590" y="5651956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640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Project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052736"/>
            <a:ext cx="4618856" cy="5256584"/>
          </a:xfrm>
        </p:spPr>
        <p:txBody>
          <a:bodyPr/>
          <a:lstStyle/>
          <a:p>
            <a:r>
              <a:rPr lang="en-US" altLang="ko-KR" dirty="0" smtClean="0"/>
              <a:t>Win32 </a:t>
            </a:r>
            <a:r>
              <a:rPr lang="ko-KR" altLang="en-US" dirty="0" smtClean="0"/>
              <a:t>응용 프로그램 마법사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 응용 프로그램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프로젝트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마침 클릭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프로젝트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탐색기에서 프로젝트 위치 경로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HelloWorld (</a:t>
            </a:r>
            <a:r>
              <a:rPr lang="ko-KR" altLang="en-US" dirty="0" smtClean="0"/>
              <a:t>솔루션이름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HelloWorld.sln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HelloWorld (</a:t>
            </a:r>
            <a:r>
              <a:rPr lang="ko-KR" altLang="en-US" dirty="0" smtClean="0"/>
              <a:t>프로젝트이름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HelloWorld.vcxproj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HelloWorld.vcxproj.filters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77" y="1063981"/>
            <a:ext cx="2854643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77" y="3853324"/>
            <a:ext cx="2854643" cy="2651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5469" y="3499717"/>
            <a:ext cx="48927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293421" y="3423063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3128" y="6288841"/>
            <a:ext cx="48927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804150" y="4293096"/>
            <a:ext cx="849311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429325" y="4108430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4270" y="5850718"/>
            <a:ext cx="3177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358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4966335" cy="37919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85" y="3981340"/>
            <a:ext cx="4037648" cy="280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기본 화면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04" y="1052736"/>
            <a:ext cx="3178696" cy="5256584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Debug / Release</a:t>
            </a:r>
          </a:p>
          <a:p>
            <a:r>
              <a:rPr lang="en-US" altLang="ko-KR" dirty="0" smtClean="0"/>
              <a:t>X86 / x64</a:t>
            </a:r>
          </a:p>
          <a:p>
            <a:endParaRPr lang="en-US" altLang="ko-KR" dirty="0"/>
          </a:p>
          <a:p>
            <a:r>
              <a:rPr lang="ko-KR" altLang="en-US" dirty="0" smtClean="0"/>
              <a:t>새 파일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솔루션 탐색기 </a:t>
            </a:r>
            <a:r>
              <a:rPr lang="en-US" altLang="ko-KR" dirty="0" smtClean="0"/>
              <a:t>HelloWorld </a:t>
            </a:r>
            <a:r>
              <a:rPr lang="ko-KR" altLang="en-US" dirty="0" smtClean="0"/>
              <a:t>우클릭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새항목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C++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이름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클릭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611552" y="1246994"/>
            <a:ext cx="94422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35385" y="4199321"/>
            <a:ext cx="576167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046623" y="4208496"/>
            <a:ext cx="202132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530802" y="6319976"/>
            <a:ext cx="2393126" cy="34938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5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Getting Started with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708" y="1828006"/>
            <a:ext cx="43053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8640" y="1540346"/>
            <a:ext cx="37338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8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04" y="1052736"/>
            <a:ext cx="3178696" cy="5688632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솔루션탐색기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추가한 파일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편집기에 코드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컴파일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빌드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솔루션 빌드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솔루션 폴더 </a:t>
            </a:r>
            <a:r>
              <a:rPr lang="en-US" altLang="ko-KR" dirty="0" smtClean="0"/>
              <a:t>&gt;&gt; Debug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Release</a:t>
            </a:r>
          </a:p>
          <a:p>
            <a:pPr lvl="1"/>
            <a:r>
              <a:rPr lang="en-US" altLang="ko-KR" dirty="0" smtClean="0"/>
              <a:t>HelloWorld.exe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F5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Ctrl + F5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3594"/>
            <a:ext cx="4966335" cy="3791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7944" y="2204864"/>
            <a:ext cx="75294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043608" y="1700808"/>
            <a:ext cx="2592288" cy="93610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97" y="4941168"/>
            <a:ext cx="3710940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2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830</Words>
  <Application>Microsoft Office PowerPoint</Application>
  <PresentationFormat>On-screen Show (4:3)</PresentationFormat>
  <Paragraphs>228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돋움체</vt:lpstr>
      <vt:lpstr>맑은 고딕</vt:lpstr>
      <vt:lpstr>Arial</vt:lpstr>
      <vt:lpstr>Consolas</vt:lpstr>
      <vt:lpstr>Times New Roman</vt:lpstr>
      <vt:lpstr>Wingdings</vt:lpstr>
      <vt:lpstr>Office 테마</vt:lpstr>
      <vt:lpstr>Introduction</vt:lpstr>
      <vt:lpstr>Tentative Schedule</vt:lpstr>
      <vt:lpstr>C++ 소개</vt:lpstr>
      <vt:lpstr>To be a quant</vt:lpstr>
      <vt:lpstr>New Project 만들기</vt:lpstr>
      <vt:lpstr>New Project 만들기</vt:lpstr>
      <vt:lpstr>Visual Studio 기본 화면</vt:lpstr>
      <vt:lpstr>Getting Started with C++</vt:lpstr>
      <vt:lpstr>코딩, 빌드, 실행</vt:lpstr>
      <vt:lpstr>Setting Out to C++</vt:lpstr>
      <vt:lpstr>HelloWorld 코드 분석</vt:lpstr>
      <vt:lpstr>데이터 타입</vt:lpstr>
      <vt:lpstr>PowerPoint Presentation</vt:lpstr>
      <vt:lpstr>변수와 연산</vt:lpstr>
      <vt:lpstr>Integer Types</vt:lpstr>
      <vt:lpstr>Floating Point Numbers</vt:lpstr>
      <vt:lpstr>에러와 디버그</vt:lpstr>
      <vt:lpstr>연산자</vt:lpstr>
      <vt:lpstr>입력과 출력 cin &amp; cout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Windows 사용자</cp:lastModifiedBy>
  <cp:revision>456</cp:revision>
  <dcterms:created xsi:type="dcterms:W3CDTF">2015-05-30T08:24:43Z</dcterms:created>
  <dcterms:modified xsi:type="dcterms:W3CDTF">2017-08-24T15:10:27Z</dcterms:modified>
</cp:coreProperties>
</file>