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0" r:id="rId2"/>
    <p:sldId id="345" r:id="rId3"/>
    <p:sldId id="343" r:id="rId4"/>
    <p:sldId id="348" r:id="rId5"/>
    <p:sldId id="349" r:id="rId6"/>
    <p:sldId id="350" r:id="rId7"/>
    <p:sldId id="347" r:id="rId8"/>
    <p:sldId id="351" r:id="rId9"/>
    <p:sldId id="352" r:id="rId10"/>
    <p:sldId id="341" r:id="rId11"/>
    <p:sldId id="344" r:id="rId12"/>
    <p:sldId id="342" r:id="rId13"/>
    <p:sldId id="35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Black-Scholes Functions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number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rand</a:t>
            </a:r>
            <a:r>
              <a:rPr lang="en-US" altLang="ko-KR" dirty="0"/>
              <a:t>() / </a:t>
            </a:r>
            <a:r>
              <a:rPr lang="en-US" altLang="ko-KR" dirty="0" err="1"/>
              <a:t>srand</a:t>
            </a:r>
            <a:r>
              <a:rPr lang="en-US" altLang="ko-KR" dirty="0"/>
              <a:t>(seed)</a:t>
            </a:r>
          </a:p>
          <a:p>
            <a:pPr lvl="1"/>
            <a:r>
              <a:rPr lang="en-US" altLang="ko-KR" dirty="0" smtClean="0"/>
              <a:t>rand</a:t>
            </a:r>
            <a:r>
              <a:rPr lang="en-US" altLang="ko-KR" dirty="0"/>
              <a:t>() : 0</a:t>
            </a:r>
            <a:r>
              <a:rPr lang="ko-KR" altLang="en-US" dirty="0"/>
              <a:t>과 </a:t>
            </a:r>
            <a:r>
              <a:rPr lang="en-US" altLang="ko-KR" dirty="0"/>
              <a:t>RAND_MAX </a:t>
            </a:r>
            <a:r>
              <a:rPr lang="ko-KR" altLang="en-US" dirty="0"/>
              <a:t>사이의 임의의 정수 리턴</a:t>
            </a:r>
          </a:p>
          <a:p>
            <a:pPr lvl="1"/>
            <a:r>
              <a:rPr lang="en-US" altLang="ko-KR" dirty="0" err="1" smtClean="0"/>
              <a:t>srand</a:t>
            </a:r>
            <a:r>
              <a:rPr lang="en-US" altLang="ko-KR" dirty="0" smtClean="0"/>
              <a:t>(seed</a:t>
            </a:r>
            <a:r>
              <a:rPr lang="en-US" altLang="ko-KR" dirty="0"/>
              <a:t>) : pseudo-random number </a:t>
            </a:r>
            <a:r>
              <a:rPr lang="ko-KR" altLang="en-US" dirty="0"/>
              <a:t>생성을 위한 </a:t>
            </a:r>
            <a:r>
              <a:rPr lang="en-US" altLang="ko-KR" dirty="0"/>
              <a:t>seed </a:t>
            </a:r>
            <a:r>
              <a:rPr lang="ko-KR" altLang="en-US" dirty="0"/>
              <a:t>값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Seed number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형임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v1 = rand() % 100; // v1 in the range 0 to 99</a:t>
            </a:r>
          </a:p>
          <a:p>
            <a:pPr marL="400050" lvl="1" indent="0">
              <a:buNone/>
            </a:pPr>
            <a:r>
              <a:rPr lang="en-US" altLang="ko-KR" dirty="0"/>
              <a:t>v2 = rand() % 100 + 1; // v2 in the range 1 to 100</a:t>
            </a:r>
          </a:p>
          <a:p>
            <a:pPr marL="400050" lvl="1" indent="0">
              <a:buNone/>
            </a:pPr>
            <a:r>
              <a:rPr lang="en-US" altLang="ko-KR" dirty="0"/>
              <a:t>v3 = rand() % 30 + 1985; // v3 in the range </a:t>
            </a:r>
            <a:r>
              <a:rPr lang="en-US" altLang="ko-KR" dirty="0" smtClean="0"/>
              <a:t>1985-2014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52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33872" y="1484784"/>
            <a:ext cx="6606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++i) {</a:t>
            </a:r>
          </a:p>
          <a:p>
            <a:pPr lvl="2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rand()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422108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 smtClean="0"/>
              <a:t>srand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을 실행할 경우와 아닌 경우 결과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31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&lt;random</a:t>
            </a:r>
            <a:r>
              <a:rPr lang="en-US" altLang="ko-KR" dirty="0" smtClean="0"/>
              <a:t>&gt; Library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#include &lt;random&gt;</a:t>
            </a:r>
          </a:p>
          <a:p>
            <a:pPr lvl="1"/>
            <a:r>
              <a:rPr lang="en-US" altLang="ko-KR" sz="1800" dirty="0" smtClean="0"/>
              <a:t>C</a:t>
            </a:r>
            <a:r>
              <a:rPr lang="en-US" altLang="ko-KR" sz="1800" dirty="0"/>
              <a:t>++ 11 </a:t>
            </a:r>
            <a:r>
              <a:rPr lang="ko-KR" altLang="en-US" sz="1800" dirty="0"/>
              <a:t>에서 추가된 </a:t>
            </a:r>
            <a:r>
              <a:rPr lang="en-US" altLang="ko-KR" sz="1800" dirty="0"/>
              <a:t>header</a:t>
            </a:r>
          </a:p>
          <a:p>
            <a:pPr lvl="1"/>
            <a:r>
              <a:rPr lang="en-US" altLang="ko-KR" sz="1800" dirty="0" smtClean="0"/>
              <a:t>Generators</a:t>
            </a:r>
            <a:r>
              <a:rPr lang="en-US" altLang="ko-KR" sz="1800" dirty="0"/>
              <a:t>: uniform distribution </a:t>
            </a:r>
            <a:r>
              <a:rPr lang="ko-KR" altLang="en-US" sz="1800" dirty="0"/>
              <a:t>의 난수 생성</a:t>
            </a:r>
          </a:p>
          <a:p>
            <a:pPr lvl="1"/>
            <a:r>
              <a:rPr lang="en-US" altLang="ko-KR" sz="1800" dirty="0" smtClean="0"/>
              <a:t>Distributions</a:t>
            </a:r>
            <a:r>
              <a:rPr lang="en-US" altLang="ko-KR" sz="1800" dirty="0"/>
              <a:t>: generator</a:t>
            </a:r>
            <a:r>
              <a:rPr lang="ko-KR" altLang="en-US" sz="1800" dirty="0"/>
              <a:t>에서 생성된 난수를 해당 분포로 </a:t>
            </a:r>
            <a:r>
              <a:rPr lang="en-US" altLang="ko-KR" sz="1800" dirty="0" smtClean="0"/>
              <a:t>transform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Generator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default_random_engine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mt19937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mt19937_64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Distributions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binomial_distribution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poisson_distribution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exponential_distribution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normal_distribution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lognormal_distribution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etc.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60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0872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&lt;random&gt;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nrolls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10000;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number of experiments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nstars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maximum number of stars to distribute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generator;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normal_distribution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distribution(5.0, 2.0);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p[10] = {};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i&lt;nrolls; ++i)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 = distribution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generator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((number &gt;= 0.0) &amp;&amp; (number&lt;10.0)) ++p[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(number)];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normal_distribution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(5.0,2.0):"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i&lt;10; ++i) {</a:t>
            </a:r>
          </a:p>
          <a:p>
            <a:pPr lvl="2"/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std::cout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+ 1)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": "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nstars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nrolls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0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Black-Scholes Formula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544410" cy="4536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54365" y="6084004"/>
            <a:ext cx="1466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From Wikipedia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47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distribution pdf &amp; </a:t>
            </a:r>
            <a:r>
              <a:rPr lang="en-US" altLang="ko-KR" dirty="0" err="1"/>
              <a:t>cdf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is straight forward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cdf</a:t>
            </a:r>
            <a:r>
              <a:rPr lang="en-US" altLang="ko-KR" dirty="0"/>
              <a:t> is not easy. (error function</a:t>
            </a:r>
            <a:r>
              <a:rPr lang="ko-KR" altLang="en-US" dirty="0"/>
              <a:t>을 이용함</a:t>
            </a:r>
            <a:r>
              <a:rPr lang="en-US" altLang="ko-KR" dirty="0" smtClean="0"/>
              <a:t>)</a:t>
            </a:r>
          </a:p>
          <a:p>
            <a:endParaRPr lang="en-US" altLang="ko-KR" sz="1050" dirty="0"/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normalCFD</a:t>
            </a:r>
            <a:r>
              <a:rPr lang="en-US" altLang="ko-KR" dirty="0">
                <a:latin typeface="Consolas" panose="020B0609020204030204" pitchFamily="49" charset="0"/>
              </a:rPr>
              <a:t>(double value) {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>
                <a:latin typeface="Consolas" panose="020B0609020204030204" pitchFamily="49" charset="0"/>
              </a:rPr>
              <a:t>0.5 * </a:t>
            </a:r>
            <a:r>
              <a:rPr lang="en-US" altLang="ko-KR" dirty="0" err="1">
                <a:latin typeface="Consolas" panose="020B0609020204030204" pitchFamily="49" charset="0"/>
              </a:rPr>
              <a:t>erfc</a:t>
            </a:r>
            <a:r>
              <a:rPr lang="en-US" altLang="ko-KR" dirty="0">
                <a:latin typeface="Consolas" panose="020B0609020204030204" pitchFamily="49" charset="0"/>
              </a:rPr>
              <a:t>(-value * M_SQRT1_2);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표준정규분포의 </a:t>
            </a:r>
            <a:r>
              <a:rPr lang="en-US" altLang="ko-KR" dirty="0" err="1"/>
              <a:t>cdf</a:t>
            </a:r>
            <a:endParaRPr lang="en-US" altLang="ko-KR" dirty="0"/>
          </a:p>
          <a:p>
            <a:pPr lvl="1"/>
            <a:r>
              <a:rPr lang="en-US" altLang="ko-KR" dirty="0" smtClean="0"/>
              <a:t>M_SQRT1_2 </a:t>
            </a:r>
            <a:r>
              <a:rPr lang="en-US" altLang="ko-KR" dirty="0"/>
              <a:t>= 1/(√2)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39" y="1700808"/>
            <a:ext cx="2998522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68" y="4779982"/>
            <a:ext cx="2283900" cy="1142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34" y="4797152"/>
            <a:ext cx="2383200" cy="1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Dist. PDF &amp; CDF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330890"/>
            <a:ext cx="8507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_USE_MATH_DEFINES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normpdf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1.0/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(2*</a:t>
            </a:r>
            <a:r>
              <a:rPr lang="en-US" altLang="ko-KR" dirty="0" smtClean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)/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(-0.5*(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)/(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= (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0.5 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erfc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(-v *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M_SQRT1_2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03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nalytic_blackscholes.h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Analytic_BlackScholes_H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Analytic_BlackScholes_H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=1,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=-1 };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pPr lvl="3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nalytic_blackscholes.cpp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3704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analytic_blackscholes.h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 = (log(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+ 0.5*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 = d1 -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nd1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*d1);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nd2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*d2);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)*nd1 -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)*nd2);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64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Newton-Raphson Method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widely used methods for root finding.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772816"/>
            <a:ext cx="2336279" cy="1096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42" y="3212976"/>
            <a:ext cx="4830515" cy="34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6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Calculating Vega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17240" y="1582341"/>
            <a:ext cx="77872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3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 = (log(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+ 0.5*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npd1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normpdf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(d1);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)*npd1*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Calculating Implied Volatility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70032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bsImpliedVol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4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1;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&gt;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= abs(diff);</a:t>
            </a:r>
          </a:p>
          <a:p>
            <a:pPr lvl="2"/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x - diff / bsvega(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x, </a:t>
            </a:r>
            <a:r>
              <a:rPr lang="pt-B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72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726</Words>
  <Application>Microsoft Office PowerPoint</Application>
  <PresentationFormat>On-screen Show (4:3)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돋움체</vt:lpstr>
      <vt:lpstr>맑은 고딕</vt:lpstr>
      <vt:lpstr>Arial</vt:lpstr>
      <vt:lpstr>Consolas</vt:lpstr>
      <vt:lpstr>Office 테마</vt:lpstr>
      <vt:lpstr>Black-Scholes Functions</vt:lpstr>
      <vt:lpstr>Black-Scholes Formula</vt:lpstr>
      <vt:lpstr>Normal distribution pdf &amp; cdf</vt:lpstr>
      <vt:lpstr>Normal Dist. PDF &amp; CDF</vt:lpstr>
      <vt:lpstr>analytic_blackscholes.h</vt:lpstr>
      <vt:lpstr>analytic_blackscholes.cpp</vt:lpstr>
      <vt:lpstr>Newton-Raphson Method</vt:lpstr>
      <vt:lpstr>Calculating Vega</vt:lpstr>
      <vt:lpstr>Calculating Implied Volatility</vt:lpstr>
      <vt:lpstr>Random number</vt:lpstr>
      <vt:lpstr>Sample Code</vt:lpstr>
      <vt:lpstr>&lt;random&gt; Library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480</cp:revision>
  <dcterms:created xsi:type="dcterms:W3CDTF">2015-05-30T08:24:43Z</dcterms:created>
  <dcterms:modified xsi:type="dcterms:W3CDTF">2017-09-06T13:16:55Z</dcterms:modified>
</cp:coreProperties>
</file>