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0" r:id="rId2"/>
    <p:sldId id="342" r:id="rId3"/>
    <p:sldId id="353" r:id="rId4"/>
    <p:sldId id="354" r:id="rId5"/>
    <p:sldId id="355" r:id="rId6"/>
    <p:sldId id="356" r:id="rId7"/>
    <p:sldId id="361" r:id="rId8"/>
    <p:sldId id="362" r:id="rId9"/>
    <p:sldId id="357" r:id="rId10"/>
    <p:sldId id="358" r:id="rId11"/>
    <p:sldId id="360" r:id="rId12"/>
    <p:sldId id="35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16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57DBF-A09C-4526-9F76-5A3AFAD9B097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2F856-E1D3-410A-8E9A-DA2033D1D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F856-E1D3-410A-8E9A-DA2033D1D96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5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>
            <a:lvl1pPr>
              <a:defRPr sz="1100"/>
            </a:lvl1pPr>
          </a:lstStyle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152128"/>
          </a:xfrm>
        </p:spPr>
        <p:txBody>
          <a:bodyPr>
            <a:normAutofit/>
          </a:bodyPr>
          <a:lstStyle/>
          <a:p>
            <a:r>
              <a:rPr lang="en-US" altLang="ko-KR" sz="3000" b="1" dirty="0" smtClean="0"/>
              <a:t>MC Simulation &amp; Binomial Tree Methods</a:t>
            </a:r>
            <a:endParaRPr lang="ko-KR" altLang="en-US" sz="3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008112"/>
          </a:xfrm>
        </p:spPr>
        <p:txBody>
          <a:bodyPr>
            <a:normAutofit lnSpcReduction="10000"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금융공학 프로그래밍 </a:t>
            </a:r>
            <a:r>
              <a:rPr lang="en-US" altLang="ko-KR" sz="1800" dirty="0" smtClean="0"/>
              <a:t>II</a:t>
            </a:r>
          </a:p>
          <a:p>
            <a:r>
              <a:rPr lang="en-US" altLang="ko-KR" sz="1800" dirty="0" smtClean="0"/>
              <a:t>Fall 2017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31540" y="3104968"/>
            <a:ext cx="828092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Local Variables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1196752"/>
            <a:ext cx="554736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3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 시간 측정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ctime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…</a:t>
            </a:r>
          </a:p>
          <a:p>
            <a:pPr marL="0" indent="0">
              <a:buNone/>
            </a:pPr>
            <a:r>
              <a:rPr lang="en-US" altLang="ko-KR" dirty="0" err="1" smtClean="0"/>
              <a:t>clock_t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startTime</a:t>
            </a:r>
            <a:r>
              <a:rPr lang="en-US" altLang="ko-KR" dirty="0" smtClean="0"/>
              <a:t> = clock()</a:t>
            </a:r>
          </a:p>
          <a:p>
            <a:pPr marL="0" indent="0">
              <a:buNone/>
            </a:pPr>
            <a:r>
              <a:rPr lang="en-US" altLang="ko-KR" dirty="0" smtClean="0"/>
              <a:t>…</a:t>
            </a:r>
          </a:p>
          <a:p>
            <a:pPr marL="0" indent="0">
              <a:buNone/>
            </a:pPr>
            <a:r>
              <a:rPr lang="en-US" altLang="ko-KR" dirty="0" smtClean="0"/>
              <a:t>double </a:t>
            </a:r>
            <a:r>
              <a:rPr lang="en-US" altLang="ko-KR" dirty="0" err="1" smtClean="0"/>
              <a:t>computationTime</a:t>
            </a:r>
            <a:r>
              <a:rPr lang="en-US" altLang="ko-KR" dirty="0" smtClean="0"/>
              <a:t> = (clock() – </a:t>
            </a:r>
            <a:r>
              <a:rPr lang="en-US" altLang="ko-KR" dirty="0" err="1" smtClean="0"/>
              <a:t>startTime</a:t>
            </a:r>
            <a:r>
              <a:rPr lang="en-US" altLang="ko-KR" dirty="0" smtClean="0"/>
              <a:t>) </a:t>
            </a:r>
            <a:r>
              <a:rPr lang="en-US" altLang="ko-KR" dirty="0"/>
              <a:t>/ </a:t>
            </a:r>
            <a:r>
              <a:rPr lang="en-US" altLang="ko-KR" dirty="0" smtClean="0"/>
              <a:t>(double) CLOCKS_PER_SEC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clock_t</a:t>
            </a:r>
            <a:r>
              <a:rPr lang="en-US" altLang="ko-KR" dirty="0" smtClean="0"/>
              <a:t> : long </a:t>
            </a:r>
            <a:r>
              <a:rPr lang="ko-KR" altLang="en-US" dirty="0" smtClean="0"/>
              <a:t>타입임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38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</a:t>
            </a:r>
            <a:r>
              <a:rPr lang="en-US" altLang="ko-KR" dirty="0" smtClean="0"/>
              <a:t>Structure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620" y="1642416"/>
            <a:ext cx="5282760" cy="329875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8777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Option </a:t>
            </a:r>
            <a:r>
              <a:rPr lang="ko-KR" altLang="en-US" dirty="0" smtClean="0"/>
              <a:t>구조체와 </a:t>
            </a:r>
            <a:r>
              <a:rPr lang="en-US" altLang="ko-KR" dirty="0" smtClean="0"/>
              <a:t>Process </a:t>
            </a:r>
            <a:r>
              <a:rPr lang="ko-KR" altLang="en-US" dirty="0" smtClean="0"/>
              <a:t>구조체를 만든다면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28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&lt;random</a:t>
            </a:r>
            <a:r>
              <a:rPr lang="en-US" altLang="ko-KR" dirty="0" smtClean="0"/>
              <a:t>&gt; Library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#include &lt;random&gt;</a:t>
            </a:r>
          </a:p>
          <a:p>
            <a:pPr lvl="1"/>
            <a:r>
              <a:rPr lang="en-US" altLang="ko-KR" sz="1800" dirty="0" smtClean="0"/>
              <a:t>C</a:t>
            </a:r>
            <a:r>
              <a:rPr lang="en-US" altLang="ko-KR" sz="1800" dirty="0"/>
              <a:t>++ 11 </a:t>
            </a:r>
            <a:r>
              <a:rPr lang="ko-KR" altLang="en-US" sz="1800" dirty="0"/>
              <a:t>에서 추가된 </a:t>
            </a:r>
            <a:r>
              <a:rPr lang="en-US" altLang="ko-KR" sz="1800" dirty="0"/>
              <a:t>header</a:t>
            </a:r>
          </a:p>
          <a:p>
            <a:pPr lvl="1"/>
            <a:r>
              <a:rPr lang="en-US" altLang="ko-KR" sz="1800" dirty="0" smtClean="0"/>
              <a:t>Generators</a:t>
            </a:r>
            <a:r>
              <a:rPr lang="en-US" altLang="ko-KR" sz="1800" dirty="0"/>
              <a:t>: uniform distribution </a:t>
            </a:r>
            <a:r>
              <a:rPr lang="ko-KR" altLang="en-US" sz="1800" dirty="0"/>
              <a:t>의 난수 생성</a:t>
            </a:r>
          </a:p>
          <a:p>
            <a:pPr lvl="1"/>
            <a:r>
              <a:rPr lang="en-US" altLang="ko-KR" sz="1800" dirty="0" smtClean="0"/>
              <a:t>Distributions</a:t>
            </a:r>
            <a:r>
              <a:rPr lang="en-US" altLang="ko-KR" sz="1800" dirty="0"/>
              <a:t>: generator</a:t>
            </a:r>
            <a:r>
              <a:rPr lang="ko-KR" altLang="en-US" sz="1800" dirty="0"/>
              <a:t>에서 생성된 난수를 해당 분포로 </a:t>
            </a:r>
            <a:r>
              <a:rPr lang="en-US" altLang="ko-KR" sz="1800" dirty="0" smtClean="0"/>
              <a:t>transform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 smtClean="0"/>
              <a:t>Generator</a:t>
            </a:r>
            <a:endParaRPr lang="en-US" altLang="ko-KR" sz="2000" dirty="0"/>
          </a:p>
          <a:p>
            <a:pPr lvl="1"/>
            <a:r>
              <a:rPr lang="en-US" altLang="ko-KR" sz="1800" dirty="0" err="1" smtClean="0"/>
              <a:t>default_random_engine</a:t>
            </a:r>
            <a:endParaRPr lang="en-US" altLang="ko-KR" sz="1800" dirty="0"/>
          </a:p>
          <a:p>
            <a:pPr lvl="1"/>
            <a:r>
              <a:rPr lang="en-US" altLang="ko-KR" sz="1800" dirty="0" smtClean="0"/>
              <a:t>mt19937</a:t>
            </a:r>
            <a:endParaRPr lang="en-US" altLang="ko-KR" sz="1800" dirty="0"/>
          </a:p>
          <a:p>
            <a:pPr lvl="1"/>
            <a:r>
              <a:rPr lang="en-US" altLang="ko-KR" sz="1800" dirty="0" smtClean="0"/>
              <a:t>mt19937_64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 smtClean="0"/>
              <a:t>Distributions</a:t>
            </a:r>
            <a:endParaRPr lang="en-US" altLang="ko-KR" sz="2000" dirty="0"/>
          </a:p>
          <a:p>
            <a:pPr lvl="1"/>
            <a:r>
              <a:rPr lang="en-US" altLang="ko-KR" sz="1800" dirty="0" err="1" smtClean="0"/>
              <a:t>binomial_distribution</a:t>
            </a:r>
            <a:endParaRPr lang="en-US" altLang="ko-KR" sz="1800" dirty="0"/>
          </a:p>
          <a:p>
            <a:pPr lvl="1"/>
            <a:r>
              <a:rPr lang="en-US" altLang="ko-KR" sz="1800" dirty="0" err="1" smtClean="0"/>
              <a:t>poisson_distribution</a:t>
            </a:r>
            <a:endParaRPr lang="en-US" altLang="ko-KR" sz="1800" dirty="0"/>
          </a:p>
          <a:p>
            <a:pPr lvl="1"/>
            <a:r>
              <a:rPr lang="en-US" altLang="ko-KR" sz="1800" dirty="0" err="1" smtClean="0"/>
              <a:t>exponential_distribution</a:t>
            </a:r>
            <a:endParaRPr lang="en-US" altLang="ko-KR" sz="1800" dirty="0"/>
          </a:p>
          <a:p>
            <a:pPr lvl="1"/>
            <a:r>
              <a:rPr lang="en-US" altLang="ko-KR" sz="1800" dirty="0" err="1" smtClean="0"/>
              <a:t>normal_distribution</a:t>
            </a:r>
            <a:endParaRPr lang="en-US" altLang="ko-KR" sz="1800" dirty="0"/>
          </a:p>
          <a:p>
            <a:pPr lvl="1"/>
            <a:r>
              <a:rPr lang="en-US" altLang="ko-KR" sz="1800" dirty="0" err="1" smtClean="0"/>
              <a:t>lognormal_distribution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etc.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9607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Code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908720"/>
            <a:ext cx="8229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&lt;random&gt;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nrolls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10000;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number of experiments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nstars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100;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maximum number of stars to distribute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default_random_engine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generator;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normal_distribution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distribution(5.0, 2.0);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p[10] = {};</a:t>
            </a:r>
          </a:p>
          <a:p>
            <a:pPr lvl="1"/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i&lt;nrolls; ++i) {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number = distribution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generator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((number &gt;= 0.0) &amp;&amp; (number&lt;10.0)) ++p[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(number)];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normal_distribution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(5.0,2.0):"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i&lt;10; ++i) {</a:t>
            </a:r>
          </a:p>
          <a:p>
            <a:pPr lvl="2"/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std::cout </a:t>
            </a:r>
            <a:r>
              <a:rPr lang="nn-NO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</a:t>
            </a:r>
            <a:r>
              <a:rPr lang="nn-NO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"-"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+ 1) </a:t>
            </a:r>
            <a:r>
              <a:rPr lang="nn-NO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": "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*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nstars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nrolls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'*'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70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MACRO </a:t>
            </a:r>
            <a:r>
              <a:rPr lang="ko-KR" altLang="en-US" dirty="0" smtClean="0"/>
              <a:t>상수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#define …</a:t>
            </a:r>
          </a:p>
          <a:p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#define PI 3.141592</a:t>
            </a:r>
          </a:p>
          <a:p>
            <a:pPr lvl="1"/>
            <a:r>
              <a:rPr lang="en-US" altLang="ko-KR" dirty="0" smtClean="0"/>
              <a:t>#define SQ(x) ((x)*(x))</a:t>
            </a:r>
          </a:p>
          <a:p>
            <a:pPr lvl="1"/>
            <a:r>
              <a:rPr lang="en-US" altLang="ko-KR" dirty="0" smtClean="0"/>
              <a:t>#define ADD(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((x)+(y))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컴파일 이전에 소스코드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Option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payoff</a:t>
            </a:r>
            <a:r>
              <a:rPr lang="ko-KR" altLang="en-US" dirty="0" smtClean="0"/>
              <a:t>를 구하는 함수를 매크로 함수로 구현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 algn="ctr">
              <a:buNone/>
            </a:pPr>
            <a:r>
              <a:rPr lang="en-US" altLang="ko-KR" sz="2400" dirty="0" smtClean="0"/>
              <a:t>#define MAX(</a:t>
            </a:r>
            <a:r>
              <a:rPr lang="en-US" altLang="ko-KR" sz="2400" dirty="0" err="1" smtClean="0"/>
              <a:t>x,y</a:t>
            </a:r>
            <a:r>
              <a:rPr lang="en-US" altLang="ko-KR" sz="2400" dirty="0" smtClean="0"/>
              <a:t>)  (((x)&gt;(y)) ? (x) : (y))</a:t>
            </a:r>
          </a:p>
          <a:p>
            <a:pPr marL="457200" lvl="1" indent="0" algn="ctr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993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mc_blackscholes.h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bnt_blackscholes.h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05273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analytic_blackscholes.h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mcprice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numOfSimulation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3356992"/>
            <a:ext cx="44644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analytic_blackscholes.h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bntprice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nsteps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72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936" y="274638"/>
            <a:ext cx="4690864" cy="634082"/>
          </a:xfrm>
        </p:spPr>
        <p:txBody>
          <a:bodyPr/>
          <a:lstStyle/>
          <a:p>
            <a:r>
              <a:rPr lang="en-US" altLang="ko-KR" dirty="0" smtClean="0"/>
              <a:t>mc_blackscholes.cpp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78060"/>
            <a:ext cx="8229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mc_blackscholes.h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&lt;random&gt;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mcprice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numOfSimulation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sumOfPayoff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mt19937_64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normal_distribution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engine(0.0, 1.0);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gen.seed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random_device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{}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- 0.5*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)*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diffution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sqrt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numOfSimulation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++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 = engine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0; j &lt; 2; ++j) {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diffution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*(1 - j * 2)*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e);</a:t>
            </a:r>
          </a:p>
          <a:p>
            <a:pPr lvl="3"/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 = </a:t>
            </a:r>
            <a:r>
              <a:rPr lang="en-US" altLang="ko-KR" dirty="0" smtClean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*(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0);</a:t>
            </a:r>
          </a:p>
          <a:p>
            <a:pPr lvl="3"/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sumOfPayoff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p;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sumOfPayoff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numOfSimulation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2.0;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223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std</a:t>
            </a:r>
            <a:r>
              <a:rPr lang="en-US" altLang="ko-KR" dirty="0" smtClean="0"/>
              <a:t>::vector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#include &lt;vector&gt;</a:t>
            </a:r>
          </a:p>
          <a:p>
            <a:r>
              <a:rPr lang="ko-KR" altLang="en-US" dirty="0" smtClean="0"/>
              <a:t>대표적인 </a:t>
            </a:r>
            <a:r>
              <a:rPr lang="en-US" altLang="ko-KR" dirty="0" smtClean="0"/>
              <a:t>STL</a:t>
            </a:r>
            <a:r>
              <a:rPr lang="ko-KR" altLang="en-US" dirty="0" smtClean="0"/>
              <a:t> 컨테이너</a:t>
            </a:r>
            <a:endParaRPr lang="en-US" altLang="ko-KR" dirty="0" smtClean="0"/>
          </a:p>
          <a:p>
            <a:r>
              <a:rPr lang="ko-KR" altLang="en-US" dirty="0" smtClean="0"/>
              <a:t>템플릿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Methods</a:t>
            </a:r>
          </a:p>
          <a:p>
            <a:pPr lvl="1"/>
            <a:r>
              <a:rPr lang="en-US" altLang="ko-KR" dirty="0" smtClean="0"/>
              <a:t>size()</a:t>
            </a:r>
          </a:p>
          <a:p>
            <a:pPr lvl="1"/>
            <a:r>
              <a:rPr lang="en-US" altLang="ko-KR" dirty="0" smtClean="0"/>
              <a:t>front()</a:t>
            </a:r>
          </a:p>
          <a:p>
            <a:pPr lvl="1"/>
            <a:r>
              <a:rPr lang="en-US" altLang="ko-KR" dirty="0" smtClean="0"/>
              <a:t>back()</a:t>
            </a:r>
          </a:p>
          <a:p>
            <a:pPr lvl="1"/>
            <a:r>
              <a:rPr lang="en-US" altLang="ko-KR" dirty="0" err="1" smtClean="0"/>
              <a:t>push_back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begin()</a:t>
            </a:r>
          </a:p>
          <a:p>
            <a:pPr lvl="1"/>
            <a:r>
              <a:rPr lang="en-US" altLang="ko-KR" dirty="0" smtClean="0"/>
              <a:t>end()</a:t>
            </a:r>
          </a:p>
          <a:p>
            <a:endParaRPr lang="en-US" altLang="ko-KR" dirty="0" smtClean="0"/>
          </a:p>
        </p:txBody>
      </p:sp>
      <p:sp>
        <p:nvSpPr>
          <p:cNvPr id="5" name="Rectangle 4"/>
          <p:cNvSpPr/>
          <p:nvPr/>
        </p:nvSpPr>
        <p:spPr>
          <a:xfrm>
            <a:off x="4320480" y="1340768"/>
            <a:ext cx="4572000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&lt;vector&gt;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// Create a vector containing integers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std</a:t>
            </a:r>
            <a:r>
              <a:rPr lang="en-US" altLang="ko-KR" dirty="0"/>
              <a:t>::vector&lt;</a:t>
            </a:r>
            <a:r>
              <a:rPr lang="en-US" altLang="ko-KR" dirty="0" err="1"/>
              <a:t>int</a:t>
            </a:r>
            <a:r>
              <a:rPr lang="en-US" altLang="ko-KR" dirty="0"/>
              <a:t>&gt; v = {7, 5, 16, 8};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// Add two more integers to vector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v.push_back</a:t>
            </a:r>
            <a:r>
              <a:rPr lang="en-US" altLang="ko-KR" dirty="0"/>
              <a:t>(25);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v.push_back</a:t>
            </a:r>
            <a:r>
              <a:rPr lang="en-US" altLang="ko-KR" dirty="0"/>
              <a:t>(13);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// Iterate and print values of vector</a:t>
            </a:r>
          </a:p>
          <a:p>
            <a:r>
              <a:rPr lang="en-US" altLang="ko-KR" dirty="0"/>
              <a:t>    for(</a:t>
            </a:r>
            <a:r>
              <a:rPr lang="en-US" altLang="ko-KR" dirty="0" err="1"/>
              <a:t>int</a:t>
            </a:r>
            <a:r>
              <a:rPr lang="en-US" altLang="ko-KR" dirty="0"/>
              <a:t> n : v)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r>
              <a:rPr lang="en-US" altLang="ko-KR" dirty="0"/>
              <a:t> &lt;&lt; n &lt;&lt; '\n';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0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std</a:t>
            </a:r>
            <a:r>
              <a:rPr lang="en-US" altLang="ko-KR" dirty="0" smtClean="0"/>
              <a:t>::vector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70" y="1729160"/>
            <a:ext cx="6044060" cy="371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2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024" y="188640"/>
            <a:ext cx="4690864" cy="634082"/>
          </a:xfrm>
        </p:spPr>
        <p:txBody>
          <a:bodyPr/>
          <a:lstStyle/>
          <a:p>
            <a:r>
              <a:rPr lang="en-US" altLang="ko-KR" dirty="0" smtClean="0"/>
              <a:t>bnt_blackscholes.cpp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467544" y="145077"/>
            <a:ext cx="82283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bnt_blackscholes.h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bntprice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nsteps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nsteps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sqrt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 = 1 / u;</a:t>
            </a:r>
          </a:p>
          <a:p>
            <a:pPr lvl="1"/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 = (</a:t>
            </a:r>
            <a:r>
              <a:rPr lang="fr-FR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)*</a:t>
            </a:r>
            <a:r>
              <a:rPr lang="fr-FR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- d) / (u - d);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v(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nsteps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+ 1, 0.0);</a:t>
            </a:r>
          </a:p>
          <a:p>
            <a:pPr lvl="1"/>
            <a:r>
              <a:rPr lang="nb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b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b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b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0; j &lt;= </a:t>
            </a:r>
            <a:r>
              <a:rPr lang="nb-NO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nsteps</a:t>
            </a:r>
            <a:r>
              <a:rPr lang="nb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++j) {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*pow(u,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nsteps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j)*pow(d, j);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0);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</a:t>
            </a:r>
            <a:r>
              <a:rPr lang="nn-NO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nsteps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-1; i &gt;= 0; --i) {</a:t>
            </a:r>
          </a:p>
          <a:p>
            <a:pPr lvl="2"/>
            <a:r>
              <a:rPr lang="nb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b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b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b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0; j &lt;= i; ++j</a:t>
            </a:r>
            <a:r>
              <a:rPr lang="nb-NO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nb-NO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</a:t>
            </a:r>
            <a:r>
              <a:rPr lang="en-US" altLang="ko-KR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*(v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p + v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 + 1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(1 - p));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23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852</Words>
  <Application>Microsoft Office PowerPoint</Application>
  <PresentationFormat>On-screen Show (4:3)</PresentationFormat>
  <Paragraphs>171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돋움체</vt:lpstr>
      <vt:lpstr>맑은 고딕</vt:lpstr>
      <vt:lpstr>Arial</vt:lpstr>
      <vt:lpstr>Office 테마</vt:lpstr>
      <vt:lpstr>MC Simulation &amp; Binomial Tree Methods</vt:lpstr>
      <vt:lpstr>&lt;random&gt; Library</vt:lpstr>
      <vt:lpstr>Sample Code</vt:lpstr>
      <vt:lpstr>MACRO 상수 &amp; 함수</vt:lpstr>
      <vt:lpstr>mc_blackscholes.h &amp; bnt_blackscholes.h</vt:lpstr>
      <vt:lpstr>mc_blackscholes.cpp</vt:lpstr>
      <vt:lpstr>std::vector</vt:lpstr>
      <vt:lpstr>std::vector</vt:lpstr>
      <vt:lpstr>bnt_blackscholes.cpp</vt:lpstr>
      <vt:lpstr>Local Variables</vt:lpstr>
      <vt:lpstr>계산 시간 측정</vt:lpstr>
      <vt:lpstr>구조체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VBA 금융공학</dc:title>
  <dc:creator>Keunho Hwang</dc:creator>
  <cp:lastModifiedBy>Windows 사용자</cp:lastModifiedBy>
  <cp:revision>502</cp:revision>
  <dcterms:created xsi:type="dcterms:W3CDTF">2015-05-30T08:24:43Z</dcterms:created>
  <dcterms:modified xsi:type="dcterms:W3CDTF">2017-09-11T13:12:40Z</dcterms:modified>
</cp:coreProperties>
</file>