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0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7" r:id="rId10"/>
    <p:sldId id="368" r:id="rId11"/>
    <p:sldId id="369" r:id="rId12"/>
    <p:sldId id="365" r:id="rId13"/>
    <p:sldId id="3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Class &amp; Object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250751"/>
            <a:ext cx="8352928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6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::price(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daysBetween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expiration_) / 365.0;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getSpot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getDiv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sigma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bsprice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(s, strike_, r, q, t, sigma, type_);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daysBetween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expiration_) / 365.0;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getSpot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getDiv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sigma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bsvega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(s, strike_, r, q, t, sigma, type_);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52120" y="1250751"/>
            <a:ext cx="3168352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plainvanilla_option.cpp</a:t>
            </a:r>
            <a:endParaRPr lang="ko-KR" alt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02679"/>
            <a:ext cx="8229600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Cont.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5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208" y="1340768"/>
            <a:ext cx="8147248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fr-FR" altLang="ko-KR" sz="1600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fr-FR" altLang="ko-KR" sz="16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fr-FR" altLang="ko-KR" sz="1600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fr-FR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impliedVol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 err="1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daysBetween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expiration_) / 365.0;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getSpot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getDiv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sigma = p_.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= 1;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&gt;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diff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bsprice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(s, strike_, r, q, t, x, type_) -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 = abs(diff);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x - diff /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bsvega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(s, strike_, r, q, t, x, type_);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02679"/>
            <a:ext cx="8229600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Cont.</a:t>
            </a:r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08104" y="1340768"/>
            <a:ext cx="3168352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plainvanilla_option.cpp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79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main_class.cpp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4925"/>
            <a:ext cx="8229600" cy="563231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 smtClean="0">
              <a:solidFill>
                <a:srgbClr val="808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plainvanilla_option.h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(2017, 9, 1);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mat(2017, 10, 31);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spot = 100,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0.01, div = 0.01,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0.2;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 = </a:t>
            </a:r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type);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process(spot,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div,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inst.setProcess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(process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"price 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std::cout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"vega = "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inst.vega(evalDate)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std::endl;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4.1;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 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inst.impliedVol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4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옵션이 등장하면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Plain-vanilla option </a:t>
            </a:r>
            <a:r>
              <a:rPr lang="ko-KR" altLang="en-US" dirty="0" smtClean="0"/>
              <a:t>만 거래하던 트레이더가 갑자기 </a:t>
            </a:r>
            <a:r>
              <a:rPr lang="en-US" altLang="ko-KR" dirty="0" smtClean="0"/>
              <a:t>Binary option</a:t>
            </a:r>
            <a:r>
              <a:rPr lang="ko-KR" altLang="en-US" dirty="0" smtClean="0"/>
              <a:t>을 거래한다면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새로운 옵션 평가를 구현할 수 있는 가장 효율적인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Reusability + Extensibility </a:t>
            </a:r>
            <a:r>
              <a:rPr lang="ko-KR" altLang="en-US" dirty="0" smtClean="0"/>
              <a:t>를 고려한 프로그래밍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44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Variables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196752"/>
            <a:ext cx="554736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20" y="1642416"/>
            <a:ext cx="5282760" cy="329875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777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Option </a:t>
            </a:r>
            <a:r>
              <a:rPr lang="ko-KR" altLang="en-US" dirty="0" smtClean="0"/>
              <a:t>구조체와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구조체를 만든다면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8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날짜 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만기일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쿠폰지급일 등 날짜를 다루는 타입이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“Date”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정의 날짜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멤버변수</a:t>
            </a:r>
            <a:r>
              <a:rPr lang="en-US" altLang="ko-KR" dirty="0" smtClean="0"/>
              <a:t>: year_ (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), month_ 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), day_(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두 날짜 사이의 날짜수를 계산하는 함수 구현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3356992"/>
            <a:ext cx="763284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year_(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month_(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day_(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year()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year_;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month()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month_;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day()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day_; 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year_, month_, day_;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daysBetween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24128" y="3356992"/>
            <a:ext cx="267464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date.h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38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날짜 사이의 날짜수 계산하기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::tm </a:t>
            </a:r>
            <a:r>
              <a:rPr lang="ko-KR" altLang="en-US" sz="2000" dirty="0" smtClean="0"/>
              <a:t>구조체 </a:t>
            </a:r>
            <a:r>
              <a:rPr lang="en-US" altLang="ko-KR" sz="2000" dirty="0" smtClean="0"/>
              <a:t>– “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(0~11), 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(1900</a:t>
            </a:r>
            <a:r>
              <a:rPr lang="ko-KR" altLang="en-US" sz="2000" dirty="0" smtClean="0"/>
              <a:t>년 경과 년수</a:t>
            </a:r>
            <a:r>
              <a:rPr lang="en-US" altLang="ko-KR" sz="2000" dirty="0" smtClean="0"/>
              <a:t>)”</a:t>
            </a:r>
            <a:r>
              <a:rPr lang="ko-KR" altLang="en-US" sz="2000" dirty="0" smtClean="0"/>
              <a:t>을 가지는 구조체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mktime</a:t>
            </a:r>
            <a:r>
              <a:rPr lang="en-US" altLang="ko-KR" sz="2000" dirty="0" smtClean="0"/>
              <a:t>(tm*) – tm</a:t>
            </a:r>
            <a:r>
              <a:rPr lang="ko-KR" altLang="en-US" sz="2000" dirty="0" smtClean="0"/>
              <a:t>을 </a:t>
            </a:r>
            <a:r>
              <a:rPr lang="en-US" altLang="ko-KR" sz="2000" dirty="0" err="1" smtClean="0"/>
              <a:t>time_t</a:t>
            </a:r>
            <a:r>
              <a:rPr lang="en-US" altLang="ko-KR" sz="2000" dirty="0" smtClean="0"/>
              <a:t> (1970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부터 초단위 환산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변환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difftime</a:t>
            </a:r>
            <a:r>
              <a:rPr lang="en-US" altLang="ko-KR" sz="2000" dirty="0" smtClean="0"/>
              <a:t>(t0, t1) – </a:t>
            </a:r>
            <a:r>
              <a:rPr lang="ko-KR" altLang="en-US" sz="2000" dirty="0" smtClean="0"/>
              <a:t>두 </a:t>
            </a:r>
            <a:r>
              <a:rPr lang="en-US" altLang="ko-KR" sz="2000" dirty="0" err="1" smtClean="0"/>
              <a:t>time_t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사이의 초단위 간격을 계산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9552" y="3242007"/>
            <a:ext cx="799288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ctime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daysBetween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{ 0, 0, 0,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.day(),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.month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()-1,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.year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()-1900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{ 0, 0, 0,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.day(),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.month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()-1,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.year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()-1900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(&amp;a);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(&amp;b);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difference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difftime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(y, x) / (60 * 60 * 24);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difference;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57800" y="3242007"/>
            <a:ext cx="267464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date.cp</a:t>
            </a:r>
            <a:r>
              <a:rPr lang="en-US" altLang="ko-KR" sz="2000" dirty="0"/>
              <a:t>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087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GBMProcess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Geometric Brownian Motion Process</a:t>
            </a:r>
            <a:r>
              <a:rPr lang="ko-KR" altLang="en-US" dirty="0" smtClean="0"/>
              <a:t>의 정보를 담는 클래스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2062003"/>
            <a:ext cx="7704856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spot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</a:t>
            </a:r>
          </a:p>
          <a:p>
            <a:pPr lvl="1"/>
            <a:r>
              <a:rPr lang="nl-NL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spot</a:t>
            </a:r>
            <a:r>
              <a:rPr lang="nl-NL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_(</a:t>
            </a:r>
            <a:r>
              <a:rPr lang="nl-NL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spot</a:t>
            </a:r>
            <a:r>
              <a:rPr lang="nl-NL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rf_(</a:t>
            </a:r>
            <a:r>
              <a:rPr lang="nl-NL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nl-NL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div_(</a:t>
            </a:r>
            <a:r>
              <a:rPr lang="nl-NL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nl-NL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vol_(</a:t>
            </a:r>
            <a:r>
              <a:rPr lang="nl-NL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nl-NL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getSpot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spot_;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getDiv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div_;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_; 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spot_,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_, div_,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57800" y="2060848"/>
            <a:ext cx="267464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GBMProcess.h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72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PlainVanillaOption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Plain Vanilla Option</a:t>
            </a:r>
            <a:r>
              <a:rPr lang="ko-KR" altLang="en-US" dirty="0" smtClean="0"/>
              <a:t>의 상품 정보를 가지는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프로세스를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pricing, </a:t>
            </a:r>
            <a:r>
              <a:rPr lang="en-US" altLang="ko-KR" dirty="0" err="1" smtClean="0"/>
              <a:t>greek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멤버함수</a:t>
            </a:r>
            <a:r>
              <a:rPr lang="en-US" altLang="ko-KR" dirty="0" smtClean="0"/>
              <a:t>: price, </a:t>
            </a:r>
            <a:r>
              <a:rPr lang="en-US" altLang="ko-KR" dirty="0" err="1" smtClean="0"/>
              <a:t>vega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impiedVol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50035"/>
            <a:ext cx="8229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1, </a:t>
            </a:r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 };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strike_(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type_(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p_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impliedVol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fr-FR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fr-FR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0.1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1e-6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fr-FR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08104" y="2348880"/>
            <a:ext cx="3168352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plainvanilla_option.h</a:t>
            </a:r>
            <a:endParaRPr lang="ko-KR" altLang="en-US" sz="2000" dirty="0"/>
          </a:p>
        </p:txBody>
      </p:sp>
      <p:sp>
        <p:nvSpPr>
          <p:cNvPr id="7" name="Rectangular Callout 6"/>
          <p:cNvSpPr/>
          <p:nvPr/>
        </p:nvSpPr>
        <p:spPr>
          <a:xfrm rot="5400000">
            <a:off x="6870302" y="4287142"/>
            <a:ext cx="515964" cy="2520280"/>
          </a:xfrm>
          <a:prstGeom prst="wedgeRectCallout">
            <a:avLst>
              <a:gd name="adj1" fmla="val -71689"/>
              <a:gd name="adj2" fmla="val 823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클래스 객체 대입 연산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7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2636912"/>
            <a:ext cx="7992888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bsprice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fr-FR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bsvega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fr-FR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fr-FR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fr-FR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fr-FR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en-US" altLang="ko-KR" dirty="0" smtClean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expiration_;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strike_;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type_;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p_;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36096" y="2636912"/>
            <a:ext cx="3168352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plainvanilla_option.h</a:t>
            </a:r>
            <a:endParaRPr lang="ko-KR" alt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altLang="ko-KR" dirty="0" smtClean="0"/>
              <a:t>Plain Vanilla Option</a:t>
            </a:r>
            <a:r>
              <a:rPr lang="ko-KR" altLang="en-US" dirty="0" smtClean="0"/>
              <a:t>의 상품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행사일 </a:t>
            </a:r>
            <a:r>
              <a:rPr lang="en-US" altLang="ko-KR" dirty="0" smtClean="0"/>
              <a:t>(expiration date), </a:t>
            </a:r>
            <a:r>
              <a:rPr lang="ko-KR" altLang="en-US" dirty="0" smtClean="0"/>
              <a:t>행사가격 </a:t>
            </a:r>
            <a:r>
              <a:rPr lang="en-US" altLang="ko-KR" dirty="0" smtClean="0"/>
              <a:t>(strike), </a:t>
            </a:r>
            <a:r>
              <a:rPr lang="ko-KR" altLang="en-US" dirty="0" smtClean="0"/>
              <a:t>옵션 종류 </a:t>
            </a:r>
            <a:r>
              <a:rPr lang="en-US" altLang="ko-KR" dirty="0" smtClean="0"/>
              <a:t>(type)</a:t>
            </a:r>
          </a:p>
          <a:p>
            <a:pPr lvl="1"/>
            <a:r>
              <a:rPr lang="en-US" altLang="ko-KR" dirty="0" err="1" smtClean="0"/>
              <a:t>bsprice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bsvega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멤버로 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62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08720"/>
            <a:ext cx="8147248" cy="538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plainvanilla_option.h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cmath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bsprice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d1 = (log(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+ 0.5*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/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d2 = d1 -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nd1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normcdf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*d1);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nd2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normcdf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*d2);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)*nd1 -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)*nd2);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bsvega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d1 = (log(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+ 0.5*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/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npd1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normpdf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(d1);</a:t>
            </a:r>
          </a:p>
          <a:p>
            <a:pPr lvl="1"/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fr-FR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)*npd1*</a:t>
            </a:r>
            <a:r>
              <a:rPr lang="fr-FR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36096" y="908720"/>
            <a:ext cx="3168352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plainvanilla_option.cpp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492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1079</Words>
  <Application>Microsoft Office PowerPoint</Application>
  <PresentationFormat>On-screen Show (4:3)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Class &amp; Object</vt:lpstr>
      <vt:lpstr>Local Variables</vt:lpstr>
      <vt:lpstr>구조체 Structure</vt:lpstr>
      <vt:lpstr>Date 클래스</vt:lpstr>
      <vt:lpstr>두 날짜 사이의 날짜수 계산하기</vt:lpstr>
      <vt:lpstr>GBMProcess 클래스</vt:lpstr>
      <vt:lpstr>PlainVanillaOption 클래스</vt:lpstr>
      <vt:lpstr>Cont.</vt:lpstr>
      <vt:lpstr>PowerPoint Presentation</vt:lpstr>
      <vt:lpstr>PowerPoint Presentation</vt:lpstr>
      <vt:lpstr>PowerPoint Presentation</vt:lpstr>
      <vt:lpstr>main_class.cpp</vt:lpstr>
      <vt:lpstr>새로운 옵션이 등장하면?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Windows 사용자</cp:lastModifiedBy>
  <cp:revision>535</cp:revision>
  <dcterms:created xsi:type="dcterms:W3CDTF">2015-05-30T08:24:43Z</dcterms:created>
  <dcterms:modified xsi:type="dcterms:W3CDTF">2017-09-18T12:31:29Z</dcterms:modified>
</cp:coreProperties>
</file>