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340" r:id="rId2"/>
    <p:sldId id="366" r:id="rId3"/>
    <p:sldId id="367" r:id="rId4"/>
    <p:sldId id="365" r:id="rId5"/>
    <p:sldId id="368" r:id="rId6"/>
    <p:sldId id="369" r:id="rId7"/>
    <p:sldId id="370" r:id="rId8"/>
    <p:sldId id="371" r:id="rId9"/>
    <p:sldId id="372" r:id="rId10"/>
    <p:sldId id="374" r:id="rId11"/>
    <p:sldId id="375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사용자" initials="W사" lastIdx="1" clrIdx="0">
    <p:extLst>
      <p:ext uri="{19B8F6BF-5375-455C-9EA6-DF929625EA0E}">
        <p15:presenceInfo xmlns:p15="http://schemas.microsoft.com/office/powerpoint/2012/main" userId="Windows 사용자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64" y="10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757DBF-A09C-4526-9F76-5A3AFAD9B097}" type="datetimeFigureOut">
              <a:rPr lang="ko-KR" altLang="en-US" smtClean="0"/>
              <a:pPr/>
              <a:t>2017-09-25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12F856-E1D3-410A-8E9A-DA2033D1D96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Fixed-Income Portfolio Management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09B81-AE59-4274-B656-1E96F966E9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Fixed-Income Portfolio Management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09B81-AE59-4274-B656-1E96F966E9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Fixed-Income Portfolio Management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09B81-AE59-4274-B656-1E96F966E9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25658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268139"/>
          </a:xfrm>
        </p:spPr>
        <p:txBody>
          <a:bodyPr/>
          <a:lstStyle>
            <a:lvl1pPr>
              <a:defRPr sz="1100"/>
            </a:lvl1pPr>
          </a:lstStyle>
          <a:p>
            <a:fld id="{72609B81-AE59-4274-B656-1E96F966E98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Fixed-Income Portfolio Management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09B81-AE59-4274-B656-1E96F966E9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Fixed-Income Portfolio Management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09B81-AE59-4274-B656-1E96F966E9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Fixed-Income Portfolio Management</a:t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09B81-AE59-4274-B656-1E96F966E9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Fixed-Income Portfolio Management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09B81-AE59-4274-B656-1E96F966E9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Fixed-Income Portfolio Management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09B81-AE59-4274-B656-1E96F966E9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Fixed-Income Portfolio Management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09B81-AE59-4274-B656-1E96F966E9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Fixed-Income Portfolio Management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09B81-AE59-4274-B656-1E96F966E9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smtClean="0"/>
              <a:t>Fixed-Income Portfolio Management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609B81-AE59-4274-B656-1E96F966E9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988840"/>
            <a:ext cx="7772400" cy="1152128"/>
          </a:xfrm>
        </p:spPr>
        <p:txBody>
          <a:bodyPr>
            <a:normAutofit/>
          </a:bodyPr>
          <a:lstStyle/>
          <a:p>
            <a:r>
              <a:rPr lang="en-US" altLang="ko-KR" sz="3000" b="1" dirty="0" smtClean="0"/>
              <a:t>Class Hierarchy</a:t>
            </a:r>
            <a:endParaRPr lang="ko-KR" altLang="en-US" sz="3000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789040"/>
            <a:ext cx="6400800" cy="1008112"/>
          </a:xfrm>
        </p:spPr>
        <p:txBody>
          <a:bodyPr>
            <a:normAutofit lnSpcReduction="10000"/>
          </a:bodyPr>
          <a:lstStyle/>
          <a:p>
            <a:endParaRPr lang="en-US" altLang="ko-KR" sz="1800" dirty="0" smtClean="0"/>
          </a:p>
          <a:p>
            <a:r>
              <a:rPr lang="ko-KR" altLang="en-US" sz="1800" dirty="0" smtClean="0"/>
              <a:t>금융공학 프로그래밍 </a:t>
            </a:r>
            <a:r>
              <a:rPr lang="en-US" altLang="ko-KR" sz="1800" dirty="0" smtClean="0"/>
              <a:t>II</a:t>
            </a:r>
          </a:p>
          <a:p>
            <a:r>
              <a:rPr lang="en-US" altLang="ko-KR" sz="1800" dirty="0" smtClean="0"/>
              <a:t>Fall 2017</a:t>
            </a:r>
          </a:p>
          <a:p>
            <a:endParaRPr lang="en-US" altLang="ko-KR" sz="1800" dirty="0"/>
          </a:p>
          <a:p>
            <a:endParaRPr lang="en-US" altLang="ko-KR" sz="1800" dirty="0" smtClean="0"/>
          </a:p>
          <a:p>
            <a:endParaRPr lang="en-US" altLang="ko-KR" sz="1800" dirty="0" smtClean="0"/>
          </a:p>
          <a:p>
            <a:endParaRPr lang="en-US" altLang="ko-KR" sz="1800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431540" y="3104968"/>
            <a:ext cx="8280920" cy="3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오버라이딩 </a:t>
            </a:r>
            <a:r>
              <a:rPr lang="en-US" altLang="ko-KR" dirty="0" smtClean="0"/>
              <a:t>Overriding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ko-KR" altLang="en-US" dirty="0" smtClean="0"/>
              <a:t>부모클래스의 함수를 자식클래스에서 재정의</a:t>
            </a:r>
            <a:endParaRPr lang="en-US" altLang="ko-KR" dirty="0"/>
          </a:p>
          <a:p>
            <a:pPr lvl="1"/>
            <a:r>
              <a:rPr lang="ko-KR" altLang="en-US" dirty="0" smtClean="0"/>
              <a:t>자식클래스의 함수가 부모클래스로 부터 상속받은 함수를 덮어씀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en-US" altLang="ko-KR" dirty="0" smtClean="0"/>
              <a:t>Option</a:t>
            </a:r>
            <a:r>
              <a:rPr lang="ko-KR" altLang="en-US" dirty="0" smtClean="0"/>
              <a:t>클래스에 </a:t>
            </a:r>
            <a:r>
              <a:rPr lang="en-US" altLang="ko-KR" dirty="0" smtClean="0"/>
              <a:t>double price() </a:t>
            </a:r>
            <a:r>
              <a:rPr lang="ko-KR" altLang="en-US" dirty="0" smtClean="0"/>
              <a:t>함수를 만들고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자식 클래스에서 </a:t>
            </a:r>
            <a:r>
              <a:rPr lang="en-US" altLang="ko-KR" dirty="0" smtClean="0"/>
              <a:t>price</a:t>
            </a:r>
            <a:r>
              <a:rPr lang="ko-KR" altLang="en-US" dirty="0" smtClean="0"/>
              <a:t>함수를 없앤다면</a:t>
            </a:r>
            <a:r>
              <a:rPr lang="en-US" altLang="ko-KR" dirty="0" smtClean="0"/>
              <a:t>,</a:t>
            </a:r>
          </a:p>
          <a:p>
            <a:pPr lvl="1"/>
            <a:r>
              <a:rPr lang="ko-KR" altLang="en-US" dirty="0" smtClean="0"/>
              <a:t>부모클래스의 </a:t>
            </a:r>
            <a:r>
              <a:rPr lang="en-US" altLang="ko-KR" dirty="0" smtClean="0"/>
              <a:t>price </a:t>
            </a:r>
            <a:r>
              <a:rPr lang="ko-KR" altLang="en-US" dirty="0" smtClean="0"/>
              <a:t>함수를 실행함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자식클래스에서 </a:t>
            </a:r>
            <a:r>
              <a:rPr lang="en-US" altLang="ko-KR" dirty="0" smtClean="0"/>
              <a:t>price() </a:t>
            </a:r>
            <a:r>
              <a:rPr lang="ko-KR" altLang="en-US" dirty="0" smtClean="0"/>
              <a:t>함수를 재정의하면</a:t>
            </a:r>
            <a:r>
              <a:rPr lang="en-US" altLang="ko-KR" dirty="0" smtClean="0"/>
              <a:t>, </a:t>
            </a:r>
          </a:p>
          <a:p>
            <a:pPr lvl="1"/>
            <a:r>
              <a:rPr lang="ko-KR" altLang="en-US" dirty="0" smtClean="0"/>
              <a:t>자식클래스의 </a:t>
            </a:r>
            <a:r>
              <a:rPr lang="en-US" altLang="ko-KR" dirty="0" smtClean="0"/>
              <a:t>price </a:t>
            </a:r>
            <a:r>
              <a:rPr lang="ko-KR" altLang="en-US" dirty="0" smtClean="0"/>
              <a:t>함수를 실행함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57849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출력 함수 만들기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ko-KR" altLang="en-US" dirty="0" smtClean="0"/>
              <a:t>옵션의 객체를 받아서 옵션의 가격과 그릭을 출력하는 함수를 만드려고 하는데</a:t>
            </a:r>
            <a:r>
              <a:rPr lang="en-US" altLang="ko-KR" dirty="0" smtClean="0"/>
              <a:t>,</a:t>
            </a:r>
          </a:p>
          <a:p>
            <a:endParaRPr lang="en-US" altLang="ko-KR" dirty="0"/>
          </a:p>
          <a:p>
            <a:pPr marL="400050" lvl="1" indent="0">
              <a:buNone/>
            </a:pPr>
            <a:r>
              <a:rPr lang="en-US" altLang="ko-KR" dirty="0" smtClean="0"/>
              <a:t>void </a:t>
            </a:r>
            <a:r>
              <a:rPr lang="en-US" altLang="ko-KR" dirty="0" err="1" smtClean="0"/>
              <a:t>print_plainvanilla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PlainVanillaOption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inst</a:t>
            </a:r>
            <a:r>
              <a:rPr lang="en-US" altLang="ko-KR" dirty="0" smtClean="0"/>
              <a:t>) {</a:t>
            </a:r>
          </a:p>
          <a:p>
            <a:pPr marL="800100" lvl="2" indent="0">
              <a:buNone/>
            </a:pPr>
            <a:r>
              <a:rPr lang="en-US" altLang="ko-KR" sz="2000" dirty="0" err="1" smtClean="0"/>
              <a:t>std</a:t>
            </a:r>
            <a:r>
              <a:rPr lang="en-US" altLang="ko-KR" sz="2000" dirty="0" smtClean="0"/>
              <a:t>::</a:t>
            </a:r>
            <a:r>
              <a:rPr lang="en-US" altLang="ko-KR" sz="2000" dirty="0" err="1" smtClean="0"/>
              <a:t>cout</a:t>
            </a:r>
            <a:r>
              <a:rPr lang="en-US" altLang="ko-KR" sz="2000" dirty="0" smtClean="0"/>
              <a:t> &lt;&lt; “price = “ &lt;&lt; </a:t>
            </a:r>
            <a:r>
              <a:rPr lang="en-US" altLang="ko-KR" sz="2000" dirty="0" err="1" smtClean="0"/>
              <a:t>inst.price</a:t>
            </a:r>
            <a:r>
              <a:rPr lang="en-US" altLang="ko-KR" sz="2000" dirty="0" smtClean="0"/>
              <a:t>() &lt;&lt; </a:t>
            </a:r>
            <a:r>
              <a:rPr lang="en-US" altLang="ko-KR" sz="2000" dirty="0" err="1" smtClean="0"/>
              <a:t>std</a:t>
            </a:r>
            <a:r>
              <a:rPr lang="en-US" altLang="ko-KR" sz="2000" dirty="0" smtClean="0"/>
              <a:t>::</a:t>
            </a:r>
            <a:r>
              <a:rPr lang="en-US" altLang="ko-KR" sz="2000" dirty="0" err="1" smtClean="0"/>
              <a:t>endl</a:t>
            </a:r>
            <a:r>
              <a:rPr lang="en-US" altLang="ko-KR" sz="2000" dirty="0" smtClean="0"/>
              <a:t>;</a:t>
            </a:r>
          </a:p>
          <a:p>
            <a:pPr marL="400050" lvl="1" indent="0">
              <a:buNone/>
            </a:pPr>
            <a:r>
              <a:rPr lang="en-US" altLang="ko-KR" dirty="0" smtClean="0"/>
              <a:t>}</a:t>
            </a:r>
            <a:endParaRPr lang="en-US" altLang="ko-KR" dirty="0"/>
          </a:p>
          <a:p>
            <a:pPr marL="400050" lvl="1" indent="0">
              <a:buNone/>
            </a:pPr>
            <a:r>
              <a:rPr lang="en-US" altLang="ko-KR" dirty="0"/>
              <a:t>void </a:t>
            </a:r>
            <a:r>
              <a:rPr lang="en-US" altLang="ko-KR" dirty="0" err="1" smtClean="0"/>
              <a:t>print_binary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BinaryOption</a:t>
            </a:r>
            <a:r>
              <a:rPr lang="en-US" altLang="ko-KR" dirty="0" smtClean="0"/>
              <a:t> </a:t>
            </a:r>
            <a:r>
              <a:rPr lang="en-US" altLang="ko-KR" dirty="0" err="1"/>
              <a:t>inst</a:t>
            </a:r>
            <a:r>
              <a:rPr lang="en-US" altLang="ko-KR" dirty="0"/>
              <a:t>) {</a:t>
            </a:r>
          </a:p>
          <a:p>
            <a:pPr marL="400050" lvl="1" indent="0">
              <a:buNone/>
            </a:pPr>
            <a:r>
              <a:rPr lang="en-US" altLang="ko-KR" dirty="0" smtClean="0"/>
              <a:t>	</a:t>
            </a:r>
            <a:r>
              <a:rPr lang="en-US" altLang="ko-KR" dirty="0" err="1" smtClean="0"/>
              <a:t>std</a:t>
            </a:r>
            <a:r>
              <a:rPr lang="en-US" altLang="ko-KR" dirty="0"/>
              <a:t>::</a:t>
            </a:r>
            <a:r>
              <a:rPr lang="en-US" altLang="ko-KR" dirty="0" err="1"/>
              <a:t>cout</a:t>
            </a:r>
            <a:r>
              <a:rPr lang="en-US" altLang="ko-KR" dirty="0"/>
              <a:t> &lt;&lt; “price = “ &lt;&lt; </a:t>
            </a:r>
            <a:r>
              <a:rPr lang="en-US" altLang="ko-KR" dirty="0" err="1"/>
              <a:t>inst.price</a:t>
            </a:r>
            <a:r>
              <a:rPr lang="en-US" altLang="ko-KR" dirty="0"/>
              <a:t>() &lt;&lt; </a:t>
            </a:r>
            <a:r>
              <a:rPr lang="en-US" altLang="ko-KR" dirty="0" err="1"/>
              <a:t>std</a:t>
            </a:r>
            <a:r>
              <a:rPr lang="en-US" altLang="ko-KR" dirty="0"/>
              <a:t>::</a:t>
            </a:r>
            <a:r>
              <a:rPr lang="en-US" altLang="ko-KR" dirty="0" err="1"/>
              <a:t>endl</a:t>
            </a:r>
            <a:r>
              <a:rPr lang="en-US" altLang="ko-KR" dirty="0" smtClean="0"/>
              <a:t>;</a:t>
            </a:r>
            <a:endParaRPr lang="en-US" altLang="ko-KR" dirty="0"/>
          </a:p>
          <a:p>
            <a:pPr marL="400050" lvl="1" indent="0">
              <a:buNone/>
            </a:pPr>
            <a:r>
              <a:rPr lang="en-US" altLang="ko-KR" dirty="0" smtClean="0"/>
              <a:t>}</a:t>
            </a:r>
          </a:p>
          <a:p>
            <a:pPr marL="400050" lvl="1" indent="0">
              <a:buNone/>
            </a:pPr>
            <a:endParaRPr lang="en-US" altLang="ko-KR" dirty="0"/>
          </a:p>
          <a:p>
            <a:r>
              <a:rPr lang="ko-KR" altLang="en-US" dirty="0" smtClean="0"/>
              <a:t>같은 내용의 함수를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개로 만들어야 하나</a:t>
            </a:r>
            <a:r>
              <a:rPr lang="en-US" altLang="ko-KR" dirty="0" smtClean="0"/>
              <a:t>?</a:t>
            </a:r>
          </a:p>
          <a:p>
            <a:r>
              <a:rPr lang="ko-KR" altLang="en-US" dirty="0" smtClean="0"/>
              <a:t>만약 옵션의 종류가 수 십개 라면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2550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새로운 옵션이 등장하면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en-US" altLang="ko-KR" dirty="0" smtClean="0"/>
              <a:t>Plain-vanilla option </a:t>
            </a:r>
            <a:r>
              <a:rPr lang="ko-KR" altLang="en-US" dirty="0" smtClean="0"/>
              <a:t>만 거래하던 트레이더가 갑자기 </a:t>
            </a:r>
            <a:r>
              <a:rPr lang="en-US" altLang="ko-KR" dirty="0" smtClean="0"/>
              <a:t>Binary option</a:t>
            </a:r>
            <a:r>
              <a:rPr lang="ko-KR" altLang="en-US" dirty="0" smtClean="0"/>
              <a:t>을 거래한다면</a:t>
            </a:r>
            <a:r>
              <a:rPr lang="en-US" altLang="ko-KR" dirty="0" smtClean="0"/>
              <a:t>?</a:t>
            </a:r>
          </a:p>
          <a:p>
            <a:endParaRPr lang="en-US" altLang="ko-KR" dirty="0"/>
          </a:p>
          <a:p>
            <a:r>
              <a:rPr lang="ko-KR" altLang="en-US" dirty="0" smtClean="0"/>
              <a:t>새로운 옵션 평가를 구현할 수 있는 가장 효율적인 방법은</a:t>
            </a:r>
            <a:r>
              <a:rPr lang="en-US" altLang="ko-KR" dirty="0" smtClean="0"/>
              <a:t>?</a:t>
            </a:r>
          </a:p>
          <a:p>
            <a:endParaRPr lang="en-US" altLang="ko-KR" dirty="0"/>
          </a:p>
          <a:p>
            <a:r>
              <a:rPr lang="en-US" altLang="ko-KR" dirty="0" smtClean="0"/>
              <a:t>Reusability + Extensibility </a:t>
            </a:r>
            <a:r>
              <a:rPr lang="ko-KR" altLang="en-US" dirty="0" smtClean="0"/>
              <a:t>를 고려한 프로그래밍</a:t>
            </a:r>
            <a:r>
              <a:rPr lang="en-US" altLang="ko-KR" dirty="0" smtClean="0"/>
              <a:t>!!!</a:t>
            </a:r>
          </a:p>
          <a:p>
            <a:endParaRPr lang="en-US" altLang="ko-KR" dirty="0"/>
          </a:p>
          <a:p>
            <a:r>
              <a:rPr lang="ko-KR" altLang="en-US" dirty="0" smtClean="0"/>
              <a:t>기존의 코드에서 중복된 부분을 최소화하려면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9441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클래스 설계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en-US" altLang="ko-KR" dirty="0" err="1" smtClean="0"/>
              <a:t>PlainVanilla</a:t>
            </a:r>
            <a:r>
              <a:rPr lang="en-US" altLang="ko-KR" dirty="0" smtClean="0"/>
              <a:t> </a:t>
            </a:r>
            <a:r>
              <a:rPr lang="ko-KR" altLang="en-US" dirty="0" smtClean="0"/>
              <a:t>옵션과 </a:t>
            </a:r>
            <a:r>
              <a:rPr lang="en-US" altLang="ko-KR" dirty="0" smtClean="0"/>
              <a:t>Binary </a:t>
            </a:r>
            <a:r>
              <a:rPr lang="ko-KR" altLang="en-US" dirty="0" smtClean="0"/>
              <a:t>옵션의 공통 요소는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dirty="0" smtClean="0"/>
              <a:t>옵션 만기일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옵션 타입</a:t>
            </a:r>
            <a:r>
              <a:rPr lang="en-US" altLang="ko-KR" dirty="0" smtClean="0"/>
              <a:t>, </a:t>
            </a:r>
            <a:r>
              <a:rPr lang="ko-KR" altLang="en-US" dirty="0" smtClean="0"/>
              <a:t>행사가격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평가를 위한 </a:t>
            </a:r>
            <a:r>
              <a:rPr lang="en-US" altLang="ko-KR" dirty="0" smtClean="0"/>
              <a:t>GBM </a:t>
            </a:r>
            <a:r>
              <a:rPr lang="ko-KR" altLang="en-US" dirty="0" smtClean="0"/>
              <a:t>프로세스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평가일 설정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d1, d2 </a:t>
            </a:r>
            <a:r>
              <a:rPr lang="ko-KR" altLang="en-US" dirty="0" smtClean="0"/>
              <a:t>계산 방법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구체적인 구현 방법은 다르지만 공통으로 가지고 있는 요소는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dirty="0" smtClean="0"/>
              <a:t>가격을 계산하는 함수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Greek</a:t>
            </a:r>
            <a:r>
              <a:rPr lang="ko-KR" altLang="en-US" dirty="0" smtClean="0"/>
              <a:t>을 계산하는 함수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 smtClean="0"/>
              <a:t>공통 요소를 추출해 부모 클래스를 만든다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9826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main.cpp</a:t>
            </a:r>
            <a:endParaRPr lang="ko-KR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987107"/>
            <a:ext cx="8229600" cy="5847755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7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sz="1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7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7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iostream</a:t>
            </a:r>
            <a:r>
              <a:rPr lang="en-US" altLang="ko-KR" sz="17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7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7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sz="1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7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7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ctime</a:t>
            </a:r>
            <a:r>
              <a:rPr lang="en-US" altLang="ko-KR" sz="17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7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7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sz="1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7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&lt;string&gt;</a:t>
            </a:r>
            <a:endParaRPr lang="en-US" altLang="ko-KR" sz="17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7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sz="1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7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7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plainvanilla_option.h</a:t>
            </a:r>
            <a:r>
              <a:rPr lang="en-US" altLang="ko-KR" sz="17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endParaRPr lang="en-US" altLang="ko-KR" sz="17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7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sz="1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7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700" dirty="0" err="1" smtClean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binary_option.h</a:t>
            </a:r>
            <a:r>
              <a:rPr lang="en-US" altLang="ko-KR" sz="1700" dirty="0" smtClean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endParaRPr lang="en-US" altLang="ko-KR" sz="17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700" dirty="0" err="1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7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main() {</a:t>
            </a:r>
          </a:p>
          <a:p>
            <a:pPr lvl="1"/>
            <a:r>
              <a:rPr lang="en-US" altLang="ko-KR" sz="17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Date</a:t>
            </a:r>
            <a:r>
              <a:rPr lang="en-US" altLang="ko-KR" sz="1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evalDate</a:t>
            </a:r>
            <a:r>
              <a:rPr lang="en-US" altLang="ko-KR" sz="1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(2017, 9, 1);</a:t>
            </a:r>
          </a:p>
          <a:p>
            <a:pPr lvl="1"/>
            <a:r>
              <a:rPr lang="en-US" altLang="ko-KR" sz="17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Date</a:t>
            </a:r>
            <a:r>
              <a:rPr lang="en-US" altLang="ko-KR" sz="1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mat(2017, 10, 31);</a:t>
            </a:r>
          </a:p>
          <a:p>
            <a:pPr lvl="1"/>
            <a:r>
              <a:rPr lang="en-US" altLang="ko-KR" sz="17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double</a:t>
            </a:r>
            <a:r>
              <a:rPr lang="en-US" altLang="ko-KR" sz="1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spot = 100, </a:t>
            </a:r>
            <a:r>
              <a:rPr lang="en-US" altLang="ko-KR" sz="1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stk</a:t>
            </a:r>
            <a:r>
              <a:rPr lang="en-US" altLang="ko-KR" sz="1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100, </a:t>
            </a:r>
            <a:r>
              <a:rPr lang="en-US" altLang="ko-KR" sz="1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rf</a:t>
            </a:r>
            <a:r>
              <a:rPr lang="en-US" altLang="ko-KR" sz="1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0.01, div = 0.01, </a:t>
            </a:r>
            <a:r>
              <a:rPr lang="en-US" altLang="ko-KR" sz="1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vol</a:t>
            </a:r>
            <a:r>
              <a:rPr lang="en-US" altLang="ko-KR" sz="1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0.2;</a:t>
            </a:r>
          </a:p>
          <a:p>
            <a:pPr lvl="1"/>
            <a:r>
              <a:rPr lang="en-US" altLang="ko-KR" sz="17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OptionType</a:t>
            </a:r>
            <a:r>
              <a:rPr lang="en-US" altLang="ko-KR" sz="1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type = </a:t>
            </a:r>
            <a:r>
              <a:rPr lang="en-US" altLang="ko-KR" sz="1700" dirty="0">
                <a:solidFill>
                  <a:srgbClr val="2F4F4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Call</a:t>
            </a:r>
            <a:r>
              <a:rPr lang="en-US" altLang="ko-KR" sz="17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  <a:endParaRPr lang="ko-KR" altLang="en-US" sz="17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1"/>
            <a:r>
              <a:rPr lang="en-US" altLang="ko-KR" sz="17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PlainVanillaOption</a:t>
            </a:r>
            <a:r>
              <a:rPr lang="en-US" altLang="ko-KR" sz="1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inst</a:t>
            </a:r>
            <a:r>
              <a:rPr lang="en-US" altLang="ko-KR" sz="1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(mat, </a:t>
            </a:r>
            <a:r>
              <a:rPr lang="en-US" altLang="ko-KR" sz="1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stk</a:t>
            </a:r>
            <a:r>
              <a:rPr lang="en-US" altLang="ko-KR" sz="1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type);</a:t>
            </a:r>
          </a:p>
          <a:p>
            <a:pPr lvl="1"/>
            <a:r>
              <a:rPr lang="en-US" altLang="ko-KR" sz="17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BinaryOption</a:t>
            </a:r>
            <a:r>
              <a:rPr lang="en-US" altLang="ko-KR" sz="1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inst2(mat, </a:t>
            </a:r>
            <a:r>
              <a:rPr lang="en-US" altLang="ko-KR" sz="1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stk</a:t>
            </a:r>
            <a:r>
              <a:rPr lang="en-US" altLang="ko-KR" sz="1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type);</a:t>
            </a:r>
          </a:p>
          <a:p>
            <a:pPr lvl="1"/>
            <a:r>
              <a:rPr lang="en-US" altLang="ko-KR" sz="17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GBMProcess</a:t>
            </a:r>
            <a:r>
              <a:rPr lang="en-US" altLang="ko-KR" sz="1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process(spot, </a:t>
            </a:r>
            <a:r>
              <a:rPr lang="en-US" altLang="ko-KR" sz="1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rf</a:t>
            </a:r>
            <a:r>
              <a:rPr lang="en-US" altLang="ko-KR" sz="1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div, </a:t>
            </a:r>
            <a:r>
              <a:rPr lang="en-US" altLang="ko-KR" sz="1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vol</a:t>
            </a:r>
            <a:r>
              <a:rPr lang="en-US" altLang="ko-KR" sz="1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pPr lvl="1"/>
            <a:r>
              <a:rPr lang="en-US" altLang="ko-KR" sz="1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inst.setProcess</a:t>
            </a:r>
            <a:r>
              <a:rPr lang="en-US" altLang="ko-KR" sz="1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(process);</a:t>
            </a:r>
          </a:p>
          <a:p>
            <a:pPr lvl="1"/>
            <a:r>
              <a:rPr lang="en-US" altLang="ko-KR" sz="1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inst.setEvalDate</a:t>
            </a:r>
            <a:r>
              <a:rPr lang="en-US" altLang="ko-KR" sz="1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evalDate</a:t>
            </a:r>
            <a:r>
              <a:rPr lang="en-US" altLang="ko-KR" sz="1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pPr lvl="1"/>
            <a:r>
              <a:rPr lang="en-US" altLang="ko-KR" sz="1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inst2.setProcess(process);</a:t>
            </a:r>
          </a:p>
          <a:p>
            <a:pPr lvl="1"/>
            <a:r>
              <a:rPr lang="en-US" altLang="ko-KR" sz="1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inst2.setEvalDate(</a:t>
            </a:r>
            <a:r>
              <a:rPr lang="en-US" altLang="ko-KR" sz="1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evalDate</a:t>
            </a:r>
            <a:r>
              <a:rPr lang="en-US" altLang="ko-KR" sz="17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  <a:endParaRPr lang="ko-KR" altLang="en-US" sz="17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1"/>
            <a:r>
              <a:rPr lang="en-US" altLang="ko-KR" sz="1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std</a:t>
            </a:r>
            <a:r>
              <a:rPr lang="en-US" altLang="ko-KR" sz="1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1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cout</a:t>
            </a:r>
            <a:r>
              <a:rPr lang="en-US" altLang="ko-KR" sz="1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7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sz="1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7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"price = "</a:t>
            </a:r>
            <a:r>
              <a:rPr lang="en-US" altLang="ko-KR" sz="1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7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sz="1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inst.price</a:t>
            </a:r>
            <a:r>
              <a:rPr lang="en-US" altLang="ko-KR" sz="1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</a:t>
            </a:r>
            <a:r>
              <a:rPr lang="en-US" altLang="ko-KR" sz="17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sz="1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std</a:t>
            </a:r>
            <a:r>
              <a:rPr lang="en-US" altLang="ko-KR" sz="1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1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endl</a:t>
            </a:r>
            <a:r>
              <a:rPr lang="en-US" altLang="ko-KR" sz="1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pPr lvl="1"/>
            <a:r>
              <a:rPr lang="en-US" altLang="ko-KR" sz="1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std</a:t>
            </a:r>
            <a:r>
              <a:rPr lang="en-US" altLang="ko-KR" sz="1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1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cout</a:t>
            </a:r>
            <a:r>
              <a:rPr lang="en-US" altLang="ko-KR" sz="1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7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sz="1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std</a:t>
            </a:r>
            <a:r>
              <a:rPr lang="en-US" altLang="ko-KR" sz="1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17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1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(30, </a:t>
            </a:r>
            <a:r>
              <a:rPr lang="en-US" altLang="ko-KR" sz="17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'-'</a:t>
            </a:r>
            <a:r>
              <a:rPr lang="en-US" altLang="ko-KR" sz="1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</a:t>
            </a:r>
            <a:r>
              <a:rPr lang="en-US" altLang="ko-KR" sz="17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sz="1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std</a:t>
            </a:r>
            <a:r>
              <a:rPr lang="en-US" altLang="ko-KR" sz="1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1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endl</a:t>
            </a:r>
            <a:r>
              <a:rPr lang="en-US" altLang="ko-KR" sz="1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pPr lvl="1"/>
            <a:r>
              <a:rPr lang="en-US" altLang="ko-KR" sz="1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std</a:t>
            </a:r>
            <a:r>
              <a:rPr lang="en-US" altLang="ko-KR" sz="1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1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cout</a:t>
            </a:r>
            <a:r>
              <a:rPr lang="en-US" altLang="ko-KR" sz="1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7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sz="1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7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"price2 = "</a:t>
            </a:r>
            <a:r>
              <a:rPr lang="en-US" altLang="ko-KR" sz="1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7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sz="1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inst2.price() </a:t>
            </a:r>
            <a:r>
              <a:rPr lang="en-US" altLang="ko-KR" sz="17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sz="1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std</a:t>
            </a:r>
            <a:r>
              <a:rPr lang="en-US" altLang="ko-KR" sz="1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1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endl</a:t>
            </a:r>
            <a:r>
              <a:rPr lang="en-US" altLang="ko-KR" sz="1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pPr lvl="1"/>
            <a:r>
              <a:rPr lang="en-US" altLang="ko-KR" sz="17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0;</a:t>
            </a:r>
          </a:p>
          <a:p>
            <a:r>
              <a:rPr lang="en-US" altLang="ko-KR" sz="1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700" dirty="0"/>
          </a:p>
        </p:txBody>
      </p:sp>
    </p:spTree>
    <p:extLst>
      <p:ext uri="{BB962C8B-B14F-4D97-AF65-F5344CB8AC3E}">
        <p14:creationId xmlns:p14="http://schemas.microsoft.com/office/powerpoint/2010/main" val="1371447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67544" y="415979"/>
            <a:ext cx="8229600" cy="584775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7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sz="1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7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7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date.h</a:t>
            </a:r>
            <a:r>
              <a:rPr lang="en-US" altLang="ko-KR" sz="17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endParaRPr lang="en-US" altLang="ko-KR" sz="17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7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sz="1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7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7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GBMProcess.h</a:t>
            </a:r>
            <a:r>
              <a:rPr lang="en-US" altLang="ko-KR" sz="1700" dirty="0" smtClean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endParaRPr lang="ko-KR" altLang="en-US" sz="17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7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enum</a:t>
            </a:r>
            <a:r>
              <a:rPr lang="en-US" altLang="ko-KR" sz="1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7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OptionType</a:t>
            </a:r>
            <a:r>
              <a:rPr lang="en-US" altLang="ko-KR" sz="1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 </a:t>
            </a:r>
            <a:r>
              <a:rPr lang="en-US" altLang="ko-KR" sz="1700" dirty="0">
                <a:solidFill>
                  <a:srgbClr val="2F4F4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Call</a:t>
            </a:r>
            <a:r>
              <a:rPr lang="en-US" altLang="ko-KR" sz="1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1, </a:t>
            </a:r>
            <a:r>
              <a:rPr lang="en-US" altLang="ko-KR" sz="1700" dirty="0">
                <a:solidFill>
                  <a:srgbClr val="2F4F4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Put</a:t>
            </a:r>
            <a:r>
              <a:rPr lang="en-US" altLang="ko-KR" sz="1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-1 };</a:t>
            </a:r>
          </a:p>
          <a:p>
            <a:endParaRPr lang="ko-KR" altLang="en-US" sz="17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7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700" dirty="0" smtClean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Option</a:t>
            </a:r>
            <a:r>
              <a:rPr lang="en-US" altLang="ko-KR" sz="17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  <a:endParaRPr lang="en-US" altLang="ko-KR" sz="17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7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</a:t>
            </a:r>
          </a:p>
          <a:p>
            <a:pPr lvl="1"/>
            <a:r>
              <a:rPr lang="en-US" altLang="ko-KR" sz="1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Option(</a:t>
            </a:r>
            <a:r>
              <a:rPr lang="en-US" altLang="ko-KR" sz="17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Date</a:t>
            </a:r>
            <a:r>
              <a:rPr lang="en-US" altLang="ko-KR" sz="1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7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expiration</a:t>
            </a:r>
            <a:r>
              <a:rPr lang="en-US" altLang="ko-KR" sz="1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7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double</a:t>
            </a:r>
            <a:r>
              <a:rPr lang="en-US" altLang="ko-KR" sz="1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7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strike</a:t>
            </a:r>
            <a:r>
              <a:rPr lang="en-US" altLang="ko-KR" sz="1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7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OptionType</a:t>
            </a:r>
            <a:r>
              <a:rPr lang="en-US" altLang="ko-KR" sz="1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7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:</a:t>
            </a:r>
          </a:p>
          <a:p>
            <a:pPr lvl="1"/>
            <a:r>
              <a:rPr lang="en-US" altLang="ko-KR" sz="1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expiration_(</a:t>
            </a:r>
            <a:r>
              <a:rPr lang="en-US" altLang="ko-KR" sz="17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expiration</a:t>
            </a:r>
            <a:r>
              <a:rPr lang="en-US" altLang="ko-KR" sz="1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), strike_(</a:t>
            </a:r>
            <a:r>
              <a:rPr lang="en-US" altLang="ko-KR" sz="17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strike</a:t>
            </a:r>
            <a:r>
              <a:rPr lang="en-US" altLang="ko-KR" sz="1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), type_(</a:t>
            </a:r>
            <a:r>
              <a:rPr lang="en-US" altLang="ko-KR" sz="17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{}</a:t>
            </a:r>
          </a:p>
          <a:p>
            <a:pPr lvl="1"/>
            <a:r>
              <a:rPr lang="en-US" altLang="ko-KR" sz="17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setProcess</a:t>
            </a:r>
            <a:r>
              <a:rPr lang="en-US" altLang="ko-KR" sz="1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7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GBMProcess</a:t>
            </a:r>
            <a:r>
              <a:rPr lang="en-US" altLang="ko-KR" sz="1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7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pPr lvl="1"/>
            <a:r>
              <a:rPr lang="en-US" altLang="ko-KR" sz="17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setEvalDate</a:t>
            </a:r>
            <a:r>
              <a:rPr lang="en-US" altLang="ko-KR" sz="1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7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Date</a:t>
            </a:r>
            <a:r>
              <a:rPr lang="en-US" altLang="ko-KR" sz="1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7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</a:t>
            </a:r>
            <a:r>
              <a:rPr lang="en-US" altLang="ko-KR" sz="17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pPr lvl="1"/>
            <a:endParaRPr lang="ko-KR" altLang="en-US" sz="17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7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protected</a:t>
            </a:r>
            <a:r>
              <a:rPr lang="en-US" altLang="ko-KR" sz="1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</a:t>
            </a:r>
          </a:p>
          <a:p>
            <a:pPr lvl="1"/>
            <a:r>
              <a:rPr lang="en-US" altLang="ko-KR" sz="17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double</a:t>
            </a:r>
            <a:r>
              <a:rPr lang="en-US" altLang="ko-KR" sz="1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getd1();</a:t>
            </a:r>
          </a:p>
          <a:p>
            <a:pPr lvl="1"/>
            <a:r>
              <a:rPr lang="en-US" altLang="ko-KR" sz="17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double</a:t>
            </a:r>
            <a:r>
              <a:rPr lang="en-US" altLang="ko-KR" sz="1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getd2();</a:t>
            </a:r>
          </a:p>
          <a:p>
            <a:pPr lvl="1"/>
            <a:endParaRPr lang="ko-KR" altLang="en-US" sz="17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1"/>
            <a:r>
              <a:rPr lang="en-US" altLang="ko-KR" sz="17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Date</a:t>
            </a:r>
            <a:r>
              <a:rPr lang="en-US" altLang="ko-KR" sz="1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evalDate</a:t>
            </a:r>
            <a:r>
              <a:rPr lang="en-US" altLang="ko-KR" sz="1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_;</a:t>
            </a:r>
          </a:p>
          <a:p>
            <a:pPr lvl="1"/>
            <a:r>
              <a:rPr lang="en-US" altLang="ko-KR" sz="17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Date</a:t>
            </a:r>
            <a:r>
              <a:rPr lang="en-US" altLang="ko-KR" sz="1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expiration_;</a:t>
            </a:r>
          </a:p>
          <a:p>
            <a:pPr lvl="1"/>
            <a:r>
              <a:rPr lang="en-US" altLang="ko-KR" sz="17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double</a:t>
            </a:r>
            <a:r>
              <a:rPr lang="en-US" altLang="ko-KR" sz="1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strike_;</a:t>
            </a:r>
          </a:p>
          <a:p>
            <a:pPr lvl="1"/>
            <a:r>
              <a:rPr lang="en-US" altLang="ko-KR" sz="17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OptionType</a:t>
            </a:r>
            <a:r>
              <a:rPr lang="en-US" altLang="ko-KR" sz="1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type_;</a:t>
            </a:r>
          </a:p>
          <a:p>
            <a:pPr lvl="1"/>
            <a:r>
              <a:rPr lang="en-US" altLang="ko-KR" sz="17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GBMProcess</a:t>
            </a:r>
            <a:r>
              <a:rPr lang="en-US" altLang="ko-KR" sz="1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p_;</a:t>
            </a:r>
          </a:p>
          <a:p>
            <a:pPr lvl="1"/>
            <a:r>
              <a:rPr lang="fr-FR" altLang="ko-KR" sz="17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double</a:t>
            </a:r>
            <a:r>
              <a:rPr lang="fr-FR" altLang="ko-KR" sz="1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s_, r_, q_, t_, sigma_;</a:t>
            </a:r>
          </a:p>
          <a:p>
            <a:r>
              <a:rPr lang="en-US" altLang="ko-KR" sz="1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};</a:t>
            </a:r>
            <a:endParaRPr lang="ko-KR" altLang="en-US" sz="17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590456" y="415979"/>
            <a:ext cx="3105760" cy="43204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 err="1" smtClean="0"/>
              <a:t>option.h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931239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11560" y="415979"/>
            <a:ext cx="8136904" cy="61093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7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sz="1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7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7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option.h</a:t>
            </a:r>
            <a:r>
              <a:rPr lang="en-US" altLang="ko-KR" sz="17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endParaRPr lang="en-US" altLang="ko-KR" sz="17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7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sz="1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7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7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cmath</a:t>
            </a:r>
            <a:r>
              <a:rPr lang="en-US" altLang="ko-KR" sz="17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7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17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7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7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Option</a:t>
            </a:r>
            <a:r>
              <a:rPr lang="en-US" altLang="ko-KR" sz="1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1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setEvalDate</a:t>
            </a:r>
            <a:r>
              <a:rPr lang="en-US" altLang="ko-KR" sz="1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7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Date</a:t>
            </a:r>
            <a:r>
              <a:rPr lang="en-US" altLang="ko-KR" sz="1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7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</a:t>
            </a:r>
            <a:r>
              <a:rPr lang="en-US" altLang="ko-KR" sz="1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{</a:t>
            </a:r>
          </a:p>
          <a:p>
            <a:pPr lvl="1"/>
            <a:r>
              <a:rPr lang="en-US" altLang="ko-KR" sz="1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evalDate</a:t>
            </a:r>
            <a:r>
              <a:rPr lang="en-US" altLang="ko-KR" sz="1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 </a:t>
            </a:r>
            <a:r>
              <a:rPr lang="en-US" altLang="ko-KR" sz="17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</a:t>
            </a:r>
            <a:r>
              <a:rPr lang="en-US" altLang="ko-KR" sz="1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7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</a:t>
            </a:r>
            <a:r>
              <a:rPr lang="en-US" altLang="ko-KR" sz="1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pPr lvl="1"/>
            <a:r>
              <a:rPr lang="en-US" altLang="ko-KR" sz="1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t_ = </a:t>
            </a:r>
            <a:r>
              <a:rPr lang="en-US" altLang="ko-KR" sz="1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daysBetween</a:t>
            </a:r>
            <a:r>
              <a:rPr lang="en-US" altLang="ko-KR" sz="1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evalDate</a:t>
            </a:r>
            <a:r>
              <a:rPr lang="en-US" altLang="ko-KR" sz="1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_, expiration_) / 365.0; </a:t>
            </a:r>
          </a:p>
          <a:p>
            <a:r>
              <a:rPr lang="en-US" altLang="ko-KR" sz="1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7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7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7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Option</a:t>
            </a:r>
            <a:r>
              <a:rPr lang="en-US" altLang="ko-KR" sz="1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1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setProcess</a:t>
            </a:r>
            <a:r>
              <a:rPr lang="en-US" altLang="ko-KR" sz="1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7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GBMProcess</a:t>
            </a:r>
            <a:r>
              <a:rPr lang="en-US" altLang="ko-KR" sz="1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7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{</a:t>
            </a:r>
          </a:p>
          <a:p>
            <a:pPr lvl="1"/>
            <a:r>
              <a:rPr lang="en-US" altLang="ko-KR" sz="1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p_ </a:t>
            </a:r>
            <a:r>
              <a:rPr lang="en-US" altLang="ko-KR" sz="17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=</a:t>
            </a:r>
            <a:r>
              <a:rPr lang="en-US" altLang="ko-KR" sz="1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7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</a:t>
            </a:r>
            <a:r>
              <a:rPr lang="en-US" altLang="ko-KR" sz="1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pPr lvl="1"/>
            <a:r>
              <a:rPr lang="en-US" altLang="ko-KR" sz="1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s_ = p_.</a:t>
            </a:r>
            <a:r>
              <a:rPr lang="en-US" altLang="ko-KR" sz="1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getSpot</a:t>
            </a:r>
            <a:r>
              <a:rPr lang="en-US" altLang="ko-KR" sz="1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pPr lvl="1"/>
            <a:r>
              <a:rPr lang="en-US" altLang="ko-KR" sz="1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r_ = p_.</a:t>
            </a:r>
            <a:r>
              <a:rPr lang="en-US" altLang="ko-KR" sz="1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getRf</a:t>
            </a:r>
            <a:r>
              <a:rPr lang="en-US" altLang="ko-KR" sz="1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pPr lvl="1"/>
            <a:r>
              <a:rPr lang="en-US" altLang="ko-KR" sz="1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q_ = p_.</a:t>
            </a:r>
            <a:r>
              <a:rPr lang="en-US" altLang="ko-KR" sz="1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getDiv</a:t>
            </a:r>
            <a:r>
              <a:rPr lang="en-US" altLang="ko-KR" sz="1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pPr lvl="1"/>
            <a:r>
              <a:rPr lang="en-US" altLang="ko-KR" sz="1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sigma_ = p_.</a:t>
            </a:r>
            <a:r>
              <a:rPr lang="en-US" altLang="ko-KR" sz="1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getVol</a:t>
            </a:r>
            <a:r>
              <a:rPr lang="en-US" altLang="ko-KR" sz="1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1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7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7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double</a:t>
            </a:r>
            <a:r>
              <a:rPr lang="en-US" altLang="ko-KR" sz="1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7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Option</a:t>
            </a:r>
            <a:r>
              <a:rPr lang="en-US" altLang="ko-KR" sz="1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::getd1() {</a:t>
            </a:r>
          </a:p>
          <a:p>
            <a:pPr lvl="1"/>
            <a:r>
              <a:rPr lang="en-US" altLang="ko-KR" sz="17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(log(s_ / strike_) + (r_ - q_ + 0.5*sigma_*sigma_)*t_) / </a:t>
            </a:r>
            <a:r>
              <a:rPr lang="en-US" altLang="ko-KR" sz="17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(</a:t>
            </a:r>
            <a:r>
              <a:rPr lang="en-US" altLang="ko-KR" sz="1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sigma_*</a:t>
            </a:r>
            <a:r>
              <a:rPr lang="en-US" altLang="ko-KR" sz="1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sqrt</a:t>
            </a:r>
            <a:r>
              <a:rPr lang="en-US" altLang="ko-KR" sz="1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(t_));</a:t>
            </a:r>
          </a:p>
          <a:p>
            <a:r>
              <a:rPr lang="en-US" altLang="ko-KR" sz="1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7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double</a:t>
            </a:r>
            <a:r>
              <a:rPr lang="en-US" altLang="ko-KR" sz="1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7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Option</a:t>
            </a:r>
            <a:r>
              <a:rPr lang="en-US" altLang="ko-KR" sz="1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::getd2() {</a:t>
            </a:r>
          </a:p>
          <a:p>
            <a:r>
              <a:rPr lang="en-US" altLang="ko-KR" sz="17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return</a:t>
            </a:r>
            <a:r>
              <a:rPr lang="en-US" altLang="ko-KR" sz="17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getd1() - sigma_*</a:t>
            </a:r>
            <a:r>
              <a:rPr lang="en-US" altLang="ko-KR" sz="1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sqrt</a:t>
            </a:r>
            <a:r>
              <a:rPr lang="en-US" altLang="ko-KR" sz="1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(t_);</a:t>
            </a:r>
          </a:p>
          <a:p>
            <a:r>
              <a:rPr lang="en-US" altLang="ko-KR" sz="1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7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642704" y="415979"/>
            <a:ext cx="3105760" cy="43204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 smtClean="0"/>
              <a:t>option.cpp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558249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9552" y="836712"/>
            <a:ext cx="8208912" cy="45243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endParaRPr lang="en-US" altLang="ko-KR" dirty="0" smtClean="0">
              <a:solidFill>
                <a:srgbClr val="0000FF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en-US" altLang="ko-KR" dirty="0">
              <a:solidFill>
                <a:srgbClr val="0000FF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PlainVanillaOption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Option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</a:t>
            </a:r>
          </a:p>
          <a:p>
            <a:pPr lvl="1"/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PlainVanillaOption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Date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expiration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double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strike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endParaRPr lang="en-US" altLang="ko-KR" dirty="0" smtClean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1"/>
            <a:r>
              <a:rPr lang="en-US" altLang="ko-KR" dirty="0" smtClean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	</a:t>
            </a:r>
            <a:r>
              <a:rPr lang="en-US" altLang="ko-KR" dirty="0" err="1" smtClean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OptionType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: </a:t>
            </a:r>
            <a:r>
              <a:rPr lang="en-US" altLang="ko-KR" dirty="0" smtClean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Option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dirty="0" smtClean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expiration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strike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{}</a:t>
            </a:r>
          </a:p>
          <a:p>
            <a:pPr lvl="1"/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double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price();</a:t>
            </a:r>
          </a:p>
          <a:p>
            <a:pPr lvl="1"/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double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vega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pPr lvl="1"/>
            <a:r>
              <a:rPr lang="fr-FR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double</a:t>
            </a:r>
            <a:r>
              <a:rPr lang="fr-FR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fr-FR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impliedVol</a:t>
            </a:r>
            <a:r>
              <a:rPr lang="fr-FR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fr-FR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double</a:t>
            </a:r>
            <a:r>
              <a:rPr lang="fr-FR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fr-FR" altLang="ko-KR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mktPrice</a:t>
            </a:r>
            <a:r>
              <a:rPr lang="fr-FR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fr-FR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double</a:t>
            </a:r>
            <a:r>
              <a:rPr lang="fr-FR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fr-FR" altLang="ko-KR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init</a:t>
            </a:r>
            <a:r>
              <a:rPr lang="fr-FR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0.1, </a:t>
            </a:r>
            <a:endParaRPr lang="fr-FR" altLang="ko-KR" dirty="0" smtClean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1"/>
            <a:r>
              <a:rPr lang="fr-FR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</a:t>
            </a:r>
            <a:r>
              <a:rPr lang="fr-FR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</a:t>
            </a:r>
            <a:r>
              <a:rPr lang="fr-FR" altLang="ko-KR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double</a:t>
            </a:r>
            <a:r>
              <a:rPr lang="fr-FR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fr-FR" altLang="ko-KR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tol</a:t>
            </a:r>
            <a:r>
              <a:rPr lang="fr-FR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1e-6);</a:t>
            </a:r>
          </a:p>
          <a:p>
            <a:endParaRPr lang="ko-KR" altLang="en-US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</a:t>
            </a:r>
          </a:p>
          <a:p>
            <a:pPr lvl="1"/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setVolatility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double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sigma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{ </a:t>
            </a:r>
          </a:p>
          <a:p>
            <a:pPr lvl="1"/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sigma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 = </a:t>
            </a:r>
            <a:r>
              <a:rPr lang="en-US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sigma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</a:p>
          <a:p>
            <a:pPr lvl="1"/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};</a:t>
            </a:r>
            <a:endParaRPr lang="ko-KR" alt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148064" y="836712"/>
            <a:ext cx="3600400" cy="43204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 err="1" smtClean="0"/>
              <a:t>p</a:t>
            </a:r>
            <a:r>
              <a:rPr lang="en-US" altLang="ko-KR" sz="2000" dirty="0" err="1" smtClean="0"/>
              <a:t>lainvanilla_option.h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5203390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79512" y="116632"/>
            <a:ext cx="8856984" cy="66325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7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sz="1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7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7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plainvanilla_option.h</a:t>
            </a:r>
            <a:r>
              <a:rPr lang="en-US" altLang="ko-KR" sz="17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endParaRPr lang="en-US" altLang="ko-KR" sz="17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7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sz="1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7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7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normal.h</a:t>
            </a:r>
            <a:r>
              <a:rPr lang="en-US" altLang="ko-KR" sz="17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endParaRPr lang="en-US" altLang="ko-KR" sz="17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7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sz="1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7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7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cmath</a:t>
            </a:r>
            <a:r>
              <a:rPr lang="en-US" altLang="ko-KR" sz="17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7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700" dirty="0" smtClean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double</a:t>
            </a:r>
            <a:r>
              <a:rPr lang="en-US" altLang="ko-KR" sz="17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7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PlainVanillaOption</a:t>
            </a:r>
            <a:r>
              <a:rPr lang="en-US" altLang="ko-KR" sz="1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::price() {</a:t>
            </a:r>
          </a:p>
          <a:p>
            <a:pPr lvl="1"/>
            <a:r>
              <a:rPr lang="en-US" altLang="ko-KR" sz="17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double</a:t>
            </a:r>
            <a:r>
              <a:rPr lang="en-US" altLang="ko-KR" sz="1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d1 = getd1();</a:t>
            </a:r>
          </a:p>
          <a:p>
            <a:pPr lvl="1"/>
            <a:r>
              <a:rPr lang="en-US" altLang="ko-KR" sz="17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double</a:t>
            </a:r>
            <a:r>
              <a:rPr lang="en-US" altLang="ko-KR" sz="1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d2 = getd2();</a:t>
            </a:r>
          </a:p>
          <a:p>
            <a:pPr lvl="1"/>
            <a:r>
              <a:rPr lang="en-US" altLang="ko-KR" sz="17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double</a:t>
            </a:r>
            <a:r>
              <a:rPr lang="en-US" altLang="ko-KR" sz="1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nd1 = </a:t>
            </a:r>
            <a:r>
              <a:rPr lang="en-US" altLang="ko-KR" sz="1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normcdf</a:t>
            </a:r>
            <a:r>
              <a:rPr lang="en-US" altLang="ko-KR" sz="1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(type_*d1);</a:t>
            </a:r>
          </a:p>
          <a:p>
            <a:pPr lvl="1"/>
            <a:r>
              <a:rPr lang="en-US" altLang="ko-KR" sz="17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double</a:t>
            </a:r>
            <a:r>
              <a:rPr lang="en-US" altLang="ko-KR" sz="1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nd2 = </a:t>
            </a:r>
            <a:r>
              <a:rPr lang="en-US" altLang="ko-KR" sz="1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normcdf</a:t>
            </a:r>
            <a:r>
              <a:rPr lang="en-US" altLang="ko-KR" sz="1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(type_*d2);</a:t>
            </a:r>
          </a:p>
          <a:p>
            <a:pPr lvl="1"/>
            <a:r>
              <a:rPr lang="en-US" altLang="ko-KR" sz="17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double</a:t>
            </a:r>
            <a:r>
              <a:rPr lang="en-US" altLang="ko-KR" sz="1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price = type_*(s_*</a:t>
            </a:r>
            <a:r>
              <a:rPr lang="en-US" altLang="ko-KR" sz="1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exp</a:t>
            </a:r>
            <a:r>
              <a:rPr lang="en-US" altLang="ko-KR" sz="1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(-q_*t_)*nd1 - strike_*</a:t>
            </a:r>
            <a:r>
              <a:rPr lang="en-US" altLang="ko-KR" sz="1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exp</a:t>
            </a:r>
            <a:r>
              <a:rPr lang="en-US" altLang="ko-KR" sz="1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(-r_*t_)*nd2);</a:t>
            </a:r>
          </a:p>
          <a:p>
            <a:pPr lvl="1"/>
            <a:r>
              <a:rPr lang="en-US" altLang="ko-KR" sz="17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price</a:t>
            </a:r>
            <a:r>
              <a:rPr lang="en-US" altLang="ko-KR" sz="17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;}</a:t>
            </a:r>
            <a:endParaRPr lang="ko-KR" altLang="en-US" sz="17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7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double</a:t>
            </a:r>
            <a:r>
              <a:rPr lang="en-US" altLang="ko-KR" sz="1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7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PlainVanillaOption</a:t>
            </a:r>
            <a:r>
              <a:rPr lang="en-US" altLang="ko-KR" sz="1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1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vega</a:t>
            </a:r>
            <a:r>
              <a:rPr lang="en-US" altLang="ko-KR" sz="1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{</a:t>
            </a:r>
          </a:p>
          <a:p>
            <a:pPr lvl="1"/>
            <a:r>
              <a:rPr lang="en-US" altLang="ko-KR" sz="17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double</a:t>
            </a:r>
            <a:r>
              <a:rPr lang="en-US" altLang="ko-KR" sz="1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d1 = getd1();</a:t>
            </a:r>
          </a:p>
          <a:p>
            <a:pPr lvl="1"/>
            <a:r>
              <a:rPr lang="en-US" altLang="ko-KR" sz="17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double</a:t>
            </a:r>
            <a:r>
              <a:rPr lang="en-US" altLang="ko-KR" sz="1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npd1 = </a:t>
            </a:r>
            <a:r>
              <a:rPr lang="en-US" altLang="ko-KR" sz="1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normpdf</a:t>
            </a:r>
            <a:r>
              <a:rPr lang="en-US" altLang="ko-KR" sz="1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(d1);</a:t>
            </a:r>
          </a:p>
          <a:p>
            <a:pPr lvl="1"/>
            <a:r>
              <a:rPr lang="fr-FR" altLang="ko-KR" sz="17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double</a:t>
            </a:r>
            <a:r>
              <a:rPr lang="fr-FR" altLang="ko-KR" sz="1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fr-FR" altLang="ko-KR" sz="1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vega</a:t>
            </a:r>
            <a:r>
              <a:rPr lang="fr-FR" altLang="ko-KR" sz="1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s_*</a:t>
            </a:r>
            <a:r>
              <a:rPr lang="fr-FR" altLang="ko-KR" sz="1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exp</a:t>
            </a:r>
            <a:r>
              <a:rPr lang="fr-FR" altLang="ko-KR" sz="1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(-q_*t_)*npd1*</a:t>
            </a:r>
            <a:r>
              <a:rPr lang="fr-FR" altLang="ko-KR" sz="1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sqrt</a:t>
            </a:r>
            <a:r>
              <a:rPr lang="fr-FR" altLang="ko-KR" sz="1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(t_);</a:t>
            </a:r>
          </a:p>
          <a:p>
            <a:pPr lvl="1"/>
            <a:r>
              <a:rPr lang="en-US" altLang="ko-KR" sz="17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vega</a:t>
            </a:r>
            <a:r>
              <a:rPr lang="en-US" altLang="ko-KR" sz="17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;}</a:t>
            </a:r>
            <a:endParaRPr lang="ko-KR" altLang="en-US" sz="17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fr-FR" altLang="ko-KR" sz="17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double</a:t>
            </a:r>
            <a:r>
              <a:rPr lang="fr-FR" altLang="ko-KR" sz="1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fr-FR" altLang="ko-KR" sz="17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PlainVanillaOption</a:t>
            </a:r>
            <a:r>
              <a:rPr lang="fr-FR" altLang="ko-KR" sz="1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fr-FR" altLang="ko-KR" sz="1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impliedVol</a:t>
            </a:r>
            <a:r>
              <a:rPr lang="fr-FR" altLang="ko-KR" sz="1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fr-FR" altLang="ko-KR" sz="17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double</a:t>
            </a:r>
            <a:r>
              <a:rPr lang="fr-FR" altLang="ko-KR" sz="1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fr-FR" altLang="ko-KR" sz="17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mktPrice</a:t>
            </a:r>
            <a:r>
              <a:rPr lang="fr-FR" altLang="ko-KR" sz="1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fr-FR" altLang="ko-KR" sz="17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double</a:t>
            </a:r>
            <a:r>
              <a:rPr lang="fr-FR" altLang="ko-KR" sz="1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fr-FR" altLang="ko-KR" sz="17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init</a:t>
            </a:r>
            <a:r>
              <a:rPr lang="fr-FR" altLang="ko-KR" sz="1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fr-FR" altLang="ko-KR" sz="17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double</a:t>
            </a:r>
            <a:r>
              <a:rPr lang="fr-FR" altLang="ko-KR" sz="1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fr-FR" altLang="ko-KR" sz="17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tol</a:t>
            </a:r>
            <a:r>
              <a:rPr lang="fr-FR" altLang="ko-KR" sz="17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){</a:t>
            </a:r>
            <a:endParaRPr lang="fr-FR" altLang="ko-KR" sz="17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lvl="1"/>
            <a:r>
              <a:rPr lang="en-US" altLang="ko-KR" sz="17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double</a:t>
            </a:r>
            <a:r>
              <a:rPr lang="en-US" altLang="ko-KR" sz="1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x = </a:t>
            </a:r>
            <a:r>
              <a:rPr lang="en-US" altLang="ko-KR" sz="17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init</a:t>
            </a:r>
            <a:r>
              <a:rPr lang="en-US" altLang="ko-KR" sz="1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pPr lvl="1"/>
            <a:r>
              <a:rPr lang="en-US" altLang="ko-KR" sz="17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double</a:t>
            </a:r>
            <a:r>
              <a:rPr lang="en-US" altLang="ko-KR" sz="1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 = 1;</a:t>
            </a:r>
          </a:p>
          <a:p>
            <a:pPr lvl="1"/>
            <a:r>
              <a:rPr lang="en-US" altLang="ko-KR" sz="17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while</a:t>
            </a:r>
            <a:r>
              <a:rPr lang="en-US" altLang="ko-KR" sz="1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(e &gt; </a:t>
            </a:r>
            <a:r>
              <a:rPr lang="en-US" altLang="ko-KR" sz="17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tol</a:t>
            </a:r>
            <a:r>
              <a:rPr lang="en-US" altLang="ko-KR" sz="1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{</a:t>
            </a:r>
          </a:p>
          <a:p>
            <a:pPr lvl="2"/>
            <a:r>
              <a:rPr lang="en-US" altLang="ko-KR" sz="1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setVolatility</a:t>
            </a:r>
            <a:r>
              <a:rPr lang="en-US" altLang="ko-KR" sz="1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(x);</a:t>
            </a:r>
          </a:p>
          <a:p>
            <a:pPr lvl="2"/>
            <a:r>
              <a:rPr lang="en-US" altLang="ko-KR" sz="17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double</a:t>
            </a:r>
            <a:r>
              <a:rPr lang="en-US" altLang="ko-KR" sz="1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diff = price() - </a:t>
            </a:r>
            <a:r>
              <a:rPr lang="en-US" altLang="ko-KR" sz="17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mktPrice</a:t>
            </a:r>
            <a:r>
              <a:rPr lang="en-US" altLang="ko-KR" sz="1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pPr lvl="2"/>
            <a:r>
              <a:rPr lang="en-US" altLang="ko-KR" sz="1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 = abs(diff);</a:t>
            </a:r>
          </a:p>
          <a:p>
            <a:pPr lvl="2"/>
            <a:r>
              <a:rPr lang="en-US" altLang="ko-KR" sz="1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x = x - diff / </a:t>
            </a:r>
            <a:r>
              <a:rPr lang="en-US" altLang="ko-KR" sz="17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vega</a:t>
            </a:r>
            <a:r>
              <a:rPr lang="en-US" altLang="ko-KR" sz="1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pPr lvl="1"/>
            <a:r>
              <a:rPr lang="en-US" altLang="ko-KR" sz="1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pPr lvl="1"/>
            <a:r>
              <a:rPr lang="en-US" altLang="ko-KR" sz="17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7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x</a:t>
            </a:r>
            <a:r>
              <a:rPr lang="en-US" altLang="ko-KR" sz="1700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;}</a:t>
            </a:r>
            <a:endParaRPr lang="ko-KR" altLang="en-US" sz="17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436096" y="116632"/>
            <a:ext cx="3600400" cy="43204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/>
              <a:t>p</a:t>
            </a:r>
            <a:r>
              <a:rPr lang="en-US" altLang="ko-KR" sz="2000" dirty="0" smtClean="0"/>
              <a:t>lainvanilla_option.cpp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6732679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67544" y="404664"/>
            <a:ext cx="8208912" cy="31393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endParaRPr lang="en-US" altLang="ko-KR" dirty="0">
              <a:solidFill>
                <a:srgbClr val="0000FF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#pragma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once</a:t>
            </a:r>
            <a:endParaRPr lang="en-US" altLang="ko-KR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option.h</a:t>
            </a:r>
            <a:r>
              <a:rPr lang="en-US" altLang="ko-KR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endParaRPr lang="en-US" altLang="ko-KR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BinaryOption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Option</a:t>
            </a:r>
            <a:endParaRPr lang="en-US" altLang="ko-KR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</a:t>
            </a:r>
          </a:p>
          <a:p>
            <a:pPr lvl="1"/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BinaryOption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Date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expiration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double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strike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OptionType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:</a:t>
            </a:r>
          </a:p>
          <a:p>
            <a:pPr lvl="1"/>
            <a:r>
              <a:rPr lang="en-US" altLang="ko-KR" dirty="0" smtClean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Option</a:t>
            </a:r>
            <a:r>
              <a:rPr lang="en-US" altLang="ko-KR" dirty="0" smtClean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dirty="0" smtClean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expiration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strike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{}</a:t>
            </a:r>
          </a:p>
          <a:p>
            <a:pPr lvl="1"/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double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price();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};</a:t>
            </a:r>
            <a:endParaRPr lang="ko-KR" alt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076056" y="404664"/>
            <a:ext cx="3600400" cy="43204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 err="1" smtClean="0"/>
              <a:t>binary</a:t>
            </a:r>
            <a:r>
              <a:rPr lang="en-US" altLang="ko-KR" sz="2000" dirty="0" err="1" smtClean="0"/>
              <a:t>_option.h</a:t>
            </a:r>
            <a:endParaRPr lang="ko-KR" alt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467544" y="3789040"/>
            <a:ext cx="8208912" cy="28623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endParaRPr lang="en-US" altLang="ko-KR" dirty="0" smtClean="0">
              <a:solidFill>
                <a:srgbClr val="80808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 smtClean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</a:t>
            </a:r>
            <a:r>
              <a:rPr lang="en-US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include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binary_option.h</a:t>
            </a:r>
            <a:r>
              <a:rPr lang="en-US" altLang="ko-KR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endParaRPr lang="en-US" altLang="ko-KR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normal.h</a:t>
            </a:r>
            <a:r>
              <a:rPr lang="en-US" altLang="ko-KR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endParaRPr lang="en-US" altLang="ko-KR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cmath</a:t>
            </a:r>
            <a:r>
              <a:rPr lang="en-US" altLang="ko-KR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double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BinaryOption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::price() {</a:t>
            </a:r>
          </a:p>
          <a:p>
            <a:pPr lvl="1"/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double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d2 = getd2();</a:t>
            </a:r>
          </a:p>
          <a:p>
            <a:pPr lvl="1"/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double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nd2 =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normcdf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(type_*d2);</a:t>
            </a:r>
          </a:p>
          <a:p>
            <a:pPr lvl="1"/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exp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(-r_*t_)*nd2;</a:t>
            </a:r>
          </a:p>
          <a:p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5076056" y="3789040"/>
            <a:ext cx="3600400" cy="43204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 smtClean="0"/>
              <a:t>binary</a:t>
            </a:r>
            <a:r>
              <a:rPr lang="en-US" altLang="ko-KR" sz="2000" dirty="0" smtClean="0"/>
              <a:t>_option.cpp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07419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2020</TotalTime>
  <Words>772</Words>
  <Application>Microsoft Office PowerPoint</Application>
  <PresentationFormat>On-screen Show (4:3)</PresentationFormat>
  <Paragraphs>186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돋움체</vt:lpstr>
      <vt:lpstr>맑은 고딕</vt:lpstr>
      <vt:lpstr>Arial</vt:lpstr>
      <vt:lpstr>Office 테마</vt:lpstr>
      <vt:lpstr>Class Hierarchy</vt:lpstr>
      <vt:lpstr>새로운 옵션이 등장하면?</vt:lpstr>
      <vt:lpstr>클래스 설계</vt:lpstr>
      <vt:lpstr>main.cpp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오버라이딩 Overriding</vt:lpstr>
      <vt:lpstr>출력 함수 만들기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EXCEL VBA 금융공학</dc:title>
  <dc:creator>Keunho Hwang</dc:creator>
  <cp:lastModifiedBy>Windows 사용자</cp:lastModifiedBy>
  <cp:revision>553</cp:revision>
  <dcterms:created xsi:type="dcterms:W3CDTF">2015-05-30T08:24:43Z</dcterms:created>
  <dcterms:modified xsi:type="dcterms:W3CDTF">2017-09-25T05:59:01Z</dcterms:modified>
</cp:coreProperties>
</file>