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0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7DBF-A09C-4526-9F76-5A3AFAD9B097}" type="datetimeFigureOut">
              <a:rPr lang="ko-KR" altLang="en-US" smtClean="0"/>
              <a:pPr/>
              <a:t>2017-10-06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F856-E1D3-410A-8E9A-DA2033D1D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3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1100"/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Class Polymorphism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008112"/>
          </a:xfrm>
        </p:spPr>
        <p:txBody>
          <a:bodyPr>
            <a:normAutofit lnSpcReduction="10000"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금융공학 프로그래밍 </a:t>
            </a:r>
            <a:r>
              <a:rPr lang="en-US" altLang="ko-KR" sz="1800" dirty="0" smtClean="0"/>
              <a:t>II</a:t>
            </a:r>
          </a:p>
          <a:p>
            <a:r>
              <a:rPr lang="en-US" altLang="ko-KR" sz="1800" dirty="0" smtClean="0"/>
              <a:t>Fall 2017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1540" y="3104968"/>
            <a:ext cx="828092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06052"/>
            <a:ext cx="8229600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(2017, 9, 1);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mat(2017, 10, 31);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spot = 100,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0.01, div = 0.01,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0.2;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 = </a:t>
            </a:r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process(spot,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div,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mktprice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{ 3.2, 4.2, 1.4 };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inst.push_back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(mat,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type));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inst.push_back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(mat,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type));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inst.push_back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BarrierOption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(mat,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type, 90, </a:t>
            </a:r>
            <a:r>
              <a:rPr lang="en-US" altLang="ko-KR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DownOut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inst.size(); ++i) {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(process);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2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mktprice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inst.size(); ++i)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delete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 smtClean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38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MC &amp; BNT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MC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BNT</a:t>
            </a:r>
            <a:r>
              <a:rPr lang="ko-KR" altLang="en-US" dirty="0" smtClean="0"/>
              <a:t>를 지금까지 만든 프로젝트와 효율적으로 결합하는 방법은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MC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Calculation Method</a:t>
            </a:r>
            <a:r>
              <a:rPr lang="ko-KR" altLang="en-US" dirty="0" smtClean="0"/>
              <a:t>를 클래스로 만들고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함수 내부에서 모듈화해야 하는 부분을 찾는다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옵션의 종류에 따라 만기에 지급하는 </a:t>
            </a:r>
            <a:r>
              <a:rPr lang="en-US" altLang="ko-KR" dirty="0" err="1" smtClean="0"/>
              <a:t>payof</a:t>
            </a:r>
            <a:r>
              <a:rPr lang="ko-KR" altLang="en-US" dirty="0" smtClean="0"/>
              <a:t>가 달라지므로 </a:t>
            </a:r>
            <a:r>
              <a:rPr lang="en-US" altLang="ko-KR" dirty="0" smtClean="0"/>
              <a:t>payoff</a:t>
            </a:r>
            <a:r>
              <a:rPr lang="ko-KR" altLang="en-US" dirty="0" smtClean="0"/>
              <a:t>를 계산하는 클래스를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89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727536"/>
            <a:ext cx="806489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Payoff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 ~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Payoff() {}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operator()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39552" y="2924944"/>
            <a:ext cx="8064896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s-E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s-E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s-E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s-E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x,y</a:t>
            </a:r>
            <a:r>
              <a:rPr lang="es-E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(((x)&gt;(y))?(x):(y))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PlainVanillaPayoff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Payoff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PlainVanillaPayoff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type_(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operator()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type_*</a:t>
            </a:r>
            <a:r>
              <a:rPr lang="en-US" altLang="ko-KR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 - strike_, 0.0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strike_;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type_;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98688" y="727536"/>
            <a:ext cx="3105760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/>
              <a:t>payoff.h</a:t>
            </a:r>
            <a:endParaRPr lang="ko-KR" alt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08104" y="2924944"/>
            <a:ext cx="3105760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/>
              <a:t>plainvanilla_option.h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328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옵션의 </a:t>
            </a:r>
            <a:r>
              <a:rPr lang="en-US" altLang="ko-KR" dirty="0" smtClean="0"/>
              <a:t>payoff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“has-a” relation</a:t>
            </a:r>
          </a:p>
          <a:p>
            <a:pPr lvl="1"/>
            <a:r>
              <a:rPr lang="en-US" altLang="ko-KR" dirty="0" smtClean="0"/>
              <a:t>Option 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Payoff</a:t>
            </a:r>
            <a:r>
              <a:rPr lang="ko-KR" altLang="en-US" dirty="0" smtClean="0"/>
              <a:t>의 객체를 멤버변수로 가짐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73037"/>
            <a:ext cx="82296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strike_(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type_(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Option() { </a:t>
            </a:r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payoff_; 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price() = 0;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numOfSimulation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bntprice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nsteps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……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Payoff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payoff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_;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……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86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멤버변수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포인터를 멤버변수로 가진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소멸자 </a:t>
            </a:r>
            <a:r>
              <a:rPr lang="en-US" altLang="ko-KR" dirty="0" smtClean="0"/>
              <a:t>(destructor)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동적할당된 </a:t>
            </a:r>
            <a:r>
              <a:rPr lang="ko-KR" altLang="en-US" dirty="0" smtClean="0"/>
              <a:t>포인터변수의 </a:t>
            </a:r>
            <a:r>
              <a:rPr lang="ko-KR" altLang="en-US" dirty="0" smtClean="0"/>
              <a:t>메모리 해제를 해야 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복사생성자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대입연산자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포인터변수의 깊은 복사</a:t>
            </a:r>
            <a:r>
              <a:rPr lang="en-US" altLang="ko-KR" dirty="0" smtClean="0"/>
              <a:t>(deep copy) </a:t>
            </a:r>
            <a:r>
              <a:rPr lang="ko-KR" altLang="en-US" dirty="0" smtClean="0"/>
              <a:t>를 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이번 학기에는 다루지 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복사생성자 </a:t>
            </a:r>
            <a:r>
              <a:rPr lang="en-US" altLang="ko-KR" dirty="0" smtClean="0"/>
              <a:t>(copy constructor)</a:t>
            </a:r>
          </a:p>
          <a:p>
            <a:pPr lvl="2"/>
            <a:r>
              <a:rPr lang="en-US" altLang="ko-KR" dirty="0" smtClean="0"/>
              <a:t>Option(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Option&amp; a)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대입연산자 </a:t>
            </a:r>
            <a:r>
              <a:rPr lang="en-US" altLang="ko-KR" dirty="0" smtClean="0"/>
              <a:t>(assignment operator)</a:t>
            </a:r>
          </a:p>
          <a:p>
            <a:pPr lvl="2"/>
            <a:r>
              <a:rPr lang="en-US" altLang="ko-KR" dirty="0" smtClean="0"/>
              <a:t>Option&amp; operator=()(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Option&amp; a)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70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함수 만들기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옵션의 객체를 받아서 옵션의 가격과 그릭을 출력하는 함수를 만드려고 하는데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print_plainvanilla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PlainVanillaOption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</a:t>
            </a:r>
            <a:r>
              <a:rPr lang="en-US" altLang="ko-KR" dirty="0" smtClean="0"/>
              <a:t>) {</a:t>
            </a:r>
          </a:p>
          <a:p>
            <a:pPr marL="800100" lvl="2" indent="0">
              <a:buNone/>
            </a:pP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“price = “ &lt;&lt; </a:t>
            </a:r>
            <a:r>
              <a:rPr lang="en-US" altLang="ko-KR" sz="2000" dirty="0" err="1" smtClean="0"/>
              <a:t>inst.price</a:t>
            </a:r>
            <a:r>
              <a:rPr lang="en-US" altLang="ko-KR" sz="2000" dirty="0" smtClean="0"/>
              <a:t>() &lt;&lt; </a:t>
            </a: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endl</a:t>
            </a:r>
            <a:r>
              <a:rPr lang="en-US" altLang="ko-KR" sz="2000" dirty="0" smtClean="0"/>
              <a:t>;</a:t>
            </a:r>
          </a:p>
          <a:p>
            <a:pPr marL="400050" lvl="1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void </a:t>
            </a:r>
            <a:r>
              <a:rPr lang="en-US" altLang="ko-KR" dirty="0" err="1" smtClean="0"/>
              <a:t>print_binary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BinaryOption</a:t>
            </a:r>
            <a:r>
              <a:rPr lang="en-US" altLang="ko-KR" dirty="0" smtClean="0"/>
              <a:t> </a:t>
            </a:r>
            <a:r>
              <a:rPr lang="en-US" altLang="ko-KR" dirty="0" err="1"/>
              <a:t>inst</a:t>
            </a:r>
            <a:r>
              <a:rPr lang="en-US" altLang="ko-KR" dirty="0"/>
              <a:t>) {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&lt;&lt; “price = “ &lt;&lt; </a:t>
            </a:r>
            <a:r>
              <a:rPr lang="en-US" altLang="ko-KR" dirty="0" err="1"/>
              <a:t>inst.price</a:t>
            </a:r>
            <a:r>
              <a:rPr lang="en-US" altLang="ko-KR" dirty="0"/>
              <a:t>()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}</a:t>
            </a:r>
          </a:p>
          <a:p>
            <a:pPr marL="40005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같은 내용의 함수를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만들어야 하나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만약 옵션의 종류가 수 십개 라면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55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“is-a”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Plain-vanilla option is an option. ( O )</a:t>
            </a:r>
          </a:p>
          <a:p>
            <a:pPr lvl="1"/>
            <a:r>
              <a:rPr lang="en-US" altLang="ko-KR" dirty="0" smtClean="0"/>
              <a:t>Option is a plain-vanilla option. ( X )</a:t>
            </a:r>
          </a:p>
          <a:p>
            <a:pPr lvl="1"/>
            <a:r>
              <a:rPr lang="ko-KR" altLang="en-US" dirty="0" smtClean="0"/>
              <a:t>자식클래스는 부모클래스의 하나이다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포인터 객체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Option* a = new Option( … )</a:t>
            </a:r>
          </a:p>
          <a:p>
            <a:pPr lvl="1"/>
            <a:r>
              <a:rPr lang="en-US" altLang="ko-KR" dirty="0" smtClean="0"/>
              <a:t>Option* b = new </a:t>
            </a:r>
            <a:r>
              <a:rPr lang="en-US" altLang="ko-KR" dirty="0" err="1" smtClean="0"/>
              <a:t>PlainVanillaOption</a:t>
            </a:r>
            <a:r>
              <a:rPr lang="en-US" altLang="ko-KR" dirty="0" smtClean="0"/>
              <a:t>( … )</a:t>
            </a:r>
          </a:p>
          <a:p>
            <a:pPr lvl="1"/>
            <a:r>
              <a:rPr lang="en-US" altLang="ko-KR" dirty="0" err="1" smtClean="0"/>
              <a:t>PlainVanillaOption</a:t>
            </a:r>
            <a:r>
              <a:rPr lang="en-US" altLang="ko-KR" dirty="0" smtClean="0"/>
              <a:t>* c = new </a:t>
            </a:r>
            <a:r>
              <a:rPr lang="en-US" altLang="ko-KR" dirty="0" err="1"/>
              <a:t>PlainVanillaOption</a:t>
            </a:r>
            <a:r>
              <a:rPr lang="en-US" altLang="ko-KR" dirty="0" smtClean="0"/>
              <a:t>( … )</a:t>
            </a:r>
          </a:p>
          <a:p>
            <a:pPr lvl="1"/>
            <a:r>
              <a:rPr lang="ko-KR" altLang="en-US" dirty="0" smtClean="0"/>
              <a:t>위의 모든 변수 선언은 가능함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PlainVanillaOption</a:t>
            </a:r>
            <a:r>
              <a:rPr lang="en-US" altLang="ko-KR" dirty="0" smtClean="0"/>
              <a:t>* d = new Option( … ) </a:t>
            </a:r>
            <a:r>
              <a:rPr lang="ko-KR" altLang="en-US" dirty="0" smtClean="0"/>
              <a:t>은 불가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3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04664"/>
            <a:ext cx="8229600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(2017, 9, 1);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mat(2017, 10, 31);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spot = 100,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0.01, div = 0.01,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0.2;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 = </a:t>
            </a:r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process(spot,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div,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a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(mat,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type);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b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(mat,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type);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c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(mat,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type);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(process);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(process);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(process);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 =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a-&gt;price()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 =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b-&gt;price()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 =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c-&gt;price()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b, c;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52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출력 결과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Option* b = new </a:t>
            </a:r>
            <a:r>
              <a:rPr lang="en-US" altLang="ko-KR" dirty="0" err="1" smtClean="0"/>
              <a:t>PlainVanillaOption</a:t>
            </a:r>
            <a:r>
              <a:rPr lang="en-US" altLang="ko-KR" dirty="0" smtClean="0"/>
              <a:t>( … )</a:t>
            </a:r>
          </a:p>
          <a:p>
            <a:pPr lvl="1"/>
            <a:r>
              <a:rPr lang="ko-KR" altLang="en-US" dirty="0" smtClean="0"/>
              <a:t>변수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함수를 호출하면 </a:t>
            </a:r>
            <a:r>
              <a:rPr lang="en-US" altLang="ko-KR" dirty="0" smtClean="0"/>
              <a:t>Option </a:t>
            </a:r>
            <a:r>
              <a:rPr lang="ko-KR" altLang="en-US" dirty="0" smtClean="0"/>
              <a:t>클래스의 멤버함수를 실행함</a:t>
            </a:r>
            <a:endParaRPr lang="en-US" altLang="ko-KR" dirty="0" smtClean="0"/>
          </a:p>
          <a:p>
            <a:pPr lvl="1"/>
            <a:r>
              <a:rPr lang="en-US" altLang="ko-KR" dirty="0"/>
              <a:t>b</a:t>
            </a:r>
            <a:r>
              <a:rPr lang="ko-KR" altLang="en-US" dirty="0" smtClean="0"/>
              <a:t>의 실체는 </a:t>
            </a:r>
            <a:r>
              <a:rPr lang="en-US" altLang="ko-KR" dirty="0" err="1" smtClean="0"/>
              <a:t>PlainVanillaOption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이므로 </a:t>
            </a:r>
            <a:r>
              <a:rPr lang="en-US" altLang="ko-KR" dirty="0" err="1" smtClean="0"/>
              <a:t>PlainVanillaOption</a:t>
            </a:r>
            <a:r>
              <a:rPr lang="ko-KR" altLang="en-US" dirty="0" smtClean="0"/>
              <a:t>의 오버라이딩 멤버함수를 실행시켜야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a, b, c … </a:t>
            </a:r>
            <a:r>
              <a:rPr lang="ko-KR" altLang="en-US" dirty="0" smtClean="0"/>
              <a:t>에서 반복적으로 사용되는 동일한 코드를 코드 중복 없이 처리해야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HOW? – virtual </a:t>
            </a:r>
            <a:r>
              <a:rPr lang="ko-KR" altLang="en-US" dirty="0" smtClean="0"/>
              <a:t>함수 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가상함수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오버라이딩하는 함수는 선언 앞에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키워드를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124745"/>
            <a:ext cx="1910705" cy="9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0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irtual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Option </a:t>
            </a:r>
            <a:r>
              <a:rPr lang="ko-KR" altLang="en-US" sz="2000" dirty="0" smtClean="0"/>
              <a:t>클래스의 가상 함수 </a:t>
            </a:r>
            <a:r>
              <a:rPr lang="en-US" altLang="ko-KR" sz="2000" dirty="0" smtClean="0"/>
              <a:t>(virtual function) </a:t>
            </a:r>
            <a:r>
              <a:rPr lang="ko-KR" altLang="en-US" sz="2000" dirty="0" smtClean="0"/>
              <a:t>선언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부모클래스에 가상 소멸자 </a:t>
            </a:r>
            <a:r>
              <a:rPr lang="en-US" altLang="ko-KR" sz="2000" dirty="0" smtClean="0"/>
              <a:t>(virtual destructor)</a:t>
            </a:r>
            <a:r>
              <a:rPr lang="ko-KR" altLang="en-US" sz="2000" dirty="0" smtClean="0"/>
              <a:t>를 반드시 만들어줘야 함 </a:t>
            </a:r>
            <a:r>
              <a:rPr lang="en-US" altLang="ko-KR" sz="2000" dirty="0" smtClean="0"/>
              <a:t>(why?)</a:t>
            </a:r>
            <a:endParaRPr lang="ko-KR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55576" y="1628800"/>
            <a:ext cx="7704856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Option(</a:t>
            </a:r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strike_(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type_(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 ~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Option()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{}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price() 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impliedVol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10;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……</a:t>
            </a:r>
          </a:p>
          <a:p>
            <a:pPr lvl="1"/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91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Abstract Class</a:t>
            </a:r>
          </a:p>
          <a:p>
            <a:pPr lvl="1"/>
            <a:r>
              <a:rPr lang="ko-KR" altLang="en-US" dirty="0" smtClean="0"/>
              <a:t>객체를 생성할 수 없는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최소한 한 개 이상의 멤버함수가 순수가상함수 </a:t>
            </a:r>
            <a:r>
              <a:rPr lang="en-US" altLang="ko-KR" dirty="0" smtClean="0"/>
              <a:t>(pure virtual function)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에서 클래스 인터페이스 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Pure virtual function</a:t>
            </a:r>
          </a:p>
          <a:p>
            <a:pPr lvl="1"/>
            <a:r>
              <a:rPr lang="ko-KR" altLang="en-US" dirty="0" smtClean="0"/>
              <a:t>함수의 선언은 있으나 정의가 없는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상속 받는 자식 클래스가 하나 이상 존재해야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함수의 정의는 상속 받은 자식 클래스에서 반드시 구현해야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virtual </a:t>
            </a:r>
            <a:r>
              <a:rPr lang="en-US" altLang="ko-KR" dirty="0" err="1" smtClean="0"/>
              <a:t>function_name</a:t>
            </a:r>
            <a:r>
              <a:rPr lang="en-US" altLang="ko-KR" dirty="0" smtClean="0"/>
              <a:t>(arguments, … ) = 0; </a:t>
            </a:r>
            <a:r>
              <a:rPr lang="ko-KR" altLang="en-US" dirty="0" smtClean="0"/>
              <a:t>으로 선언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54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순수가상함수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Option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price </a:t>
            </a:r>
            <a:r>
              <a:rPr lang="ko-KR" altLang="en-US" dirty="0" smtClean="0"/>
              <a:t>함수를 순수가상함수로 변경</a:t>
            </a:r>
            <a:endParaRPr lang="en-US" altLang="ko-KR" dirty="0" smtClean="0"/>
          </a:p>
          <a:p>
            <a:endParaRPr lang="en-US" altLang="ko-KR" sz="1500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Option </a:t>
            </a:r>
            <a:r>
              <a:rPr lang="ko-KR" altLang="en-US" dirty="0" smtClean="0"/>
              <a:t>클래스의 객체를 생성할 수 없게 </a:t>
            </a:r>
            <a:r>
              <a:rPr lang="ko-KR" altLang="en-US" dirty="0" smtClean="0"/>
              <a:t>됨</a:t>
            </a:r>
            <a:endParaRPr lang="en-US" altLang="ko-KR" dirty="0"/>
          </a:p>
        </p:txBody>
      </p:sp>
      <p:sp>
        <p:nvSpPr>
          <p:cNvPr id="4" name="Rectangle 3"/>
          <p:cNvSpPr/>
          <p:nvPr/>
        </p:nvSpPr>
        <p:spPr>
          <a:xfrm>
            <a:off x="755576" y="1628800"/>
            <a:ext cx="7704856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Option(</a:t>
            </a:r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strike_(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type_(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{}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 ~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Option() {}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setProcess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setEvalDate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price()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0;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impliedVol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10;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……</a:t>
            </a:r>
          </a:p>
          <a:p>
            <a:pPr lvl="1"/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4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다시 출력함수 만들기로 돌아오면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함수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1674674"/>
            <a:ext cx="784887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print_option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"price =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-&gt;price()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"imp 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impliedVol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(30,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'-'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45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930</Words>
  <Application>Microsoft Office PowerPoint</Application>
  <PresentationFormat>On-screen Show (4:3)</PresentationFormat>
  <Paragraphs>229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Class Polymorphism</vt:lpstr>
      <vt:lpstr>출력 함수 만들기</vt:lpstr>
      <vt:lpstr>포인터 객체</vt:lpstr>
      <vt:lpstr>PowerPoint Presentation</vt:lpstr>
      <vt:lpstr>문제점</vt:lpstr>
      <vt:lpstr>virtual function</vt:lpstr>
      <vt:lpstr>추상 클래스 (Abstract Class)</vt:lpstr>
      <vt:lpstr>순수가상함수</vt:lpstr>
      <vt:lpstr>다시 출력함수 만들기로 돌아오면…</vt:lpstr>
      <vt:lpstr>PowerPoint Presentation</vt:lpstr>
      <vt:lpstr>MC &amp; BNT</vt:lpstr>
      <vt:lpstr>PowerPoint Presentation</vt:lpstr>
      <vt:lpstr>옵션의 payoff 구현</vt:lpstr>
      <vt:lpstr>포인터 멤버변수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금융공학</dc:title>
  <dc:creator>Keunho Hwang</dc:creator>
  <cp:lastModifiedBy>Windows 사용자</cp:lastModifiedBy>
  <cp:revision>586</cp:revision>
  <dcterms:created xsi:type="dcterms:W3CDTF">2015-05-30T08:24:43Z</dcterms:created>
  <dcterms:modified xsi:type="dcterms:W3CDTF">2017-10-06T08:14:10Z</dcterms:modified>
</cp:coreProperties>
</file>