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ndrea Edward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19T00:37:53.742">
    <p:pos x="459" y="830"/>
    <p:text>Kaitan needs to change this flow slide so it shows how the abstract relates to this flow.  It may be helpful to consider the data we're using in QuickSight in re-writing this flow.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76b4fac69_0_2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76b4fac69_0_2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76b4fac69_0_6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76b4fac69_0_6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91932025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91932025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91932025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91932025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91932025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91932025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76b4fac69_0_5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76b4fac69_0_5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79dd55b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79dd55b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76b4fac69_0_5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76b4fac69_0_5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10"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485825" y="581025"/>
            <a:ext cx="8376000" cy="50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b="1" lang="en" sz="2000"/>
              <a:t>Using Data to Affect Health Disparities in Minority Communities</a:t>
            </a:r>
            <a:endParaRPr b="1" sz="2000"/>
          </a:p>
        </p:txBody>
      </p:sp>
      <p:sp>
        <p:nvSpPr>
          <p:cNvPr id="87" name="Google Shape;87;p13"/>
          <p:cNvSpPr txBox="1"/>
          <p:nvPr>
            <p:ph idx="1" type="body"/>
          </p:nvPr>
        </p:nvSpPr>
        <p:spPr>
          <a:xfrm>
            <a:off x="727650" y="1465075"/>
            <a:ext cx="7688700" cy="3233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990"/>
              <a:buFont typeface="Arial"/>
              <a:buNone/>
            </a:pPr>
            <a:r>
              <a:rPr lang="en" sz="1600"/>
              <a:t>Elise Jones ‘21, Joaquim Mitchell ‘21, Kaitan Ireland ‘21, and Andrea Edwards</a:t>
            </a:r>
            <a:br>
              <a:rPr lang="en" sz="1600"/>
            </a:br>
            <a:r>
              <a:rPr lang="en" sz="1600"/>
              <a:t>Xavier University of Louisiana</a:t>
            </a:r>
            <a:endParaRPr sz="1600"/>
          </a:p>
          <a:p>
            <a:pPr indent="0" lvl="0" marL="0" rtl="0" algn="l">
              <a:spcBef>
                <a:spcPts val="0"/>
              </a:spcBef>
              <a:spcAft>
                <a:spcPts val="0"/>
              </a:spcAft>
              <a:buNone/>
            </a:pPr>
            <a:r>
              <a:t/>
            </a:r>
            <a:endParaRPr/>
          </a:p>
          <a:p>
            <a:pPr indent="0" lvl="0" marL="0" rtl="0" algn="ctr">
              <a:spcBef>
                <a:spcPts val="1200"/>
              </a:spcBef>
              <a:spcAft>
                <a:spcPts val="0"/>
              </a:spcAft>
              <a:buNone/>
            </a:pPr>
            <a:r>
              <a:rPr b="1" lang="en" sz="1500">
                <a:solidFill>
                  <a:srgbClr val="000000"/>
                </a:solidFill>
              </a:rPr>
              <a:t>Abstract</a:t>
            </a:r>
            <a:endParaRPr sz="1500"/>
          </a:p>
          <a:p>
            <a:pPr indent="0" lvl="0" marL="0" rtl="0" algn="l">
              <a:lnSpc>
                <a:spcPct val="115000"/>
              </a:lnSpc>
              <a:spcBef>
                <a:spcPts val="1200"/>
              </a:spcBef>
              <a:spcAft>
                <a:spcPts val="1200"/>
              </a:spcAft>
              <a:buNone/>
            </a:pPr>
            <a:r>
              <a:rPr lang="en"/>
              <a:t>COVID is disproportionately affecting the health of minority communities.  Public health practitioners use scientific data to address social determinants of health, yet this data is not easily accessible to communities with the greatest need.  You!Covid is a software tool to help users assess risks, cue actions, and develop self-efficacy in making behavioral changes to reduce COVID infections.  Using  Amazon Web Services’ QuickSight, we prepared  visualizations  to highlight health disparities between people in Orleans Parish, LA  and Fairfax County, VA and then we applied the Health Belief Model and the Socioecological Model in analyzing that data.  We conclude with specific  recommendations that can better inform and protect minority communities.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Flow</a:t>
            </a:r>
            <a:endParaRPr/>
          </a:p>
        </p:txBody>
      </p:sp>
      <p:pic>
        <p:nvPicPr>
          <p:cNvPr id="93" name="Google Shape;93;p14"/>
          <p:cNvPicPr preferRelativeResize="0"/>
          <p:nvPr/>
        </p:nvPicPr>
        <p:blipFill>
          <a:blip r:embed="rId4">
            <a:alphaModFix/>
          </a:blip>
          <a:stretch>
            <a:fillRect/>
          </a:stretch>
        </p:blipFill>
        <p:spPr>
          <a:xfrm>
            <a:off x="1562425" y="1853850"/>
            <a:ext cx="5907270" cy="3322850"/>
          </a:xfrm>
          <a:prstGeom prst="rect">
            <a:avLst/>
          </a:prstGeom>
          <a:noFill/>
          <a:ln>
            <a:noFill/>
          </a:ln>
        </p:spPr>
      </p:pic>
      <p:sp>
        <p:nvSpPr>
          <p:cNvPr id="94" name="Google Shape;94;p14"/>
          <p:cNvSpPr txBox="1"/>
          <p:nvPr/>
        </p:nvSpPr>
        <p:spPr>
          <a:xfrm>
            <a:off x="77475" y="1740450"/>
            <a:ext cx="148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Left: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Our variables and the category that they fall under</a:t>
            </a:r>
            <a:endParaRPr>
              <a:latin typeface="Lato"/>
              <a:ea typeface="Lato"/>
              <a:cs typeface="Lato"/>
              <a:sym typeface="Lato"/>
            </a:endParaRPr>
          </a:p>
        </p:txBody>
      </p:sp>
      <p:sp>
        <p:nvSpPr>
          <p:cNvPr id="95" name="Google Shape;95;p14"/>
          <p:cNvSpPr txBox="1"/>
          <p:nvPr/>
        </p:nvSpPr>
        <p:spPr>
          <a:xfrm>
            <a:off x="7536250" y="1853850"/>
            <a:ext cx="1485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Right</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process that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we use from acquiring the data, to </a:t>
            </a:r>
            <a:r>
              <a:rPr lang="en">
                <a:latin typeface="Lato"/>
                <a:ea typeface="Lato"/>
                <a:cs typeface="Lato"/>
                <a:sym typeface="Lato"/>
              </a:rPr>
              <a:t>creating</a:t>
            </a:r>
            <a:r>
              <a:rPr lang="en">
                <a:latin typeface="Lato"/>
                <a:ea typeface="Lato"/>
                <a:cs typeface="Lato"/>
                <a:sym typeface="Lato"/>
              </a:rPr>
              <a:t> a story, to seeing which public health model the situation falls under. </a:t>
            </a:r>
            <a:endParaRPr>
              <a:latin typeface="Lato"/>
              <a:ea typeface="Lato"/>
              <a:cs typeface="Lato"/>
              <a:sym typeface="Lato"/>
            </a:endParaRPr>
          </a:p>
        </p:txBody>
      </p:sp>
      <p:sp>
        <p:nvSpPr>
          <p:cNvPr id="96" name="Google Shape;96;p14"/>
          <p:cNvSpPr txBox="1"/>
          <p:nvPr/>
        </p:nvSpPr>
        <p:spPr>
          <a:xfrm>
            <a:off x="201225" y="3245350"/>
            <a:ext cx="123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97" name="Google Shape;97;p14"/>
          <p:cNvSpPr txBox="1"/>
          <p:nvPr/>
        </p:nvSpPr>
        <p:spPr>
          <a:xfrm>
            <a:off x="77475" y="3065750"/>
            <a:ext cx="1485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For each variable listed here, we retrieved a Dataset from Orleans and Fairfax counties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800" y="540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a:t>
            </a:r>
            <a:endParaRPr/>
          </a:p>
        </p:txBody>
      </p:sp>
      <p:sp>
        <p:nvSpPr>
          <p:cNvPr id="103" name="Google Shape;103;p15"/>
          <p:cNvSpPr/>
          <p:nvPr/>
        </p:nvSpPr>
        <p:spPr>
          <a:xfrm>
            <a:off x="3476009" y="1855325"/>
            <a:ext cx="1747950" cy="7476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AWS QuickSight</a:t>
            </a:r>
            <a:endParaRPr sz="1500"/>
          </a:p>
        </p:txBody>
      </p:sp>
      <p:sp>
        <p:nvSpPr>
          <p:cNvPr id="104" name="Google Shape;104;p15"/>
          <p:cNvSpPr/>
          <p:nvPr/>
        </p:nvSpPr>
        <p:spPr>
          <a:xfrm>
            <a:off x="6617975" y="1502463"/>
            <a:ext cx="2394625" cy="7476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Health Belief Model and</a:t>
            </a:r>
            <a:endParaRPr/>
          </a:p>
          <a:p>
            <a:pPr indent="0" lvl="0" marL="0" rtl="0" algn="l">
              <a:spcBef>
                <a:spcPts val="0"/>
              </a:spcBef>
              <a:spcAft>
                <a:spcPts val="0"/>
              </a:spcAft>
              <a:buNone/>
            </a:pPr>
            <a:r>
              <a:rPr lang="en"/>
              <a:t>Socioecological Model</a:t>
            </a:r>
            <a:endParaRPr/>
          </a:p>
        </p:txBody>
      </p:sp>
      <p:sp>
        <p:nvSpPr>
          <p:cNvPr id="105" name="Google Shape;105;p15"/>
          <p:cNvSpPr/>
          <p:nvPr/>
        </p:nvSpPr>
        <p:spPr>
          <a:xfrm>
            <a:off x="283775" y="1975175"/>
            <a:ext cx="2394630" cy="119313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Publicly Available Data Sets from Census.gov</a:t>
            </a:r>
            <a:endParaRPr/>
          </a:p>
          <a:p>
            <a:pPr indent="0" lvl="0" marL="0" rtl="0" algn="l">
              <a:spcBef>
                <a:spcPts val="0"/>
              </a:spcBef>
              <a:spcAft>
                <a:spcPts val="0"/>
              </a:spcAft>
              <a:buNone/>
            </a:pPr>
            <a:r>
              <a:t/>
            </a:r>
            <a:endParaRPr/>
          </a:p>
        </p:txBody>
      </p:sp>
      <p:sp>
        <p:nvSpPr>
          <p:cNvPr id="106" name="Google Shape;106;p15"/>
          <p:cNvSpPr/>
          <p:nvPr/>
        </p:nvSpPr>
        <p:spPr>
          <a:xfrm>
            <a:off x="1536650" y="3647488"/>
            <a:ext cx="1192266" cy="59616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Orleans Parish</a:t>
            </a:r>
            <a:endParaRPr/>
          </a:p>
        </p:txBody>
      </p:sp>
      <p:sp>
        <p:nvSpPr>
          <p:cNvPr id="107" name="Google Shape;107;p15"/>
          <p:cNvSpPr/>
          <p:nvPr/>
        </p:nvSpPr>
        <p:spPr>
          <a:xfrm>
            <a:off x="172625" y="3647488"/>
            <a:ext cx="1192266" cy="59616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Fairfax County</a:t>
            </a:r>
            <a:endParaRPr/>
          </a:p>
        </p:txBody>
      </p:sp>
      <p:sp>
        <p:nvSpPr>
          <p:cNvPr id="108" name="Google Shape;108;p15"/>
          <p:cNvSpPr txBox="1"/>
          <p:nvPr/>
        </p:nvSpPr>
        <p:spPr>
          <a:xfrm>
            <a:off x="424375" y="1502463"/>
            <a:ext cx="10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Input</a:t>
            </a:r>
            <a:endParaRPr b="1">
              <a:latin typeface="Lato"/>
              <a:ea typeface="Lato"/>
              <a:cs typeface="Lato"/>
              <a:sym typeface="Lato"/>
            </a:endParaRPr>
          </a:p>
        </p:txBody>
      </p:sp>
      <p:sp>
        <p:nvSpPr>
          <p:cNvPr id="109" name="Google Shape;109;p15"/>
          <p:cNvSpPr txBox="1"/>
          <p:nvPr/>
        </p:nvSpPr>
        <p:spPr>
          <a:xfrm>
            <a:off x="3617101" y="1261150"/>
            <a:ext cx="14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Visualizations</a:t>
            </a:r>
            <a:endParaRPr b="1">
              <a:latin typeface="Lato"/>
              <a:ea typeface="Lato"/>
              <a:cs typeface="Lato"/>
              <a:sym typeface="Lato"/>
            </a:endParaRPr>
          </a:p>
        </p:txBody>
      </p:sp>
      <p:sp>
        <p:nvSpPr>
          <p:cNvPr id="110" name="Google Shape;110;p15"/>
          <p:cNvSpPr txBox="1"/>
          <p:nvPr/>
        </p:nvSpPr>
        <p:spPr>
          <a:xfrm>
            <a:off x="6365400" y="2558725"/>
            <a:ext cx="94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Analysis</a:t>
            </a:r>
            <a:endParaRPr b="1">
              <a:latin typeface="Lato"/>
              <a:ea typeface="Lato"/>
              <a:cs typeface="Lato"/>
              <a:sym typeface="Lato"/>
            </a:endParaRPr>
          </a:p>
        </p:txBody>
      </p:sp>
      <p:cxnSp>
        <p:nvCxnSpPr>
          <p:cNvPr id="111" name="Google Shape;111;p15"/>
          <p:cNvCxnSpPr>
            <a:stCxn id="105" idx="2"/>
            <a:endCxn id="107" idx="0"/>
          </p:cNvCxnSpPr>
          <p:nvPr/>
        </p:nvCxnSpPr>
        <p:spPr>
          <a:xfrm flipH="1">
            <a:off x="768875" y="3123121"/>
            <a:ext cx="545700" cy="5244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5"/>
          <p:cNvCxnSpPr>
            <a:stCxn id="105" idx="2"/>
            <a:endCxn id="106" idx="0"/>
          </p:cNvCxnSpPr>
          <p:nvPr/>
        </p:nvCxnSpPr>
        <p:spPr>
          <a:xfrm>
            <a:off x="1314575" y="3123121"/>
            <a:ext cx="818100" cy="52440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5"/>
          <p:cNvSpPr/>
          <p:nvPr/>
        </p:nvSpPr>
        <p:spPr>
          <a:xfrm>
            <a:off x="1297550" y="4590125"/>
            <a:ext cx="262500" cy="262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5"/>
          <p:cNvCxnSpPr>
            <a:stCxn id="107" idx="2"/>
            <a:endCxn id="113" idx="1"/>
          </p:cNvCxnSpPr>
          <p:nvPr/>
        </p:nvCxnSpPr>
        <p:spPr>
          <a:xfrm>
            <a:off x="768758" y="4204235"/>
            <a:ext cx="567300" cy="4242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5"/>
          <p:cNvCxnSpPr>
            <a:stCxn id="106" idx="2"/>
            <a:endCxn id="113" idx="7"/>
          </p:cNvCxnSpPr>
          <p:nvPr/>
        </p:nvCxnSpPr>
        <p:spPr>
          <a:xfrm flipH="1">
            <a:off x="1521683" y="4204235"/>
            <a:ext cx="611100" cy="4242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5"/>
          <p:cNvCxnSpPr>
            <a:stCxn id="113" idx="6"/>
            <a:endCxn id="103" idx="2"/>
          </p:cNvCxnSpPr>
          <p:nvPr/>
        </p:nvCxnSpPr>
        <p:spPr>
          <a:xfrm flipH="1" rot="10800000">
            <a:off x="1560050" y="2603075"/>
            <a:ext cx="2790000" cy="2118300"/>
          </a:xfrm>
          <a:prstGeom prst="bentConnector2">
            <a:avLst/>
          </a:prstGeom>
          <a:noFill/>
          <a:ln cap="flat" cmpd="sng" w="9525">
            <a:solidFill>
              <a:schemeClr val="dk2"/>
            </a:solidFill>
            <a:prstDash val="solid"/>
            <a:round/>
            <a:headEnd len="med" w="med" type="none"/>
            <a:tailEnd len="med" w="med" type="triangle"/>
          </a:ln>
        </p:spPr>
      </p:cxnSp>
      <p:sp>
        <p:nvSpPr>
          <p:cNvPr id="117" name="Google Shape;117;p15"/>
          <p:cNvSpPr/>
          <p:nvPr/>
        </p:nvSpPr>
        <p:spPr>
          <a:xfrm>
            <a:off x="5699375" y="3288375"/>
            <a:ext cx="2394625" cy="14330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Something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Something else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Something profound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Even more profound</a:t>
            </a:r>
            <a:endParaRPr>
              <a:latin typeface="Lato"/>
              <a:ea typeface="Lato"/>
              <a:cs typeface="Lato"/>
              <a:sym typeface="Lato"/>
            </a:endParaRPr>
          </a:p>
        </p:txBody>
      </p:sp>
      <p:cxnSp>
        <p:nvCxnSpPr>
          <p:cNvPr id="118" name="Google Shape;118;p15"/>
          <p:cNvCxnSpPr>
            <a:stCxn id="104" idx="2"/>
            <a:endCxn id="117" idx="0"/>
          </p:cNvCxnSpPr>
          <p:nvPr/>
        </p:nvCxnSpPr>
        <p:spPr>
          <a:xfrm flipH="1">
            <a:off x="6896688" y="2250138"/>
            <a:ext cx="918600" cy="10383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5"/>
          <p:cNvCxnSpPr>
            <a:stCxn id="103" idx="3"/>
            <a:endCxn id="117" idx="0"/>
          </p:cNvCxnSpPr>
          <p:nvPr/>
        </p:nvCxnSpPr>
        <p:spPr>
          <a:xfrm>
            <a:off x="5223959" y="2229163"/>
            <a:ext cx="1672800" cy="105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pic>
        <p:nvPicPr>
          <p:cNvPr id="124" name="Google Shape;124;p16"/>
          <p:cNvPicPr preferRelativeResize="0"/>
          <p:nvPr/>
        </p:nvPicPr>
        <p:blipFill>
          <a:blip r:embed="rId3">
            <a:alphaModFix/>
          </a:blip>
          <a:stretch>
            <a:fillRect/>
          </a:stretch>
        </p:blipFill>
        <p:spPr>
          <a:xfrm>
            <a:off x="131550" y="1308250"/>
            <a:ext cx="6577423" cy="3093350"/>
          </a:xfrm>
          <a:prstGeom prst="rect">
            <a:avLst/>
          </a:prstGeom>
          <a:noFill/>
          <a:ln>
            <a:noFill/>
          </a:ln>
        </p:spPr>
      </p:pic>
      <p:pic>
        <p:nvPicPr>
          <p:cNvPr id="125" name="Google Shape;125;p16"/>
          <p:cNvPicPr preferRelativeResize="0"/>
          <p:nvPr/>
        </p:nvPicPr>
        <p:blipFill>
          <a:blip r:embed="rId4">
            <a:alphaModFix/>
          </a:blip>
          <a:stretch>
            <a:fillRect/>
          </a:stretch>
        </p:blipFill>
        <p:spPr>
          <a:xfrm>
            <a:off x="5860250" y="748225"/>
            <a:ext cx="3122074" cy="2093375"/>
          </a:xfrm>
          <a:prstGeom prst="rect">
            <a:avLst/>
          </a:prstGeom>
          <a:noFill/>
          <a:ln>
            <a:noFill/>
          </a:ln>
        </p:spPr>
      </p:pic>
      <p:sp>
        <p:nvSpPr>
          <p:cNvPr id="126" name="Google Shape;126;p16"/>
          <p:cNvSpPr txBox="1"/>
          <p:nvPr>
            <p:ph type="title"/>
          </p:nvPr>
        </p:nvSpPr>
        <p:spPr>
          <a:xfrm>
            <a:off x="727800" y="5608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pic>
        <p:nvPicPr>
          <p:cNvPr id="131" name="Google Shape;131;p17"/>
          <p:cNvPicPr preferRelativeResize="0"/>
          <p:nvPr/>
        </p:nvPicPr>
        <p:blipFill>
          <a:blip r:embed="rId3">
            <a:alphaModFix/>
          </a:blip>
          <a:stretch>
            <a:fillRect/>
          </a:stretch>
        </p:blipFill>
        <p:spPr>
          <a:xfrm>
            <a:off x="90038" y="1732938"/>
            <a:ext cx="1787545" cy="1212350"/>
          </a:xfrm>
          <a:prstGeom prst="rect">
            <a:avLst/>
          </a:prstGeom>
          <a:noFill/>
          <a:ln>
            <a:noFill/>
          </a:ln>
        </p:spPr>
      </p:pic>
      <p:pic>
        <p:nvPicPr>
          <p:cNvPr id="132" name="Google Shape;132;p17"/>
          <p:cNvPicPr preferRelativeResize="0"/>
          <p:nvPr/>
        </p:nvPicPr>
        <p:blipFill>
          <a:blip r:embed="rId4">
            <a:alphaModFix/>
          </a:blip>
          <a:stretch>
            <a:fillRect/>
          </a:stretch>
        </p:blipFill>
        <p:spPr>
          <a:xfrm>
            <a:off x="90050" y="3321905"/>
            <a:ext cx="1787525" cy="1207694"/>
          </a:xfrm>
          <a:prstGeom prst="rect">
            <a:avLst/>
          </a:prstGeom>
          <a:noFill/>
          <a:ln>
            <a:noFill/>
          </a:ln>
        </p:spPr>
      </p:pic>
      <p:pic>
        <p:nvPicPr>
          <p:cNvPr id="133" name="Google Shape;133;p17"/>
          <p:cNvPicPr preferRelativeResize="0"/>
          <p:nvPr/>
        </p:nvPicPr>
        <p:blipFill>
          <a:blip r:embed="rId5">
            <a:alphaModFix/>
          </a:blip>
          <a:stretch>
            <a:fillRect/>
          </a:stretch>
        </p:blipFill>
        <p:spPr>
          <a:xfrm>
            <a:off x="4367025" y="765275"/>
            <a:ext cx="1787524" cy="1401791"/>
          </a:xfrm>
          <a:prstGeom prst="rect">
            <a:avLst/>
          </a:prstGeom>
          <a:noFill/>
          <a:ln>
            <a:noFill/>
          </a:ln>
        </p:spPr>
      </p:pic>
      <p:pic>
        <p:nvPicPr>
          <p:cNvPr id="134" name="Google Shape;134;p17"/>
          <p:cNvPicPr preferRelativeResize="0"/>
          <p:nvPr/>
        </p:nvPicPr>
        <p:blipFill>
          <a:blip r:embed="rId6">
            <a:alphaModFix/>
          </a:blip>
          <a:stretch>
            <a:fillRect/>
          </a:stretch>
        </p:blipFill>
        <p:spPr>
          <a:xfrm>
            <a:off x="1964825" y="1948875"/>
            <a:ext cx="2258574" cy="1600951"/>
          </a:xfrm>
          <a:prstGeom prst="rect">
            <a:avLst/>
          </a:prstGeom>
          <a:noFill/>
          <a:ln>
            <a:noFill/>
          </a:ln>
        </p:spPr>
      </p:pic>
      <p:pic>
        <p:nvPicPr>
          <p:cNvPr id="135" name="Google Shape;135;p17"/>
          <p:cNvPicPr preferRelativeResize="0"/>
          <p:nvPr/>
        </p:nvPicPr>
        <p:blipFill>
          <a:blip r:embed="rId7">
            <a:alphaModFix/>
          </a:blip>
          <a:stretch>
            <a:fillRect/>
          </a:stretch>
        </p:blipFill>
        <p:spPr>
          <a:xfrm>
            <a:off x="2222850" y="3644850"/>
            <a:ext cx="1827257" cy="1233999"/>
          </a:xfrm>
          <a:prstGeom prst="rect">
            <a:avLst/>
          </a:prstGeom>
          <a:noFill/>
          <a:ln>
            <a:noFill/>
          </a:ln>
        </p:spPr>
      </p:pic>
      <p:pic>
        <p:nvPicPr>
          <p:cNvPr id="136" name="Google Shape;136;p17"/>
          <p:cNvPicPr preferRelativeResize="0"/>
          <p:nvPr/>
        </p:nvPicPr>
        <p:blipFill>
          <a:blip r:embed="rId8">
            <a:alphaModFix/>
          </a:blip>
          <a:stretch>
            <a:fillRect/>
          </a:stretch>
        </p:blipFill>
        <p:spPr>
          <a:xfrm>
            <a:off x="4310638" y="2445300"/>
            <a:ext cx="1900277" cy="1600950"/>
          </a:xfrm>
          <a:prstGeom prst="rect">
            <a:avLst/>
          </a:prstGeom>
          <a:noFill/>
          <a:ln>
            <a:noFill/>
          </a:ln>
        </p:spPr>
      </p:pic>
      <p:pic>
        <p:nvPicPr>
          <p:cNvPr id="137" name="Google Shape;137;p17"/>
          <p:cNvPicPr preferRelativeResize="0"/>
          <p:nvPr/>
        </p:nvPicPr>
        <p:blipFill>
          <a:blip r:embed="rId9">
            <a:alphaModFix/>
          </a:blip>
          <a:stretch>
            <a:fillRect/>
          </a:stretch>
        </p:blipFill>
        <p:spPr>
          <a:xfrm>
            <a:off x="6368900" y="523125"/>
            <a:ext cx="2629750" cy="1778499"/>
          </a:xfrm>
          <a:prstGeom prst="rect">
            <a:avLst/>
          </a:prstGeom>
          <a:noFill/>
          <a:ln>
            <a:noFill/>
          </a:ln>
        </p:spPr>
      </p:pic>
      <p:pic>
        <p:nvPicPr>
          <p:cNvPr id="138" name="Google Shape;138;p17"/>
          <p:cNvPicPr preferRelativeResize="0"/>
          <p:nvPr/>
        </p:nvPicPr>
        <p:blipFill>
          <a:blip r:embed="rId10">
            <a:alphaModFix/>
          </a:blip>
          <a:stretch>
            <a:fillRect/>
          </a:stretch>
        </p:blipFill>
        <p:spPr>
          <a:xfrm>
            <a:off x="6298175" y="2945275"/>
            <a:ext cx="2601811" cy="1757825"/>
          </a:xfrm>
          <a:prstGeom prst="rect">
            <a:avLst/>
          </a:prstGeom>
          <a:noFill/>
          <a:ln>
            <a:noFill/>
          </a:ln>
        </p:spPr>
      </p:pic>
      <p:sp>
        <p:nvSpPr>
          <p:cNvPr id="139" name="Google Shape;139;p17"/>
          <p:cNvSpPr txBox="1"/>
          <p:nvPr>
            <p:ph type="title"/>
          </p:nvPr>
        </p:nvSpPr>
        <p:spPr>
          <a:xfrm>
            <a:off x="727800" y="5911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729450" y="573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Race, and COVID-19 Risks</a:t>
            </a:r>
            <a:endParaRPr/>
          </a:p>
        </p:txBody>
      </p:sp>
      <p:sp>
        <p:nvSpPr>
          <p:cNvPr id="145" name="Google Shape;145;p18"/>
          <p:cNvSpPr txBox="1"/>
          <p:nvPr/>
        </p:nvSpPr>
        <p:spPr>
          <a:xfrm>
            <a:off x="729450" y="4820400"/>
            <a:ext cx="8414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34343"/>
                </a:solidFill>
              </a:rPr>
              <a:t>Data from U.S. Census’ American Community Survey, Population Estimates, and the National Health Interview Survey.</a:t>
            </a:r>
            <a:endParaRPr sz="900">
              <a:solidFill>
                <a:srgbClr val="434343"/>
              </a:solidFill>
            </a:endParaRPr>
          </a:p>
        </p:txBody>
      </p:sp>
      <p:sp>
        <p:nvSpPr>
          <p:cNvPr id="146" name="Google Shape;146;p18"/>
          <p:cNvSpPr txBox="1"/>
          <p:nvPr/>
        </p:nvSpPr>
        <p:spPr>
          <a:xfrm>
            <a:off x="55775" y="68775"/>
            <a:ext cx="8118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900">
              <a:solidFill>
                <a:srgbClr val="666666"/>
              </a:solidFill>
            </a:endParaRPr>
          </a:p>
        </p:txBody>
      </p:sp>
      <p:pic>
        <p:nvPicPr>
          <p:cNvPr id="147" name="Google Shape;147;p18"/>
          <p:cNvPicPr preferRelativeResize="0"/>
          <p:nvPr/>
        </p:nvPicPr>
        <p:blipFill>
          <a:blip r:embed="rId3">
            <a:alphaModFix/>
          </a:blip>
          <a:stretch>
            <a:fillRect/>
          </a:stretch>
        </p:blipFill>
        <p:spPr>
          <a:xfrm>
            <a:off x="1773713" y="1171013"/>
            <a:ext cx="1787545" cy="1212350"/>
          </a:xfrm>
          <a:prstGeom prst="rect">
            <a:avLst/>
          </a:prstGeom>
          <a:noFill/>
          <a:ln>
            <a:noFill/>
          </a:ln>
        </p:spPr>
      </p:pic>
      <p:pic>
        <p:nvPicPr>
          <p:cNvPr id="148" name="Google Shape;148;p18"/>
          <p:cNvPicPr preferRelativeResize="0"/>
          <p:nvPr/>
        </p:nvPicPr>
        <p:blipFill>
          <a:blip r:embed="rId4">
            <a:alphaModFix/>
          </a:blip>
          <a:stretch>
            <a:fillRect/>
          </a:stretch>
        </p:blipFill>
        <p:spPr>
          <a:xfrm>
            <a:off x="592075" y="2445725"/>
            <a:ext cx="3409868" cy="2417024"/>
          </a:xfrm>
          <a:prstGeom prst="rect">
            <a:avLst/>
          </a:prstGeom>
          <a:noFill/>
          <a:ln>
            <a:noFill/>
          </a:ln>
        </p:spPr>
      </p:pic>
      <p:pic>
        <p:nvPicPr>
          <p:cNvPr id="149" name="Google Shape;149;p18"/>
          <p:cNvPicPr preferRelativeResize="0"/>
          <p:nvPr/>
        </p:nvPicPr>
        <p:blipFill>
          <a:blip r:embed="rId5">
            <a:alphaModFix/>
          </a:blip>
          <a:stretch>
            <a:fillRect/>
          </a:stretch>
        </p:blipFill>
        <p:spPr>
          <a:xfrm>
            <a:off x="4306425" y="2419675"/>
            <a:ext cx="3579040" cy="2417026"/>
          </a:xfrm>
          <a:prstGeom prst="rect">
            <a:avLst/>
          </a:prstGeom>
          <a:noFill/>
          <a:ln>
            <a:noFill/>
          </a:ln>
        </p:spPr>
      </p:pic>
      <p:pic>
        <p:nvPicPr>
          <p:cNvPr id="150" name="Google Shape;150;p18"/>
          <p:cNvPicPr preferRelativeResize="0"/>
          <p:nvPr/>
        </p:nvPicPr>
        <p:blipFill>
          <a:blip r:embed="rId6">
            <a:alphaModFix/>
          </a:blip>
          <a:stretch>
            <a:fillRect/>
          </a:stretch>
        </p:blipFill>
        <p:spPr>
          <a:xfrm>
            <a:off x="3781900" y="1175655"/>
            <a:ext cx="1787525" cy="1207694"/>
          </a:xfrm>
          <a:prstGeom prst="rect">
            <a:avLst/>
          </a:prstGeom>
          <a:noFill/>
          <a:ln>
            <a:noFill/>
          </a:ln>
        </p:spPr>
      </p:pic>
      <p:pic>
        <p:nvPicPr>
          <p:cNvPr id="151" name="Google Shape;151;p18"/>
          <p:cNvPicPr preferRelativeResize="0"/>
          <p:nvPr/>
        </p:nvPicPr>
        <p:blipFill>
          <a:blip r:embed="rId7">
            <a:alphaModFix/>
          </a:blip>
          <a:stretch>
            <a:fillRect/>
          </a:stretch>
        </p:blipFill>
        <p:spPr>
          <a:xfrm>
            <a:off x="5885850" y="1171025"/>
            <a:ext cx="1540036" cy="1207699"/>
          </a:xfrm>
          <a:prstGeom prst="rect">
            <a:avLst/>
          </a:prstGeom>
          <a:noFill/>
          <a:ln>
            <a:noFill/>
          </a:ln>
        </p:spPr>
      </p:pic>
      <p:sp>
        <p:nvSpPr>
          <p:cNvPr id="152" name="Google Shape;152;p18"/>
          <p:cNvSpPr txBox="1"/>
          <p:nvPr/>
        </p:nvSpPr>
        <p:spPr>
          <a:xfrm>
            <a:off x="33750" y="-139875"/>
            <a:ext cx="908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Health Models </a:t>
            </a:r>
            <a:endParaRPr/>
          </a:p>
        </p:txBody>
      </p:sp>
      <p:sp>
        <p:nvSpPr>
          <p:cNvPr id="158" name="Google Shape;158;p1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9" name="Google Shape;159;p19"/>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727650" y="59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Educational Attainment and Health Disparities</a:t>
            </a:r>
            <a:endParaRPr/>
          </a:p>
        </p:txBody>
      </p:sp>
      <p:sp>
        <p:nvSpPr>
          <p:cNvPr id="165" name="Google Shape;165;p20"/>
          <p:cNvSpPr txBox="1"/>
          <p:nvPr/>
        </p:nvSpPr>
        <p:spPr>
          <a:xfrm>
            <a:off x="100175" y="99975"/>
            <a:ext cx="874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rgbClr val="666666"/>
              </a:solidFill>
            </a:endParaRPr>
          </a:p>
        </p:txBody>
      </p:sp>
      <p:sp>
        <p:nvSpPr>
          <p:cNvPr id="166" name="Google Shape;166;p20"/>
          <p:cNvSpPr txBox="1"/>
          <p:nvPr/>
        </p:nvSpPr>
        <p:spPr>
          <a:xfrm>
            <a:off x="727650" y="4703100"/>
            <a:ext cx="734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434343"/>
                </a:solidFill>
              </a:rPr>
              <a:t>Data from U.S. Census’ American Community Survey, Population Estimates, and the National Health Interview Survey.</a:t>
            </a:r>
            <a:endParaRPr sz="900">
              <a:solidFill>
                <a:srgbClr val="434343"/>
              </a:solidFill>
            </a:endParaRPr>
          </a:p>
        </p:txBody>
      </p:sp>
      <p:pic>
        <p:nvPicPr>
          <p:cNvPr id="167" name="Google Shape;167;p20"/>
          <p:cNvPicPr preferRelativeResize="0"/>
          <p:nvPr/>
        </p:nvPicPr>
        <p:blipFill>
          <a:blip r:embed="rId3">
            <a:alphaModFix/>
          </a:blip>
          <a:stretch>
            <a:fillRect/>
          </a:stretch>
        </p:blipFill>
        <p:spPr>
          <a:xfrm>
            <a:off x="151050" y="1458600"/>
            <a:ext cx="3481462" cy="2933088"/>
          </a:xfrm>
          <a:prstGeom prst="rect">
            <a:avLst/>
          </a:prstGeom>
          <a:noFill/>
          <a:ln>
            <a:noFill/>
          </a:ln>
        </p:spPr>
      </p:pic>
      <p:sp>
        <p:nvSpPr>
          <p:cNvPr id="168" name="Google Shape;168;p20"/>
          <p:cNvSpPr txBox="1"/>
          <p:nvPr/>
        </p:nvSpPr>
        <p:spPr>
          <a:xfrm>
            <a:off x="3632500" y="2952150"/>
            <a:ext cx="54306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Lato"/>
                <a:ea typeface="Lato"/>
                <a:cs typeface="Lato"/>
                <a:sym typeface="Lato"/>
              </a:rPr>
              <a:t>Combating COVID-19 in Minority Communities</a:t>
            </a:r>
            <a:endParaRPr b="1"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Orleans Parish has more risks than Fairfax County and risks can contribute to higher infection rates.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Health Belief and Socioecological Models suggest improvements to susceptibility, benefits, community, and public policy.</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Orleans Parish residents are getting vaccinated but there seems to be issues with access to the vaccine.</a:t>
            </a:r>
            <a:endParaRPr sz="1300">
              <a:latin typeface="Lato"/>
              <a:ea typeface="Lato"/>
              <a:cs typeface="Lato"/>
              <a:sym typeface="Lato"/>
            </a:endParaRPr>
          </a:p>
        </p:txBody>
      </p:sp>
      <p:pic>
        <p:nvPicPr>
          <p:cNvPr id="169" name="Google Shape;169;p20"/>
          <p:cNvPicPr preferRelativeResize="0"/>
          <p:nvPr/>
        </p:nvPicPr>
        <p:blipFill>
          <a:blip r:embed="rId4">
            <a:alphaModFix/>
          </a:blip>
          <a:stretch>
            <a:fillRect/>
          </a:stretch>
        </p:blipFill>
        <p:spPr>
          <a:xfrm>
            <a:off x="4158450" y="1027450"/>
            <a:ext cx="4302600" cy="202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