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3" r:id="rId2"/>
    <p:sldId id="261" r:id="rId3"/>
    <p:sldId id="256" r:id="rId4"/>
    <p:sldId id="257" r:id="rId5"/>
    <p:sldId id="260" r:id="rId6"/>
    <p:sldId id="258" r:id="rId7"/>
    <p:sldId id="264" r:id="rId8"/>
    <p:sldId id="265" r:id="rId9"/>
    <p:sldId id="25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41869C-C893-4619-B150-4D6CC8BAAFA5}" type="doc">
      <dgm:prSet loTypeId="urn:microsoft.com/office/officeart/2005/8/layout/hierarchy1" loCatId="hierarchy" qsTypeId="urn:microsoft.com/office/officeart/2005/8/quickstyle/simple2" qsCatId="simple" csTypeId="urn:microsoft.com/office/officeart/2005/8/colors/accent6_4" csCatId="accent6"/>
      <dgm:spPr/>
      <dgm:t>
        <a:bodyPr/>
        <a:lstStyle/>
        <a:p>
          <a:endParaRPr lang="en-US"/>
        </a:p>
      </dgm:t>
    </dgm:pt>
    <dgm:pt modelId="{95BB9A30-4C3C-4DB4-BB67-D81A82E95BCB}">
      <dgm:prSet/>
      <dgm:spPr/>
      <dgm:t>
        <a:bodyPr/>
        <a:lstStyle/>
        <a:p>
          <a:r>
            <a:rPr lang="en-CA"/>
            <a:t>Design of source database and  populating data from the view.</a:t>
          </a:r>
          <a:endParaRPr lang="en-US"/>
        </a:p>
      </dgm:t>
    </dgm:pt>
    <dgm:pt modelId="{F7789737-84FD-4103-8740-38F920F91223}" type="parTrans" cxnId="{7074BA6D-5C8C-44F7-809B-43D751F6D450}">
      <dgm:prSet/>
      <dgm:spPr/>
      <dgm:t>
        <a:bodyPr/>
        <a:lstStyle/>
        <a:p>
          <a:endParaRPr lang="en-US"/>
        </a:p>
      </dgm:t>
    </dgm:pt>
    <dgm:pt modelId="{F211FBE1-07F3-4B9B-A9BC-7A903A3C116A}" type="sibTrans" cxnId="{7074BA6D-5C8C-44F7-809B-43D751F6D450}">
      <dgm:prSet/>
      <dgm:spPr/>
      <dgm:t>
        <a:bodyPr/>
        <a:lstStyle/>
        <a:p>
          <a:endParaRPr lang="en-US"/>
        </a:p>
      </dgm:t>
    </dgm:pt>
    <dgm:pt modelId="{26C6FDC4-2829-4CBA-B1F9-25E76446DECA}">
      <dgm:prSet/>
      <dgm:spPr/>
      <dgm:t>
        <a:bodyPr/>
        <a:lstStyle/>
        <a:p>
          <a:r>
            <a:rPr lang="en-CA"/>
            <a:t>Creating a data warehouse design i.e creating a fact table and associated dimension tables.</a:t>
          </a:r>
          <a:endParaRPr lang="en-US"/>
        </a:p>
      </dgm:t>
    </dgm:pt>
    <dgm:pt modelId="{1681C7F8-F10B-4ECC-90AD-BC780372D757}" type="parTrans" cxnId="{0354BEA7-A4F3-4099-A6A9-E7EEED8D9B77}">
      <dgm:prSet/>
      <dgm:spPr/>
      <dgm:t>
        <a:bodyPr/>
        <a:lstStyle/>
        <a:p>
          <a:endParaRPr lang="en-US"/>
        </a:p>
      </dgm:t>
    </dgm:pt>
    <dgm:pt modelId="{5F3C9242-68D6-4376-A722-CF3FCA1E7A06}" type="sibTrans" cxnId="{0354BEA7-A4F3-4099-A6A9-E7EEED8D9B77}">
      <dgm:prSet/>
      <dgm:spPr/>
      <dgm:t>
        <a:bodyPr/>
        <a:lstStyle/>
        <a:p>
          <a:endParaRPr lang="en-US"/>
        </a:p>
      </dgm:t>
    </dgm:pt>
    <dgm:pt modelId="{00E71BF2-8FC2-4366-BDFB-BEB712548925}">
      <dgm:prSet/>
      <dgm:spPr/>
      <dgm:t>
        <a:bodyPr/>
        <a:lstStyle/>
        <a:p>
          <a:r>
            <a:rPr lang="en-CA"/>
            <a:t>Created a custom ETL tool to clean and transform data into the data ware house.</a:t>
          </a:r>
          <a:endParaRPr lang="en-US"/>
        </a:p>
      </dgm:t>
    </dgm:pt>
    <dgm:pt modelId="{2C3BA6F9-8AA7-4C62-894F-3E699D75404C}" type="parTrans" cxnId="{AD46804F-368A-4FDC-A960-4E901801F60F}">
      <dgm:prSet/>
      <dgm:spPr/>
      <dgm:t>
        <a:bodyPr/>
        <a:lstStyle/>
        <a:p>
          <a:endParaRPr lang="en-US"/>
        </a:p>
      </dgm:t>
    </dgm:pt>
    <dgm:pt modelId="{C998367F-EBAF-4422-8E28-1B22F09CC1F9}" type="sibTrans" cxnId="{AD46804F-368A-4FDC-A960-4E901801F60F}">
      <dgm:prSet/>
      <dgm:spPr/>
      <dgm:t>
        <a:bodyPr/>
        <a:lstStyle/>
        <a:p>
          <a:endParaRPr lang="en-US"/>
        </a:p>
      </dgm:t>
    </dgm:pt>
    <dgm:pt modelId="{14E4F729-7BEE-400A-862C-A58B135BA2A8}" type="pres">
      <dgm:prSet presAssocID="{A941869C-C893-4619-B150-4D6CC8BAAFA5}" presName="hierChild1" presStyleCnt="0">
        <dgm:presLayoutVars>
          <dgm:chPref val="1"/>
          <dgm:dir/>
          <dgm:animOne val="branch"/>
          <dgm:animLvl val="lvl"/>
          <dgm:resizeHandles/>
        </dgm:presLayoutVars>
      </dgm:prSet>
      <dgm:spPr/>
    </dgm:pt>
    <dgm:pt modelId="{666C06F8-CC40-4CBD-BF08-2121E918FBE5}" type="pres">
      <dgm:prSet presAssocID="{95BB9A30-4C3C-4DB4-BB67-D81A82E95BCB}" presName="hierRoot1" presStyleCnt="0"/>
      <dgm:spPr/>
    </dgm:pt>
    <dgm:pt modelId="{C9D950C7-9282-4EB1-B38F-48400E3316DC}" type="pres">
      <dgm:prSet presAssocID="{95BB9A30-4C3C-4DB4-BB67-D81A82E95BCB}" presName="composite" presStyleCnt="0"/>
      <dgm:spPr/>
    </dgm:pt>
    <dgm:pt modelId="{1B01233A-4E29-4284-84CF-C3C727B833EF}" type="pres">
      <dgm:prSet presAssocID="{95BB9A30-4C3C-4DB4-BB67-D81A82E95BCB}" presName="background" presStyleLbl="node0" presStyleIdx="0" presStyleCnt="3"/>
      <dgm:spPr/>
    </dgm:pt>
    <dgm:pt modelId="{CDDFB7C7-5C62-4E50-9883-6BC4622945F6}" type="pres">
      <dgm:prSet presAssocID="{95BB9A30-4C3C-4DB4-BB67-D81A82E95BCB}" presName="text" presStyleLbl="fgAcc0" presStyleIdx="0" presStyleCnt="3">
        <dgm:presLayoutVars>
          <dgm:chPref val="3"/>
        </dgm:presLayoutVars>
      </dgm:prSet>
      <dgm:spPr/>
    </dgm:pt>
    <dgm:pt modelId="{51B5B69E-6AE9-4387-8685-C3AA3A460407}" type="pres">
      <dgm:prSet presAssocID="{95BB9A30-4C3C-4DB4-BB67-D81A82E95BCB}" presName="hierChild2" presStyleCnt="0"/>
      <dgm:spPr/>
    </dgm:pt>
    <dgm:pt modelId="{F4C8AB7E-A347-4114-8517-2A45C22C307E}" type="pres">
      <dgm:prSet presAssocID="{26C6FDC4-2829-4CBA-B1F9-25E76446DECA}" presName="hierRoot1" presStyleCnt="0"/>
      <dgm:spPr/>
    </dgm:pt>
    <dgm:pt modelId="{D713D36A-EE09-4E7D-BC44-44C8D8B643EE}" type="pres">
      <dgm:prSet presAssocID="{26C6FDC4-2829-4CBA-B1F9-25E76446DECA}" presName="composite" presStyleCnt="0"/>
      <dgm:spPr/>
    </dgm:pt>
    <dgm:pt modelId="{3AF5D956-3770-497E-ADEA-431BC7565B13}" type="pres">
      <dgm:prSet presAssocID="{26C6FDC4-2829-4CBA-B1F9-25E76446DECA}" presName="background" presStyleLbl="node0" presStyleIdx="1" presStyleCnt="3"/>
      <dgm:spPr/>
    </dgm:pt>
    <dgm:pt modelId="{C02F691A-0733-4525-BF7B-330B51DCF6A1}" type="pres">
      <dgm:prSet presAssocID="{26C6FDC4-2829-4CBA-B1F9-25E76446DECA}" presName="text" presStyleLbl="fgAcc0" presStyleIdx="1" presStyleCnt="3">
        <dgm:presLayoutVars>
          <dgm:chPref val="3"/>
        </dgm:presLayoutVars>
      </dgm:prSet>
      <dgm:spPr/>
    </dgm:pt>
    <dgm:pt modelId="{48AA73A9-736D-40AA-929C-CCD8CC05151E}" type="pres">
      <dgm:prSet presAssocID="{26C6FDC4-2829-4CBA-B1F9-25E76446DECA}" presName="hierChild2" presStyleCnt="0"/>
      <dgm:spPr/>
    </dgm:pt>
    <dgm:pt modelId="{A472E90A-6A97-4478-800C-9F16FE821874}" type="pres">
      <dgm:prSet presAssocID="{00E71BF2-8FC2-4366-BDFB-BEB712548925}" presName="hierRoot1" presStyleCnt="0"/>
      <dgm:spPr/>
    </dgm:pt>
    <dgm:pt modelId="{D74A4E58-2119-427B-9828-85C267867EF8}" type="pres">
      <dgm:prSet presAssocID="{00E71BF2-8FC2-4366-BDFB-BEB712548925}" presName="composite" presStyleCnt="0"/>
      <dgm:spPr/>
    </dgm:pt>
    <dgm:pt modelId="{14AF67A9-7325-404E-AF57-D3DA8C88DBC9}" type="pres">
      <dgm:prSet presAssocID="{00E71BF2-8FC2-4366-BDFB-BEB712548925}" presName="background" presStyleLbl="node0" presStyleIdx="2" presStyleCnt="3"/>
      <dgm:spPr/>
    </dgm:pt>
    <dgm:pt modelId="{A1D9893C-733A-4FA6-AD7D-A897B7FA87A1}" type="pres">
      <dgm:prSet presAssocID="{00E71BF2-8FC2-4366-BDFB-BEB712548925}" presName="text" presStyleLbl="fgAcc0" presStyleIdx="2" presStyleCnt="3">
        <dgm:presLayoutVars>
          <dgm:chPref val="3"/>
        </dgm:presLayoutVars>
      </dgm:prSet>
      <dgm:spPr/>
    </dgm:pt>
    <dgm:pt modelId="{2926004A-396E-4691-AA91-8C6CB757E5E6}" type="pres">
      <dgm:prSet presAssocID="{00E71BF2-8FC2-4366-BDFB-BEB712548925}" presName="hierChild2" presStyleCnt="0"/>
      <dgm:spPr/>
    </dgm:pt>
  </dgm:ptLst>
  <dgm:cxnLst>
    <dgm:cxn modelId="{2518F526-F8B3-4227-9C36-0703B78195E1}" type="presOf" srcId="{A941869C-C893-4619-B150-4D6CC8BAAFA5}" destId="{14E4F729-7BEE-400A-862C-A58B135BA2A8}" srcOrd="0" destOrd="0" presId="urn:microsoft.com/office/officeart/2005/8/layout/hierarchy1"/>
    <dgm:cxn modelId="{05370B47-523A-4A72-9055-4A3C65703977}" type="presOf" srcId="{26C6FDC4-2829-4CBA-B1F9-25E76446DECA}" destId="{C02F691A-0733-4525-BF7B-330B51DCF6A1}" srcOrd="0" destOrd="0" presId="urn:microsoft.com/office/officeart/2005/8/layout/hierarchy1"/>
    <dgm:cxn modelId="{7074BA6D-5C8C-44F7-809B-43D751F6D450}" srcId="{A941869C-C893-4619-B150-4D6CC8BAAFA5}" destId="{95BB9A30-4C3C-4DB4-BB67-D81A82E95BCB}" srcOrd="0" destOrd="0" parTransId="{F7789737-84FD-4103-8740-38F920F91223}" sibTransId="{F211FBE1-07F3-4B9B-A9BC-7A903A3C116A}"/>
    <dgm:cxn modelId="{AD46804F-368A-4FDC-A960-4E901801F60F}" srcId="{A941869C-C893-4619-B150-4D6CC8BAAFA5}" destId="{00E71BF2-8FC2-4366-BDFB-BEB712548925}" srcOrd="2" destOrd="0" parTransId="{2C3BA6F9-8AA7-4C62-894F-3E699D75404C}" sibTransId="{C998367F-EBAF-4422-8E28-1B22F09CC1F9}"/>
    <dgm:cxn modelId="{05DF717D-7D47-4034-BC2D-F35BFA135BB0}" type="presOf" srcId="{00E71BF2-8FC2-4366-BDFB-BEB712548925}" destId="{A1D9893C-733A-4FA6-AD7D-A897B7FA87A1}" srcOrd="0" destOrd="0" presId="urn:microsoft.com/office/officeart/2005/8/layout/hierarchy1"/>
    <dgm:cxn modelId="{0354BEA7-A4F3-4099-A6A9-E7EEED8D9B77}" srcId="{A941869C-C893-4619-B150-4D6CC8BAAFA5}" destId="{26C6FDC4-2829-4CBA-B1F9-25E76446DECA}" srcOrd="1" destOrd="0" parTransId="{1681C7F8-F10B-4ECC-90AD-BC780372D757}" sibTransId="{5F3C9242-68D6-4376-A722-CF3FCA1E7A06}"/>
    <dgm:cxn modelId="{4F2330F9-368F-40EF-9897-D2CF8B0E2C97}" type="presOf" srcId="{95BB9A30-4C3C-4DB4-BB67-D81A82E95BCB}" destId="{CDDFB7C7-5C62-4E50-9883-6BC4622945F6}" srcOrd="0" destOrd="0" presId="urn:microsoft.com/office/officeart/2005/8/layout/hierarchy1"/>
    <dgm:cxn modelId="{D450A6E0-9C4F-4091-A15D-281424F564B5}" type="presParOf" srcId="{14E4F729-7BEE-400A-862C-A58B135BA2A8}" destId="{666C06F8-CC40-4CBD-BF08-2121E918FBE5}" srcOrd="0" destOrd="0" presId="urn:microsoft.com/office/officeart/2005/8/layout/hierarchy1"/>
    <dgm:cxn modelId="{7862679D-78AE-4E1E-91E2-773BB9A5B605}" type="presParOf" srcId="{666C06F8-CC40-4CBD-BF08-2121E918FBE5}" destId="{C9D950C7-9282-4EB1-B38F-48400E3316DC}" srcOrd="0" destOrd="0" presId="urn:microsoft.com/office/officeart/2005/8/layout/hierarchy1"/>
    <dgm:cxn modelId="{33D0D936-DAF6-4197-A6D4-909346EC3BED}" type="presParOf" srcId="{C9D950C7-9282-4EB1-B38F-48400E3316DC}" destId="{1B01233A-4E29-4284-84CF-C3C727B833EF}" srcOrd="0" destOrd="0" presId="urn:microsoft.com/office/officeart/2005/8/layout/hierarchy1"/>
    <dgm:cxn modelId="{9CA4ED6F-2F7B-4A94-9737-0A5C4E8F42DE}" type="presParOf" srcId="{C9D950C7-9282-4EB1-B38F-48400E3316DC}" destId="{CDDFB7C7-5C62-4E50-9883-6BC4622945F6}" srcOrd="1" destOrd="0" presId="urn:microsoft.com/office/officeart/2005/8/layout/hierarchy1"/>
    <dgm:cxn modelId="{1B6F8835-C58A-4CDA-824A-BFF929CC7208}" type="presParOf" srcId="{666C06F8-CC40-4CBD-BF08-2121E918FBE5}" destId="{51B5B69E-6AE9-4387-8685-C3AA3A460407}" srcOrd="1" destOrd="0" presId="urn:microsoft.com/office/officeart/2005/8/layout/hierarchy1"/>
    <dgm:cxn modelId="{F21542E5-C96E-42B6-AB17-C3409AE60C80}" type="presParOf" srcId="{14E4F729-7BEE-400A-862C-A58B135BA2A8}" destId="{F4C8AB7E-A347-4114-8517-2A45C22C307E}" srcOrd="1" destOrd="0" presId="urn:microsoft.com/office/officeart/2005/8/layout/hierarchy1"/>
    <dgm:cxn modelId="{9EE6C940-C17F-4FBA-8D3F-F8B48DE3B208}" type="presParOf" srcId="{F4C8AB7E-A347-4114-8517-2A45C22C307E}" destId="{D713D36A-EE09-4E7D-BC44-44C8D8B643EE}" srcOrd="0" destOrd="0" presId="urn:microsoft.com/office/officeart/2005/8/layout/hierarchy1"/>
    <dgm:cxn modelId="{5E338127-17B6-4C84-8AAE-2BA0D42C98A6}" type="presParOf" srcId="{D713D36A-EE09-4E7D-BC44-44C8D8B643EE}" destId="{3AF5D956-3770-497E-ADEA-431BC7565B13}" srcOrd="0" destOrd="0" presId="urn:microsoft.com/office/officeart/2005/8/layout/hierarchy1"/>
    <dgm:cxn modelId="{BF547194-5913-4DB2-B484-DE4DE436206E}" type="presParOf" srcId="{D713D36A-EE09-4E7D-BC44-44C8D8B643EE}" destId="{C02F691A-0733-4525-BF7B-330B51DCF6A1}" srcOrd="1" destOrd="0" presId="urn:microsoft.com/office/officeart/2005/8/layout/hierarchy1"/>
    <dgm:cxn modelId="{97262DCF-3E7E-4D8A-966E-EB7F7612E73A}" type="presParOf" srcId="{F4C8AB7E-A347-4114-8517-2A45C22C307E}" destId="{48AA73A9-736D-40AA-929C-CCD8CC05151E}" srcOrd="1" destOrd="0" presId="urn:microsoft.com/office/officeart/2005/8/layout/hierarchy1"/>
    <dgm:cxn modelId="{9AECC855-22AE-4271-8F10-012D80B29026}" type="presParOf" srcId="{14E4F729-7BEE-400A-862C-A58B135BA2A8}" destId="{A472E90A-6A97-4478-800C-9F16FE821874}" srcOrd="2" destOrd="0" presId="urn:microsoft.com/office/officeart/2005/8/layout/hierarchy1"/>
    <dgm:cxn modelId="{60E22AE3-099F-4C0E-B654-9326E9AF6C56}" type="presParOf" srcId="{A472E90A-6A97-4478-800C-9F16FE821874}" destId="{D74A4E58-2119-427B-9828-85C267867EF8}" srcOrd="0" destOrd="0" presId="urn:microsoft.com/office/officeart/2005/8/layout/hierarchy1"/>
    <dgm:cxn modelId="{B588EBA3-867C-4F04-8BB7-E5FCE8E12791}" type="presParOf" srcId="{D74A4E58-2119-427B-9828-85C267867EF8}" destId="{14AF67A9-7325-404E-AF57-D3DA8C88DBC9}" srcOrd="0" destOrd="0" presId="urn:microsoft.com/office/officeart/2005/8/layout/hierarchy1"/>
    <dgm:cxn modelId="{9A2478F5-9885-42EC-9415-B69874683961}" type="presParOf" srcId="{D74A4E58-2119-427B-9828-85C267867EF8}" destId="{A1D9893C-733A-4FA6-AD7D-A897B7FA87A1}" srcOrd="1" destOrd="0" presId="urn:microsoft.com/office/officeart/2005/8/layout/hierarchy1"/>
    <dgm:cxn modelId="{B59AC2ED-021D-4E45-81C6-BF185BD08436}" type="presParOf" srcId="{A472E90A-6A97-4478-800C-9F16FE821874}" destId="{2926004A-396E-4691-AA91-8C6CB757E5E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F1FF1A-6BA6-4934-896C-525D13BB3B42}" type="doc">
      <dgm:prSet loTypeId="urn:microsoft.com/office/officeart/2016/7/layout/LinearBlockProcessNumbered" loCatId="process" qsTypeId="urn:microsoft.com/office/officeart/2005/8/quickstyle/simple2" qsCatId="simple" csTypeId="urn:microsoft.com/office/officeart/2005/8/colors/accent4_2" csCatId="accent4"/>
      <dgm:spPr/>
      <dgm:t>
        <a:bodyPr/>
        <a:lstStyle/>
        <a:p>
          <a:endParaRPr lang="en-US"/>
        </a:p>
      </dgm:t>
    </dgm:pt>
    <dgm:pt modelId="{3F99FBD4-DB76-45C2-81B8-90F3F586FD1F}">
      <dgm:prSet/>
      <dgm:spPr/>
      <dgm:t>
        <a:bodyPr/>
        <a:lstStyle/>
        <a:p>
          <a:r>
            <a:rPr lang="en-CA"/>
            <a:t>Integrating all the three data base into one system to perform ETL tool operations.</a:t>
          </a:r>
          <a:endParaRPr lang="en-US"/>
        </a:p>
      </dgm:t>
    </dgm:pt>
    <dgm:pt modelId="{A34523AD-78C0-4CF0-99D6-64C129CD8123}" type="parTrans" cxnId="{A24CFFA0-0332-4A27-B9FF-A53410508FF9}">
      <dgm:prSet/>
      <dgm:spPr/>
      <dgm:t>
        <a:bodyPr/>
        <a:lstStyle/>
        <a:p>
          <a:endParaRPr lang="en-US"/>
        </a:p>
      </dgm:t>
    </dgm:pt>
    <dgm:pt modelId="{F9FD7F70-EB14-40EA-B22E-BBA600515C6E}" type="sibTrans" cxnId="{A24CFFA0-0332-4A27-B9FF-A53410508FF9}">
      <dgm:prSet phldrT="01" phldr="0"/>
      <dgm:spPr/>
      <dgm:t>
        <a:bodyPr/>
        <a:lstStyle/>
        <a:p>
          <a:r>
            <a:rPr lang="en-US"/>
            <a:t>01</a:t>
          </a:r>
        </a:p>
      </dgm:t>
    </dgm:pt>
    <dgm:pt modelId="{8D862DE7-B4E3-4D78-9E6C-1612DC69ADAC}">
      <dgm:prSet/>
      <dgm:spPr/>
      <dgm:t>
        <a:bodyPr/>
        <a:lstStyle/>
        <a:p>
          <a:r>
            <a:rPr lang="en-CA"/>
            <a:t>Adding OLAP queries to view powerful visualization and paradigm and provide good analysis results.</a:t>
          </a:r>
          <a:endParaRPr lang="en-US"/>
        </a:p>
      </dgm:t>
    </dgm:pt>
    <dgm:pt modelId="{F1451450-7DAE-4F62-970A-AFF536621089}" type="parTrans" cxnId="{1BA2EADF-8862-405C-878A-109A7726C4B7}">
      <dgm:prSet/>
      <dgm:spPr/>
      <dgm:t>
        <a:bodyPr/>
        <a:lstStyle/>
        <a:p>
          <a:endParaRPr lang="en-US"/>
        </a:p>
      </dgm:t>
    </dgm:pt>
    <dgm:pt modelId="{B86E44B1-0AC8-416A-93C1-4B08E8433301}" type="sibTrans" cxnId="{1BA2EADF-8862-405C-878A-109A7726C4B7}">
      <dgm:prSet phldrT="02" phldr="0"/>
      <dgm:spPr/>
      <dgm:t>
        <a:bodyPr/>
        <a:lstStyle/>
        <a:p>
          <a:r>
            <a:rPr lang="en-US"/>
            <a:t>02</a:t>
          </a:r>
        </a:p>
      </dgm:t>
    </dgm:pt>
    <dgm:pt modelId="{2F681016-950B-4BC8-AD49-B5B897FAA295}" type="pres">
      <dgm:prSet presAssocID="{83F1FF1A-6BA6-4934-896C-525D13BB3B42}" presName="Name0" presStyleCnt="0">
        <dgm:presLayoutVars>
          <dgm:animLvl val="lvl"/>
          <dgm:resizeHandles val="exact"/>
        </dgm:presLayoutVars>
      </dgm:prSet>
      <dgm:spPr/>
    </dgm:pt>
    <dgm:pt modelId="{B3A2EB9D-0432-43A7-91F3-BD1DA4293A7C}" type="pres">
      <dgm:prSet presAssocID="{3F99FBD4-DB76-45C2-81B8-90F3F586FD1F}" presName="compositeNode" presStyleCnt="0">
        <dgm:presLayoutVars>
          <dgm:bulletEnabled val="1"/>
        </dgm:presLayoutVars>
      </dgm:prSet>
      <dgm:spPr/>
    </dgm:pt>
    <dgm:pt modelId="{D791BB94-16B7-4975-AEBB-BFCCFE6D4B98}" type="pres">
      <dgm:prSet presAssocID="{3F99FBD4-DB76-45C2-81B8-90F3F586FD1F}" presName="bgRect" presStyleLbl="alignNode1" presStyleIdx="0" presStyleCnt="2"/>
      <dgm:spPr/>
    </dgm:pt>
    <dgm:pt modelId="{50E55226-0F39-420B-92FD-18FB46FC3D64}" type="pres">
      <dgm:prSet presAssocID="{F9FD7F70-EB14-40EA-B22E-BBA600515C6E}" presName="sibTransNodeRect" presStyleLbl="alignNode1" presStyleIdx="0" presStyleCnt="2">
        <dgm:presLayoutVars>
          <dgm:chMax val="0"/>
          <dgm:bulletEnabled val="1"/>
        </dgm:presLayoutVars>
      </dgm:prSet>
      <dgm:spPr/>
    </dgm:pt>
    <dgm:pt modelId="{7FAF978F-6A42-467B-9A85-55A68E0B1640}" type="pres">
      <dgm:prSet presAssocID="{3F99FBD4-DB76-45C2-81B8-90F3F586FD1F}" presName="nodeRect" presStyleLbl="alignNode1" presStyleIdx="0" presStyleCnt="2">
        <dgm:presLayoutVars>
          <dgm:bulletEnabled val="1"/>
        </dgm:presLayoutVars>
      </dgm:prSet>
      <dgm:spPr/>
    </dgm:pt>
    <dgm:pt modelId="{F6DFBAF2-8537-4FF6-8119-8FD8F88E881E}" type="pres">
      <dgm:prSet presAssocID="{F9FD7F70-EB14-40EA-B22E-BBA600515C6E}" presName="sibTrans" presStyleCnt="0"/>
      <dgm:spPr/>
    </dgm:pt>
    <dgm:pt modelId="{D4C96C40-C475-4AA0-B00C-6A55C5D1BF8A}" type="pres">
      <dgm:prSet presAssocID="{8D862DE7-B4E3-4D78-9E6C-1612DC69ADAC}" presName="compositeNode" presStyleCnt="0">
        <dgm:presLayoutVars>
          <dgm:bulletEnabled val="1"/>
        </dgm:presLayoutVars>
      </dgm:prSet>
      <dgm:spPr/>
    </dgm:pt>
    <dgm:pt modelId="{64216840-EB88-4CBB-A5B4-7646F0F28FC9}" type="pres">
      <dgm:prSet presAssocID="{8D862DE7-B4E3-4D78-9E6C-1612DC69ADAC}" presName="bgRect" presStyleLbl="alignNode1" presStyleIdx="1" presStyleCnt="2"/>
      <dgm:spPr/>
    </dgm:pt>
    <dgm:pt modelId="{7F24B6DB-59AE-494B-96FC-ED92C9F573BD}" type="pres">
      <dgm:prSet presAssocID="{B86E44B1-0AC8-416A-93C1-4B08E8433301}" presName="sibTransNodeRect" presStyleLbl="alignNode1" presStyleIdx="1" presStyleCnt="2">
        <dgm:presLayoutVars>
          <dgm:chMax val="0"/>
          <dgm:bulletEnabled val="1"/>
        </dgm:presLayoutVars>
      </dgm:prSet>
      <dgm:spPr/>
    </dgm:pt>
    <dgm:pt modelId="{F0453162-AF76-4F22-BB2E-D1D7A25C21C6}" type="pres">
      <dgm:prSet presAssocID="{8D862DE7-B4E3-4D78-9E6C-1612DC69ADAC}" presName="nodeRect" presStyleLbl="alignNode1" presStyleIdx="1" presStyleCnt="2">
        <dgm:presLayoutVars>
          <dgm:bulletEnabled val="1"/>
        </dgm:presLayoutVars>
      </dgm:prSet>
      <dgm:spPr/>
    </dgm:pt>
  </dgm:ptLst>
  <dgm:cxnLst>
    <dgm:cxn modelId="{A20CE731-FF40-4BE2-9459-86644AD402C3}" type="presOf" srcId="{F9FD7F70-EB14-40EA-B22E-BBA600515C6E}" destId="{50E55226-0F39-420B-92FD-18FB46FC3D64}" srcOrd="0" destOrd="0" presId="urn:microsoft.com/office/officeart/2016/7/layout/LinearBlockProcessNumbered"/>
    <dgm:cxn modelId="{12D07A39-DA7A-4463-B09C-54BE897B5DBA}" type="presOf" srcId="{8D862DE7-B4E3-4D78-9E6C-1612DC69ADAC}" destId="{64216840-EB88-4CBB-A5B4-7646F0F28FC9}" srcOrd="0" destOrd="0" presId="urn:microsoft.com/office/officeart/2016/7/layout/LinearBlockProcessNumbered"/>
    <dgm:cxn modelId="{CA15E44E-24D7-4476-83A6-58CEFA5C3361}" type="presOf" srcId="{83F1FF1A-6BA6-4934-896C-525D13BB3B42}" destId="{2F681016-950B-4BC8-AD49-B5B897FAA295}" srcOrd="0" destOrd="0" presId="urn:microsoft.com/office/officeart/2016/7/layout/LinearBlockProcessNumbered"/>
    <dgm:cxn modelId="{4EFF0D53-2499-4941-95E3-7AAE27169402}" type="presOf" srcId="{B86E44B1-0AC8-416A-93C1-4B08E8433301}" destId="{7F24B6DB-59AE-494B-96FC-ED92C9F573BD}" srcOrd="0" destOrd="0" presId="urn:microsoft.com/office/officeart/2016/7/layout/LinearBlockProcessNumbered"/>
    <dgm:cxn modelId="{D215C373-DAE2-41EF-BFFA-C794997ABA17}" type="presOf" srcId="{8D862DE7-B4E3-4D78-9E6C-1612DC69ADAC}" destId="{F0453162-AF76-4F22-BB2E-D1D7A25C21C6}" srcOrd="1" destOrd="0" presId="urn:microsoft.com/office/officeart/2016/7/layout/LinearBlockProcessNumbered"/>
    <dgm:cxn modelId="{46D1BC87-007D-44C7-96AE-975C336D9FA8}" type="presOf" srcId="{3F99FBD4-DB76-45C2-81B8-90F3F586FD1F}" destId="{D791BB94-16B7-4975-AEBB-BFCCFE6D4B98}" srcOrd="0" destOrd="0" presId="urn:microsoft.com/office/officeart/2016/7/layout/LinearBlockProcessNumbered"/>
    <dgm:cxn modelId="{A24CFFA0-0332-4A27-B9FF-A53410508FF9}" srcId="{83F1FF1A-6BA6-4934-896C-525D13BB3B42}" destId="{3F99FBD4-DB76-45C2-81B8-90F3F586FD1F}" srcOrd="0" destOrd="0" parTransId="{A34523AD-78C0-4CF0-99D6-64C129CD8123}" sibTransId="{F9FD7F70-EB14-40EA-B22E-BBA600515C6E}"/>
    <dgm:cxn modelId="{B72D82DE-AEA6-428D-AC1A-AEF0264DB41B}" type="presOf" srcId="{3F99FBD4-DB76-45C2-81B8-90F3F586FD1F}" destId="{7FAF978F-6A42-467B-9A85-55A68E0B1640}" srcOrd="1" destOrd="0" presId="urn:microsoft.com/office/officeart/2016/7/layout/LinearBlockProcessNumbered"/>
    <dgm:cxn modelId="{1BA2EADF-8862-405C-878A-109A7726C4B7}" srcId="{83F1FF1A-6BA6-4934-896C-525D13BB3B42}" destId="{8D862DE7-B4E3-4D78-9E6C-1612DC69ADAC}" srcOrd="1" destOrd="0" parTransId="{F1451450-7DAE-4F62-970A-AFF536621089}" sibTransId="{B86E44B1-0AC8-416A-93C1-4B08E8433301}"/>
    <dgm:cxn modelId="{DFFBF7C5-633D-4C06-9A93-D0EC6DFF9753}" type="presParOf" srcId="{2F681016-950B-4BC8-AD49-B5B897FAA295}" destId="{B3A2EB9D-0432-43A7-91F3-BD1DA4293A7C}" srcOrd="0" destOrd="0" presId="urn:microsoft.com/office/officeart/2016/7/layout/LinearBlockProcessNumbered"/>
    <dgm:cxn modelId="{4A077611-7E2F-42AA-9FE1-FD640870A4FA}" type="presParOf" srcId="{B3A2EB9D-0432-43A7-91F3-BD1DA4293A7C}" destId="{D791BB94-16B7-4975-AEBB-BFCCFE6D4B98}" srcOrd="0" destOrd="0" presId="urn:microsoft.com/office/officeart/2016/7/layout/LinearBlockProcessNumbered"/>
    <dgm:cxn modelId="{3B7B8EB6-BFEE-4E38-B050-67CACB79BB82}" type="presParOf" srcId="{B3A2EB9D-0432-43A7-91F3-BD1DA4293A7C}" destId="{50E55226-0F39-420B-92FD-18FB46FC3D64}" srcOrd="1" destOrd="0" presId="urn:microsoft.com/office/officeart/2016/7/layout/LinearBlockProcessNumbered"/>
    <dgm:cxn modelId="{D1AD2BC3-E128-4361-B379-BEA758A5547F}" type="presParOf" srcId="{B3A2EB9D-0432-43A7-91F3-BD1DA4293A7C}" destId="{7FAF978F-6A42-467B-9A85-55A68E0B1640}" srcOrd="2" destOrd="0" presId="urn:microsoft.com/office/officeart/2016/7/layout/LinearBlockProcessNumbered"/>
    <dgm:cxn modelId="{8C49D440-B784-4EF0-84EF-8C51284471F4}" type="presParOf" srcId="{2F681016-950B-4BC8-AD49-B5B897FAA295}" destId="{F6DFBAF2-8537-4FF6-8119-8FD8F88E881E}" srcOrd="1" destOrd="0" presId="urn:microsoft.com/office/officeart/2016/7/layout/LinearBlockProcessNumbered"/>
    <dgm:cxn modelId="{3A440159-17B5-4086-9FCD-0A94B7F7F25E}" type="presParOf" srcId="{2F681016-950B-4BC8-AD49-B5B897FAA295}" destId="{D4C96C40-C475-4AA0-B00C-6A55C5D1BF8A}" srcOrd="2" destOrd="0" presId="urn:microsoft.com/office/officeart/2016/7/layout/LinearBlockProcessNumbered"/>
    <dgm:cxn modelId="{98C17D9C-5390-4450-959B-8456F94CA4ED}" type="presParOf" srcId="{D4C96C40-C475-4AA0-B00C-6A55C5D1BF8A}" destId="{64216840-EB88-4CBB-A5B4-7646F0F28FC9}" srcOrd="0" destOrd="0" presId="urn:microsoft.com/office/officeart/2016/7/layout/LinearBlockProcessNumbered"/>
    <dgm:cxn modelId="{B7CE395F-7C8D-4170-AFA9-73A42F796D45}" type="presParOf" srcId="{D4C96C40-C475-4AA0-B00C-6A55C5D1BF8A}" destId="{7F24B6DB-59AE-494B-96FC-ED92C9F573BD}" srcOrd="1" destOrd="0" presId="urn:microsoft.com/office/officeart/2016/7/layout/LinearBlockProcessNumbered"/>
    <dgm:cxn modelId="{DC3D8534-8CCD-4C24-9C90-E462EF27D7C2}" type="presParOf" srcId="{D4C96C40-C475-4AA0-B00C-6A55C5D1BF8A}" destId="{F0453162-AF76-4F22-BB2E-D1D7A25C21C6}"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1233A-4E29-4284-84CF-C3C727B833EF}">
      <dsp:nvSpPr>
        <dsp:cNvPr id="0" name=""/>
        <dsp:cNvSpPr/>
      </dsp:nvSpPr>
      <dsp:spPr>
        <a:xfrm>
          <a:off x="0" y="761434"/>
          <a:ext cx="2828924" cy="1796367"/>
        </a:xfrm>
        <a:prstGeom prst="roundRect">
          <a:avLst>
            <a:gd name="adj" fmla="val 10000"/>
          </a:avLst>
        </a:prstGeom>
        <a:solidFill>
          <a:schemeClr val="accent6">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DFB7C7-5C62-4E50-9883-6BC4622945F6}">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a:t>Design of source database and  populating data from the view.</a:t>
          </a:r>
          <a:endParaRPr lang="en-US" sz="2100" kern="1200"/>
        </a:p>
      </dsp:txBody>
      <dsp:txXfrm>
        <a:off x="366939" y="1112657"/>
        <a:ext cx="2723696" cy="1691139"/>
      </dsp:txXfrm>
    </dsp:sp>
    <dsp:sp modelId="{3AF5D956-3770-497E-ADEA-431BC7565B13}">
      <dsp:nvSpPr>
        <dsp:cNvPr id="0" name=""/>
        <dsp:cNvSpPr/>
      </dsp:nvSpPr>
      <dsp:spPr>
        <a:xfrm>
          <a:off x="3457574" y="761434"/>
          <a:ext cx="2828924" cy="1796367"/>
        </a:xfrm>
        <a:prstGeom prst="roundRect">
          <a:avLst>
            <a:gd name="adj" fmla="val 10000"/>
          </a:avLst>
        </a:prstGeom>
        <a:solidFill>
          <a:schemeClr val="accent6">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2F691A-0733-4525-BF7B-330B51DCF6A1}">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a:t>Creating a data warehouse design i.e creating a fact table and associated dimension tables.</a:t>
          </a:r>
          <a:endParaRPr lang="en-US" sz="2100" kern="1200"/>
        </a:p>
      </dsp:txBody>
      <dsp:txXfrm>
        <a:off x="3824513" y="1112657"/>
        <a:ext cx="2723696" cy="1691139"/>
      </dsp:txXfrm>
    </dsp:sp>
    <dsp:sp modelId="{14AF67A9-7325-404E-AF57-D3DA8C88DBC9}">
      <dsp:nvSpPr>
        <dsp:cNvPr id="0" name=""/>
        <dsp:cNvSpPr/>
      </dsp:nvSpPr>
      <dsp:spPr>
        <a:xfrm>
          <a:off x="6915149" y="761434"/>
          <a:ext cx="2828924" cy="1796367"/>
        </a:xfrm>
        <a:prstGeom prst="roundRect">
          <a:avLst>
            <a:gd name="adj" fmla="val 10000"/>
          </a:avLst>
        </a:prstGeom>
        <a:solidFill>
          <a:schemeClr val="accent6">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1D9893C-733A-4FA6-AD7D-A897B7FA87A1}">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a:t>Created a custom ETL tool to clean and transform data into the data ware house.</a:t>
          </a:r>
          <a:endParaRPr lang="en-US" sz="2100" kern="1200"/>
        </a:p>
      </dsp:txBody>
      <dsp:txXfrm>
        <a:off x="7282089" y="1112657"/>
        <a:ext cx="2723696" cy="169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1BB94-16B7-4975-AEBB-BFCCFE6D4B98}">
      <dsp:nvSpPr>
        <dsp:cNvPr id="0" name=""/>
        <dsp:cNvSpPr/>
      </dsp:nvSpPr>
      <dsp:spPr>
        <a:xfrm>
          <a:off x="3143" y="0"/>
          <a:ext cx="4832746" cy="361784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CA" sz="2600" kern="1200"/>
            <a:t>Integrating all the three data base into one system to perform ETL tool operations.</a:t>
          </a:r>
          <a:endParaRPr lang="en-US" sz="2600" kern="1200"/>
        </a:p>
      </dsp:txBody>
      <dsp:txXfrm>
        <a:off x="3143" y="1447138"/>
        <a:ext cx="4832746" cy="2170707"/>
      </dsp:txXfrm>
    </dsp:sp>
    <dsp:sp modelId="{50E55226-0F39-420B-92FD-18FB46FC3D64}">
      <dsp:nvSpPr>
        <dsp:cNvPr id="0" name=""/>
        <dsp:cNvSpPr/>
      </dsp:nvSpPr>
      <dsp:spPr>
        <a:xfrm>
          <a:off x="3143" y="0"/>
          <a:ext cx="4832746" cy="144713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143" y="0"/>
        <a:ext cx="4832746" cy="1447138"/>
      </dsp:txXfrm>
    </dsp:sp>
    <dsp:sp modelId="{64216840-EB88-4CBB-A5B4-7646F0F28FC9}">
      <dsp:nvSpPr>
        <dsp:cNvPr id="0" name=""/>
        <dsp:cNvSpPr/>
      </dsp:nvSpPr>
      <dsp:spPr>
        <a:xfrm>
          <a:off x="5222509" y="0"/>
          <a:ext cx="4832746" cy="361784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CA" sz="2600" kern="1200"/>
            <a:t>Adding OLAP queries to view powerful visualization and paradigm and provide good analysis results.</a:t>
          </a:r>
          <a:endParaRPr lang="en-US" sz="2600" kern="1200"/>
        </a:p>
      </dsp:txBody>
      <dsp:txXfrm>
        <a:off x="5222509" y="1447138"/>
        <a:ext cx="4832746" cy="2170707"/>
      </dsp:txXfrm>
    </dsp:sp>
    <dsp:sp modelId="{7F24B6DB-59AE-494B-96FC-ED92C9F573BD}">
      <dsp:nvSpPr>
        <dsp:cNvPr id="0" name=""/>
        <dsp:cNvSpPr/>
      </dsp:nvSpPr>
      <dsp:spPr>
        <a:xfrm>
          <a:off x="5222509" y="0"/>
          <a:ext cx="4832746" cy="144713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222509" y="0"/>
        <a:ext cx="4832746" cy="1447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B59A5-F900-4944-A75D-E7EC3199CACB}" type="datetimeFigureOut">
              <a:rPr lang="en-CA" smtClean="0"/>
              <a:t>2018-04-02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C8204B0-2637-46DF-A933-2259750B06E3}" type="slidenum">
              <a:rPr lang="en-CA" smtClean="0"/>
              <a:t>‹#›</a:t>
            </a:fld>
            <a:endParaRPr lang="en-CA"/>
          </a:p>
        </p:txBody>
      </p:sp>
    </p:spTree>
    <p:extLst>
      <p:ext uri="{BB962C8B-B14F-4D97-AF65-F5344CB8AC3E}">
        <p14:creationId xmlns:p14="http://schemas.microsoft.com/office/powerpoint/2010/main" val="63653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B59A5-F900-4944-A75D-E7EC3199CACB}" type="datetimeFigureOut">
              <a:rPr lang="en-CA" smtClean="0"/>
              <a:t>2018-04-02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31150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B59A5-F900-4944-A75D-E7EC3199CACB}" type="datetimeFigureOut">
              <a:rPr lang="en-CA" smtClean="0"/>
              <a:t>2018-04-02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7458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B59A5-F900-4944-A75D-E7EC3199CACB}" type="datetimeFigureOut">
              <a:rPr lang="en-CA" smtClean="0"/>
              <a:t>2018-04-02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71819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ED1B59A5-F900-4944-A75D-E7EC3199CACB}" type="datetimeFigureOut">
              <a:rPr lang="en-CA" smtClean="0"/>
              <a:t>2018-04-02</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C8204B0-2637-46DF-A933-2259750B06E3}" type="slidenum">
              <a:rPr lang="en-CA" smtClean="0"/>
              <a:t>‹#›</a:t>
            </a:fld>
            <a:endParaRPr lang="en-CA"/>
          </a:p>
        </p:txBody>
      </p:sp>
    </p:spTree>
    <p:extLst>
      <p:ext uri="{BB962C8B-B14F-4D97-AF65-F5344CB8AC3E}">
        <p14:creationId xmlns:p14="http://schemas.microsoft.com/office/powerpoint/2010/main" val="363416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B59A5-F900-4944-A75D-E7EC3199CACB}" type="datetimeFigureOut">
              <a:rPr lang="en-CA" smtClean="0"/>
              <a:t>2018-04-02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137422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B59A5-F900-4944-A75D-E7EC3199CACB}" type="datetimeFigureOut">
              <a:rPr lang="en-CA" smtClean="0"/>
              <a:t>2018-04-02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414340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B59A5-F900-4944-A75D-E7EC3199CACB}" type="datetimeFigureOut">
              <a:rPr lang="en-CA" smtClean="0"/>
              <a:t>2018-04-02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147267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B59A5-F900-4944-A75D-E7EC3199CACB}" type="datetimeFigureOut">
              <a:rPr lang="en-CA" smtClean="0"/>
              <a:t>2018-04-02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366617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1B59A5-F900-4944-A75D-E7EC3199CACB}" type="datetimeFigureOut">
              <a:rPr lang="en-CA" smtClean="0"/>
              <a:t>2018-04-02</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56001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1B59A5-F900-4944-A75D-E7EC3199CACB}" type="datetimeFigureOut">
              <a:rPr lang="en-CA" smtClean="0"/>
              <a:t>2018-04-02</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8204B0-2637-46DF-A933-2259750B06E3}" type="slidenum">
              <a:rPr lang="en-CA" smtClean="0"/>
              <a:t>‹#›</a:t>
            </a:fld>
            <a:endParaRPr lang="en-CA"/>
          </a:p>
        </p:txBody>
      </p:sp>
    </p:spTree>
    <p:extLst>
      <p:ext uri="{BB962C8B-B14F-4D97-AF65-F5344CB8AC3E}">
        <p14:creationId xmlns:p14="http://schemas.microsoft.com/office/powerpoint/2010/main" val="208378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1B59A5-F900-4944-A75D-E7EC3199CACB}" type="datetimeFigureOut">
              <a:rPr lang="en-CA" smtClean="0"/>
              <a:t>2018-04-02</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C8204B0-2637-46DF-A933-2259750B06E3}" type="slidenum">
              <a:rPr lang="en-CA" smtClean="0"/>
              <a:t>‹#›</a:t>
            </a:fld>
            <a:endParaRPr lang="en-CA"/>
          </a:p>
        </p:txBody>
      </p:sp>
    </p:spTree>
    <p:extLst>
      <p:ext uri="{BB962C8B-B14F-4D97-AF65-F5344CB8AC3E}">
        <p14:creationId xmlns:p14="http://schemas.microsoft.com/office/powerpoint/2010/main" val="191100050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066C89-42FB-4624-9AFE-3A31B36491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2900B636-2FB3-4522-A134-BA9DF5534201}"/>
              </a:ext>
            </a:extLst>
          </p:cNvPr>
          <p:cNvSpPr>
            <a:spLocks noGrp="1"/>
          </p:cNvSpPr>
          <p:nvPr>
            <p:ph type="title"/>
          </p:nvPr>
        </p:nvSpPr>
        <p:spPr>
          <a:xfrm>
            <a:off x="643468" y="643466"/>
            <a:ext cx="3686312" cy="5528734"/>
          </a:xfrm>
        </p:spPr>
        <p:txBody>
          <a:bodyPr>
            <a:normAutofit/>
          </a:bodyPr>
          <a:lstStyle/>
          <a:p>
            <a:pPr algn="r"/>
            <a:r>
              <a:rPr lang="en-CA" sz="4800" dirty="0">
                <a:solidFill>
                  <a:srgbClr val="FFFFFF"/>
                </a:solidFill>
              </a:rPr>
              <a:t>Online Retail Store Data Warehouse</a:t>
            </a:r>
          </a:p>
        </p:txBody>
      </p:sp>
      <p:sp>
        <p:nvSpPr>
          <p:cNvPr id="3" name="Content Placeholder 2">
            <a:extLst>
              <a:ext uri="{FF2B5EF4-FFF2-40B4-BE49-F238E27FC236}">
                <a16:creationId xmlns:a16="http://schemas.microsoft.com/office/drawing/2014/main" id="{E1ABF88E-0AC8-4E3F-84D3-56F083909F6C}"/>
              </a:ext>
            </a:extLst>
          </p:cNvPr>
          <p:cNvSpPr>
            <a:spLocks noGrp="1"/>
          </p:cNvSpPr>
          <p:nvPr>
            <p:ph idx="1"/>
          </p:nvPr>
        </p:nvSpPr>
        <p:spPr>
          <a:xfrm>
            <a:off x="5053780" y="599768"/>
            <a:ext cx="6074467" cy="5572432"/>
          </a:xfrm>
        </p:spPr>
        <p:txBody>
          <a:bodyPr anchor="ctr">
            <a:normAutofit/>
          </a:bodyPr>
          <a:lstStyle/>
          <a:p>
            <a:r>
              <a:rPr lang="en-US" sz="2800" dirty="0" err="1"/>
              <a:t>Kaitav</a:t>
            </a:r>
            <a:r>
              <a:rPr lang="en-US" sz="2800" dirty="0"/>
              <a:t> Mehta</a:t>
            </a:r>
            <a:endParaRPr lang="en-CA" sz="2800" dirty="0"/>
          </a:p>
        </p:txBody>
      </p:sp>
    </p:spTree>
    <p:extLst>
      <p:ext uri="{BB962C8B-B14F-4D97-AF65-F5344CB8AC3E}">
        <p14:creationId xmlns:p14="http://schemas.microsoft.com/office/powerpoint/2010/main" val="408348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D711E9-7F79-40A9-8D9E-4AE293C154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06FE0-0FE7-4F6F-AB16-591856BAE4FF}"/>
              </a:ext>
            </a:extLst>
          </p:cNvPr>
          <p:cNvSpPr>
            <a:spLocks noGrp="1"/>
          </p:cNvSpPr>
          <p:nvPr>
            <p:ph type="title"/>
          </p:nvPr>
        </p:nvSpPr>
        <p:spPr>
          <a:xfrm>
            <a:off x="1069848" y="484632"/>
            <a:ext cx="10058400" cy="1609344"/>
          </a:xfrm>
        </p:spPr>
        <p:txBody>
          <a:bodyPr>
            <a:normAutofit/>
          </a:bodyPr>
          <a:lstStyle/>
          <a:p>
            <a:r>
              <a:rPr lang="en-US" b="1" dirty="0"/>
              <a:t>Parts left to complete</a:t>
            </a:r>
            <a:endParaRPr lang="en-CA" b="1"/>
          </a:p>
        </p:txBody>
      </p:sp>
      <p:graphicFrame>
        <p:nvGraphicFramePr>
          <p:cNvPr id="5" name="Content Placeholder 2">
            <a:extLst>
              <a:ext uri="{FF2B5EF4-FFF2-40B4-BE49-F238E27FC236}">
                <a16:creationId xmlns:a16="http://schemas.microsoft.com/office/drawing/2014/main" id="{9B3AC3CE-093F-41A8-AA14-A30E992D2CEA}"/>
              </a:ext>
            </a:extLst>
          </p:cNvPr>
          <p:cNvGraphicFramePr>
            <a:graphicFrameLocks noGrp="1"/>
          </p:cNvGraphicFramePr>
          <p:nvPr>
            <p:ph idx="1"/>
            <p:extLst>
              <p:ext uri="{D42A27DB-BD31-4B8C-83A1-F6EECF244321}">
                <p14:modId xmlns:p14="http://schemas.microsoft.com/office/powerpoint/2010/main" val="354902375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19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13">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D32602B6-3505-44DC-8F95-CF0441BD1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99" y="853280"/>
            <a:ext cx="6882269" cy="5161701"/>
          </a:xfrm>
          <a:prstGeom prst="rect">
            <a:avLst/>
          </a:prstGeom>
        </p:spPr>
      </p:pic>
      <p:sp>
        <p:nvSpPr>
          <p:cNvPr id="2" name="Title 1">
            <a:extLst>
              <a:ext uri="{FF2B5EF4-FFF2-40B4-BE49-F238E27FC236}">
                <a16:creationId xmlns:a16="http://schemas.microsoft.com/office/drawing/2014/main" id="{3B1FE556-1358-465F-AD0F-92E670A1CE96}"/>
              </a:ext>
            </a:extLst>
          </p:cNvPr>
          <p:cNvSpPr>
            <a:spLocks noGrp="1"/>
          </p:cNvSpPr>
          <p:nvPr>
            <p:ph type="title"/>
          </p:nvPr>
        </p:nvSpPr>
        <p:spPr>
          <a:xfrm>
            <a:off x="8156350" y="484632"/>
            <a:ext cx="3544035" cy="1609344"/>
          </a:xfrm>
          <a:ln>
            <a:noFill/>
          </a:ln>
        </p:spPr>
        <p:txBody>
          <a:bodyPr>
            <a:normAutofit/>
          </a:bodyPr>
          <a:lstStyle/>
          <a:p>
            <a:r>
              <a:rPr lang="en-CA" sz="3200">
                <a:latin typeface="+mn-lt"/>
              </a:rPr>
              <a:t>Online Retail Store Data Warehouse</a:t>
            </a:r>
          </a:p>
        </p:txBody>
      </p:sp>
      <p:sp>
        <p:nvSpPr>
          <p:cNvPr id="3" name="Content Placeholder 2">
            <a:extLst>
              <a:ext uri="{FF2B5EF4-FFF2-40B4-BE49-F238E27FC236}">
                <a16:creationId xmlns:a16="http://schemas.microsoft.com/office/drawing/2014/main" id="{ACECA369-E1A6-4BC5-8CF1-4EF032877BCF}"/>
              </a:ext>
            </a:extLst>
          </p:cNvPr>
          <p:cNvSpPr>
            <a:spLocks noGrp="1"/>
          </p:cNvSpPr>
          <p:nvPr>
            <p:ph idx="1"/>
          </p:nvPr>
        </p:nvSpPr>
        <p:spPr>
          <a:xfrm>
            <a:off x="8156351" y="2121408"/>
            <a:ext cx="3544034" cy="4050792"/>
          </a:xfrm>
        </p:spPr>
        <p:txBody>
          <a:bodyPr>
            <a:normAutofit/>
          </a:bodyPr>
          <a:lstStyle/>
          <a:p>
            <a:pPr>
              <a:buFont typeface="Wingdings" panose="05000000000000000000" pitchFamily="2" charset="2"/>
              <a:buChar char="§"/>
            </a:pPr>
            <a:r>
              <a:rPr lang="en-CA" sz="1600"/>
              <a:t>There are two online retail store of producer namely Costco and Wallmart. </a:t>
            </a:r>
          </a:p>
          <a:p>
            <a:pPr>
              <a:buFont typeface="Wingdings" panose="05000000000000000000" pitchFamily="2" charset="2"/>
              <a:buChar char="§"/>
            </a:pPr>
            <a:r>
              <a:rPr lang="en-CA" sz="1600"/>
              <a:t> To answer these queries this system will integrate these two stores data source into a data warehouse.</a:t>
            </a:r>
          </a:p>
        </p:txBody>
      </p:sp>
    </p:spTree>
    <p:extLst>
      <p:ext uri="{BB962C8B-B14F-4D97-AF65-F5344CB8AC3E}">
        <p14:creationId xmlns:p14="http://schemas.microsoft.com/office/powerpoint/2010/main" val="1262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9">
            <a:extLst>
              <a:ext uri="{FF2B5EF4-FFF2-40B4-BE49-F238E27FC236}">
                <a16:creationId xmlns:a16="http://schemas.microsoft.com/office/drawing/2014/main" id="{EB384DB2-5DBE-4000-BBD8-68F4A6F353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11">
            <a:extLst>
              <a:ext uri="{FF2B5EF4-FFF2-40B4-BE49-F238E27FC236}">
                <a16:creationId xmlns:a16="http://schemas.microsoft.com/office/drawing/2014/main" id="{F8497EEB-0DDE-4044-AAB7-8995040571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72078"/>
            <a:ext cx="12192000" cy="309575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13">
            <a:extLst>
              <a:ext uri="{FF2B5EF4-FFF2-40B4-BE49-F238E27FC236}">
                <a16:creationId xmlns:a16="http://schemas.microsoft.com/office/drawing/2014/main" id="{291D5588-0A43-44F8-8BF9-4BD0CB07312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5" name="Oval 14">
              <a:extLst>
                <a:ext uri="{FF2B5EF4-FFF2-40B4-BE49-F238E27FC236}">
                  <a16:creationId xmlns:a16="http://schemas.microsoft.com/office/drawing/2014/main" id="{C96F04B2-EA02-4F51-91CB-9399DBE7244F}"/>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2" name="Oval 15">
              <a:extLst>
                <a:ext uri="{FF2B5EF4-FFF2-40B4-BE49-F238E27FC236}">
                  <a16:creationId xmlns:a16="http://schemas.microsoft.com/office/drawing/2014/main" id="{524F9A86-344F-4139-A831-9D8F3E0EED5A}"/>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065B0518-1D36-41B5-B34A-FFE81AA4F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5483" y="643468"/>
            <a:ext cx="6281033" cy="2795060"/>
          </a:xfrm>
          <a:prstGeom prst="rect">
            <a:avLst/>
          </a:prstGeom>
        </p:spPr>
      </p:pic>
      <p:sp>
        <p:nvSpPr>
          <p:cNvPr id="2" name="Title 1">
            <a:extLst>
              <a:ext uri="{FF2B5EF4-FFF2-40B4-BE49-F238E27FC236}">
                <a16:creationId xmlns:a16="http://schemas.microsoft.com/office/drawing/2014/main" id="{A340CA51-E1CA-498B-84D6-1DAAAFAE0A56}"/>
              </a:ext>
            </a:extLst>
          </p:cNvPr>
          <p:cNvSpPr>
            <a:spLocks noGrp="1"/>
          </p:cNvSpPr>
          <p:nvPr>
            <p:ph type="ctrTitle"/>
          </p:nvPr>
        </p:nvSpPr>
        <p:spPr>
          <a:xfrm>
            <a:off x="619432" y="3803009"/>
            <a:ext cx="10953136" cy="1604733"/>
          </a:xfrm>
        </p:spPr>
        <p:txBody>
          <a:bodyPr anchor="b">
            <a:normAutofit/>
          </a:bodyPr>
          <a:lstStyle/>
          <a:p>
            <a:pPr algn="ctr"/>
            <a:r>
              <a:rPr lang="en-US" sz="5700">
                <a:latin typeface="+mn-lt"/>
              </a:rPr>
              <a:t>Project Importance</a:t>
            </a:r>
            <a:br>
              <a:rPr lang="en-US" sz="5700">
                <a:latin typeface="+mn-lt"/>
              </a:rPr>
            </a:br>
            <a:endParaRPr lang="en-CA" sz="5700">
              <a:latin typeface="+mn-lt"/>
            </a:endParaRPr>
          </a:p>
        </p:txBody>
      </p:sp>
      <p:sp>
        <p:nvSpPr>
          <p:cNvPr id="3" name="Subtitle 2">
            <a:extLst>
              <a:ext uri="{FF2B5EF4-FFF2-40B4-BE49-F238E27FC236}">
                <a16:creationId xmlns:a16="http://schemas.microsoft.com/office/drawing/2014/main" id="{0B18BFCF-C47F-46AE-8EFB-151C8AE34940}"/>
              </a:ext>
            </a:extLst>
          </p:cNvPr>
          <p:cNvSpPr>
            <a:spLocks noGrp="1"/>
          </p:cNvSpPr>
          <p:nvPr>
            <p:ph type="subTitle" idx="1"/>
          </p:nvPr>
        </p:nvSpPr>
        <p:spPr>
          <a:xfrm>
            <a:off x="1954031" y="4904509"/>
            <a:ext cx="8283940" cy="1368275"/>
          </a:xfrm>
        </p:spPr>
        <p:txBody>
          <a:bodyPr>
            <a:normAutofit/>
          </a:bodyPr>
          <a:lstStyle/>
          <a:p>
            <a:pPr marL="342900" indent="-342900" algn="ctr">
              <a:buFont typeface="Wingdings" panose="05000000000000000000" pitchFamily="2" charset="2"/>
              <a:buChar char="§"/>
            </a:pPr>
            <a:r>
              <a:rPr lang="en-CA" sz="1700" dirty="0">
                <a:solidFill>
                  <a:srgbClr val="000000"/>
                </a:solidFill>
              </a:rPr>
              <a:t>With this project producer can find and use strategies like Trend analysis, Buying pattern analysis, Pricing policy, Inventory control, Sales promotions to increase the profit of the business and win over peer competition. </a:t>
            </a:r>
          </a:p>
        </p:txBody>
      </p:sp>
    </p:spTree>
    <p:extLst>
      <p:ext uri="{BB962C8B-B14F-4D97-AF65-F5344CB8AC3E}">
        <p14:creationId xmlns:p14="http://schemas.microsoft.com/office/powerpoint/2010/main" val="27683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CA51-E1CA-498B-84D6-1DAAAFAE0A56}"/>
              </a:ext>
            </a:extLst>
          </p:cNvPr>
          <p:cNvSpPr>
            <a:spLocks noGrp="1"/>
          </p:cNvSpPr>
          <p:nvPr>
            <p:ph type="ctrTitle"/>
          </p:nvPr>
        </p:nvSpPr>
        <p:spPr>
          <a:xfrm>
            <a:off x="1524000" y="374073"/>
            <a:ext cx="9144000" cy="931025"/>
          </a:xfrm>
        </p:spPr>
        <p:txBody>
          <a:bodyPr>
            <a:normAutofit/>
          </a:bodyPr>
          <a:lstStyle/>
          <a:p>
            <a:r>
              <a:rPr lang="en-US" sz="4400" dirty="0">
                <a:latin typeface="+mn-lt"/>
              </a:rPr>
              <a:t>Work Involved</a:t>
            </a:r>
            <a:br>
              <a:rPr lang="en-US" sz="1100" dirty="0"/>
            </a:br>
            <a:endParaRPr lang="en-CA" sz="1100" dirty="0"/>
          </a:p>
        </p:txBody>
      </p:sp>
      <p:sp>
        <p:nvSpPr>
          <p:cNvPr id="3" name="Subtitle 2">
            <a:extLst>
              <a:ext uri="{FF2B5EF4-FFF2-40B4-BE49-F238E27FC236}">
                <a16:creationId xmlns:a16="http://schemas.microsoft.com/office/drawing/2014/main" id="{0B18BFCF-C47F-46AE-8EFB-151C8AE34940}"/>
              </a:ext>
            </a:extLst>
          </p:cNvPr>
          <p:cNvSpPr>
            <a:spLocks noGrp="1"/>
          </p:cNvSpPr>
          <p:nvPr>
            <p:ph type="subTitle" idx="1"/>
          </p:nvPr>
        </p:nvSpPr>
        <p:spPr>
          <a:xfrm>
            <a:off x="734291" y="1487978"/>
            <a:ext cx="9144000" cy="3794760"/>
          </a:xfrm>
        </p:spPr>
        <p:txBody>
          <a:bodyPr>
            <a:normAutofit fontScale="92500" lnSpcReduction="10000"/>
          </a:bodyPr>
          <a:lstStyle/>
          <a:p>
            <a:pPr marL="457200" indent="-457200" algn="l">
              <a:buFont typeface="Wingdings" panose="05000000000000000000" pitchFamily="2" charset="2"/>
              <a:buChar char="§"/>
            </a:pPr>
            <a:r>
              <a:rPr lang="en-CA" dirty="0"/>
              <a:t>Designing the source data base of both the stores in 3NF. And creating an interactive view to insert the data into these data source.</a:t>
            </a:r>
          </a:p>
          <a:p>
            <a:pPr marL="457200" indent="-457200" algn="l">
              <a:buFont typeface="Wingdings" panose="05000000000000000000" pitchFamily="2" charset="2"/>
              <a:buChar char="§"/>
            </a:pPr>
            <a:r>
              <a:rPr lang="en-CA" dirty="0"/>
              <a:t>Designing and creating data warehouse, this DW consist of the main integrated </a:t>
            </a:r>
            <a:r>
              <a:rPr lang="en-CA" b="1" dirty="0"/>
              <a:t>net sales </a:t>
            </a:r>
            <a:r>
              <a:rPr lang="en-CA" dirty="0"/>
              <a:t>as measure aggregate  and historical table called fact table and to describe </a:t>
            </a:r>
            <a:r>
              <a:rPr lang="en-CA" dirty="0" err="1"/>
              <a:t>fk</a:t>
            </a:r>
            <a:r>
              <a:rPr lang="en-CA" dirty="0"/>
              <a:t> in fact table, there are dimension tables added.</a:t>
            </a:r>
          </a:p>
          <a:p>
            <a:pPr marL="457200" indent="-457200" algn="l">
              <a:buFont typeface="Wingdings" panose="05000000000000000000" pitchFamily="2" charset="2"/>
              <a:buChar char="§"/>
            </a:pPr>
            <a:r>
              <a:rPr lang="en-CA" dirty="0"/>
              <a:t>A Custom ETL, which will convert the data from the source database to a uniform platform where the data warehouse are stored.</a:t>
            </a:r>
          </a:p>
          <a:p>
            <a:pPr marL="457200" indent="-457200" algn="l">
              <a:buFont typeface="Wingdings" panose="05000000000000000000" pitchFamily="2" charset="2"/>
              <a:buChar char="§"/>
            </a:pPr>
            <a:r>
              <a:rPr lang="en-CA" dirty="0"/>
              <a:t>Further to answer various queries which can’t be answered by OLTP, OLAP queries are involved in the system and a view page is also created to see the results of these Roll-up, Drill-down, Pivot, Slicing and Dicing OLAP queries.</a:t>
            </a:r>
          </a:p>
        </p:txBody>
      </p:sp>
    </p:spTree>
    <p:extLst>
      <p:ext uri="{BB962C8B-B14F-4D97-AF65-F5344CB8AC3E}">
        <p14:creationId xmlns:p14="http://schemas.microsoft.com/office/powerpoint/2010/main" val="366404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96DE77D-B709-4379-AD40-8018E575A8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082" y="2381985"/>
            <a:ext cx="3261974" cy="3261974"/>
          </a:xfrm>
          <a:prstGeom prst="rect">
            <a:avLst/>
          </a:prstGeom>
        </p:spPr>
      </p:pic>
      <p:sp>
        <p:nvSpPr>
          <p:cNvPr id="2" name="Title 1">
            <a:extLst>
              <a:ext uri="{FF2B5EF4-FFF2-40B4-BE49-F238E27FC236}">
                <a16:creationId xmlns:a16="http://schemas.microsoft.com/office/drawing/2014/main" id="{CEBF99D5-B6D5-45CE-9CB8-B59A22B7FEE1}"/>
              </a:ext>
            </a:extLst>
          </p:cNvPr>
          <p:cNvSpPr>
            <a:spLocks noGrp="1"/>
          </p:cNvSpPr>
          <p:nvPr>
            <p:ph type="title"/>
          </p:nvPr>
        </p:nvSpPr>
        <p:spPr>
          <a:xfrm>
            <a:off x="1069848" y="484632"/>
            <a:ext cx="10058400" cy="1609344"/>
          </a:xfrm>
        </p:spPr>
        <p:txBody>
          <a:bodyPr>
            <a:normAutofit/>
          </a:bodyPr>
          <a:lstStyle/>
          <a:p>
            <a:r>
              <a:rPr lang="en-US">
                <a:latin typeface="+mn-lt"/>
              </a:rPr>
              <a:t>New Things Learnt</a:t>
            </a:r>
            <a:endParaRPr lang="en-CA">
              <a:latin typeface="+mn-lt"/>
            </a:endParaRPr>
          </a:p>
        </p:txBody>
      </p:sp>
      <p:sp>
        <p:nvSpPr>
          <p:cNvPr id="3" name="Content Placeholder 2">
            <a:extLst>
              <a:ext uri="{FF2B5EF4-FFF2-40B4-BE49-F238E27FC236}">
                <a16:creationId xmlns:a16="http://schemas.microsoft.com/office/drawing/2014/main" id="{C4D1F582-3CE1-40A2-BB2C-B250A5B1A462}"/>
              </a:ext>
            </a:extLst>
          </p:cNvPr>
          <p:cNvSpPr>
            <a:spLocks noGrp="1"/>
          </p:cNvSpPr>
          <p:nvPr>
            <p:ph idx="1"/>
          </p:nvPr>
        </p:nvSpPr>
        <p:spPr>
          <a:xfrm>
            <a:off x="4645829" y="2121408"/>
            <a:ext cx="6482419" cy="4050792"/>
          </a:xfrm>
        </p:spPr>
        <p:txBody>
          <a:bodyPr>
            <a:normAutofit/>
          </a:bodyPr>
          <a:lstStyle/>
          <a:p>
            <a:pPr>
              <a:buFont typeface="Wingdings" panose="05000000000000000000" pitchFamily="2" charset="2"/>
              <a:buChar char="§"/>
            </a:pPr>
            <a:r>
              <a:rPr lang="en-CA" dirty="0"/>
              <a:t>Strategic use of data warehouse to optimize business sales by using various analysis and different views generated by OLAP queries.</a:t>
            </a:r>
          </a:p>
          <a:p>
            <a:pPr>
              <a:buFont typeface="Wingdings" panose="05000000000000000000" pitchFamily="2" charset="2"/>
              <a:buChar char="§"/>
            </a:pPr>
            <a:r>
              <a:rPr lang="en-CA" dirty="0"/>
              <a:t>Integrating more than one data source into a single system and with those integrated data source creating a </a:t>
            </a:r>
            <a:r>
              <a:rPr lang="en-CA" dirty="0">
                <a:solidFill>
                  <a:srgbClr val="FF0000"/>
                </a:solidFill>
              </a:rPr>
              <a:t>custom ETL </a:t>
            </a:r>
            <a:r>
              <a:rPr lang="en-CA" dirty="0"/>
              <a:t>tool to populate data into data warehouse.</a:t>
            </a:r>
          </a:p>
        </p:txBody>
      </p:sp>
    </p:spTree>
    <p:extLst>
      <p:ext uri="{BB962C8B-B14F-4D97-AF65-F5344CB8AC3E}">
        <p14:creationId xmlns:p14="http://schemas.microsoft.com/office/powerpoint/2010/main" val="76409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Content Placeholder 4">
            <a:extLst>
              <a:ext uri="{FF2B5EF4-FFF2-40B4-BE49-F238E27FC236}">
                <a16:creationId xmlns:a16="http://schemas.microsoft.com/office/drawing/2014/main" id="{D39C1272-736C-46AE-BD1D-5961F1637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99" y="853280"/>
            <a:ext cx="6882269" cy="5161701"/>
          </a:xfrm>
          <a:prstGeom prst="rect">
            <a:avLst/>
          </a:prstGeom>
        </p:spPr>
      </p:pic>
      <p:sp>
        <p:nvSpPr>
          <p:cNvPr id="2" name="Title 1">
            <a:extLst>
              <a:ext uri="{FF2B5EF4-FFF2-40B4-BE49-F238E27FC236}">
                <a16:creationId xmlns:a16="http://schemas.microsoft.com/office/drawing/2014/main" id="{679E859C-2935-48C8-9B41-AE9F47DA5E2C}"/>
              </a:ext>
            </a:extLst>
          </p:cNvPr>
          <p:cNvSpPr>
            <a:spLocks noGrp="1"/>
          </p:cNvSpPr>
          <p:nvPr>
            <p:ph type="title"/>
          </p:nvPr>
        </p:nvSpPr>
        <p:spPr>
          <a:xfrm>
            <a:off x="8156350" y="484632"/>
            <a:ext cx="3544035" cy="1609344"/>
          </a:xfrm>
          <a:ln>
            <a:noFill/>
          </a:ln>
        </p:spPr>
        <p:txBody>
          <a:bodyPr>
            <a:normAutofit/>
          </a:bodyPr>
          <a:lstStyle/>
          <a:p>
            <a:r>
              <a:rPr lang="en-US" sz="3200" b="1"/>
              <a:t>System Design</a:t>
            </a:r>
            <a:endParaRPr lang="en-CA" sz="3200" b="1"/>
          </a:p>
        </p:txBody>
      </p:sp>
      <p:sp>
        <p:nvSpPr>
          <p:cNvPr id="10" name="Content Placeholder 9">
            <a:extLst>
              <a:ext uri="{FF2B5EF4-FFF2-40B4-BE49-F238E27FC236}">
                <a16:creationId xmlns:a16="http://schemas.microsoft.com/office/drawing/2014/main" id="{DB3CFAEA-8792-4049-9B0E-EF8A02F0E7D5}"/>
              </a:ext>
            </a:extLst>
          </p:cNvPr>
          <p:cNvSpPr>
            <a:spLocks noGrp="1"/>
          </p:cNvSpPr>
          <p:nvPr>
            <p:ph idx="1"/>
          </p:nvPr>
        </p:nvSpPr>
        <p:spPr>
          <a:xfrm>
            <a:off x="8156351" y="2121408"/>
            <a:ext cx="3544034" cy="4050792"/>
          </a:xfrm>
        </p:spPr>
        <p:txBody>
          <a:bodyPr>
            <a:normAutofit/>
          </a:bodyPr>
          <a:lstStyle/>
          <a:p>
            <a:r>
              <a:rPr lang="en-US" sz="2400" dirty="0"/>
              <a:t>Source </a:t>
            </a:r>
            <a:r>
              <a:rPr lang="en-US" sz="2400" dirty="0" err="1"/>
              <a:t>db</a:t>
            </a:r>
            <a:r>
              <a:rPr lang="en-US" sz="2400" dirty="0"/>
              <a:t>: </a:t>
            </a:r>
            <a:r>
              <a:rPr lang="en-US" sz="2400" dirty="0" err="1"/>
              <a:t>costco</a:t>
            </a:r>
            <a:r>
              <a:rPr lang="en-US" sz="2400" dirty="0"/>
              <a:t> and </a:t>
            </a:r>
            <a:r>
              <a:rPr lang="en-US" sz="2400" dirty="0" err="1"/>
              <a:t>wallmart</a:t>
            </a:r>
            <a:endParaRPr lang="en-US" sz="2400" dirty="0"/>
          </a:p>
          <a:p>
            <a:r>
              <a:rPr lang="en-US" sz="2400" dirty="0">
                <a:solidFill>
                  <a:srgbClr val="FF0000"/>
                </a:solidFill>
              </a:rPr>
              <a:t>Custom ETL tool</a:t>
            </a:r>
            <a:r>
              <a:rPr lang="en-US" sz="2400" dirty="0"/>
              <a:t>: Implemented in java, which fetches data from both the source </a:t>
            </a:r>
            <a:r>
              <a:rPr lang="en-US" sz="2400" dirty="0" err="1"/>
              <a:t>db</a:t>
            </a:r>
            <a:r>
              <a:rPr lang="en-US" sz="2400" dirty="0"/>
              <a:t> and converts the format of data into DW format and integrates data into fact and dimension tables.</a:t>
            </a:r>
          </a:p>
          <a:p>
            <a:endParaRPr lang="en-US" sz="1600" dirty="0"/>
          </a:p>
        </p:txBody>
      </p:sp>
    </p:spTree>
    <p:extLst>
      <p:ext uri="{BB962C8B-B14F-4D97-AF65-F5344CB8AC3E}">
        <p14:creationId xmlns:p14="http://schemas.microsoft.com/office/powerpoint/2010/main" val="137305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03C8-68F6-4518-BDA6-39BC0993BEBE}"/>
              </a:ext>
            </a:extLst>
          </p:cNvPr>
          <p:cNvSpPr>
            <a:spLocks noGrp="1"/>
          </p:cNvSpPr>
          <p:nvPr>
            <p:ph type="title"/>
          </p:nvPr>
        </p:nvSpPr>
        <p:spPr/>
        <p:txBody>
          <a:bodyPr/>
          <a:lstStyle/>
          <a:p>
            <a:r>
              <a:rPr lang="en-CA" dirty="0"/>
              <a:t>Schema Design</a:t>
            </a:r>
          </a:p>
        </p:txBody>
      </p:sp>
      <p:pic>
        <p:nvPicPr>
          <p:cNvPr id="5" name="Content Placeholder 4">
            <a:extLst>
              <a:ext uri="{FF2B5EF4-FFF2-40B4-BE49-F238E27FC236}">
                <a16:creationId xmlns:a16="http://schemas.microsoft.com/office/drawing/2014/main" id="{3ED7ACE6-0D3F-4FA3-9FDC-52A1758ED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466" y="2244922"/>
            <a:ext cx="3360711" cy="1444191"/>
          </a:xfrm>
        </p:spPr>
      </p:pic>
      <p:pic>
        <p:nvPicPr>
          <p:cNvPr id="7" name="Picture 6">
            <a:extLst>
              <a:ext uri="{FF2B5EF4-FFF2-40B4-BE49-F238E27FC236}">
                <a16:creationId xmlns:a16="http://schemas.microsoft.com/office/drawing/2014/main" id="{B4DE6CD0-0F66-4ADF-B951-171ABAC08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487" y="4764078"/>
            <a:ext cx="3398815" cy="1358750"/>
          </a:xfrm>
          <a:prstGeom prst="rect">
            <a:avLst/>
          </a:prstGeom>
        </p:spPr>
      </p:pic>
      <p:pic>
        <p:nvPicPr>
          <p:cNvPr id="9" name="Picture 8">
            <a:extLst>
              <a:ext uri="{FF2B5EF4-FFF2-40B4-BE49-F238E27FC236}">
                <a16:creationId xmlns:a16="http://schemas.microsoft.com/office/drawing/2014/main" id="{240764C2-C8F0-4833-9248-A2E3559961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04" y="2278551"/>
            <a:ext cx="3383573" cy="1477916"/>
          </a:xfrm>
          <a:prstGeom prst="rect">
            <a:avLst/>
          </a:prstGeom>
        </p:spPr>
      </p:pic>
      <p:sp>
        <p:nvSpPr>
          <p:cNvPr id="12" name="Arrow: Down 11">
            <a:extLst>
              <a:ext uri="{FF2B5EF4-FFF2-40B4-BE49-F238E27FC236}">
                <a16:creationId xmlns:a16="http://schemas.microsoft.com/office/drawing/2014/main" id="{5E853F98-FF44-4CF7-85F5-44F65176C684}"/>
              </a:ext>
            </a:extLst>
          </p:cNvPr>
          <p:cNvSpPr/>
          <p:nvPr/>
        </p:nvSpPr>
        <p:spPr>
          <a:xfrm>
            <a:off x="5037513" y="3923607"/>
            <a:ext cx="249382" cy="77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0918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4" name="Content Placeholder 4">
            <a:extLst>
              <a:ext uri="{FF2B5EF4-FFF2-40B4-BE49-F238E27FC236}">
                <a16:creationId xmlns:a16="http://schemas.microsoft.com/office/drawing/2014/main" id="{13221ACD-4F60-48FE-912C-599535BBC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99" y="922102"/>
            <a:ext cx="6882269" cy="5024057"/>
          </a:xfrm>
          <a:prstGeom prst="rect">
            <a:avLst/>
          </a:prstGeom>
        </p:spPr>
      </p:pic>
      <p:sp>
        <p:nvSpPr>
          <p:cNvPr id="2" name="Title 1">
            <a:extLst>
              <a:ext uri="{FF2B5EF4-FFF2-40B4-BE49-F238E27FC236}">
                <a16:creationId xmlns:a16="http://schemas.microsoft.com/office/drawing/2014/main" id="{C26390F0-CE90-412D-A53B-5A03CB683F23}"/>
              </a:ext>
            </a:extLst>
          </p:cNvPr>
          <p:cNvSpPr>
            <a:spLocks noGrp="1"/>
          </p:cNvSpPr>
          <p:nvPr>
            <p:ph type="title"/>
          </p:nvPr>
        </p:nvSpPr>
        <p:spPr>
          <a:xfrm>
            <a:off x="8156350" y="484632"/>
            <a:ext cx="3544035" cy="1609344"/>
          </a:xfrm>
          <a:ln>
            <a:noFill/>
          </a:ln>
        </p:spPr>
        <p:txBody>
          <a:bodyPr>
            <a:normAutofit/>
          </a:bodyPr>
          <a:lstStyle/>
          <a:p>
            <a:r>
              <a:rPr lang="en-CA" sz="3200"/>
              <a:t>ER-Diagram</a:t>
            </a:r>
          </a:p>
        </p:txBody>
      </p:sp>
    </p:spTree>
    <p:extLst>
      <p:ext uri="{BB962C8B-B14F-4D97-AF65-F5344CB8AC3E}">
        <p14:creationId xmlns:p14="http://schemas.microsoft.com/office/powerpoint/2010/main" val="4266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D711E9-7F79-40A9-8D9E-4AE293C154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C50BC-C1E1-4DCF-8FEB-CDE7A6ACFCF5}"/>
              </a:ext>
            </a:extLst>
          </p:cNvPr>
          <p:cNvSpPr>
            <a:spLocks noGrp="1"/>
          </p:cNvSpPr>
          <p:nvPr>
            <p:ph type="title"/>
          </p:nvPr>
        </p:nvSpPr>
        <p:spPr>
          <a:xfrm>
            <a:off x="1069848" y="484632"/>
            <a:ext cx="10058400" cy="1609344"/>
          </a:xfrm>
        </p:spPr>
        <p:txBody>
          <a:bodyPr>
            <a:normAutofit/>
          </a:bodyPr>
          <a:lstStyle/>
          <a:p>
            <a:r>
              <a:rPr lang="en-US" b="1" dirty="0"/>
              <a:t>Parts of project completed</a:t>
            </a:r>
            <a:endParaRPr lang="en-CA" b="1"/>
          </a:p>
        </p:txBody>
      </p:sp>
      <p:graphicFrame>
        <p:nvGraphicFramePr>
          <p:cNvPr id="5" name="Content Placeholder 2">
            <a:extLst>
              <a:ext uri="{FF2B5EF4-FFF2-40B4-BE49-F238E27FC236}">
                <a16:creationId xmlns:a16="http://schemas.microsoft.com/office/drawing/2014/main" id="{B3815E98-7FD8-4903-8619-61B0D99A2035}"/>
              </a:ext>
            </a:extLst>
          </p:cNvPr>
          <p:cNvGraphicFramePr>
            <a:graphicFrameLocks noGrp="1"/>
          </p:cNvGraphicFramePr>
          <p:nvPr>
            <p:ph idx="1"/>
            <p:extLst>
              <p:ext uri="{D42A27DB-BD31-4B8C-83A1-F6EECF244321}">
                <p14:modId xmlns:p14="http://schemas.microsoft.com/office/powerpoint/2010/main" val="249286066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8977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625</TotalTime>
  <Words>399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Online Retail Store Data Warehouse</vt:lpstr>
      <vt:lpstr>Online Retail Store Data Warehouse</vt:lpstr>
      <vt:lpstr>Project Importance </vt:lpstr>
      <vt:lpstr>Work Involved </vt:lpstr>
      <vt:lpstr>New Things Learnt</vt:lpstr>
      <vt:lpstr>System Design</vt:lpstr>
      <vt:lpstr>Schema Design</vt:lpstr>
      <vt:lpstr>ER-Diagram</vt:lpstr>
      <vt:lpstr>Parts of project completed</vt:lpstr>
      <vt:lpstr>Parts left to 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Store Data Warehouse</dc:title>
  <dc:creator>Kaitav Mehta</dc:creator>
  <cp:lastModifiedBy>Kaitav Mehta</cp:lastModifiedBy>
  <cp:revision>33</cp:revision>
  <dcterms:created xsi:type="dcterms:W3CDTF">2018-04-01T14:02:29Z</dcterms:created>
  <dcterms:modified xsi:type="dcterms:W3CDTF">2018-04-02T17:06:26Z</dcterms:modified>
</cp:coreProperties>
</file>