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7" r:id="rId53"/>
    <p:sldId id="308" r:id="rId54"/>
    <p:sldId id="309" r:id="rId55"/>
    <p:sldId id="310" r:id="rId56"/>
    <p:sldId id="311" r:id="rId57"/>
    <p:sldId id="312" r:id="rId58"/>
    <p:sldId id="313" r:id="rId59"/>
    <p:sldId id="314" r:id="rId60"/>
    <p:sldId id="315" r:id="rId61"/>
    <p:sldId id="318" r:id="rId62"/>
    <p:sldId id="316" r:id="rId63"/>
  </p:sldIdLst>
  <p:sldSz cx="9144000" cy="6858000" type="screen4x3"/>
  <p:notesSz cx="6799263" cy="9929813"/>
  <p:embeddedFontLst>
    <p:embeddedFont>
      <p:font typeface="Roboto" panose="020B060402020202020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000000"/>
                </a:solidFill>
                <a:latin typeface="Arial"/>
                <a:ea typeface="Arial"/>
                <a:cs typeface="Arial"/>
                <a:sym typeface="Arial"/>
              </a:rPr>
              <a:t>‹#›</a:t>
            </a:fld>
            <a:endParaRPr/>
          </a:p>
        </p:txBody>
      </p:sp>
      <p:sp>
        <p:nvSpPr>
          <p:cNvPr id="4" name="Google Shape;4;n"/>
          <p:cNvSpPr txBox="1">
            <a:spLocks noGrp="1"/>
          </p:cNvSpPr>
          <p:nvPr>
            <p:ph type="hdr" idx="2"/>
          </p:nvPr>
        </p:nvSpPr>
        <p:spPr>
          <a:xfrm>
            <a:off x="0" y="0"/>
            <a:ext cx="2946400" cy="4968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51275" y="0"/>
            <a:ext cx="2946400" cy="496887"/>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17575" y="744537"/>
            <a:ext cx="4965700" cy="37242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79450" y="4716462"/>
            <a:ext cx="5440362" cy="4468812"/>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9431337"/>
            <a:ext cx="2946400" cy="4968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sldNum" idx="4"/>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dce782a22_0_32: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dce782a22_0_32: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e81694e26_0_45: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44" name="Google Shape;144;g3e81694e26_0_45: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e81694e26_0_51: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51" name="Google Shape;151;g3e81694e26_0_51: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e81694e26_0_57: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58" name="Google Shape;158;g3e81694e26_0_57: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01773a9c5_0_0: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
        <p:nvSpPr>
          <p:cNvPr id="165" name="Google Shape;165;g401773a9c5_0_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Google Shape;166;g401773a9c5_0_0: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7" name="Google Shape;167;g401773a9c5_0_0: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13</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73" name="Google Shape;173;p3: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83" name="Google Shape;183;p4: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91" name="Google Shape;191;p5: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1" name="Google Shape;201;p6: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7" name="Google Shape;207;p7: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8" name="Google Shape;218;p8: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e81694e26_0_35: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sz="1400"/>
          </a:p>
        </p:txBody>
      </p:sp>
      <p:sp>
        <p:nvSpPr>
          <p:cNvPr id="72" name="Google Shape;72;g3e81694e26_0_35: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3e81694e26_0_35: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 name="Google Shape;74;g3e81694e26_0_35: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2</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sldNum" idx="12"/>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rgbClr val="000000"/>
                </a:solidFill>
                <a:latin typeface="Arial"/>
                <a:ea typeface="Arial"/>
                <a:cs typeface="Arial"/>
                <a:sym typeface="Arial"/>
              </a:rPr>
              <a:t>20</a:t>
            </a:fld>
            <a:endParaRPr/>
          </a:p>
        </p:txBody>
      </p:sp>
      <p:sp>
        <p:nvSpPr>
          <p:cNvPr id="231" name="Google Shape;231;p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32" name="Google Shape;232;p9:notes"/>
          <p:cNvSpPr txBox="1">
            <a:spLocks noGrp="1"/>
          </p:cNvSpPr>
          <p:nvPr>
            <p:ph type="body" idx="1"/>
          </p:nvPr>
        </p:nvSpPr>
        <p:spPr>
          <a:xfrm>
            <a:off x="679450" y="4716462"/>
            <a:ext cx="5440362" cy="4468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8" name="Google Shape;248;p1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8" name="Google Shape;268;p11: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sldNum" idx="12"/>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rgbClr val="000000"/>
                </a:solidFill>
                <a:latin typeface="Arial"/>
                <a:ea typeface="Arial"/>
                <a:cs typeface="Arial"/>
                <a:sym typeface="Arial"/>
              </a:rPr>
              <a:t>23</a:t>
            </a:fld>
            <a:endParaRPr/>
          </a:p>
        </p:txBody>
      </p:sp>
      <p:sp>
        <p:nvSpPr>
          <p:cNvPr id="284" name="Google Shape;284;p1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5" name="Google Shape;285;p12:notes"/>
          <p:cNvSpPr txBox="1">
            <a:spLocks noGrp="1"/>
          </p:cNvSpPr>
          <p:nvPr>
            <p:ph type="body" idx="1"/>
          </p:nvPr>
        </p:nvSpPr>
        <p:spPr>
          <a:xfrm>
            <a:off x="679450" y="4716462"/>
            <a:ext cx="5440362" cy="4468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txBox="1">
            <a:spLocks noGrp="1"/>
          </p:cNvSpPr>
          <p:nvPr>
            <p:ph type="sldNum" idx="12"/>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rgbClr val="000000"/>
                </a:solidFill>
                <a:latin typeface="Arial"/>
                <a:ea typeface="Arial"/>
                <a:cs typeface="Arial"/>
                <a:sym typeface="Arial"/>
              </a:rPr>
              <a:t>24</a:t>
            </a:fld>
            <a:endParaRPr/>
          </a:p>
        </p:txBody>
      </p:sp>
      <p:sp>
        <p:nvSpPr>
          <p:cNvPr id="306" name="Google Shape;306;p13: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307" name="Google Shape;307;p13:notes"/>
          <p:cNvSpPr txBox="1">
            <a:spLocks noGrp="1"/>
          </p:cNvSpPr>
          <p:nvPr>
            <p:ph type="body" idx="1"/>
          </p:nvPr>
        </p:nvSpPr>
        <p:spPr>
          <a:xfrm>
            <a:off x="679450" y="4716462"/>
            <a:ext cx="5440362" cy="4468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1" name="Google Shape;321;p14: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5: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36" name="Google Shape;336;p15: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6: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7" name="Google Shape;347;p16: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7: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3" name="Google Shape;363;p17: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8: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1" name="Google Shape;381;p18: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dce782a22_6_0: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
        <p:nvSpPr>
          <p:cNvPr id="81" name="Google Shape;81;g3dce782a22_6_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Google Shape;82;g3dce782a22_6_0: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Google Shape;83;g3dce782a22_6_0: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3</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9: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6" name="Google Shape;396;p1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0: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3" name="Google Shape;413;p2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1: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27" name="Google Shape;427;p21: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2: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43" name="Google Shape;443;p2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60" name="Google Shape;460;p23: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4: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66" name="Google Shape;466;p24: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5: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85" name="Google Shape;485;p25: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6: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00" name="Google Shape;500;p26: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7: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22" name="Google Shape;522;p27: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8: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47" name="Google Shape;547;p28: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dce782a22_6_8: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sz="1400"/>
          </a:p>
        </p:txBody>
      </p:sp>
      <p:sp>
        <p:nvSpPr>
          <p:cNvPr id="91" name="Google Shape;91;g3dce782a22_6_8: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Google Shape;92;g3dce782a22_6_8: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3" name="Google Shape;93;g3dce782a22_6_8: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4</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9: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71" name="Google Shape;571;p2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0: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90" name="Google Shape;590;p3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9:notes"/>
          <p:cNvSpPr txBox="1">
            <a:spLocks noGrp="1"/>
          </p:cNvSpPr>
          <p:nvPr>
            <p:ph type="sldNum" idx="12"/>
          </p:nvPr>
        </p:nvSpPr>
        <p:spPr>
          <a:xfrm>
            <a:off x="3851275" y="9431337"/>
            <a:ext cx="2946400" cy="4968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a:solidFill>
                  <a:srgbClr val="000000"/>
                </a:solidFill>
                <a:latin typeface="Arial"/>
                <a:ea typeface="Arial"/>
                <a:cs typeface="Arial"/>
                <a:sym typeface="Arial"/>
              </a:rPr>
              <a:t>42</a:t>
            </a:fld>
            <a:endParaRPr/>
          </a:p>
        </p:txBody>
      </p:sp>
      <p:sp>
        <p:nvSpPr>
          <p:cNvPr id="603" name="Google Shape;603;p3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604" name="Google Shape;604;p39:notes"/>
          <p:cNvSpPr txBox="1">
            <a:spLocks noGrp="1"/>
          </p:cNvSpPr>
          <p:nvPr>
            <p:ph type="body" idx="1"/>
          </p:nvPr>
        </p:nvSpPr>
        <p:spPr>
          <a:xfrm>
            <a:off x="679450" y="4716462"/>
            <a:ext cx="5440362" cy="4468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dd2c227bc_0_2: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612" name="Google Shape;612;g3dd2c227bc_0_2: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3dd2c227bc_0_12: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18" name="Google Shape;618;g3dd2c227bc_0_12: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dd2c227bc_0_30: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38" name="Google Shape;638;g3dd2c227bc_0_30: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3dd2c227bc_0_55: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45" name="Google Shape;645;g3dd2c227bc_0_55: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3dd2c227bc_0_60: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652" name="Google Shape;652;g3dd2c227bc_0_60: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dd2c227bc_0_65: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59" name="Google Shape;659;g3dd2c227bc_0_65: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dd2c227bc_0_77: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73" name="Google Shape;673;g3dd2c227bc_0_77: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dce782a22_6_16: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sz="1400"/>
          </a:p>
        </p:txBody>
      </p:sp>
      <p:sp>
        <p:nvSpPr>
          <p:cNvPr id="100" name="Google Shape;100;g3dce782a22_6_16: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Google Shape;101;g3dce782a22_6_16: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2" name="Google Shape;102;g3dce782a22_6_16: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a:t>
            </a:fld>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dd342b11f_0_2113: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50</a:t>
            </a:fld>
            <a:endParaRPr sz="1400"/>
          </a:p>
        </p:txBody>
      </p:sp>
      <p:sp>
        <p:nvSpPr>
          <p:cNvPr id="686" name="Google Shape;686;g3dd342b11f_0_2113: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7" name="Google Shape;687;g3dd342b11f_0_2113: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8" name="Google Shape;688;g3dd342b11f_0_2113: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50</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dd2c227bc_0_103:notes"/>
          <p:cNvSpPr txBox="1">
            <a:spLocks noGrp="1"/>
          </p:cNvSpPr>
          <p:nvPr>
            <p:ph type="body" idx="1"/>
          </p:nvPr>
        </p:nvSpPr>
        <p:spPr>
          <a:xfrm>
            <a:off x="679925" y="4716655"/>
            <a:ext cx="5439300" cy="44685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95" name="Google Shape;695;g3dd2c227bc_0_103:notes"/>
          <p:cNvSpPr>
            <a:spLocks noGrp="1" noRot="1" noChangeAspect="1"/>
          </p:cNvSpPr>
          <p:nvPr>
            <p:ph type="sldImg" idx="2"/>
          </p:nvPr>
        </p:nvSpPr>
        <p:spPr>
          <a:xfrm>
            <a:off x="917575" y="744538"/>
            <a:ext cx="4964113"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dd342b11f_0_2219: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52</a:t>
            </a:fld>
            <a:endParaRPr sz="1400"/>
          </a:p>
        </p:txBody>
      </p:sp>
      <p:sp>
        <p:nvSpPr>
          <p:cNvPr id="702" name="Google Shape;702;g3dd342b11f_0_221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Google Shape;703;g3dd342b11f_0_2219: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04" name="Google Shape;704;g3dd342b11f_0_2219: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52</a:t>
            </a:fld>
            <a:endParaRPr sz="1400"/>
          </a:p>
        </p:txBody>
      </p:sp>
    </p:spTree>
    <p:extLst>
      <p:ext uri="{BB962C8B-B14F-4D97-AF65-F5344CB8AC3E}">
        <p14:creationId xmlns:p14="http://schemas.microsoft.com/office/powerpoint/2010/main" val="816707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3dd77a2acf_2_2: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53</a:t>
            </a:fld>
            <a:endParaRPr sz="1400"/>
          </a:p>
        </p:txBody>
      </p:sp>
      <p:sp>
        <p:nvSpPr>
          <p:cNvPr id="711" name="Google Shape;711;g3dd77a2acf_2_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2" name="Google Shape;712;g3dd77a2acf_2_2: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13" name="Google Shape;713;g3dd77a2acf_2_2: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53</a:t>
            </a:fld>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dd77a2acf_2_27: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54</a:t>
            </a:fld>
            <a:endParaRPr sz="1400"/>
          </a:p>
        </p:txBody>
      </p:sp>
      <p:sp>
        <p:nvSpPr>
          <p:cNvPr id="729" name="Google Shape;729;g3dd77a2acf_2_27: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Google Shape;730;g3dd77a2acf_2_27: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31" name="Google Shape;731;g3dd77a2acf_2_27: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54</a:t>
            </a:fld>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dd342b11f_0_2203: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55</a:t>
            </a:fld>
            <a:endParaRPr sz="1400"/>
          </a:p>
        </p:txBody>
      </p:sp>
      <p:sp>
        <p:nvSpPr>
          <p:cNvPr id="738" name="Google Shape;738;g3dd342b11f_0_2203: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9" name="Google Shape;739;g3dd342b11f_0_2203: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0" name="Google Shape;740;g3dd342b11f_0_2203: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55</a:t>
            </a:fld>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3dd342b11f_0_2211: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56</a:t>
            </a:fld>
            <a:endParaRPr sz="1400"/>
          </a:p>
        </p:txBody>
      </p:sp>
      <p:sp>
        <p:nvSpPr>
          <p:cNvPr id="747" name="Google Shape;747;g3dd342b11f_0_2211: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Google Shape;748;g3dd342b11f_0_2211: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9" name="Google Shape;749;g3dd342b11f_0_2211: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56</a:t>
            </a:fld>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dd77a2acf_3_0: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57</a:t>
            </a:fld>
            <a:endParaRPr sz="1400"/>
          </a:p>
        </p:txBody>
      </p:sp>
      <p:sp>
        <p:nvSpPr>
          <p:cNvPr id="758" name="Google Shape;758;g3dd77a2acf_3_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9" name="Google Shape;759;g3dd77a2acf_3_0: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0" name="Google Shape;760;g3dd77a2acf_3_0: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57</a:t>
            </a:fld>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3e81694e26_0_2: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58</a:t>
            </a:fld>
            <a:endParaRPr sz="1400"/>
          </a:p>
        </p:txBody>
      </p:sp>
      <p:sp>
        <p:nvSpPr>
          <p:cNvPr id="769" name="Google Shape;769;g3e81694e26_0_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0" name="Google Shape;770;g3e81694e26_0_2: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71" name="Google Shape;771;g3e81694e26_0_2: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58</a:t>
            </a:fld>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3e81694e26_0_11: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59</a:t>
            </a:fld>
            <a:endParaRPr sz="1400"/>
          </a:p>
        </p:txBody>
      </p:sp>
      <p:sp>
        <p:nvSpPr>
          <p:cNvPr id="779" name="Google Shape;779;g3e81694e26_0_11: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0" name="Google Shape;780;g3e81694e26_0_11: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81" name="Google Shape;781;g3e81694e26_0_11: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59</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dce782a22_6_24: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
        <p:nvSpPr>
          <p:cNvPr id="109" name="Google Shape;109;g3dce782a22_6_24: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Google Shape;110;g3dce782a22_6_24: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1" name="Google Shape;111;g3dce782a22_6_24: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6</a:t>
            </a:fld>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e81694e26_0_19: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60</a:t>
            </a:fld>
            <a:endParaRPr sz="1400"/>
          </a:p>
        </p:txBody>
      </p:sp>
      <p:sp>
        <p:nvSpPr>
          <p:cNvPr id="788" name="Google Shape;788;g3e81694e26_0_19: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9" name="Google Shape;789;g3e81694e26_0_19: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90" name="Google Shape;790;g3e81694e26_0_19: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60</a:t>
            </a:fld>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3e81694e26_0_27: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62</a:t>
            </a:fld>
            <a:endParaRPr sz="1400"/>
          </a:p>
        </p:txBody>
      </p:sp>
      <p:sp>
        <p:nvSpPr>
          <p:cNvPr id="797" name="Google Shape;797;g3e81694e26_0_27: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8" name="Google Shape;798;g3e81694e26_0_27: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99" name="Google Shape;799;g3e81694e26_0_27: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62</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dce782a22_6_32: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sz="1400"/>
          </a:p>
        </p:txBody>
      </p:sp>
      <p:sp>
        <p:nvSpPr>
          <p:cNvPr id="118" name="Google Shape;118;g3dce782a22_6_3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Google Shape;119;g3dce782a22_6_32: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0" name="Google Shape;120;g3dce782a22_6_32: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7</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dce782a22_6_40:notes"/>
          <p:cNvSpPr txBox="1">
            <a:spLocks noGrp="1"/>
          </p:cNvSpPr>
          <p:nvPr>
            <p:ph type="sldNum" idx="12"/>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sz="1400"/>
          </a:p>
        </p:txBody>
      </p:sp>
      <p:sp>
        <p:nvSpPr>
          <p:cNvPr id="127" name="Google Shape;127;g3dce782a22_6_40: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Google Shape;128;g3dce782a22_6_40:notes"/>
          <p:cNvSpPr txBox="1">
            <a:spLocks noGrp="1"/>
          </p:cNvSpPr>
          <p:nvPr>
            <p:ph type="body" idx="1"/>
          </p:nvPr>
        </p:nvSpPr>
        <p:spPr>
          <a:xfrm>
            <a:off x="679450" y="4716462"/>
            <a:ext cx="5440500" cy="4468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9" name="Google Shape;129;g3dce782a22_6_40:notes"/>
          <p:cNvSpPr txBox="1">
            <a:spLocks noGrp="1"/>
          </p:cNvSpPr>
          <p:nvPr>
            <p:ph type="sldNum" idx="3"/>
          </p:nvPr>
        </p:nvSpPr>
        <p:spPr>
          <a:xfrm>
            <a:off x="3851275" y="9431337"/>
            <a:ext cx="2946300" cy="4968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SzPts val="1200"/>
              <a:buFont typeface="Arial"/>
              <a:buNone/>
            </a:pPr>
            <a:fld id="{00000000-1234-1234-1234-123412341234}" type="slidenum">
              <a:rPr lang="en-US"/>
              <a:t>8</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txBox="1">
            <a:spLocks noGrp="1"/>
          </p:cNvSpPr>
          <p:nvPr>
            <p:ph type="body" idx="1"/>
          </p:nvPr>
        </p:nvSpPr>
        <p:spPr>
          <a:xfrm>
            <a:off x="679450" y="4716462"/>
            <a:ext cx="5440362" cy="4468812"/>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Google Shape;136;p2:notes"/>
          <p:cNvSpPr>
            <a:spLocks noGrp="1" noRot="1" noChangeAspect="1"/>
          </p:cNvSpPr>
          <p:nvPr>
            <p:ph type="sldImg" idx="2"/>
          </p:nvPr>
        </p:nvSpPr>
        <p:spPr>
          <a:xfrm>
            <a:off x="917575" y="744538"/>
            <a:ext cx="4965700" cy="37242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lstStyle>
            <a:lvl1pPr marR="0" lvl="0" algn="l" rtl="0">
              <a:spcBef>
                <a:spcPts val="0"/>
              </a:spcBef>
              <a:spcAft>
                <a:spcPts val="0"/>
              </a:spcAft>
              <a:buSzPts val="2800"/>
              <a:buNone/>
              <a:defRPr sz="3200" b="1" i="0" u="none" strike="noStrike" cap="none">
                <a:solidFill>
                  <a:srgbClr val="0065BD"/>
                </a:solidFill>
                <a:latin typeface="Arial"/>
                <a:ea typeface="Arial"/>
                <a:cs typeface="Arial"/>
                <a:sym typeface="Arial"/>
              </a:defRPr>
            </a:lvl1pPr>
            <a:lvl2pPr marR="0" lvl="1" algn="l" rtl="0">
              <a:spcBef>
                <a:spcPts val="0"/>
              </a:spcBef>
              <a:spcAft>
                <a:spcPts val="0"/>
              </a:spcAft>
              <a:buSzPts val="2800"/>
              <a:buNone/>
              <a:defRPr sz="3200" b="1" i="0" u="none" strike="noStrike" cap="none">
                <a:solidFill>
                  <a:srgbClr val="0065BD"/>
                </a:solidFill>
                <a:latin typeface="Arial"/>
                <a:ea typeface="Arial"/>
                <a:cs typeface="Arial"/>
                <a:sym typeface="Arial"/>
              </a:defRPr>
            </a:lvl2pPr>
            <a:lvl3pPr marR="0" lvl="2" algn="l" rtl="0">
              <a:spcBef>
                <a:spcPts val="0"/>
              </a:spcBef>
              <a:spcAft>
                <a:spcPts val="0"/>
              </a:spcAft>
              <a:buSzPts val="2800"/>
              <a:buNone/>
              <a:defRPr sz="3200" b="1" i="0" u="none" strike="noStrike" cap="none">
                <a:solidFill>
                  <a:srgbClr val="0065BD"/>
                </a:solidFill>
                <a:latin typeface="Arial"/>
                <a:ea typeface="Arial"/>
                <a:cs typeface="Arial"/>
                <a:sym typeface="Arial"/>
              </a:defRPr>
            </a:lvl3pPr>
            <a:lvl4pPr marR="0" lvl="3" algn="l" rtl="0">
              <a:spcBef>
                <a:spcPts val="0"/>
              </a:spcBef>
              <a:spcAft>
                <a:spcPts val="0"/>
              </a:spcAft>
              <a:buSzPts val="2800"/>
              <a:buNone/>
              <a:defRPr sz="3200" b="1" i="0" u="none" strike="noStrike" cap="none">
                <a:solidFill>
                  <a:srgbClr val="0065BD"/>
                </a:solidFill>
                <a:latin typeface="Arial"/>
                <a:ea typeface="Arial"/>
                <a:cs typeface="Arial"/>
                <a:sym typeface="Arial"/>
              </a:defRPr>
            </a:lvl4pPr>
            <a:lvl5pPr marR="0" lvl="4" algn="l" rtl="0">
              <a:spcBef>
                <a:spcPts val="0"/>
              </a:spcBef>
              <a:spcAft>
                <a:spcPts val="0"/>
              </a:spcAft>
              <a:buSzPts val="2800"/>
              <a:buNone/>
              <a:defRPr sz="3200" b="1" i="0" u="none" strike="noStrike" cap="none">
                <a:solidFill>
                  <a:srgbClr val="0065BD"/>
                </a:solidFill>
                <a:latin typeface="Arial"/>
                <a:ea typeface="Arial"/>
                <a:cs typeface="Arial"/>
                <a:sym typeface="Arial"/>
              </a:defRPr>
            </a:lvl5pPr>
            <a:lvl6pPr marR="0" lvl="5" algn="l" rtl="0">
              <a:spcBef>
                <a:spcPts val="0"/>
              </a:spcBef>
              <a:spcAft>
                <a:spcPts val="0"/>
              </a:spcAft>
              <a:buSzPts val="2800"/>
              <a:buNone/>
              <a:defRPr sz="3200" b="1" i="0" u="none" strike="noStrike" cap="none">
                <a:solidFill>
                  <a:srgbClr val="0065BD"/>
                </a:solidFill>
                <a:latin typeface="Arial"/>
                <a:ea typeface="Arial"/>
                <a:cs typeface="Arial"/>
                <a:sym typeface="Arial"/>
              </a:defRPr>
            </a:lvl6pPr>
            <a:lvl7pPr marR="0" lvl="6" algn="l" rtl="0">
              <a:spcBef>
                <a:spcPts val="0"/>
              </a:spcBef>
              <a:spcAft>
                <a:spcPts val="0"/>
              </a:spcAft>
              <a:buSzPts val="2800"/>
              <a:buNone/>
              <a:defRPr sz="3200" b="1" i="0" u="none" strike="noStrike" cap="none">
                <a:solidFill>
                  <a:srgbClr val="0065BD"/>
                </a:solidFill>
                <a:latin typeface="Arial"/>
                <a:ea typeface="Arial"/>
                <a:cs typeface="Arial"/>
                <a:sym typeface="Arial"/>
              </a:defRPr>
            </a:lvl7pPr>
            <a:lvl8pPr marR="0" lvl="7" algn="l" rtl="0">
              <a:spcBef>
                <a:spcPts val="0"/>
              </a:spcBef>
              <a:spcAft>
                <a:spcPts val="0"/>
              </a:spcAft>
              <a:buSzPts val="2800"/>
              <a:buNone/>
              <a:defRPr sz="3200" b="1" i="0" u="none" strike="noStrike" cap="none">
                <a:solidFill>
                  <a:srgbClr val="0065BD"/>
                </a:solidFill>
                <a:latin typeface="Arial"/>
                <a:ea typeface="Arial"/>
                <a:cs typeface="Arial"/>
                <a:sym typeface="Arial"/>
              </a:defRPr>
            </a:lvl8pPr>
            <a:lvl9pPr marR="0" lvl="8" algn="l" rtl="0">
              <a:spcBef>
                <a:spcPts val="0"/>
              </a:spcBef>
              <a:spcAft>
                <a:spcPts val="0"/>
              </a:spcAft>
              <a:buSzPts val="2800"/>
              <a:buNone/>
              <a:defRPr sz="3200" b="1" i="0" u="none" strike="noStrike" cap="none">
                <a:solidFill>
                  <a:srgbClr val="0065BD"/>
                </a:solidFill>
                <a:latin typeface="Arial"/>
                <a:ea typeface="Arial"/>
                <a:cs typeface="Arial"/>
                <a:sym typeface="Arial"/>
              </a:defRPr>
            </a:lvl9pPr>
          </a:lstStyle>
          <a:p>
            <a:endParaRPr/>
          </a:p>
        </p:txBody>
      </p:sp>
      <p:sp>
        <p:nvSpPr>
          <p:cNvPr id="58" name="Google Shape;58;p13"/>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lstStyle>
            <a:lvl1pPr marL="457200" marR="0" lvl="0" indent="-350520" algn="l" rtl="0">
              <a:spcBef>
                <a:spcPts val="1440"/>
              </a:spcBef>
              <a:spcAft>
                <a:spcPts val="0"/>
              </a:spcAft>
              <a:buClr>
                <a:schemeClr val="dk1"/>
              </a:buClr>
              <a:buSzPts val="1920"/>
              <a:buFont typeface="Arial"/>
              <a:buChar char="•"/>
              <a:defRPr sz="2400" b="0" i="0" u="none" strike="noStrike" cap="none">
                <a:solidFill>
                  <a:schemeClr val="dk1"/>
                </a:solidFill>
                <a:latin typeface="Arial"/>
                <a:ea typeface="Arial"/>
                <a:cs typeface="Arial"/>
                <a:sym typeface="Arial"/>
              </a:defRPr>
            </a:lvl1pPr>
            <a:lvl2pPr marL="914400" marR="0" lvl="1" indent="-387350" algn="l" rtl="0">
              <a:spcBef>
                <a:spcPts val="400"/>
              </a:spcBef>
              <a:spcAft>
                <a:spcPts val="0"/>
              </a:spcAft>
              <a:buClr>
                <a:schemeClr val="dk1"/>
              </a:buClr>
              <a:buSzPts val="25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9" name="Google Shape;59;p13"/>
          <p:cNvSpPr txBox="1">
            <a:spLocks noGrp="1"/>
          </p:cNvSpPr>
          <p:nvPr>
            <p:ph type="dt" idx="10"/>
          </p:nvPr>
        </p:nvSpPr>
        <p:spPr>
          <a:xfrm>
            <a:off x="3429000" y="6272212"/>
            <a:ext cx="1544700" cy="1254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900" b="1" i="0" u="none">
                <a:solidFill>
                  <a:srgbClr val="898989"/>
                </a:solidFill>
                <a:latin typeface="Arial"/>
                <a:ea typeface="Arial"/>
                <a:cs typeface="Arial"/>
                <a:sym typeface="Arial"/>
              </a:defRPr>
            </a:lvl1pPr>
            <a:lvl2pPr marR="0" lvl="1"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13"/>
          <p:cNvSpPr txBox="1">
            <a:spLocks noGrp="1"/>
          </p:cNvSpPr>
          <p:nvPr>
            <p:ph type="ftr" idx="11"/>
          </p:nvPr>
        </p:nvSpPr>
        <p:spPr>
          <a:xfrm>
            <a:off x="3419475" y="6165850"/>
            <a:ext cx="1544700" cy="1254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900" b="1" i="0" u="none">
                <a:solidFill>
                  <a:srgbClr val="898989"/>
                </a:solidFill>
                <a:latin typeface="Arial"/>
                <a:ea typeface="Arial"/>
                <a:cs typeface="Arial"/>
                <a:sym typeface="Arial"/>
              </a:defRPr>
            </a:lvl1pPr>
            <a:lvl2pPr marR="0" lvl="1"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13"/>
          <p:cNvSpPr txBox="1">
            <a:spLocks noGrp="1"/>
          </p:cNvSpPr>
          <p:nvPr>
            <p:ph type="sldNum" idx="12"/>
          </p:nvPr>
        </p:nvSpPr>
        <p:spPr>
          <a:xfrm>
            <a:off x="8558784" y="6381750"/>
            <a:ext cx="448200" cy="1254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1pPr>
            <a:lvl2pPr marL="0" marR="0" lvl="1"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2pPr>
            <a:lvl3pPr marL="0" marR="0" lvl="2"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3pPr>
            <a:lvl4pPr marL="0" marR="0" lvl="3"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4pPr>
            <a:lvl5pPr marL="0" marR="0" lvl="4"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5pPr>
            <a:lvl6pPr marL="0" marR="0" lvl="5"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6pPr>
            <a:lvl7pPr marL="0" marR="0" lvl="6"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7pPr>
            <a:lvl8pPr marL="0" marR="0" lvl="7"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8pPr>
            <a:lvl9pPr marL="0" marR="0" lvl="8" indent="0" algn="l" rtl="0">
              <a:lnSpc>
                <a:spcPct val="100000"/>
              </a:lnSpc>
              <a:spcBef>
                <a:spcPts val="0"/>
              </a:spcBef>
              <a:spcAft>
                <a:spcPts val="0"/>
              </a:spcAft>
              <a:buClr>
                <a:srgbClr val="898989"/>
              </a:buClr>
              <a:buSzPts val="900"/>
              <a:buFont typeface="Arial"/>
              <a:buNone/>
              <a:defRPr sz="900" b="1" i="0" u="none">
                <a:solidFill>
                  <a:srgbClr val="898989"/>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b="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 name="Google Shape;12;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 name="Google Shape;13;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a:blip r:embed="rId14">
            <a:alphaModFix/>
          </a:blip>
          <a:stretch>
            <a:fillRect/>
          </a:stretch>
        </p:blipFill>
        <p:spPr>
          <a:xfrm>
            <a:off x="0" y="6277825"/>
            <a:ext cx="632200" cy="5801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idx="4294967295"/>
          </p:nvPr>
        </p:nvSpPr>
        <p:spPr>
          <a:xfrm>
            <a:off x="311700" y="992771"/>
            <a:ext cx="8520600" cy="149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000">
                <a:solidFill>
                  <a:srgbClr val="0065BD"/>
                </a:solidFill>
              </a:rPr>
              <a:t>Evaluation and Improvement of Fast Algorithms for Exact Matching on Genome Sequences</a:t>
            </a:r>
            <a:endParaRPr sz="3000">
              <a:solidFill>
                <a:srgbClr val="0065BD"/>
              </a:solidFill>
            </a:endParaRPr>
          </a:p>
        </p:txBody>
      </p:sp>
      <p:sp>
        <p:nvSpPr>
          <p:cNvPr id="67" name="Google Shape;67;p14"/>
          <p:cNvSpPr txBox="1">
            <a:spLocks noGrp="1"/>
          </p:cNvSpPr>
          <p:nvPr>
            <p:ph type="subTitle" idx="4294967295"/>
          </p:nvPr>
        </p:nvSpPr>
        <p:spPr>
          <a:xfrm>
            <a:off x="311700" y="2808271"/>
            <a:ext cx="8520600" cy="1056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chemeClr val="dk1"/>
                </a:solidFill>
              </a:rPr>
              <a:t>Author: Simone Faro</a:t>
            </a:r>
            <a:endParaRPr sz="2400">
              <a:solidFill>
                <a:schemeClr val="dk1"/>
              </a:solidFill>
            </a:endParaRPr>
          </a:p>
          <a:p>
            <a:pPr marL="0" lvl="0" indent="0" rtl="0">
              <a:spcBef>
                <a:spcPts val="1600"/>
              </a:spcBef>
              <a:spcAft>
                <a:spcPts val="1600"/>
              </a:spcAft>
              <a:buNone/>
            </a:pPr>
            <a:r>
              <a:rPr lang="en-US" sz="2400">
                <a:solidFill>
                  <a:schemeClr val="dk1"/>
                </a:solidFill>
                <a:highlight>
                  <a:srgbClr val="FFFFFF"/>
                </a:highlight>
              </a:rPr>
              <a:t>Conference on Algorithms for Computational Biology, 2016</a:t>
            </a:r>
            <a:endParaRPr sz="2400">
              <a:solidFill>
                <a:schemeClr val="dk1"/>
              </a:solidFill>
            </a:endParaRPr>
          </a:p>
        </p:txBody>
      </p:sp>
      <p:sp>
        <p:nvSpPr>
          <p:cNvPr id="68" name="Google Shape;68;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69" name="Google Shape;69;p14"/>
          <p:cNvSpPr txBox="1">
            <a:spLocks noGrp="1"/>
          </p:cNvSpPr>
          <p:nvPr>
            <p:ph type="subTitle" idx="4294967295"/>
          </p:nvPr>
        </p:nvSpPr>
        <p:spPr>
          <a:xfrm>
            <a:off x="311700" y="4186683"/>
            <a:ext cx="8520600" cy="105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400">
                <a:solidFill>
                  <a:schemeClr val="dk1"/>
                </a:solidFill>
              </a:rPr>
              <a:t>Presented By: Kaitav Mehta</a:t>
            </a:r>
            <a:endParaRPr sz="2400">
              <a:solidFill>
                <a:schemeClr val="dk1"/>
              </a:solidFill>
            </a:endParaRPr>
          </a:p>
          <a:p>
            <a:pPr marL="0" lvl="0" indent="0">
              <a:spcBef>
                <a:spcPts val="1600"/>
              </a:spcBef>
              <a:spcAft>
                <a:spcPts val="0"/>
              </a:spcAft>
              <a:buNone/>
            </a:pPr>
            <a:r>
              <a:rPr lang="en-US" sz="2400">
                <a:solidFill>
                  <a:schemeClr val="dk1"/>
                </a:solidFill>
              </a:rPr>
              <a:t>Student ID: 104911444</a:t>
            </a:r>
            <a:endParaRPr sz="2400">
              <a:solidFill>
                <a:schemeClr val="dk1"/>
              </a:solidFill>
            </a:endParaRPr>
          </a:p>
          <a:p>
            <a:pPr marL="0" lvl="0" indent="0" rtl="0">
              <a:spcBef>
                <a:spcPts val="1600"/>
              </a:spcBef>
              <a:spcAft>
                <a:spcPts val="0"/>
              </a:spcAft>
              <a:buNone/>
            </a:pPr>
            <a:endParaRPr sz="2400">
              <a:solidFill>
                <a:schemeClr val="dk1"/>
              </a:solidFill>
            </a:endParaRPr>
          </a:p>
          <a:p>
            <a:pPr marL="0" lvl="0" indent="0" rtl="0">
              <a:spcBef>
                <a:spcPts val="1600"/>
              </a:spcBef>
              <a:spcAft>
                <a:spcPts val="1600"/>
              </a:spcAft>
              <a:buNone/>
            </a:pP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000" b="0" i="0" u="none" strike="noStrike" cap="none" dirty="0">
                <a:solidFill>
                  <a:srgbClr val="0065BD"/>
                </a:solidFill>
                <a:latin typeface="Arial"/>
                <a:ea typeface="Arial"/>
                <a:cs typeface="Arial"/>
                <a:sym typeface="Arial"/>
              </a:rPr>
              <a:t>Previous algorithms: </a:t>
            </a:r>
            <a:br>
              <a:rPr lang="en-US" sz="3000" b="0" i="0" u="none" strike="noStrike" cap="none" dirty="0">
                <a:solidFill>
                  <a:srgbClr val="0065BD"/>
                </a:solidFill>
                <a:latin typeface="Arial"/>
                <a:ea typeface="Arial"/>
                <a:cs typeface="Arial"/>
                <a:sym typeface="Arial"/>
              </a:rPr>
            </a:br>
            <a:r>
              <a:rPr lang="en-US" sz="3000" b="0" i="0" u="none" strike="noStrike" cap="none" dirty="0">
                <a:solidFill>
                  <a:srgbClr val="0065BD"/>
                </a:solidFill>
                <a:latin typeface="Arial"/>
                <a:ea typeface="Arial"/>
                <a:cs typeface="Arial"/>
                <a:sym typeface="Arial"/>
              </a:rPr>
              <a:t>BNDM and its variants</a:t>
            </a:r>
            <a:endParaRPr sz="3000" b="0" dirty="0"/>
          </a:p>
        </p:txBody>
      </p:sp>
      <p:sp>
        <p:nvSpPr>
          <p:cNvPr id="147" name="Google Shape;147;p23"/>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457200" marR="0" lvl="0" indent="-381000" algn="just" rtl="0">
              <a:lnSpc>
                <a:spcPct val="100000"/>
              </a:lnSpc>
              <a:spcBef>
                <a:spcPts val="0"/>
              </a:spcBef>
              <a:spcAft>
                <a:spcPts val="0"/>
              </a:spcAft>
              <a:buClr>
                <a:schemeClr val="dk1"/>
              </a:buClr>
              <a:buSzPts val="2400"/>
              <a:buFont typeface="Arial"/>
              <a:buChar char="•"/>
            </a:pPr>
            <a:r>
              <a:rPr lang="en-US" b="0" i="0" u="none" strike="noStrike" cap="none" dirty="0">
                <a:solidFill>
                  <a:schemeClr val="dk1"/>
                </a:solidFill>
                <a:latin typeface="Arial"/>
                <a:ea typeface="Arial"/>
                <a:cs typeface="Arial"/>
                <a:sym typeface="Arial"/>
              </a:rPr>
              <a:t>BNDM(Backward Nondeterministic DAWG Matching) is the bit-parallel simulation of an earlier algorithm called BDM (Backward DAWG Matching). </a:t>
            </a:r>
            <a:endParaRPr dirty="0"/>
          </a:p>
          <a:p>
            <a:pPr marL="457200" marR="0" lvl="0" indent="-381000" algn="just" rtl="0">
              <a:lnSpc>
                <a:spcPct val="100000"/>
              </a:lnSpc>
              <a:spcBef>
                <a:spcPts val="0"/>
              </a:spcBef>
              <a:spcAft>
                <a:spcPts val="0"/>
              </a:spcAft>
              <a:buSzPts val="2400"/>
              <a:buFont typeface="Arial"/>
              <a:buChar char="•"/>
            </a:pPr>
            <a:r>
              <a:rPr lang="en-US" b="0" i="0" u="none" strike="noStrike" cap="none" dirty="0">
                <a:solidFill>
                  <a:schemeClr val="dk1"/>
                </a:solidFill>
                <a:latin typeface="Arial"/>
                <a:ea typeface="Arial"/>
                <a:cs typeface="Arial"/>
                <a:sym typeface="Arial"/>
              </a:rPr>
              <a:t>BDM scans the alignment window from right to left and skips characters using a </a:t>
            </a:r>
            <a:r>
              <a:rPr lang="en-US" b="0" i="0" u="none" strike="noStrike" cap="none" dirty="0">
                <a:solidFill>
                  <a:srgbClr val="000000"/>
                </a:solidFill>
                <a:latin typeface="Arial"/>
                <a:ea typeface="Arial"/>
                <a:cs typeface="Arial"/>
                <a:sym typeface="Arial"/>
              </a:rPr>
              <a:t>suffix automaton</a:t>
            </a:r>
            <a:r>
              <a:rPr lang="en-US" b="0" i="0" u="none" strike="noStrike" cap="none" dirty="0">
                <a:solidFill>
                  <a:schemeClr val="dk1"/>
                </a:solidFill>
                <a:latin typeface="Arial"/>
                <a:ea typeface="Arial"/>
                <a:cs typeface="Arial"/>
                <a:sym typeface="Arial"/>
              </a:rPr>
              <a:t>. </a:t>
            </a:r>
            <a:endParaRPr dirty="0"/>
          </a:p>
        </p:txBody>
      </p:sp>
      <p:sp>
        <p:nvSpPr>
          <p:cNvPr id="148" name="Google Shape;148;p23"/>
          <p:cNvSpPr txBox="1">
            <a:spLocks noGrp="1"/>
          </p:cNvSpPr>
          <p:nvPr>
            <p:ph type="sldNum" idx="12"/>
          </p:nvPr>
        </p:nvSpPr>
        <p:spPr>
          <a:xfrm>
            <a:off x="8558782" y="6381750"/>
            <a:ext cx="415800" cy="125400"/>
          </a:xfrm>
          <a:prstGeom prst="rect">
            <a:avLst/>
          </a:prstGeom>
        </p:spPr>
        <p:txBody>
          <a:bodyPr spcFirstLastPara="1" wrap="square" lIns="0" tIns="0" rIns="0" bIns="0" anchor="t" anchorCtr="0">
            <a:noAutofit/>
          </a:bodyPr>
          <a:lstStyle/>
          <a:p>
            <a:pPr marL="0" lvl="0" indent="0" rtl="0">
              <a:spcBef>
                <a:spcPts val="0"/>
              </a:spcBef>
              <a:spcAft>
                <a:spcPts val="0"/>
              </a:spcAft>
              <a:buNone/>
            </a:pPr>
            <a:fld id="{00000000-1234-1234-1234-123412341234}" type="slidenum">
              <a:rPr lang="en-US"/>
              <a:t>10</a:t>
            </a:fld>
            <a:endParaRPr sz="1000" b="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000" b="0" i="0" u="none" strike="noStrike" cap="none" dirty="0">
                <a:solidFill>
                  <a:srgbClr val="0065BD"/>
                </a:solidFill>
                <a:latin typeface="Arial"/>
                <a:ea typeface="Arial"/>
                <a:cs typeface="Arial"/>
                <a:sym typeface="Arial"/>
              </a:rPr>
              <a:t>Previous algorithms: </a:t>
            </a:r>
            <a:br>
              <a:rPr lang="en-US" sz="3000" b="0" i="0" u="none" strike="noStrike" cap="none" dirty="0">
                <a:solidFill>
                  <a:srgbClr val="0065BD"/>
                </a:solidFill>
                <a:latin typeface="Arial"/>
                <a:ea typeface="Arial"/>
                <a:cs typeface="Arial"/>
                <a:sym typeface="Arial"/>
              </a:rPr>
            </a:br>
            <a:r>
              <a:rPr lang="en-US" sz="3000" b="0" i="0" u="none" strike="noStrike" cap="none" dirty="0">
                <a:solidFill>
                  <a:srgbClr val="0065BD"/>
                </a:solidFill>
                <a:latin typeface="Arial"/>
                <a:ea typeface="Arial"/>
                <a:cs typeface="Arial"/>
                <a:sym typeface="Arial"/>
              </a:rPr>
              <a:t>Shift-Or and its variants</a:t>
            </a:r>
            <a:endParaRPr sz="3000" b="0" dirty="0"/>
          </a:p>
        </p:txBody>
      </p:sp>
      <p:sp>
        <p:nvSpPr>
          <p:cNvPr id="154" name="Google Shape;154;p24"/>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The Shift-Or algorithm was the first string matching algorithm applying bit- parallelism.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Operands in the algorithm are bit-vectors and the essential bit-vector containing the state of the automaton is called the state vector.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The state vector is updated with the bit-shift and OR operations. </a:t>
            </a:r>
            <a:endParaRPr/>
          </a:p>
          <a:p>
            <a:pPr marL="342900" marR="0" lvl="0" indent="-220980" algn="just" rtl="0">
              <a:lnSpc>
                <a:spcPct val="100000"/>
              </a:lnSpc>
              <a:spcBef>
                <a:spcPts val="1440"/>
              </a:spcBef>
              <a:spcAft>
                <a:spcPts val="0"/>
              </a:spcAft>
              <a:buClr>
                <a:schemeClr val="dk1"/>
              </a:buClr>
              <a:buSzPts val="1920"/>
              <a:buFont typeface="Arial"/>
              <a:buNone/>
            </a:pPr>
            <a:endParaRPr sz="2400" b="0" i="0" u="none" strike="noStrike" cap="none">
              <a:solidFill>
                <a:schemeClr val="dk1"/>
              </a:solidFill>
              <a:latin typeface="Arial"/>
              <a:ea typeface="Arial"/>
              <a:cs typeface="Arial"/>
              <a:sym typeface="Arial"/>
            </a:endParaRPr>
          </a:p>
          <a:p>
            <a:pPr marL="342900" marR="0" lvl="0" indent="-220980" algn="l" rtl="0">
              <a:spcBef>
                <a:spcPts val="1440"/>
              </a:spcBef>
              <a:spcAft>
                <a:spcPts val="0"/>
              </a:spcAft>
              <a:buClr>
                <a:schemeClr val="dk1"/>
              </a:buClr>
              <a:buSzPts val="1920"/>
              <a:buFont typeface="Arial"/>
              <a:buNone/>
            </a:pPr>
            <a:endParaRPr sz="2400" b="0" i="0" u="none">
              <a:solidFill>
                <a:schemeClr val="dk1"/>
              </a:solidFill>
              <a:latin typeface="Arial"/>
              <a:ea typeface="Arial"/>
              <a:cs typeface="Arial"/>
              <a:sym typeface="Arial"/>
            </a:endParaRPr>
          </a:p>
        </p:txBody>
      </p:sp>
      <p:sp>
        <p:nvSpPr>
          <p:cNvPr id="155" name="Google Shape;155;p24"/>
          <p:cNvSpPr txBox="1">
            <a:spLocks noGrp="1"/>
          </p:cNvSpPr>
          <p:nvPr>
            <p:ph type="sldNum" idx="12"/>
          </p:nvPr>
        </p:nvSpPr>
        <p:spPr>
          <a:xfrm>
            <a:off x="8558784" y="6381750"/>
            <a:ext cx="356700" cy="125400"/>
          </a:xfrm>
          <a:prstGeom prst="rect">
            <a:avLst/>
          </a:prstGeom>
        </p:spPr>
        <p:txBody>
          <a:bodyPr spcFirstLastPara="1" wrap="square" lIns="0" tIns="0" rIns="0" bIns="0" anchor="t" anchorCtr="0">
            <a:noAutofit/>
          </a:bodyPr>
          <a:lstStyle/>
          <a:p>
            <a:pPr marL="0" lvl="0" indent="0" rtl="0">
              <a:spcBef>
                <a:spcPts val="0"/>
              </a:spcBef>
              <a:spcAft>
                <a:spcPts val="0"/>
              </a:spcAft>
              <a:buNone/>
            </a:pPr>
            <a:fld id="{00000000-1234-1234-1234-123412341234}" type="slidenum">
              <a:rPr lang="en-US"/>
              <a:t>11</a:t>
            </a:fld>
            <a:endParaRPr sz="1000" b="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000" b="0" i="0" u="none" strike="noStrike" cap="none" dirty="0">
                <a:solidFill>
                  <a:srgbClr val="0065BD"/>
                </a:solidFill>
                <a:latin typeface="Arial"/>
                <a:ea typeface="Arial"/>
                <a:cs typeface="Arial"/>
                <a:sym typeface="Arial"/>
              </a:rPr>
              <a:t>Previous algorithms: </a:t>
            </a:r>
            <a:br>
              <a:rPr lang="en-US" sz="3000" b="0" i="0" u="none" strike="noStrike" cap="none" dirty="0">
                <a:solidFill>
                  <a:srgbClr val="0065BD"/>
                </a:solidFill>
                <a:latin typeface="Arial"/>
                <a:ea typeface="Arial"/>
                <a:cs typeface="Arial"/>
                <a:sym typeface="Arial"/>
              </a:rPr>
            </a:br>
            <a:r>
              <a:rPr lang="en-US" sz="3000" b="0" i="0" u="none" strike="noStrike" cap="none" dirty="0">
                <a:solidFill>
                  <a:srgbClr val="0065BD"/>
                </a:solidFill>
                <a:latin typeface="Arial"/>
                <a:ea typeface="Arial"/>
                <a:cs typeface="Arial"/>
                <a:sym typeface="Arial"/>
              </a:rPr>
              <a:t>For the k-mismatches proble</a:t>
            </a:r>
            <a:r>
              <a:rPr lang="en-US" sz="3200" b="0" i="0" u="none" strike="noStrike" cap="none" dirty="0">
                <a:solidFill>
                  <a:srgbClr val="0065BD"/>
                </a:solidFill>
                <a:latin typeface="Arial"/>
                <a:ea typeface="Arial"/>
                <a:cs typeface="Arial"/>
                <a:sym typeface="Arial"/>
              </a:rPr>
              <a:t>m </a:t>
            </a:r>
            <a:br>
              <a:rPr lang="en-US" sz="3200" b="1" i="0" u="none" strike="noStrike" cap="none" dirty="0">
                <a:solidFill>
                  <a:srgbClr val="0065BD"/>
                </a:solidFill>
                <a:latin typeface="Arial"/>
                <a:ea typeface="Arial"/>
                <a:cs typeface="Arial"/>
                <a:sym typeface="Arial"/>
              </a:rPr>
            </a:br>
            <a:endParaRPr dirty="0"/>
          </a:p>
        </p:txBody>
      </p:sp>
      <p:sp>
        <p:nvSpPr>
          <p:cNvPr id="161" name="Google Shape;161;p25"/>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chemeClr val="dk1"/>
              </a:buClr>
              <a:buSzPts val="1920"/>
              <a:buFont typeface="Arial"/>
              <a:buChar char="•"/>
            </a:pPr>
            <a:r>
              <a:rPr lang="en-US" sz="2400" b="0" i="0" u="none" dirty="0">
                <a:solidFill>
                  <a:schemeClr val="dk1"/>
                </a:solidFill>
                <a:latin typeface="Arial"/>
                <a:ea typeface="Arial"/>
                <a:cs typeface="Arial"/>
                <a:sym typeface="Arial"/>
              </a:rPr>
              <a:t>Shift-Add is a bit-parallel algorithm for the k-mismatches problem. </a:t>
            </a:r>
            <a:endParaRPr dirty="0"/>
          </a:p>
          <a:p>
            <a:pPr marL="342900" marR="0" lvl="0" indent="-342900" algn="just" rtl="0">
              <a:lnSpc>
                <a:spcPct val="100000"/>
              </a:lnSpc>
              <a:spcBef>
                <a:spcPts val="1440"/>
              </a:spcBef>
              <a:spcAft>
                <a:spcPts val="0"/>
              </a:spcAft>
              <a:buClr>
                <a:schemeClr val="dk1"/>
              </a:buClr>
              <a:buSzPts val="1920"/>
              <a:buFont typeface="Arial"/>
              <a:buChar char="•"/>
            </a:pPr>
            <a:r>
              <a:rPr lang="en-US" sz="2400" b="0" i="0" u="none" dirty="0">
                <a:solidFill>
                  <a:schemeClr val="dk1"/>
                </a:solidFill>
                <a:latin typeface="Arial"/>
                <a:ea typeface="Arial"/>
                <a:cs typeface="Arial"/>
                <a:sym typeface="Arial"/>
              </a:rPr>
              <a:t>A </a:t>
            </a:r>
            <a:r>
              <a:rPr lang="en-US" sz="2400" b="0" i="0" u="none" dirty="0">
                <a:solidFill>
                  <a:srgbClr val="000000"/>
                </a:solidFill>
                <a:latin typeface="Arial"/>
                <a:ea typeface="Arial"/>
                <a:cs typeface="Arial"/>
                <a:sym typeface="Arial"/>
              </a:rPr>
              <a:t>state vector </a:t>
            </a:r>
            <a:r>
              <a:rPr lang="en-US" sz="2400" b="0" i="0" u="none" dirty="0">
                <a:solidFill>
                  <a:schemeClr val="dk1"/>
                </a:solidFill>
                <a:latin typeface="Arial"/>
                <a:ea typeface="Arial"/>
                <a:cs typeface="Arial"/>
                <a:sym typeface="Arial"/>
              </a:rPr>
              <a:t>D of m states is used to represent the state of the search. </a:t>
            </a:r>
            <a:endParaRPr dirty="0"/>
          </a:p>
          <a:p>
            <a:pPr marL="342900" marR="0" lvl="0" indent="-220980" algn="just" rtl="0">
              <a:lnSpc>
                <a:spcPct val="100000"/>
              </a:lnSpc>
              <a:spcBef>
                <a:spcPts val="1440"/>
              </a:spcBef>
              <a:spcAft>
                <a:spcPts val="0"/>
              </a:spcAft>
              <a:buClr>
                <a:schemeClr val="dk1"/>
              </a:buClr>
              <a:buSzPts val="1920"/>
              <a:buFont typeface="Arial"/>
              <a:buNone/>
            </a:pPr>
            <a:endParaRPr sz="2400" b="0" i="0" u="none" dirty="0">
              <a:solidFill>
                <a:schemeClr val="dk1"/>
              </a:solidFill>
              <a:latin typeface="Arial"/>
              <a:ea typeface="Arial"/>
              <a:cs typeface="Arial"/>
              <a:sym typeface="Arial"/>
            </a:endParaRPr>
          </a:p>
          <a:p>
            <a:pPr marL="342900" marR="0" lvl="0" indent="-220980" algn="l" rtl="0">
              <a:spcBef>
                <a:spcPts val="1440"/>
              </a:spcBef>
              <a:spcAft>
                <a:spcPts val="0"/>
              </a:spcAft>
              <a:buClr>
                <a:schemeClr val="dk1"/>
              </a:buClr>
              <a:buSzPts val="1920"/>
              <a:buFont typeface="Arial"/>
              <a:buNone/>
            </a:pPr>
            <a:endParaRPr sz="2400" b="0" i="0" u="none" dirty="0">
              <a:solidFill>
                <a:schemeClr val="dk1"/>
              </a:solidFill>
              <a:latin typeface="Arial"/>
              <a:ea typeface="Arial"/>
              <a:cs typeface="Arial"/>
              <a:sym typeface="Arial"/>
            </a:endParaRPr>
          </a:p>
        </p:txBody>
      </p:sp>
      <p:sp>
        <p:nvSpPr>
          <p:cNvPr id="162" name="Google Shape;162;p25"/>
          <p:cNvSpPr txBox="1">
            <a:spLocks noGrp="1"/>
          </p:cNvSpPr>
          <p:nvPr>
            <p:ph type="sldNum" idx="12"/>
          </p:nvPr>
        </p:nvSpPr>
        <p:spPr>
          <a:xfrm>
            <a:off x="8558784" y="6381750"/>
            <a:ext cx="375000" cy="310800"/>
          </a:xfrm>
          <a:prstGeom prst="rect">
            <a:avLst/>
          </a:prstGeom>
        </p:spPr>
        <p:txBody>
          <a:bodyPr spcFirstLastPara="1" wrap="square" lIns="0" tIns="0" rIns="0" bIns="0" anchor="t" anchorCtr="0">
            <a:noAutofit/>
          </a:bodyPr>
          <a:lstStyle/>
          <a:p>
            <a:pPr marL="0" lvl="0" indent="0" rtl="0">
              <a:spcBef>
                <a:spcPts val="0"/>
              </a:spcBef>
              <a:spcAft>
                <a:spcPts val="0"/>
              </a:spcAft>
              <a:buNone/>
            </a:pPr>
            <a:fld id="{00000000-1234-1234-1234-123412341234}" type="slidenum">
              <a:rPr lang="en-US"/>
              <a:t>12</a:t>
            </a:fld>
            <a:endParaRPr sz="1000" b="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77525" y="2241700"/>
            <a:ext cx="7985100" cy="1455900"/>
          </a:xfrm>
          <a:prstGeom prst="rect">
            <a:avLst/>
          </a:prstGeom>
        </p:spPr>
        <p:txBody>
          <a:bodyPr spcFirstLastPara="1" wrap="square" lIns="0" tIns="0" rIns="0" bIns="0" anchor="t" anchorCtr="0">
            <a:noAutofit/>
          </a:bodyPr>
          <a:lstStyle/>
          <a:p>
            <a:pPr marL="0" lvl="0" indent="0" algn="ctr" rtl="0">
              <a:lnSpc>
                <a:spcPct val="115000"/>
              </a:lnSpc>
              <a:spcBef>
                <a:spcPts val="1440"/>
              </a:spcBef>
              <a:spcAft>
                <a:spcPts val="0"/>
              </a:spcAft>
              <a:buClr>
                <a:schemeClr val="dk1"/>
              </a:buClr>
              <a:buSzPts val="1100"/>
              <a:buFont typeface="Arial"/>
              <a:buNone/>
            </a:pPr>
            <a:r>
              <a:rPr lang="en-US" sz="3000" b="0" dirty="0">
                <a:solidFill>
                  <a:srgbClr val="0065BD"/>
                </a:solidFill>
              </a:rPr>
              <a:t>The Backward Nondeterministic DAWG         Matching Algorithm</a:t>
            </a:r>
            <a:endParaRPr sz="3000" dirty="0">
              <a:solidFill>
                <a:srgbClr val="0065BD"/>
              </a:solidFill>
            </a:endParaRPr>
          </a:p>
        </p:txBody>
      </p:sp>
      <p:sp>
        <p:nvSpPr>
          <p:cNvPr id="170" name="Google Shape;170;p26"/>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13</a:t>
            </a:fld>
            <a:endParaRPr sz="1000" b="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
        <p:nvSpPr>
          <p:cNvPr id="176" name="Google Shape;176;p27"/>
          <p:cNvSpPr txBox="1"/>
          <p:nvPr/>
        </p:nvSpPr>
        <p:spPr>
          <a:xfrm>
            <a:off x="250825" y="188912"/>
            <a:ext cx="7372200" cy="5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This algorithm uses </a:t>
            </a:r>
            <a:r>
              <a:rPr lang="en-US" sz="2800" b="1" i="0" u="none">
                <a:solidFill>
                  <a:schemeClr val="dk1"/>
                </a:solidFill>
                <a:latin typeface="Times New Roman"/>
                <a:ea typeface="Times New Roman"/>
                <a:cs typeface="Times New Roman"/>
                <a:sym typeface="Times New Roman"/>
              </a:rPr>
              <a:t>rule: Suffix to Prefix Rule</a:t>
            </a:r>
            <a:r>
              <a:rPr lang="en-US" sz="2800" b="0" i="0" u="none">
                <a:solidFill>
                  <a:schemeClr val="dk1"/>
                </a:solidFill>
                <a:latin typeface="Times New Roman"/>
                <a:ea typeface="Times New Roman"/>
                <a:cs typeface="Times New Roman"/>
                <a:sym typeface="Times New Roman"/>
              </a:rPr>
              <a:t>:</a:t>
            </a:r>
            <a:endParaRPr>
              <a:solidFill>
                <a:schemeClr val="dk1"/>
              </a:solidFill>
            </a:endParaRPr>
          </a:p>
        </p:txBody>
      </p:sp>
      <p:sp>
        <p:nvSpPr>
          <p:cNvPr id="177" name="Google Shape;177;p27"/>
          <p:cNvSpPr txBox="1">
            <a:spLocks noGrp="1"/>
          </p:cNvSpPr>
          <p:nvPr>
            <p:ph type="body" idx="1"/>
          </p:nvPr>
        </p:nvSpPr>
        <p:spPr>
          <a:xfrm>
            <a:off x="325350" y="772737"/>
            <a:ext cx="8147100" cy="4929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rgbClr val="595959"/>
                </a:solidFill>
                <a:latin typeface="Times New Roman"/>
                <a:ea typeface="Times New Roman"/>
                <a:cs typeface="Times New Roman"/>
                <a:sym typeface="Times New Roman"/>
              </a:rPr>
              <a:t> </a:t>
            </a:r>
            <a:r>
              <a:rPr lang="en-US" sz="2800" b="0" i="0" u="none" strike="noStrike" cap="none">
                <a:solidFill>
                  <a:schemeClr val="dk1"/>
                </a:solidFill>
                <a:latin typeface="Times New Roman"/>
                <a:ea typeface="Times New Roman"/>
                <a:cs typeface="Times New Roman"/>
                <a:sym typeface="Times New Roman"/>
              </a:rPr>
              <a:t>For a window to have any chance to match a pattern, in some way, there must be a suffix of the window which is equal to a prefix of the pattern</a:t>
            </a:r>
            <a:r>
              <a:rPr lang="en-US" sz="2800" b="0" i="0" u="none" strike="noStrike" cap="none">
                <a:solidFill>
                  <a:srgbClr val="595959"/>
                </a:solidFill>
                <a:latin typeface="Times New Roman"/>
                <a:ea typeface="Times New Roman"/>
                <a:cs typeface="Times New Roman"/>
                <a:sym typeface="Times New Roman"/>
              </a:rPr>
              <a:t>.</a:t>
            </a:r>
            <a:endParaRPr>
              <a:solidFill>
                <a:srgbClr val="595959"/>
              </a:solidFill>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pic>
        <p:nvPicPr>
          <p:cNvPr id="178" name="Google Shape;178;p27"/>
          <p:cNvPicPr preferRelativeResize="0"/>
          <p:nvPr/>
        </p:nvPicPr>
        <p:blipFill rotWithShape="1">
          <a:blip r:embed="rId3">
            <a:alphaModFix/>
          </a:blip>
          <a:srcRect/>
          <a:stretch/>
        </p:blipFill>
        <p:spPr>
          <a:xfrm>
            <a:off x="1274762" y="3152775"/>
            <a:ext cx="6405561" cy="1860550"/>
          </a:xfrm>
          <a:prstGeom prst="rect">
            <a:avLst/>
          </a:prstGeom>
          <a:noFill/>
          <a:ln>
            <a:noFill/>
          </a:ln>
        </p:spPr>
      </p:pic>
      <p:sp>
        <p:nvSpPr>
          <p:cNvPr id="179" name="Google Shape;179;p27"/>
          <p:cNvSpPr txBox="1"/>
          <p:nvPr/>
        </p:nvSpPr>
        <p:spPr>
          <a:xfrm>
            <a:off x="693737" y="3213100"/>
            <a:ext cx="5031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a:t>
            </a:r>
            <a:endParaRPr/>
          </a:p>
        </p:txBody>
      </p:sp>
      <p:sp>
        <p:nvSpPr>
          <p:cNvPr id="180" name="Google Shape;180;p27"/>
          <p:cNvSpPr txBox="1"/>
          <p:nvPr/>
        </p:nvSpPr>
        <p:spPr>
          <a:xfrm>
            <a:off x="693737" y="4573587"/>
            <a:ext cx="5031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8"/>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
        <p:nvSpPr>
          <p:cNvPr id="186" name="Google Shape;186;p28"/>
          <p:cNvSpPr txBox="1">
            <a:spLocks noGrp="1"/>
          </p:cNvSpPr>
          <p:nvPr>
            <p:ph type="body" idx="1"/>
          </p:nvPr>
        </p:nvSpPr>
        <p:spPr>
          <a:xfrm>
            <a:off x="179387" y="333375"/>
            <a:ext cx="82914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Find the longest suffix </a:t>
            </a:r>
            <a:r>
              <a:rPr lang="en-US" sz="2800" b="0" i="1" u="none">
                <a:solidFill>
                  <a:schemeClr val="dk1"/>
                </a:solidFill>
                <a:latin typeface="Times New Roman"/>
                <a:ea typeface="Times New Roman"/>
                <a:cs typeface="Times New Roman"/>
                <a:sym typeface="Times New Roman"/>
              </a:rPr>
              <a:t>U</a:t>
            </a:r>
            <a:r>
              <a:rPr lang="en-US" sz="2800" b="0" i="0" u="none">
                <a:solidFill>
                  <a:schemeClr val="dk1"/>
                </a:solidFill>
                <a:latin typeface="Times New Roman"/>
                <a:ea typeface="Times New Roman"/>
                <a:cs typeface="Times New Roman"/>
                <a:sym typeface="Times New Roman"/>
              </a:rPr>
              <a:t> of the window which is equal to some prefix of </a:t>
            </a:r>
            <a:r>
              <a:rPr lang="en-US" sz="2800" b="0" i="1" u="none">
                <a:solidFill>
                  <a:schemeClr val="dk1"/>
                </a:solidFill>
                <a:latin typeface="Times New Roman"/>
                <a:ea typeface="Times New Roman"/>
                <a:cs typeface="Times New Roman"/>
                <a:sym typeface="Times New Roman"/>
              </a:rPr>
              <a:t>P</a:t>
            </a:r>
            <a:r>
              <a:rPr lang="en-US" sz="2800" b="0" i="0" u="none">
                <a:solidFill>
                  <a:schemeClr val="dk1"/>
                </a:solidFill>
                <a:latin typeface="Times New Roman"/>
                <a:ea typeface="Times New Roman"/>
                <a:cs typeface="Times New Roman"/>
                <a:sym typeface="Times New Roman"/>
              </a:rPr>
              <a:t>. Skip the pattern as follows:</a:t>
            </a:r>
            <a:r>
              <a:rPr lang="en-US" sz="2800" b="0" i="0" u="none">
                <a:solidFill>
                  <a:srgbClr val="595959"/>
                </a:solidFill>
                <a:latin typeface="Times New Roman"/>
                <a:ea typeface="Times New Roman"/>
                <a:cs typeface="Times New Roman"/>
                <a:sym typeface="Times New Roman"/>
              </a:rPr>
              <a:t> </a:t>
            </a:r>
            <a:endParaRPr>
              <a:solidFill>
                <a:srgbClr val="595959"/>
              </a:solidFill>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Times New Roman"/>
              <a:ea typeface="Times New Roman"/>
              <a:cs typeface="Times New Roman"/>
              <a:sym typeface="Times New Roman"/>
            </a:endParaRPr>
          </a:p>
        </p:txBody>
      </p:sp>
      <p:pic>
        <p:nvPicPr>
          <p:cNvPr id="187" name="Google Shape;187;p28"/>
          <p:cNvPicPr preferRelativeResize="0"/>
          <p:nvPr/>
        </p:nvPicPr>
        <p:blipFill rotWithShape="1">
          <a:blip r:embed="rId3">
            <a:alphaModFix/>
          </a:blip>
          <a:srcRect/>
          <a:stretch/>
        </p:blipFill>
        <p:spPr>
          <a:xfrm>
            <a:off x="468312" y="3284537"/>
            <a:ext cx="7345364" cy="1525587"/>
          </a:xfrm>
          <a:prstGeom prst="rect">
            <a:avLst/>
          </a:prstGeom>
          <a:noFill/>
          <a:ln>
            <a:noFill/>
          </a:ln>
        </p:spPr>
      </p:pic>
      <p:sp>
        <p:nvSpPr>
          <p:cNvPr id="188" name="Google Shape;188;p28"/>
          <p:cNvSpPr txBox="1"/>
          <p:nvPr/>
        </p:nvSpPr>
        <p:spPr>
          <a:xfrm>
            <a:off x="4284662" y="2997200"/>
            <a:ext cx="349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29"/>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
        <p:nvSpPr>
          <p:cNvPr id="194" name="Google Shape;194;p29"/>
          <p:cNvSpPr txBox="1">
            <a:spLocks noGrp="1"/>
          </p:cNvSpPr>
          <p:nvPr>
            <p:ph type="body" idx="1"/>
          </p:nvPr>
        </p:nvSpPr>
        <p:spPr>
          <a:xfrm>
            <a:off x="457200" y="260350"/>
            <a:ext cx="8229600" cy="5865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Times New Roman"/>
              <a:buNone/>
            </a:pPr>
            <a:r>
              <a:rPr lang="en-US" sz="2400" u="none">
                <a:solidFill>
                  <a:schemeClr val="dk1"/>
                </a:solidFill>
              </a:rPr>
              <a:t>Example</a:t>
            </a:r>
            <a:endParaRPr sz="2400"/>
          </a:p>
          <a:p>
            <a:pPr marL="342900" marR="0" lvl="0" indent="-342900" algn="l" rtl="0">
              <a:lnSpc>
                <a:spcPct val="90000"/>
              </a:lnSpc>
              <a:spcBef>
                <a:spcPts val="560"/>
              </a:spcBef>
              <a:spcAft>
                <a:spcPts val="0"/>
              </a:spcAft>
              <a:buClr>
                <a:schemeClr val="dk1"/>
              </a:buClr>
              <a:buSzPts val="2800"/>
              <a:buFont typeface="Times New Roman"/>
              <a:buNone/>
            </a:pPr>
            <a:r>
              <a:rPr lang="en-US" sz="2400" u="none">
                <a:solidFill>
                  <a:schemeClr val="dk1"/>
                </a:solidFill>
              </a:rPr>
              <a:t>T = GCA TCGACA</a:t>
            </a:r>
            <a:r>
              <a:rPr lang="en-US" sz="2400" u="none">
                <a:solidFill>
                  <a:srgbClr val="CC0099"/>
                </a:solidFill>
              </a:rPr>
              <a:t>GAC </a:t>
            </a:r>
            <a:r>
              <a:rPr lang="en-US" sz="2400" u="none">
                <a:solidFill>
                  <a:schemeClr val="dk1"/>
                </a:solidFill>
              </a:rPr>
              <a:t>TATACAGTACG</a:t>
            </a:r>
            <a:endParaRPr sz="2400"/>
          </a:p>
          <a:p>
            <a:pPr marL="342900" marR="0" lvl="0" indent="-165100" algn="l" rtl="0">
              <a:lnSpc>
                <a:spcPct val="90000"/>
              </a:lnSpc>
              <a:spcBef>
                <a:spcPts val="560"/>
              </a:spcBef>
              <a:spcAft>
                <a:spcPts val="0"/>
              </a:spcAft>
              <a:buClr>
                <a:schemeClr val="dk1"/>
              </a:buClr>
              <a:buSzPts val="2800"/>
              <a:buFont typeface="Arial"/>
              <a:buNone/>
            </a:pPr>
            <a:endParaRPr sz="2400" u="none">
              <a:solidFill>
                <a:schemeClr val="dk1"/>
              </a:solidFill>
            </a:endParaRPr>
          </a:p>
          <a:p>
            <a:pPr marL="342900" marR="0" lvl="0" indent="-342900" algn="l" rtl="0">
              <a:lnSpc>
                <a:spcPct val="90000"/>
              </a:lnSpc>
              <a:spcBef>
                <a:spcPts val="560"/>
              </a:spcBef>
              <a:spcAft>
                <a:spcPts val="0"/>
              </a:spcAft>
              <a:buClr>
                <a:schemeClr val="dk1"/>
              </a:buClr>
              <a:buSzPts val="2800"/>
              <a:buFont typeface="Times New Roman"/>
              <a:buNone/>
            </a:pPr>
            <a:r>
              <a:rPr lang="en-US" sz="2400" u="none">
                <a:solidFill>
                  <a:schemeClr val="dk1"/>
                </a:solidFill>
              </a:rPr>
              <a:t>P =         </a:t>
            </a:r>
            <a:r>
              <a:rPr lang="en-US" sz="2400" u="none">
                <a:solidFill>
                  <a:srgbClr val="CC0099"/>
                </a:solidFill>
              </a:rPr>
              <a:t>GAC</a:t>
            </a:r>
            <a:r>
              <a:rPr lang="en-US" sz="2400" u="none">
                <a:solidFill>
                  <a:schemeClr val="dk1"/>
                </a:solidFill>
              </a:rPr>
              <a:t>GGATCA</a:t>
            </a:r>
            <a:endParaRPr sz="2400"/>
          </a:p>
          <a:p>
            <a:pPr marL="342900" marR="0" lvl="0" indent="-165100" algn="l" rtl="0">
              <a:lnSpc>
                <a:spcPct val="90000"/>
              </a:lnSpc>
              <a:spcBef>
                <a:spcPts val="560"/>
              </a:spcBef>
              <a:spcAft>
                <a:spcPts val="0"/>
              </a:spcAft>
              <a:buClr>
                <a:schemeClr val="dk1"/>
              </a:buClr>
              <a:buSzPts val="2800"/>
              <a:buFont typeface="Arial"/>
              <a:buNone/>
            </a:pPr>
            <a:endParaRPr sz="2400" u="none">
              <a:solidFill>
                <a:schemeClr val="dk1"/>
              </a:solidFill>
            </a:endParaRPr>
          </a:p>
          <a:p>
            <a:pPr marL="342900" marR="0" lvl="0" indent="-342900" algn="l" rtl="0">
              <a:lnSpc>
                <a:spcPct val="90000"/>
              </a:lnSpc>
              <a:spcBef>
                <a:spcPts val="560"/>
              </a:spcBef>
              <a:spcAft>
                <a:spcPts val="0"/>
              </a:spcAft>
              <a:buClr>
                <a:schemeClr val="dk1"/>
              </a:buClr>
              <a:buSzPts val="2800"/>
              <a:buFont typeface="Times New Roman"/>
              <a:buNone/>
            </a:pPr>
            <a:r>
              <a:rPr lang="en-US" sz="2400" u="none">
                <a:solidFill>
                  <a:schemeClr val="dk1"/>
                </a:solidFill>
              </a:rPr>
              <a:t>	∵The longest suffix of the window which is   equal to a prefix of P is “GAC”, slide the window by 6.</a:t>
            </a:r>
            <a:endParaRPr sz="2400" u="none">
              <a:solidFill>
                <a:schemeClr val="dk1"/>
              </a:solidFill>
            </a:endParaRPr>
          </a:p>
          <a:p>
            <a:pPr marL="342900" marR="0" lvl="0" indent="-165100" algn="l" rtl="0">
              <a:lnSpc>
                <a:spcPct val="90000"/>
              </a:lnSpc>
              <a:spcBef>
                <a:spcPts val="560"/>
              </a:spcBef>
              <a:spcAft>
                <a:spcPts val="0"/>
              </a:spcAft>
              <a:buClr>
                <a:schemeClr val="dk1"/>
              </a:buClr>
              <a:buSzPts val="2800"/>
              <a:buFont typeface="Arial"/>
              <a:buNone/>
            </a:pPr>
            <a:endParaRPr sz="2400" u="none">
              <a:solidFill>
                <a:schemeClr val="dk1"/>
              </a:solidFill>
            </a:endParaRPr>
          </a:p>
          <a:p>
            <a:pPr marL="342900" marR="0" lvl="0" indent="-342900" algn="l" rtl="0">
              <a:lnSpc>
                <a:spcPct val="90000"/>
              </a:lnSpc>
              <a:spcBef>
                <a:spcPts val="560"/>
              </a:spcBef>
              <a:spcAft>
                <a:spcPts val="0"/>
              </a:spcAft>
              <a:buClr>
                <a:schemeClr val="dk1"/>
              </a:buClr>
              <a:buSzPts val="2800"/>
              <a:buFont typeface="Times New Roman"/>
              <a:buNone/>
            </a:pPr>
            <a:endParaRPr sz="2400">
              <a:solidFill>
                <a:schemeClr val="dk1"/>
              </a:solidFill>
            </a:endParaRPr>
          </a:p>
          <a:p>
            <a:pPr marL="342900" marR="0" lvl="0" indent="-342900" algn="l" rtl="0">
              <a:lnSpc>
                <a:spcPct val="90000"/>
              </a:lnSpc>
              <a:spcBef>
                <a:spcPts val="560"/>
              </a:spcBef>
              <a:spcAft>
                <a:spcPts val="0"/>
              </a:spcAft>
              <a:buClr>
                <a:schemeClr val="dk1"/>
              </a:buClr>
              <a:buSzPts val="2800"/>
              <a:buFont typeface="Times New Roman"/>
              <a:buNone/>
            </a:pPr>
            <a:r>
              <a:rPr lang="en-US" sz="2400" u="none">
                <a:solidFill>
                  <a:schemeClr val="dk1"/>
                </a:solidFill>
              </a:rPr>
              <a:t>T = GCATCGACA</a:t>
            </a:r>
            <a:r>
              <a:rPr lang="en-US" sz="2400" u="none">
                <a:solidFill>
                  <a:srgbClr val="CC0099"/>
                </a:solidFill>
              </a:rPr>
              <a:t>GAC</a:t>
            </a:r>
            <a:r>
              <a:rPr lang="en-US" sz="2400" u="none">
                <a:solidFill>
                  <a:schemeClr val="dk1"/>
                </a:solidFill>
              </a:rPr>
              <a:t>TATACAGTACG</a:t>
            </a:r>
            <a:endParaRPr sz="2400"/>
          </a:p>
          <a:p>
            <a:pPr marL="342900" marR="0" lvl="0" indent="-342900" algn="l" rtl="0">
              <a:lnSpc>
                <a:spcPct val="90000"/>
              </a:lnSpc>
              <a:spcBef>
                <a:spcPts val="560"/>
              </a:spcBef>
              <a:spcAft>
                <a:spcPts val="0"/>
              </a:spcAft>
              <a:buClr>
                <a:schemeClr val="dk1"/>
              </a:buClr>
              <a:buSzPts val="2800"/>
              <a:buFont typeface="Times New Roman"/>
              <a:buNone/>
            </a:pPr>
            <a:r>
              <a:rPr lang="en-US" sz="2400" u="none">
                <a:solidFill>
                  <a:schemeClr val="dk1"/>
                </a:solidFill>
              </a:rPr>
              <a:t>P =                        </a:t>
            </a:r>
            <a:r>
              <a:rPr lang="en-US" sz="2400" u="none">
                <a:solidFill>
                  <a:srgbClr val="CC0099"/>
                </a:solidFill>
              </a:rPr>
              <a:t>GAC</a:t>
            </a:r>
            <a:r>
              <a:rPr lang="en-US" sz="2400" u="none">
                <a:solidFill>
                  <a:schemeClr val="dk1"/>
                </a:solidFill>
              </a:rPr>
              <a:t>GGATCA    </a:t>
            </a:r>
            <a:endParaRPr sz="2400"/>
          </a:p>
        </p:txBody>
      </p:sp>
      <p:cxnSp>
        <p:nvCxnSpPr>
          <p:cNvPr id="195" name="Google Shape;195;p29"/>
          <p:cNvCxnSpPr/>
          <p:nvPr/>
        </p:nvCxnSpPr>
        <p:spPr>
          <a:xfrm>
            <a:off x="3139387" y="1115387"/>
            <a:ext cx="647700" cy="0"/>
          </a:xfrm>
          <a:prstGeom prst="straightConnector1">
            <a:avLst/>
          </a:prstGeom>
          <a:noFill/>
          <a:ln w="19050" cap="flat" cmpd="sng">
            <a:solidFill>
              <a:srgbClr val="FF0000"/>
            </a:solidFill>
            <a:prstDash val="solid"/>
            <a:miter lim="800000"/>
            <a:headEnd type="none" w="med" len="med"/>
            <a:tailEnd type="none" w="med" len="med"/>
          </a:ln>
        </p:spPr>
      </p:cxnSp>
      <p:cxnSp>
        <p:nvCxnSpPr>
          <p:cNvPr id="196" name="Google Shape;196;p29"/>
          <p:cNvCxnSpPr/>
          <p:nvPr/>
        </p:nvCxnSpPr>
        <p:spPr>
          <a:xfrm>
            <a:off x="1755150" y="1968537"/>
            <a:ext cx="647700" cy="0"/>
          </a:xfrm>
          <a:prstGeom prst="straightConnector1">
            <a:avLst/>
          </a:prstGeom>
          <a:noFill/>
          <a:ln w="19050" cap="flat" cmpd="sng">
            <a:solidFill>
              <a:srgbClr val="FF0000"/>
            </a:solidFill>
            <a:prstDash val="solid"/>
            <a:miter lim="800000"/>
            <a:headEnd type="none" w="med" len="med"/>
            <a:tailEnd type="none" w="med" len="med"/>
          </a:ln>
        </p:spPr>
      </p:cxnSp>
      <p:cxnSp>
        <p:nvCxnSpPr>
          <p:cNvPr id="197" name="Google Shape;197;p29"/>
          <p:cNvCxnSpPr/>
          <p:nvPr/>
        </p:nvCxnSpPr>
        <p:spPr>
          <a:xfrm>
            <a:off x="3071325" y="4531612"/>
            <a:ext cx="647700" cy="0"/>
          </a:xfrm>
          <a:prstGeom prst="straightConnector1">
            <a:avLst/>
          </a:prstGeom>
          <a:noFill/>
          <a:ln w="19050" cap="flat" cmpd="sng">
            <a:solidFill>
              <a:srgbClr val="FF0000"/>
            </a:solidFill>
            <a:prstDash val="solid"/>
            <a:miter lim="800000"/>
            <a:headEnd type="none" w="med" len="med"/>
            <a:tailEnd type="none" w="med" len="med"/>
          </a:ln>
        </p:spPr>
      </p:cxnSp>
      <p:cxnSp>
        <p:nvCxnSpPr>
          <p:cNvPr id="198" name="Google Shape;198;p29"/>
          <p:cNvCxnSpPr/>
          <p:nvPr/>
        </p:nvCxnSpPr>
        <p:spPr>
          <a:xfrm>
            <a:off x="3071325" y="4185262"/>
            <a:ext cx="647700" cy="0"/>
          </a:xfrm>
          <a:prstGeom prst="straightConnector1">
            <a:avLst/>
          </a:prstGeom>
          <a:noFill/>
          <a:ln w="19050" cap="flat" cmpd="sng">
            <a:solidFill>
              <a:srgbClr val="FF0000"/>
            </a:solidFill>
            <a:prstDash val="solid"/>
            <a:miter lim="800000"/>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30"/>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
        <p:nvSpPr>
          <p:cNvPr id="204" name="Google Shape;204;p30"/>
          <p:cNvSpPr txBox="1"/>
          <p:nvPr/>
        </p:nvSpPr>
        <p:spPr>
          <a:xfrm>
            <a:off x="107950" y="2420937"/>
            <a:ext cx="8764587" cy="822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We give an example to introduce  how</a:t>
            </a:r>
            <a:r>
              <a:rPr lang="en-US" sz="1800" b="0" i="0" u="none">
                <a:solidFill>
                  <a:schemeClr val="dk1"/>
                </a:solidFill>
                <a:latin typeface="Arial"/>
                <a:ea typeface="Arial"/>
                <a:cs typeface="Arial"/>
                <a:sym typeface="Arial"/>
              </a:rPr>
              <a:t>  </a:t>
            </a:r>
            <a:r>
              <a:rPr lang="en-US" sz="2400" b="0" i="0" u="none">
                <a:solidFill>
                  <a:schemeClr val="dk1"/>
                </a:solidFill>
                <a:latin typeface="Times New Roman"/>
                <a:ea typeface="Times New Roman"/>
                <a:cs typeface="Times New Roman"/>
                <a:sym typeface="Times New Roman"/>
              </a:rPr>
              <a:t>this algorithm find the longest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suffix of the window which is equal to a prefix of </a:t>
            </a:r>
            <a:r>
              <a:rPr lang="en-US" sz="2400" b="0" i="1" u="none">
                <a:solidFill>
                  <a:schemeClr val="dk1"/>
                </a:solidFill>
                <a:latin typeface="Times New Roman"/>
                <a:ea typeface="Times New Roman"/>
                <a:cs typeface="Times New Roman"/>
                <a:sym typeface="Times New Roman"/>
              </a:rPr>
              <a: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
        <p:nvSpPr>
          <p:cNvPr id="210" name="Google Shape;210;p31"/>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ABDDCCDBADEGGGGJJ</a:t>
            </a:r>
            <a:endParaRPr/>
          </a:p>
        </p:txBody>
      </p:sp>
      <p:sp>
        <p:nvSpPr>
          <p:cNvPr id="211" name="Google Shape;211;p31"/>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BADADCEAD</a:t>
            </a:r>
            <a:endParaRPr/>
          </a:p>
        </p:txBody>
      </p:sp>
      <p:cxnSp>
        <p:nvCxnSpPr>
          <p:cNvPr id="212" name="Google Shape;212;p31"/>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13" name="Google Shape;213;p31"/>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14" name="Google Shape;214;p31"/>
          <p:cNvSpPr txBox="1"/>
          <p:nvPr/>
        </p:nvSpPr>
        <p:spPr>
          <a:xfrm>
            <a:off x="0" y="0"/>
            <a:ext cx="1673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 :</a:t>
            </a:r>
            <a:endParaRPr/>
          </a:p>
        </p:txBody>
      </p:sp>
      <p:sp>
        <p:nvSpPr>
          <p:cNvPr id="215" name="Google Shape;215;p31"/>
          <p:cNvSpPr txBox="1"/>
          <p:nvPr/>
        </p:nvSpPr>
        <p:spPr>
          <a:xfrm>
            <a:off x="104775" y="4437062"/>
            <a:ext cx="8766175" cy="831850"/>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want to find the longest  suffix of “BDDCCDBAD” which is also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prefix of  the pattern.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
        <p:nvSpPr>
          <p:cNvPr id="221" name="Google Shape;221;p32"/>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ABDDCCDBA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EGGGGJJ</a:t>
            </a:r>
            <a:endParaRPr/>
          </a:p>
        </p:txBody>
      </p:sp>
      <p:sp>
        <p:nvSpPr>
          <p:cNvPr id="222" name="Google Shape;222;p32"/>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BADADCEAD</a:t>
            </a:r>
            <a:endParaRPr/>
          </a:p>
        </p:txBody>
      </p:sp>
      <p:cxnSp>
        <p:nvCxnSpPr>
          <p:cNvPr id="223" name="Google Shape;223;p32"/>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24" name="Google Shape;224;p32"/>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25" name="Google Shape;225;p32"/>
          <p:cNvSpPr txBox="1"/>
          <p:nvPr/>
        </p:nvSpPr>
        <p:spPr>
          <a:xfrm>
            <a:off x="0" y="0"/>
            <a:ext cx="1977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226" name="Google Shape;226;p32"/>
          <p:cNvCxnSpPr/>
          <p:nvPr/>
        </p:nvCxnSpPr>
        <p:spPr>
          <a:xfrm>
            <a:off x="38512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227" name="Google Shape;227;p32"/>
          <p:cNvCxnSpPr/>
          <p:nvPr/>
        </p:nvCxnSpPr>
        <p:spPr>
          <a:xfrm>
            <a:off x="3779837" y="981075"/>
            <a:ext cx="215900" cy="0"/>
          </a:xfrm>
          <a:prstGeom prst="straightConnector1">
            <a:avLst/>
          </a:prstGeom>
          <a:noFill/>
          <a:ln w="28575" cap="flat" cmpd="sng">
            <a:solidFill>
              <a:schemeClr val="hlink"/>
            </a:solidFill>
            <a:prstDash val="solid"/>
            <a:miter lim="800000"/>
            <a:headEnd type="none" w="med" len="med"/>
            <a:tailEnd type="none" w="med" len="med"/>
          </a:ln>
        </p:spPr>
      </p:cxnSp>
      <p:sp>
        <p:nvSpPr>
          <p:cNvPr id="228" name="Google Shape;228;p32"/>
          <p:cNvSpPr txBox="1"/>
          <p:nvPr/>
        </p:nvSpPr>
        <p:spPr>
          <a:xfrm>
            <a:off x="5651500" y="1196975"/>
            <a:ext cx="250348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First, we read “D”.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t>2</a:t>
            </a:fld>
            <a:endParaRPr/>
          </a:p>
        </p:txBody>
      </p:sp>
      <p:sp>
        <p:nvSpPr>
          <p:cNvPr id="77" name="Google Shape;77;p15"/>
          <p:cNvSpPr txBox="1">
            <a:spLocks noGrp="1"/>
          </p:cNvSpPr>
          <p:nvPr>
            <p:ph type="ctrTitle"/>
          </p:nvPr>
        </p:nvSpPr>
        <p:spPr>
          <a:xfrm>
            <a:off x="235075" y="393351"/>
            <a:ext cx="8520600" cy="1609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000">
                <a:solidFill>
                  <a:srgbClr val="0065BD"/>
                </a:solidFill>
              </a:rPr>
              <a:t>Content</a:t>
            </a:r>
            <a:endParaRPr sz="3000">
              <a:solidFill>
                <a:srgbClr val="0065BD"/>
              </a:solidFill>
            </a:endParaRPr>
          </a:p>
          <a:p>
            <a:pPr marL="0" lvl="0" indent="0">
              <a:spcBef>
                <a:spcPts val="0"/>
              </a:spcBef>
              <a:spcAft>
                <a:spcPts val="0"/>
              </a:spcAft>
              <a:buNone/>
            </a:pPr>
            <a:endParaRPr/>
          </a:p>
        </p:txBody>
      </p:sp>
      <p:sp>
        <p:nvSpPr>
          <p:cNvPr id="78" name="Google Shape;78;p15"/>
          <p:cNvSpPr txBox="1">
            <a:spLocks noGrp="1"/>
          </p:cNvSpPr>
          <p:nvPr>
            <p:ph type="subTitle" idx="1"/>
          </p:nvPr>
        </p:nvSpPr>
        <p:spPr>
          <a:xfrm>
            <a:off x="311700" y="1925821"/>
            <a:ext cx="8520600" cy="39336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chemeClr val="dk1"/>
              </a:buClr>
              <a:buSzPts val="1800"/>
              <a:buChar char="❖"/>
            </a:pPr>
            <a:r>
              <a:rPr lang="en-US" sz="1800">
                <a:solidFill>
                  <a:schemeClr val="dk1"/>
                </a:solidFill>
              </a:rPr>
              <a:t>Why we compare Genome Sequence?</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Problem Definition</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Previous Algorithms</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BNDM Algorithm Explained with Example</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Two-way Shift-Or algorithm Explained with Example</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Two Improved Versions of BNDM algorithm explained</a:t>
            </a:r>
            <a:endParaRPr sz="1800">
              <a:solidFill>
                <a:schemeClr val="dk1"/>
              </a:solidFill>
            </a:endParaRPr>
          </a:p>
          <a:p>
            <a:pPr marL="457200" lvl="0" indent="-342900" algn="l" rtl="0">
              <a:lnSpc>
                <a:spcPct val="200000"/>
              </a:lnSpc>
              <a:spcBef>
                <a:spcPts val="0"/>
              </a:spcBef>
              <a:spcAft>
                <a:spcPts val="0"/>
              </a:spcAft>
              <a:buClr>
                <a:schemeClr val="dk1"/>
              </a:buClr>
              <a:buSzPts val="1800"/>
              <a:buChar char="❖"/>
            </a:pPr>
            <a:r>
              <a:rPr lang="en-US" sz="1800">
                <a:solidFill>
                  <a:schemeClr val="dk1"/>
                </a:solidFill>
              </a:rPr>
              <a:t>Conclusion and Future work</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3"/>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235" name="Google Shape;235;p33"/>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ABDDCCDBA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EGGGGJJ</a:t>
            </a:r>
            <a:endParaRPr/>
          </a:p>
        </p:txBody>
      </p:sp>
      <p:sp>
        <p:nvSpPr>
          <p:cNvPr id="236" name="Google Shape;236;p33"/>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CEA</a:t>
            </a:r>
            <a:r>
              <a:rPr lang="en-US" sz="2800" b="0" i="0" u="none">
                <a:solidFill>
                  <a:schemeClr val="hlink"/>
                </a:solidFill>
                <a:latin typeface="Times New Roman"/>
                <a:ea typeface="Times New Roman"/>
                <a:cs typeface="Times New Roman"/>
                <a:sym typeface="Times New Roman"/>
              </a:rPr>
              <a:t>D</a:t>
            </a:r>
            <a:endParaRPr/>
          </a:p>
        </p:txBody>
      </p:sp>
      <p:cxnSp>
        <p:nvCxnSpPr>
          <p:cNvPr id="237" name="Google Shape;237;p33"/>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38" name="Google Shape;238;p33"/>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39" name="Google Shape;239;p33"/>
          <p:cNvSpPr txBox="1"/>
          <p:nvPr/>
        </p:nvSpPr>
        <p:spPr>
          <a:xfrm>
            <a:off x="0" y="0"/>
            <a:ext cx="1470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240" name="Google Shape;240;p33"/>
          <p:cNvCxnSpPr/>
          <p:nvPr/>
        </p:nvCxnSpPr>
        <p:spPr>
          <a:xfrm>
            <a:off x="38512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241" name="Google Shape;241;p33"/>
          <p:cNvCxnSpPr/>
          <p:nvPr/>
        </p:nvCxnSpPr>
        <p:spPr>
          <a:xfrm>
            <a:off x="3760787" y="1595437"/>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42" name="Google Shape;242;p33"/>
          <p:cNvCxnSpPr/>
          <p:nvPr/>
        </p:nvCxnSpPr>
        <p:spPr>
          <a:xfrm>
            <a:off x="3779837" y="981075"/>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43" name="Google Shape;243;p33"/>
          <p:cNvCxnSpPr/>
          <p:nvPr/>
        </p:nvCxnSpPr>
        <p:spPr>
          <a:xfrm>
            <a:off x="2771775" y="1609725"/>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44" name="Google Shape;244;p33"/>
          <p:cNvCxnSpPr/>
          <p:nvPr/>
        </p:nvCxnSpPr>
        <p:spPr>
          <a:xfrm>
            <a:off x="2268537" y="1619250"/>
            <a:ext cx="215900" cy="0"/>
          </a:xfrm>
          <a:prstGeom prst="straightConnector1">
            <a:avLst/>
          </a:prstGeom>
          <a:noFill/>
          <a:ln w="28575" cap="flat" cmpd="sng">
            <a:solidFill>
              <a:schemeClr val="hlink"/>
            </a:solidFill>
            <a:prstDash val="solid"/>
            <a:miter lim="800000"/>
            <a:headEnd type="none" w="med" len="med"/>
            <a:tailEnd type="none" w="med" len="med"/>
          </a:ln>
        </p:spPr>
      </p:cxnSp>
      <p:sp>
        <p:nvSpPr>
          <p:cNvPr id="245" name="Google Shape;245;p33"/>
          <p:cNvSpPr txBox="1"/>
          <p:nvPr/>
        </p:nvSpPr>
        <p:spPr>
          <a:xfrm>
            <a:off x="468312" y="3860800"/>
            <a:ext cx="564673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all the substrings ”D” in the pattern.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34"/>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21</a:t>
            </a:fld>
            <a:endParaRPr>
              <a:latin typeface="Arial"/>
              <a:ea typeface="Arial"/>
              <a:cs typeface="Arial"/>
              <a:sym typeface="Arial"/>
            </a:endParaRPr>
          </a:p>
        </p:txBody>
      </p:sp>
      <p:sp>
        <p:nvSpPr>
          <p:cNvPr id="251" name="Google Shape;251;p34"/>
          <p:cNvSpPr txBox="1"/>
          <p:nvPr/>
        </p:nvSpPr>
        <p:spPr>
          <a:xfrm>
            <a:off x="120650" y="534987"/>
            <a:ext cx="5478600" cy="5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ABDDCCDB</a:t>
            </a:r>
            <a:r>
              <a:rPr lang="en-US" sz="2800" b="0" i="0" u="none">
                <a:solidFill>
                  <a:schemeClr val="hlink"/>
                </a:solidFill>
                <a:latin typeface="Times New Roman"/>
                <a:ea typeface="Times New Roman"/>
                <a:cs typeface="Times New Roman"/>
                <a:sym typeface="Times New Roman"/>
              </a:rPr>
              <a:t>AD</a:t>
            </a:r>
            <a:r>
              <a:rPr lang="en-US" sz="2800" b="0" i="0" u="none">
                <a:solidFill>
                  <a:schemeClr val="dk1"/>
                </a:solidFill>
                <a:latin typeface="Times New Roman"/>
                <a:ea typeface="Times New Roman"/>
                <a:cs typeface="Times New Roman"/>
                <a:sym typeface="Times New Roman"/>
              </a:rPr>
              <a:t>EGGGGJJ</a:t>
            </a:r>
            <a:endParaRPr/>
          </a:p>
        </p:txBody>
      </p:sp>
      <p:sp>
        <p:nvSpPr>
          <p:cNvPr id="252" name="Google Shape;252;p34"/>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CEA</a:t>
            </a:r>
            <a:r>
              <a:rPr lang="en-US" sz="2800" b="0" i="0" u="none">
                <a:solidFill>
                  <a:schemeClr val="hlink"/>
                </a:solidFill>
                <a:latin typeface="Times New Roman"/>
                <a:ea typeface="Times New Roman"/>
                <a:cs typeface="Times New Roman"/>
                <a:sym typeface="Times New Roman"/>
              </a:rPr>
              <a:t>D</a:t>
            </a:r>
            <a:endParaRPr/>
          </a:p>
        </p:txBody>
      </p:sp>
      <p:cxnSp>
        <p:nvCxnSpPr>
          <p:cNvPr id="253" name="Google Shape;253;p34"/>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54" name="Google Shape;254;p34"/>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55" name="Google Shape;255;p34"/>
          <p:cNvSpPr txBox="1"/>
          <p:nvPr/>
        </p:nvSpPr>
        <p:spPr>
          <a:xfrm>
            <a:off x="0" y="0"/>
            <a:ext cx="16227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256" name="Google Shape;256;p34"/>
          <p:cNvCxnSpPr/>
          <p:nvPr/>
        </p:nvCxnSpPr>
        <p:spPr>
          <a:xfrm>
            <a:off x="36353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257" name="Google Shape;257;p34"/>
          <p:cNvCxnSpPr/>
          <p:nvPr/>
        </p:nvCxnSpPr>
        <p:spPr>
          <a:xfrm>
            <a:off x="3492500" y="981075"/>
            <a:ext cx="503237" cy="0"/>
          </a:xfrm>
          <a:prstGeom prst="straightConnector1">
            <a:avLst/>
          </a:prstGeom>
          <a:noFill/>
          <a:ln w="28575" cap="flat" cmpd="sng">
            <a:solidFill>
              <a:schemeClr val="hlink"/>
            </a:solidFill>
            <a:prstDash val="solid"/>
            <a:miter lim="800000"/>
            <a:headEnd type="none" w="med" len="med"/>
            <a:tailEnd type="none" w="med" len="med"/>
          </a:ln>
        </p:spPr>
      </p:cxnSp>
      <p:sp>
        <p:nvSpPr>
          <p:cNvPr id="258" name="Google Shape;258;p34"/>
          <p:cNvSpPr txBox="1"/>
          <p:nvPr/>
        </p:nvSpPr>
        <p:spPr>
          <a:xfrm>
            <a:off x="4716462" y="1412875"/>
            <a:ext cx="409733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read the next character “A”.</a:t>
            </a:r>
            <a:endParaRPr/>
          </a:p>
        </p:txBody>
      </p:sp>
      <p:cxnSp>
        <p:nvCxnSpPr>
          <p:cNvPr id="259" name="Google Shape;259;p34"/>
          <p:cNvCxnSpPr/>
          <p:nvPr/>
        </p:nvCxnSpPr>
        <p:spPr>
          <a:xfrm>
            <a:off x="3760787" y="1595437"/>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60" name="Google Shape;260;p34"/>
          <p:cNvCxnSpPr/>
          <p:nvPr/>
        </p:nvCxnSpPr>
        <p:spPr>
          <a:xfrm>
            <a:off x="2771775" y="1609725"/>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61" name="Google Shape;261;p34"/>
          <p:cNvCxnSpPr/>
          <p:nvPr/>
        </p:nvCxnSpPr>
        <p:spPr>
          <a:xfrm>
            <a:off x="2268537" y="1619250"/>
            <a:ext cx="215900" cy="0"/>
          </a:xfrm>
          <a:prstGeom prst="straightConnector1">
            <a:avLst/>
          </a:prstGeom>
          <a:noFill/>
          <a:ln w="28575" cap="flat" cmpd="sng">
            <a:solidFill>
              <a:schemeClr val="hlink"/>
            </a:solidFill>
            <a:prstDash val="solid"/>
            <a:miter lim="800000"/>
            <a:headEnd type="none" w="med" len="med"/>
            <a:tailEnd type="none" w="med" len="med"/>
          </a:ln>
        </p:spPr>
      </p:cxnSp>
      <p:sp>
        <p:nvSpPr>
          <p:cNvPr id="262" name="Google Shape;262;p34"/>
          <p:cNvSpPr txBox="1"/>
          <p:nvPr/>
        </p:nvSpPr>
        <p:spPr>
          <a:xfrm>
            <a:off x="468312" y="3933825"/>
            <a:ext cx="7305675"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check if the </a:t>
            </a:r>
            <a:r>
              <a:rPr lang="en-US" sz="2400">
                <a:solidFill>
                  <a:schemeClr val="dk1"/>
                </a:solidFill>
                <a:latin typeface="Times New Roman"/>
                <a:ea typeface="Times New Roman"/>
                <a:cs typeface="Times New Roman"/>
                <a:sym typeface="Times New Roman"/>
              </a:rPr>
              <a:t>left </a:t>
            </a:r>
            <a:r>
              <a:rPr lang="en-US" sz="2400" b="0" i="0" u="none">
                <a:solidFill>
                  <a:schemeClr val="dk1"/>
                </a:solidFill>
                <a:latin typeface="Times New Roman"/>
                <a:ea typeface="Times New Roman"/>
                <a:cs typeface="Times New Roman"/>
                <a:sym typeface="Times New Roman"/>
              </a:rPr>
              <a:t>of the substrings ”D” are “A” or not.</a:t>
            </a:r>
            <a:endParaRPr/>
          </a:p>
        </p:txBody>
      </p:sp>
      <p:cxnSp>
        <p:nvCxnSpPr>
          <p:cNvPr id="263" name="Google Shape;263;p34"/>
          <p:cNvCxnSpPr/>
          <p:nvPr/>
        </p:nvCxnSpPr>
        <p:spPr>
          <a:xfrm rot="10800000">
            <a:off x="2124075" y="1628775"/>
            <a:ext cx="0" cy="647700"/>
          </a:xfrm>
          <a:prstGeom prst="straightConnector1">
            <a:avLst/>
          </a:prstGeom>
          <a:noFill/>
          <a:ln w="9525" cap="flat" cmpd="sng">
            <a:solidFill>
              <a:schemeClr val="dk1"/>
            </a:solidFill>
            <a:prstDash val="solid"/>
            <a:miter lim="800000"/>
            <a:headEnd type="none" w="med" len="med"/>
            <a:tailEnd type="triangle" w="med" len="med"/>
          </a:ln>
        </p:spPr>
      </p:cxnSp>
      <p:cxnSp>
        <p:nvCxnSpPr>
          <p:cNvPr id="264" name="Google Shape;264;p34"/>
          <p:cNvCxnSpPr/>
          <p:nvPr/>
        </p:nvCxnSpPr>
        <p:spPr>
          <a:xfrm rot="10800000">
            <a:off x="2627312" y="1628775"/>
            <a:ext cx="0" cy="647700"/>
          </a:xfrm>
          <a:prstGeom prst="straightConnector1">
            <a:avLst/>
          </a:prstGeom>
          <a:noFill/>
          <a:ln w="9525" cap="flat" cmpd="sng">
            <a:solidFill>
              <a:schemeClr val="dk1"/>
            </a:solidFill>
            <a:prstDash val="solid"/>
            <a:miter lim="800000"/>
            <a:headEnd type="none" w="med" len="med"/>
            <a:tailEnd type="triangle" w="med" len="med"/>
          </a:ln>
        </p:spPr>
      </p:cxnSp>
      <p:cxnSp>
        <p:nvCxnSpPr>
          <p:cNvPr id="265" name="Google Shape;265;p34"/>
          <p:cNvCxnSpPr/>
          <p:nvPr/>
        </p:nvCxnSpPr>
        <p:spPr>
          <a:xfrm rot="10800000">
            <a:off x="3563937" y="1628775"/>
            <a:ext cx="0" cy="6477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35"/>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
        <p:nvSpPr>
          <p:cNvPr id="271" name="Google Shape;271;p35"/>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ABDDCCDB</a:t>
            </a:r>
            <a:r>
              <a:rPr lang="en-US" sz="2800" b="0" i="0" u="none">
                <a:solidFill>
                  <a:schemeClr val="hlink"/>
                </a:solidFill>
                <a:latin typeface="Times New Roman"/>
                <a:ea typeface="Times New Roman"/>
                <a:cs typeface="Times New Roman"/>
                <a:sym typeface="Times New Roman"/>
              </a:rPr>
              <a:t>AD</a:t>
            </a:r>
            <a:r>
              <a:rPr lang="en-US" sz="2800" b="0" i="0" u="none">
                <a:solidFill>
                  <a:schemeClr val="dk1"/>
                </a:solidFill>
                <a:latin typeface="Times New Roman"/>
                <a:ea typeface="Times New Roman"/>
                <a:cs typeface="Times New Roman"/>
                <a:sym typeface="Times New Roman"/>
              </a:rPr>
              <a:t>EGGGGJJ</a:t>
            </a:r>
            <a:endParaRPr/>
          </a:p>
        </p:txBody>
      </p:sp>
      <p:sp>
        <p:nvSpPr>
          <p:cNvPr id="272" name="Google Shape;272;p35"/>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t>
            </a:r>
            <a:r>
              <a:rPr lang="en-US" sz="2800" b="0" i="0" u="none">
                <a:solidFill>
                  <a:schemeClr val="hlink"/>
                </a:solidFill>
                <a:latin typeface="Times New Roman"/>
                <a:ea typeface="Times New Roman"/>
                <a:cs typeface="Times New Roman"/>
                <a:sym typeface="Times New Roman"/>
              </a:rPr>
              <a:t>ADAD</a:t>
            </a:r>
            <a:r>
              <a:rPr lang="en-US" sz="2800" b="0" i="0" u="none">
                <a:solidFill>
                  <a:schemeClr val="dk1"/>
                </a:solidFill>
                <a:latin typeface="Times New Roman"/>
                <a:ea typeface="Times New Roman"/>
                <a:cs typeface="Times New Roman"/>
                <a:sym typeface="Times New Roman"/>
              </a:rPr>
              <a:t>CE</a:t>
            </a:r>
            <a:r>
              <a:rPr lang="en-US" sz="2800" b="0" i="0" u="none">
                <a:solidFill>
                  <a:schemeClr val="hlink"/>
                </a:solidFill>
                <a:latin typeface="Times New Roman"/>
                <a:ea typeface="Times New Roman"/>
                <a:cs typeface="Times New Roman"/>
                <a:sym typeface="Times New Roman"/>
              </a:rPr>
              <a:t>AD</a:t>
            </a:r>
            <a:endParaRPr/>
          </a:p>
        </p:txBody>
      </p:sp>
      <p:cxnSp>
        <p:nvCxnSpPr>
          <p:cNvPr id="273" name="Google Shape;273;p35"/>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74" name="Google Shape;274;p35"/>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75" name="Google Shape;275;p35"/>
          <p:cNvSpPr txBox="1"/>
          <p:nvPr/>
        </p:nvSpPr>
        <p:spPr>
          <a:xfrm>
            <a:off x="0" y="0"/>
            <a:ext cx="17589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Exampel:</a:t>
            </a:r>
            <a:endParaRPr/>
          </a:p>
        </p:txBody>
      </p:sp>
      <p:cxnSp>
        <p:nvCxnSpPr>
          <p:cNvPr id="276" name="Google Shape;276;p35"/>
          <p:cNvCxnSpPr/>
          <p:nvPr/>
        </p:nvCxnSpPr>
        <p:spPr>
          <a:xfrm>
            <a:off x="36353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277" name="Google Shape;277;p35"/>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278" name="Google Shape;278;p35"/>
          <p:cNvCxnSpPr/>
          <p:nvPr/>
        </p:nvCxnSpPr>
        <p:spPr>
          <a:xfrm>
            <a:off x="3492500" y="9810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279" name="Google Shape;279;p35"/>
          <p:cNvCxnSpPr/>
          <p:nvPr/>
        </p:nvCxnSpPr>
        <p:spPr>
          <a:xfrm>
            <a:off x="2536825" y="1628775"/>
            <a:ext cx="4318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280" name="Google Shape;280;p35"/>
          <p:cNvCxnSpPr/>
          <p:nvPr/>
        </p:nvCxnSpPr>
        <p:spPr>
          <a:xfrm rot="10800000" flipH="1">
            <a:off x="2051050" y="1619250"/>
            <a:ext cx="414337" cy="9525"/>
          </a:xfrm>
          <a:prstGeom prst="straightConnector1">
            <a:avLst/>
          </a:prstGeom>
          <a:noFill/>
          <a:ln w="28575" cap="flat" cmpd="sng">
            <a:solidFill>
              <a:schemeClr val="hlink"/>
            </a:solidFill>
            <a:prstDash val="solid"/>
            <a:miter lim="800000"/>
            <a:headEnd type="none" w="med" len="med"/>
            <a:tailEnd type="none" w="med" len="med"/>
          </a:ln>
        </p:spPr>
      </p:cxnSp>
      <p:sp>
        <p:nvSpPr>
          <p:cNvPr id="281" name="Google Shape;281;p35"/>
          <p:cNvSpPr txBox="1"/>
          <p:nvPr/>
        </p:nvSpPr>
        <p:spPr>
          <a:xfrm>
            <a:off x="468312" y="4076700"/>
            <a:ext cx="7027862"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Thus, we find out all the substrings ”AD” in the pattern.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36"/>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sp>
        <p:nvSpPr>
          <p:cNvPr id="288" name="Google Shape;288;p36"/>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a:t>
            </a:r>
            <a:r>
              <a:rPr lang="en-US" sz="2800" b="0" i="0" u="none">
                <a:solidFill>
                  <a:schemeClr val="hlink"/>
                </a:solidFill>
                <a:latin typeface="Times New Roman"/>
                <a:ea typeface="Times New Roman"/>
                <a:cs typeface="Times New Roman"/>
                <a:sym typeface="Times New Roman"/>
              </a:rPr>
              <a:t>BAD</a:t>
            </a:r>
            <a:r>
              <a:rPr lang="en-US" sz="2800" b="0" i="0" u="none">
                <a:solidFill>
                  <a:schemeClr val="dk1"/>
                </a:solidFill>
                <a:latin typeface="Times New Roman"/>
                <a:ea typeface="Times New Roman"/>
                <a:cs typeface="Times New Roman"/>
                <a:sym typeface="Times New Roman"/>
              </a:rPr>
              <a:t>EGGGGJJ</a:t>
            </a:r>
            <a:endParaRPr/>
          </a:p>
        </p:txBody>
      </p:sp>
      <p:sp>
        <p:nvSpPr>
          <p:cNvPr id="289" name="Google Shape;289;p36"/>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B</a:t>
            </a:r>
            <a:r>
              <a:rPr lang="en-US" sz="2800" b="0" i="0" u="none">
                <a:solidFill>
                  <a:schemeClr val="hlink"/>
                </a:solidFill>
                <a:latin typeface="Times New Roman"/>
                <a:ea typeface="Times New Roman"/>
                <a:cs typeface="Times New Roman"/>
                <a:sym typeface="Times New Roman"/>
              </a:rPr>
              <a:t>ADAD</a:t>
            </a:r>
            <a:r>
              <a:rPr lang="en-US" sz="2800" b="0" i="0" u="none">
                <a:solidFill>
                  <a:schemeClr val="dk1"/>
                </a:solidFill>
                <a:latin typeface="Times New Roman"/>
                <a:ea typeface="Times New Roman"/>
                <a:cs typeface="Times New Roman"/>
                <a:sym typeface="Times New Roman"/>
              </a:rPr>
              <a:t>CE</a:t>
            </a:r>
            <a:r>
              <a:rPr lang="en-US" sz="2800" b="0" i="0" u="none">
                <a:solidFill>
                  <a:schemeClr val="hlink"/>
                </a:solidFill>
                <a:latin typeface="Times New Roman"/>
                <a:ea typeface="Times New Roman"/>
                <a:cs typeface="Times New Roman"/>
                <a:sym typeface="Times New Roman"/>
              </a:rPr>
              <a:t>AD</a:t>
            </a:r>
            <a:endParaRPr/>
          </a:p>
        </p:txBody>
      </p:sp>
      <p:cxnSp>
        <p:nvCxnSpPr>
          <p:cNvPr id="290" name="Google Shape;290;p36"/>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291" name="Google Shape;291;p36"/>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292" name="Google Shape;292;p36"/>
          <p:cNvSpPr txBox="1"/>
          <p:nvPr/>
        </p:nvSpPr>
        <p:spPr>
          <a:xfrm>
            <a:off x="0" y="0"/>
            <a:ext cx="1508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293" name="Google Shape;293;p36"/>
          <p:cNvCxnSpPr/>
          <p:nvPr/>
        </p:nvCxnSpPr>
        <p:spPr>
          <a:xfrm>
            <a:off x="3348037"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294" name="Google Shape;294;p36"/>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295" name="Google Shape;295;p36"/>
          <p:cNvCxnSpPr/>
          <p:nvPr/>
        </p:nvCxnSpPr>
        <p:spPr>
          <a:xfrm>
            <a:off x="3276600" y="981075"/>
            <a:ext cx="719137" cy="0"/>
          </a:xfrm>
          <a:prstGeom prst="straightConnector1">
            <a:avLst/>
          </a:prstGeom>
          <a:noFill/>
          <a:ln w="28575" cap="flat" cmpd="sng">
            <a:solidFill>
              <a:schemeClr val="hlink"/>
            </a:solidFill>
            <a:prstDash val="solid"/>
            <a:miter lim="800000"/>
            <a:headEnd type="none" w="med" len="med"/>
            <a:tailEnd type="none" w="med" len="med"/>
          </a:ln>
        </p:spPr>
      </p:cxnSp>
      <p:sp>
        <p:nvSpPr>
          <p:cNvPr id="296" name="Google Shape;296;p36"/>
          <p:cNvSpPr txBox="1"/>
          <p:nvPr/>
        </p:nvSpPr>
        <p:spPr>
          <a:xfrm>
            <a:off x="4716462" y="1268412"/>
            <a:ext cx="4079875"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read the next character “B”.</a:t>
            </a:r>
            <a:endParaRPr/>
          </a:p>
        </p:txBody>
      </p:sp>
      <p:sp>
        <p:nvSpPr>
          <p:cNvPr id="297" name="Google Shape;297;p36"/>
          <p:cNvSpPr txBox="1"/>
          <p:nvPr/>
        </p:nvSpPr>
        <p:spPr>
          <a:xfrm>
            <a:off x="233362" y="4076700"/>
            <a:ext cx="7508875"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check if the </a:t>
            </a:r>
            <a:r>
              <a:rPr lang="en-US" sz="2400">
                <a:solidFill>
                  <a:schemeClr val="dk1"/>
                </a:solidFill>
                <a:latin typeface="Times New Roman"/>
                <a:ea typeface="Times New Roman"/>
                <a:cs typeface="Times New Roman"/>
                <a:sym typeface="Times New Roman"/>
              </a:rPr>
              <a:t>left </a:t>
            </a:r>
            <a:r>
              <a:rPr lang="en-US" sz="2400" b="0" i="0" u="none">
                <a:solidFill>
                  <a:schemeClr val="dk1"/>
                </a:solidFill>
                <a:latin typeface="Times New Roman"/>
                <a:ea typeface="Times New Roman"/>
                <a:cs typeface="Times New Roman"/>
                <a:sym typeface="Times New Roman"/>
              </a:rPr>
              <a:t>of the substrings “AD” are “B” or not.</a:t>
            </a:r>
            <a:endParaRPr/>
          </a:p>
        </p:txBody>
      </p:sp>
      <p:cxnSp>
        <p:nvCxnSpPr>
          <p:cNvPr id="298" name="Google Shape;298;p36"/>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299" name="Google Shape;299;p36"/>
          <p:cNvCxnSpPr/>
          <p:nvPr/>
        </p:nvCxnSpPr>
        <p:spPr>
          <a:xfrm>
            <a:off x="2536825" y="1628775"/>
            <a:ext cx="4318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300" name="Google Shape;300;p36"/>
          <p:cNvCxnSpPr/>
          <p:nvPr/>
        </p:nvCxnSpPr>
        <p:spPr>
          <a:xfrm rot="10800000" flipH="1">
            <a:off x="2051050" y="1619250"/>
            <a:ext cx="414337" cy="9525"/>
          </a:xfrm>
          <a:prstGeom prst="straightConnector1">
            <a:avLst/>
          </a:prstGeom>
          <a:noFill/>
          <a:ln w="28575" cap="flat" cmpd="sng">
            <a:solidFill>
              <a:schemeClr val="hlink"/>
            </a:solidFill>
            <a:prstDash val="solid"/>
            <a:miter lim="800000"/>
            <a:headEnd type="none" w="med" len="med"/>
            <a:tailEnd type="none" w="med" len="med"/>
          </a:ln>
        </p:spPr>
      </p:cxnSp>
      <p:cxnSp>
        <p:nvCxnSpPr>
          <p:cNvPr id="301" name="Google Shape;301;p36"/>
          <p:cNvCxnSpPr/>
          <p:nvPr/>
        </p:nvCxnSpPr>
        <p:spPr>
          <a:xfrm rot="10800000">
            <a:off x="1908175" y="1628775"/>
            <a:ext cx="0" cy="863600"/>
          </a:xfrm>
          <a:prstGeom prst="straightConnector1">
            <a:avLst/>
          </a:prstGeom>
          <a:noFill/>
          <a:ln w="9525" cap="flat" cmpd="sng">
            <a:solidFill>
              <a:schemeClr val="dk1"/>
            </a:solidFill>
            <a:prstDash val="solid"/>
            <a:miter lim="800000"/>
            <a:headEnd type="none" w="med" len="med"/>
            <a:tailEnd type="triangle" w="med" len="med"/>
          </a:ln>
        </p:spPr>
      </p:cxnSp>
      <p:cxnSp>
        <p:nvCxnSpPr>
          <p:cNvPr id="302" name="Google Shape;302;p36"/>
          <p:cNvCxnSpPr/>
          <p:nvPr/>
        </p:nvCxnSpPr>
        <p:spPr>
          <a:xfrm rot="10800000">
            <a:off x="2411412" y="1700212"/>
            <a:ext cx="0" cy="863600"/>
          </a:xfrm>
          <a:prstGeom prst="straightConnector1">
            <a:avLst/>
          </a:prstGeom>
          <a:noFill/>
          <a:ln w="9525" cap="flat" cmpd="sng">
            <a:solidFill>
              <a:schemeClr val="dk1"/>
            </a:solidFill>
            <a:prstDash val="solid"/>
            <a:miter lim="800000"/>
            <a:headEnd type="none" w="med" len="med"/>
            <a:tailEnd type="triangle" w="med" len="med"/>
          </a:ln>
        </p:spPr>
      </p:cxnSp>
      <p:cxnSp>
        <p:nvCxnSpPr>
          <p:cNvPr id="303" name="Google Shape;303;p36"/>
          <p:cNvCxnSpPr/>
          <p:nvPr/>
        </p:nvCxnSpPr>
        <p:spPr>
          <a:xfrm rot="10800000">
            <a:off x="3419475" y="1700212"/>
            <a:ext cx="0" cy="8636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p3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24</a:t>
            </a:fld>
            <a:endParaRPr>
              <a:latin typeface="Arial"/>
              <a:ea typeface="Arial"/>
              <a:cs typeface="Arial"/>
              <a:sym typeface="Arial"/>
            </a:endParaRPr>
          </a:p>
        </p:txBody>
      </p:sp>
      <p:sp>
        <p:nvSpPr>
          <p:cNvPr id="310" name="Google Shape;310;p37"/>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a:t>
            </a:r>
            <a:r>
              <a:rPr lang="en-US" sz="2800" b="0" i="0" u="none">
                <a:solidFill>
                  <a:schemeClr val="hlink"/>
                </a:solidFill>
                <a:latin typeface="Times New Roman"/>
                <a:ea typeface="Times New Roman"/>
                <a:cs typeface="Times New Roman"/>
                <a:sym typeface="Times New Roman"/>
              </a:rPr>
              <a:t>BAD</a:t>
            </a:r>
            <a:r>
              <a:rPr lang="en-US" sz="2800" b="0" i="0" u="none">
                <a:solidFill>
                  <a:schemeClr val="dk1"/>
                </a:solidFill>
                <a:latin typeface="Times New Roman"/>
                <a:ea typeface="Times New Roman"/>
                <a:cs typeface="Times New Roman"/>
                <a:sym typeface="Times New Roman"/>
              </a:rPr>
              <a:t>EGGGGJJ</a:t>
            </a:r>
            <a:endParaRPr/>
          </a:p>
        </p:txBody>
      </p:sp>
      <p:sp>
        <p:nvSpPr>
          <p:cNvPr id="311" name="Google Shape;311;p37"/>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t>
            </a:r>
            <a:r>
              <a:rPr lang="en-US" sz="2800" b="0" i="0" u="none">
                <a:solidFill>
                  <a:schemeClr val="hlink"/>
                </a:solidFill>
                <a:latin typeface="Times New Roman"/>
                <a:ea typeface="Times New Roman"/>
                <a:cs typeface="Times New Roman"/>
                <a:sym typeface="Times New Roman"/>
              </a:rPr>
              <a:t>BAD</a:t>
            </a:r>
            <a:r>
              <a:rPr lang="en-US" sz="2800" b="0" i="0" u="none">
                <a:solidFill>
                  <a:schemeClr val="dk2"/>
                </a:solidFill>
                <a:latin typeface="Times New Roman"/>
                <a:ea typeface="Times New Roman"/>
                <a:cs typeface="Times New Roman"/>
                <a:sym typeface="Times New Roman"/>
              </a:rPr>
              <a:t>ADCEAD</a:t>
            </a:r>
            <a:endParaRPr/>
          </a:p>
        </p:txBody>
      </p:sp>
      <p:cxnSp>
        <p:nvCxnSpPr>
          <p:cNvPr id="312" name="Google Shape;312;p37"/>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13" name="Google Shape;313;p37"/>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314" name="Google Shape;314;p37"/>
          <p:cNvSpPr txBox="1"/>
          <p:nvPr/>
        </p:nvSpPr>
        <p:spPr>
          <a:xfrm>
            <a:off x="0" y="0"/>
            <a:ext cx="1597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315" name="Google Shape;315;p37"/>
          <p:cNvCxnSpPr/>
          <p:nvPr/>
        </p:nvCxnSpPr>
        <p:spPr>
          <a:xfrm>
            <a:off x="3348037"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316" name="Google Shape;316;p37"/>
          <p:cNvCxnSpPr/>
          <p:nvPr/>
        </p:nvCxnSpPr>
        <p:spPr>
          <a:xfrm>
            <a:off x="3276600" y="981075"/>
            <a:ext cx="7191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317" name="Google Shape;317;p37"/>
          <p:cNvCxnSpPr/>
          <p:nvPr/>
        </p:nvCxnSpPr>
        <p:spPr>
          <a:xfrm>
            <a:off x="1763712"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318" name="Google Shape;318;p37"/>
          <p:cNvSpPr txBox="1"/>
          <p:nvPr/>
        </p:nvSpPr>
        <p:spPr>
          <a:xfrm>
            <a:off x="468312" y="4076700"/>
            <a:ext cx="8650287" cy="831850"/>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that the substring ”BAD” is in the pattern.  Note that “BAD”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is also a </a:t>
            </a:r>
            <a:r>
              <a:rPr lang="en-US" sz="2400" b="0" i="0" u="none">
                <a:solidFill>
                  <a:srgbClr val="FF0000"/>
                </a:solidFill>
                <a:latin typeface="Times New Roman"/>
                <a:ea typeface="Times New Roman"/>
                <a:cs typeface="Times New Roman"/>
                <a:sym typeface="Times New Roman"/>
              </a:rPr>
              <a:t>prefix</a:t>
            </a:r>
            <a:r>
              <a:rPr lang="en-US" sz="2400" b="0" i="0" u="none">
                <a:solidFill>
                  <a:schemeClr val="dk1"/>
                </a:solidFill>
                <a:latin typeface="Times New Roman"/>
                <a:ea typeface="Times New Roman"/>
                <a:cs typeface="Times New Roman"/>
                <a:sym typeface="Times New Roman"/>
              </a:rPr>
              <a:t> of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38"/>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25</a:t>
            </a:fld>
            <a:endParaRPr>
              <a:latin typeface="Arial"/>
              <a:ea typeface="Arial"/>
              <a:cs typeface="Arial"/>
              <a:sym typeface="Arial"/>
            </a:endParaRPr>
          </a:p>
        </p:txBody>
      </p:sp>
      <p:sp>
        <p:nvSpPr>
          <p:cNvPr id="324" name="Google Shape;324;p38"/>
          <p:cNvSpPr txBox="1"/>
          <p:nvPr/>
        </p:nvSpPr>
        <p:spPr>
          <a:xfrm>
            <a:off x="120650" y="534987"/>
            <a:ext cx="54784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a:t>
            </a:r>
            <a:r>
              <a:rPr lang="en-US" sz="2800" b="0" i="0" u="none">
                <a:solidFill>
                  <a:schemeClr val="hlink"/>
                </a:solidFill>
                <a:latin typeface="Times New Roman"/>
                <a:ea typeface="Times New Roman"/>
                <a:cs typeface="Times New Roman"/>
                <a:sym typeface="Times New Roman"/>
              </a:rPr>
              <a:t>DBAD</a:t>
            </a:r>
            <a:r>
              <a:rPr lang="en-US" sz="2800" b="0" i="0" u="none">
                <a:solidFill>
                  <a:schemeClr val="dk1"/>
                </a:solidFill>
                <a:latin typeface="Times New Roman"/>
                <a:ea typeface="Times New Roman"/>
                <a:cs typeface="Times New Roman"/>
                <a:sym typeface="Times New Roman"/>
              </a:rPr>
              <a:t>EGGGGJJ</a:t>
            </a:r>
            <a:endParaRPr/>
          </a:p>
        </p:txBody>
      </p:sp>
      <p:sp>
        <p:nvSpPr>
          <p:cNvPr id="325" name="Google Shape;325;p38"/>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t>
            </a:r>
            <a:r>
              <a:rPr lang="en-US" sz="2800" b="0" i="0" u="none">
                <a:solidFill>
                  <a:schemeClr val="hlink"/>
                </a:solidFill>
                <a:latin typeface="Times New Roman"/>
                <a:ea typeface="Times New Roman"/>
                <a:cs typeface="Times New Roman"/>
                <a:sym typeface="Times New Roman"/>
              </a:rPr>
              <a:t>BAD</a:t>
            </a:r>
            <a:r>
              <a:rPr lang="en-US" sz="2800" b="0" i="0" u="none">
                <a:solidFill>
                  <a:schemeClr val="dk2"/>
                </a:solidFill>
                <a:latin typeface="Times New Roman"/>
                <a:ea typeface="Times New Roman"/>
                <a:cs typeface="Times New Roman"/>
                <a:sym typeface="Times New Roman"/>
              </a:rPr>
              <a:t>ADCEAD</a:t>
            </a:r>
            <a:endParaRPr/>
          </a:p>
        </p:txBody>
      </p:sp>
      <p:cxnSp>
        <p:nvCxnSpPr>
          <p:cNvPr id="326" name="Google Shape;326;p38"/>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27" name="Google Shape;327;p38"/>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328" name="Google Shape;328;p38"/>
          <p:cNvSpPr txBox="1"/>
          <p:nvPr/>
        </p:nvSpPr>
        <p:spPr>
          <a:xfrm>
            <a:off x="0" y="0"/>
            <a:ext cx="21297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p:txBody>
      </p:sp>
      <p:cxnSp>
        <p:nvCxnSpPr>
          <p:cNvPr id="329" name="Google Shape;329;p38"/>
          <p:cNvCxnSpPr/>
          <p:nvPr/>
        </p:nvCxnSpPr>
        <p:spPr>
          <a:xfrm>
            <a:off x="3132137"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330" name="Google Shape;330;p38"/>
          <p:cNvCxnSpPr/>
          <p:nvPr/>
        </p:nvCxnSpPr>
        <p:spPr>
          <a:xfrm>
            <a:off x="2987675" y="981075"/>
            <a:ext cx="1008062" cy="0"/>
          </a:xfrm>
          <a:prstGeom prst="straightConnector1">
            <a:avLst/>
          </a:prstGeom>
          <a:noFill/>
          <a:ln w="28575" cap="flat" cmpd="sng">
            <a:solidFill>
              <a:schemeClr val="hlink"/>
            </a:solidFill>
            <a:prstDash val="solid"/>
            <a:miter lim="800000"/>
            <a:headEnd type="none" w="med" len="med"/>
            <a:tailEnd type="none" w="med" len="med"/>
          </a:ln>
        </p:spPr>
      </p:cxnSp>
      <p:cxnSp>
        <p:nvCxnSpPr>
          <p:cNvPr id="331" name="Google Shape;331;p38"/>
          <p:cNvCxnSpPr/>
          <p:nvPr/>
        </p:nvCxnSpPr>
        <p:spPr>
          <a:xfrm>
            <a:off x="1763712"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332" name="Google Shape;332;p38"/>
          <p:cNvSpPr txBox="1"/>
          <p:nvPr/>
        </p:nvSpPr>
        <p:spPr>
          <a:xfrm>
            <a:off x="107950" y="4005262"/>
            <a:ext cx="8564562" cy="119697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can not find a character “D” in the right of the substring “BAD”.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report that “BAD” is the longest suffix of “BDDCCDBAD”</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which is equal a prefix of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a:t>
            </a:r>
            <a:endParaRPr/>
          </a:p>
        </p:txBody>
      </p:sp>
      <p:sp>
        <p:nvSpPr>
          <p:cNvPr id="333" name="Google Shape;333;p38"/>
          <p:cNvSpPr txBox="1"/>
          <p:nvPr/>
        </p:nvSpPr>
        <p:spPr>
          <a:xfrm>
            <a:off x="4427537" y="1268412"/>
            <a:ext cx="409733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read the next character “D”.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39"/>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26</a:t>
            </a:fld>
            <a:endParaRPr>
              <a:latin typeface="Arial"/>
              <a:ea typeface="Arial"/>
              <a:cs typeface="Arial"/>
              <a:sym typeface="Arial"/>
            </a:endParaRPr>
          </a:p>
        </p:txBody>
      </p:sp>
      <p:sp>
        <p:nvSpPr>
          <p:cNvPr id="339" name="Google Shape;339;p39"/>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ABDDCCDDADEGGGGJJ</a:t>
            </a:r>
            <a:endParaRPr/>
          </a:p>
        </p:txBody>
      </p:sp>
      <p:sp>
        <p:nvSpPr>
          <p:cNvPr id="340" name="Google Shape;340;p39"/>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ACDADCEAD</a:t>
            </a:r>
            <a:endParaRPr/>
          </a:p>
        </p:txBody>
      </p:sp>
      <p:cxnSp>
        <p:nvCxnSpPr>
          <p:cNvPr id="341" name="Google Shape;341;p39"/>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42" name="Google Shape;342;p39"/>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343" name="Google Shape;343;p39"/>
          <p:cNvSpPr txBox="1"/>
          <p:nvPr/>
        </p:nvSpPr>
        <p:spPr>
          <a:xfrm>
            <a:off x="0" y="0"/>
            <a:ext cx="2611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
        <p:nvSpPr>
          <p:cNvPr id="344" name="Google Shape;344;p39"/>
          <p:cNvSpPr txBox="1"/>
          <p:nvPr/>
        </p:nvSpPr>
        <p:spPr>
          <a:xfrm>
            <a:off x="104775" y="4437062"/>
            <a:ext cx="8783637" cy="831850"/>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want to find the longest  suffix of “BDDCCDDAD” which is also </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substring of  the pattern.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40"/>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27</a:t>
            </a:fld>
            <a:endParaRPr>
              <a:latin typeface="Arial"/>
              <a:ea typeface="Arial"/>
              <a:cs typeface="Arial"/>
              <a:sym typeface="Arial"/>
            </a:endParaRPr>
          </a:p>
        </p:txBody>
      </p:sp>
      <p:sp>
        <p:nvSpPr>
          <p:cNvPr id="350" name="Google Shape;350;p40"/>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ABDDCCDDA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EGGGGJJ</a:t>
            </a:r>
            <a:endParaRPr/>
          </a:p>
        </p:txBody>
      </p:sp>
      <p:sp>
        <p:nvSpPr>
          <p:cNvPr id="351" name="Google Shape;351;p40"/>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AC</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A</a:t>
            </a:r>
            <a:r>
              <a:rPr lang="en-US" sz="2800" b="0" i="0" u="none">
                <a:solidFill>
                  <a:schemeClr val="hlink"/>
                </a:solidFill>
                <a:latin typeface="Times New Roman"/>
                <a:ea typeface="Times New Roman"/>
                <a:cs typeface="Times New Roman"/>
                <a:sym typeface="Times New Roman"/>
              </a:rPr>
              <a:t>D</a:t>
            </a:r>
            <a:r>
              <a:rPr lang="en-US" sz="2800" b="0" i="0" u="none">
                <a:solidFill>
                  <a:schemeClr val="dk1"/>
                </a:solidFill>
                <a:latin typeface="Times New Roman"/>
                <a:ea typeface="Times New Roman"/>
                <a:cs typeface="Times New Roman"/>
                <a:sym typeface="Times New Roman"/>
              </a:rPr>
              <a:t>CEA</a:t>
            </a:r>
            <a:r>
              <a:rPr lang="en-US" sz="2800" b="0" i="0" u="none">
                <a:solidFill>
                  <a:schemeClr val="hlink"/>
                </a:solidFill>
                <a:latin typeface="Times New Roman"/>
                <a:ea typeface="Times New Roman"/>
                <a:cs typeface="Times New Roman"/>
                <a:sym typeface="Times New Roman"/>
              </a:rPr>
              <a:t>D</a:t>
            </a:r>
            <a:endParaRPr/>
          </a:p>
        </p:txBody>
      </p:sp>
      <p:cxnSp>
        <p:nvCxnSpPr>
          <p:cNvPr id="352" name="Google Shape;352;p40"/>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53" name="Google Shape;353;p40"/>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54" name="Google Shape;354;p40"/>
          <p:cNvCxnSpPr/>
          <p:nvPr/>
        </p:nvCxnSpPr>
        <p:spPr>
          <a:xfrm>
            <a:off x="38512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355" name="Google Shape;355;p40"/>
          <p:cNvCxnSpPr/>
          <p:nvPr/>
        </p:nvCxnSpPr>
        <p:spPr>
          <a:xfrm>
            <a:off x="3760787" y="1595437"/>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356" name="Google Shape;356;p40"/>
          <p:cNvCxnSpPr/>
          <p:nvPr/>
        </p:nvCxnSpPr>
        <p:spPr>
          <a:xfrm>
            <a:off x="3779837" y="981075"/>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357" name="Google Shape;357;p40"/>
          <p:cNvCxnSpPr/>
          <p:nvPr/>
        </p:nvCxnSpPr>
        <p:spPr>
          <a:xfrm>
            <a:off x="2771775" y="1609725"/>
            <a:ext cx="2159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358" name="Google Shape;358;p40"/>
          <p:cNvCxnSpPr/>
          <p:nvPr/>
        </p:nvCxnSpPr>
        <p:spPr>
          <a:xfrm>
            <a:off x="2268537" y="1619250"/>
            <a:ext cx="215900" cy="0"/>
          </a:xfrm>
          <a:prstGeom prst="straightConnector1">
            <a:avLst/>
          </a:prstGeom>
          <a:noFill/>
          <a:ln w="28575" cap="flat" cmpd="sng">
            <a:solidFill>
              <a:schemeClr val="hlink"/>
            </a:solidFill>
            <a:prstDash val="solid"/>
            <a:miter lim="800000"/>
            <a:headEnd type="none" w="med" len="med"/>
            <a:tailEnd type="none" w="med" len="med"/>
          </a:ln>
        </p:spPr>
      </p:cxnSp>
      <p:sp>
        <p:nvSpPr>
          <p:cNvPr id="359" name="Google Shape;359;p40"/>
          <p:cNvSpPr txBox="1"/>
          <p:nvPr/>
        </p:nvSpPr>
        <p:spPr>
          <a:xfrm>
            <a:off x="468312" y="3860800"/>
            <a:ext cx="6291262"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First, we find all the substrings ”D” in the pattern.</a:t>
            </a:r>
            <a:endParaRPr/>
          </a:p>
        </p:txBody>
      </p:sp>
      <p:sp>
        <p:nvSpPr>
          <p:cNvPr id="360" name="Google Shape;360;p40"/>
          <p:cNvSpPr txBox="1"/>
          <p:nvPr/>
        </p:nvSpPr>
        <p:spPr>
          <a:xfrm>
            <a:off x="0" y="0"/>
            <a:ext cx="26799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41"/>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28</a:t>
            </a:fld>
            <a:endParaRPr>
              <a:latin typeface="Arial"/>
              <a:ea typeface="Arial"/>
              <a:cs typeface="Arial"/>
              <a:sym typeface="Arial"/>
            </a:endParaRPr>
          </a:p>
        </p:txBody>
      </p:sp>
      <p:sp>
        <p:nvSpPr>
          <p:cNvPr id="366" name="Google Shape;366;p41"/>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ABDDCCDD</a:t>
            </a:r>
            <a:r>
              <a:rPr lang="en-US" sz="2800" b="0" i="0" u="none">
                <a:solidFill>
                  <a:schemeClr val="hlink"/>
                </a:solidFill>
                <a:latin typeface="Times New Roman"/>
                <a:ea typeface="Times New Roman"/>
                <a:cs typeface="Times New Roman"/>
                <a:sym typeface="Times New Roman"/>
              </a:rPr>
              <a:t>AD</a:t>
            </a:r>
            <a:r>
              <a:rPr lang="en-US" sz="2800" b="0" i="0" u="none">
                <a:solidFill>
                  <a:schemeClr val="dk1"/>
                </a:solidFill>
                <a:latin typeface="Times New Roman"/>
                <a:ea typeface="Times New Roman"/>
                <a:cs typeface="Times New Roman"/>
                <a:sym typeface="Times New Roman"/>
              </a:rPr>
              <a:t>EGGGGJJ</a:t>
            </a:r>
            <a:endParaRPr/>
          </a:p>
        </p:txBody>
      </p:sp>
      <p:sp>
        <p:nvSpPr>
          <p:cNvPr id="367" name="Google Shape;367;p41"/>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a:t>
            </a:r>
            <a:r>
              <a:rPr lang="en-US" sz="2800" b="0" i="0" u="none">
                <a:solidFill>
                  <a:srgbClr val="FF0000"/>
                </a:solidFill>
                <a:latin typeface="Times New Roman"/>
                <a:ea typeface="Times New Roman"/>
                <a:cs typeface="Times New Roman"/>
                <a:sym typeface="Times New Roman"/>
              </a:rPr>
              <a:t>C</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CE</a:t>
            </a:r>
            <a:r>
              <a:rPr lang="en-US" sz="2800" b="0" i="0" u="none">
                <a:solidFill>
                  <a:schemeClr val="hlink"/>
                </a:solidFill>
                <a:latin typeface="Times New Roman"/>
                <a:ea typeface="Times New Roman"/>
                <a:cs typeface="Times New Roman"/>
                <a:sym typeface="Times New Roman"/>
              </a:rPr>
              <a:t>AD</a:t>
            </a:r>
            <a:endParaRPr/>
          </a:p>
        </p:txBody>
      </p:sp>
      <p:cxnSp>
        <p:nvCxnSpPr>
          <p:cNvPr id="368" name="Google Shape;368;p41"/>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69" name="Google Shape;369;p41"/>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sp>
        <p:nvSpPr>
          <p:cNvPr id="370" name="Google Shape;370;p41"/>
          <p:cNvSpPr txBox="1"/>
          <p:nvPr/>
        </p:nvSpPr>
        <p:spPr>
          <a:xfrm>
            <a:off x="1476375" y="2852737"/>
            <a:ext cx="1376362"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mismatch</a:t>
            </a:r>
            <a:endParaRPr/>
          </a:p>
        </p:txBody>
      </p:sp>
      <p:cxnSp>
        <p:nvCxnSpPr>
          <p:cNvPr id="371" name="Google Shape;371;p41"/>
          <p:cNvCxnSpPr/>
          <p:nvPr/>
        </p:nvCxnSpPr>
        <p:spPr>
          <a:xfrm>
            <a:off x="36353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372" name="Google Shape;372;p41"/>
          <p:cNvCxnSpPr/>
          <p:nvPr/>
        </p:nvCxnSpPr>
        <p:spPr>
          <a:xfrm flipH="1">
            <a:off x="2122487" y="1557337"/>
            <a:ext cx="1587" cy="1079500"/>
          </a:xfrm>
          <a:prstGeom prst="straightConnector1">
            <a:avLst/>
          </a:prstGeom>
          <a:noFill/>
          <a:ln w="9525" cap="flat" cmpd="sng">
            <a:solidFill>
              <a:schemeClr val="dk1"/>
            </a:solidFill>
            <a:prstDash val="solid"/>
            <a:miter lim="800000"/>
            <a:headEnd type="none" w="med" len="med"/>
            <a:tailEnd type="triangle" w="med" len="med"/>
          </a:ln>
        </p:spPr>
      </p:cxnSp>
      <p:cxnSp>
        <p:nvCxnSpPr>
          <p:cNvPr id="373" name="Google Shape;373;p41"/>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374" name="Google Shape;374;p41"/>
          <p:cNvCxnSpPr/>
          <p:nvPr/>
        </p:nvCxnSpPr>
        <p:spPr>
          <a:xfrm>
            <a:off x="3492500" y="9810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375" name="Google Shape;375;p41"/>
          <p:cNvCxnSpPr/>
          <p:nvPr/>
        </p:nvCxnSpPr>
        <p:spPr>
          <a:xfrm>
            <a:off x="2536825" y="1628775"/>
            <a:ext cx="4318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376" name="Google Shape;376;p41"/>
          <p:cNvCxnSpPr/>
          <p:nvPr/>
        </p:nvCxnSpPr>
        <p:spPr>
          <a:xfrm rot="10800000" flipH="1">
            <a:off x="2051050" y="1619250"/>
            <a:ext cx="414337" cy="9525"/>
          </a:xfrm>
          <a:prstGeom prst="straightConnector1">
            <a:avLst/>
          </a:prstGeom>
          <a:noFill/>
          <a:ln w="28575" cap="flat" cmpd="sng">
            <a:solidFill>
              <a:schemeClr val="hlink"/>
            </a:solidFill>
            <a:prstDash val="solid"/>
            <a:miter lim="800000"/>
            <a:headEnd type="none" w="med" len="med"/>
            <a:tailEnd type="none" w="med" len="med"/>
          </a:ln>
        </p:spPr>
      </p:cxnSp>
      <p:sp>
        <p:nvSpPr>
          <p:cNvPr id="377" name="Google Shape;377;p41"/>
          <p:cNvSpPr txBox="1"/>
          <p:nvPr/>
        </p:nvSpPr>
        <p:spPr>
          <a:xfrm>
            <a:off x="468312" y="4076700"/>
            <a:ext cx="696753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Then we find out all the substrings ”AD” in the pattern.</a:t>
            </a:r>
            <a:endParaRPr/>
          </a:p>
        </p:txBody>
      </p:sp>
      <p:sp>
        <p:nvSpPr>
          <p:cNvPr id="378" name="Google Shape;378;p41"/>
          <p:cNvSpPr txBox="1"/>
          <p:nvPr/>
        </p:nvSpPr>
        <p:spPr>
          <a:xfrm>
            <a:off x="0" y="0"/>
            <a:ext cx="2638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4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29</a:t>
            </a:fld>
            <a:endParaRPr>
              <a:latin typeface="Arial"/>
              <a:ea typeface="Arial"/>
              <a:cs typeface="Arial"/>
              <a:sym typeface="Arial"/>
            </a:endParaRPr>
          </a:p>
        </p:txBody>
      </p:sp>
      <p:sp>
        <p:nvSpPr>
          <p:cNvPr id="384" name="Google Shape;384;p42"/>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ABDDCCDD</a:t>
            </a:r>
            <a:r>
              <a:rPr lang="en-US" sz="2800" b="0" i="0" u="none">
                <a:solidFill>
                  <a:schemeClr val="hlink"/>
                </a:solidFill>
                <a:latin typeface="Times New Roman"/>
                <a:ea typeface="Times New Roman"/>
                <a:cs typeface="Times New Roman"/>
                <a:sym typeface="Times New Roman"/>
              </a:rPr>
              <a:t>AD</a:t>
            </a:r>
            <a:r>
              <a:rPr lang="en-US" sz="2800" b="0" i="0" u="none">
                <a:solidFill>
                  <a:schemeClr val="dk1"/>
                </a:solidFill>
                <a:latin typeface="Times New Roman"/>
                <a:ea typeface="Times New Roman"/>
                <a:cs typeface="Times New Roman"/>
                <a:sym typeface="Times New Roman"/>
              </a:rPr>
              <a:t>EGGGGJJ</a:t>
            </a:r>
            <a:endParaRPr/>
          </a:p>
        </p:txBody>
      </p:sp>
      <p:sp>
        <p:nvSpPr>
          <p:cNvPr id="385" name="Google Shape;385;p42"/>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ACD</a:t>
            </a:r>
            <a:r>
              <a:rPr lang="en-US" sz="2800" b="0" i="0" u="none">
                <a:solidFill>
                  <a:schemeClr val="hlink"/>
                </a:solidFill>
                <a:latin typeface="Times New Roman"/>
                <a:ea typeface="Times New Roman"/>
                <a:cs typeface="Times New Roman"/>
                <a:sym typeface="Times New Roman"/>
              </a:rPr>
              <a:t>AD</a:t>
            </a:r>
            <a:r>
              <a:rPr lang="en-US" sz="2800" b="0" i="0" u="none">
                <a:solidFill>
                  <a:schemeClr val="dk1"/>
                </a:solidFill>
                <a:latin typeface="Times New Roman"/>
                <a:ea typeface="Times New Roman"/>
                <a:cs typeface="Times New Roman"/>
                <a:sym typeface="Times New Roman"/>
              </a:rPr>
              <a:t>CE</a:t>
            </a:r>
            <a:r>
              <a:rPr lang="en-US" sz="2800" b="0" i="0" u="none">
                <a:solidFill>
                  <a:schemeClr val="hlink"/>
                </a:solidFill>
                <a:latin typeface="Times New Roman"/>
                <a:ea typeface="Times New Roman"/>
                <a:cs typeface="Times New Roman"/>
                <a:sym typeface="Times New Roman"/>
              </a:rPr>
              <a:t>AD</a:t>
            </a:r>
            <a:endParaRPr/>
          </a:p>
        </p:txBody>
      </p:sp>
      <p:cxnSp>
        <p:nvCxnSpPr>
          <p:cNvPr id="386" name="Google Shape;386;p42"/>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87" name="Google Shape;387;p42"/>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388" name="Google Shape;388;p42"/>
          <p:cNvCxnSpPr/>
          <p:nvPr/>
        </p:nvCxnSpPr>
        <p:spPr>
          <a:xfrm>
            <a:off x="3635375"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389" name="Google Shape;389;p42"/>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390" name="Google Shape;390;p42"/>
          <p:cNvCxnSpPr/>
          <p:nvPr/>
        </p:nvCxnSpPr>
        <p:spPr>
          <a:xfrm>
            <a:off x="3492500" y="9810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391" name="Google Shape;391;p42"/>
          <p:cNvCxnSpPr/>
          <p:nvPr/>
        </p:nvCxnSpPr>
        <p:spPr>
          <a:xfrm>
            <a:off x="2536825" y="1628775"/>
            <a:ext cx="431800" cy="0"/>
          </a:xfrm>
          <a:prstGeom prst="straightConnector1">
            <a:avLst/>
          </a:prstGeom>
          <a:noFill/>
          <a:ln w="28575" cap="flat" cmpd="sng">
            <a:solidFill>
              <a:schemeClr val="hlink"/>
            </a:solidFill>
            <a:prstDash val="solid"/>
            <a:miter lim="800000"/>
            <a:headEnd type="none" w="med" len="med"/>
            <a:tailEnd type="none" w="med" len="med"/>
          </a:ln>
        </p:spPr>
      </p:cxnSp>
      <p:sp>
        <p:nvSpPr>
          <p:cNvPr id="392" name="Google Shape;392;p42"/>
          <p:cNvSpPr txBox="1"/>
          <p:nvPr/>
        </p:nvSpPr>
        <p:spPr>
          <a:xfrm>
            <a:off x="468312" y="4076700"/>
            <a:ext cx="6967537"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Then we find out all the substrings ”AD” in the pattern.</a:t>
            </a:r>
            <a:endParaRPr/>
          </a:p>
        </p:txBody>
      </p:sp>
      <p:sp>
        <p:nvSpPr>
          <p:cNvPr id="393" name="Google Shape;393;p42"/>
          <p:cNvSpPr txBox="1"/>
          <p:nvPr/>
        </p:nvSpPr>
        <p:spPr>
          <a:xfrm>
            <a:off x="0" y="0"/>
            <a:ext cx="26799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000">
                <a:solidFill>
                  <a:srgbClr val="0065BD"/>
                </a:solidFill>
              </a:rPr>
              <a:t>Are we really 99% ape?</a:t>
            </a:r>
            <a:endParaRPr sz="3000">
              <a:solidFill>
                <a:srgbClr val="0065BD"/>
              </a:solidFill>
            </a:endParaRPr>
          </a:p>
          <a:p>
            <a:pPr marL="0" lvl="0" indent="0">
              <a:spcBef>
                <a:spcPts val="0"/>
              </a:spcBef>
              <a:spcAft>
                <a:spcPts val="0"/>
              </a:spcAft>
              <a:buNone/>
            </a:pPr>
            <a:endParaRPr/>
          </a:p>
        </p:txBody>
      </p:sp>
      <p:sp>
        <p:nvSpPr>
          <p:cNvPr id="86" name="Google Shape;86;p16"/>
          <p:cNvSpPr txBox="1">
            <a:spLocks noGrp="1"/>
          </p:cNvSpPr>
          <p:nvPr>
            <p:ph type="body" idx="1"/>
          </p:nvPr>
        </p:nvSpPr>
        <p:spPr>
          <a:xfrm>
            <a:off x="311700" y="4427480"/>
            <a:ext cx="8520600" cy="1664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Char char="●"/>
            </a:pPr>
            <a:r>
              <a:rPr lang="en-US" sz="2400">
                <a:solidFill>
                  <a:schemeClr val="dk1"/>
                </a:solidFill>
              </a:rPr>
              <a:t>It’s often said that we share 50% of our DNA with banana</a:t>
            </a:r>
            <a:endParaRPr sz="2400">
              <a:solidFill>
                <a:schemeClr val="dk1"/>
              </a:solidFill>
            </a:endParaRPr>
          </a:p>
          <a:p>
            <a:pPr marL="457200" lvl="0" indent="-381000" rtl="0">
              <a:spcBef>
                <a:spcPts val="0"/>
              </a:spcBef>
              <a:spcAft>
                <a:spcPts val="0"/>
              </a:spcAft>
              <a:buClr>
                <a:schemeClr val="dk1"/>
              </a:buClr>
              <a:buSzPts val="2400"/>
              <a:buChar char="●"/>
            </a:pPr>
            <a:r>
              <a:rPr lang="en-US" sz="2400">
                <a:solidFill>
                  <a:schemeClr val="dk1"/>
                </a:solidFill>
              </a:rPr>
              <a:t>80% with dogs and 99% with chimps</a:t>
            </a:r>
            <a:endParaRPr sz="2400">
              <a:solidFill>
                <a:schemeClr val="dk1"/>
              </a:solidFill>
            </a:endParaRPr>
          </a:p>
          <a:p>
            <a:pPr marL="457200" lvl="0" indent="-381000" rtl="0">
              <a:spcBef>
                <a:spcPts val="0"/>
              </a:spcBef>
              <a:spcAft>
                <a:spcPts val="0"/>
              </a:spcAft>
              <a:buClr>
                <a:schemeClr val="dk1"/>
              </a:buClr>
              <a:buSzPts val="2400"/>
              <a:buChar char="●"/>
            </a:pPr>
            <a:r>
              <a:rPr lang="en-US" sz="2400">
                <a:solidFill>
                  <a:schemeClr val="dk1"/>
                </a:solidFill>
              </a:rPr>
              <a:t>So the question is are we really 99% apes? How do we figure that out?</a:t>
            </a:r>
            <a:endParaRPr sz="2400">
              <a:solidFill>
                <a:schemeClr val="dk1"/>
              </a:solidFill>
            </a:endParaRPr>
          </a:p>
        </p:txBody>
      </p:sp>
      <p:pic>
        <p:nvPicPr>
          <p:cNvPr id="87" name="Google Shape;87;p16"/>
          <p:cNvPicPr preferRelativeResize="0"/>
          <p:nvPr/>
        </p:nvPicPr>
        <p:blipFill>
          <a:blip r:embed="rId3">
            <a:alphaModFix/>
          </a:blip>
          <a:stretch>
            <a:fillRect/>
          </a:stretch>
        </p:blipFill>
        <p:spPr>
          <a:xfrm>
            <a:off x="311700" y="1536625"/>
            <a:ext cx="8520599" cy="2890850"/>
          </a:xfrm>
          <a:prstGeom prst="rect">
            <a:avLst/>
          </a:prstGeom>
          <a:noFill/>
          <a:ln>
            <a:noFill/>
          </a:ln>
        </p:spPr>
      </p:pic>
      <p:sp>
        <p:nvSpPr>
          <p:cNvPr id="88" name="Google Shape;88;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43"/>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30</a:t>
            </a:fld>
            <a:endParaRPr>
              <a:latin typeface="Arial"/>
              <a:ea typeface="Arial"/>
              <a:cs typeface="Arial"/>
              <a:sym typeface="Arial"/>
            </a:endParaRPr>
          </a:p>
        </p:txBody>
      </p:sp>
      <p:sp>
        <p:nvSpPr>
          <p:cNvPr id="399" name="Google Shape;399;p43"/>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EGGGGJJ</a:t>
            </a:r>
            <a:endParaRPr/>
          </a:p>
        </p:txBody>
      </p:sp>
      <p:sp>
        <p:nvSpPr>
          <p:cNvPr id="400" name="Google Shape;400;p43"/>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AC</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C</a:t>
            </a:r>
            <a:r>
              <a:rPr lang="en-US" sz="2800" b="0" i="0" u="none">
                <a:solidFill>
                  <a:srgbClr val="FF0000"/>
                </a:solidFill>
                <a:latin typeface="Times New Roman"/>
                <a:ea typeface="Times New Roman"/>
                <a:cs typeface="Times New Roman"/>
                <a:sym typeface="Times New Roman"/>
              </a:rPr>
              <a:t>E</a:t>
            </a:r>
            <a:r>
              <a:rPr lang="en-US" sz="2800" b="0" i="0" u="none">
                <a:solidFill>
                  <a:schemeClr val="hlink"/>
                </a:solidFill>
                <a:latin typeface="Times New Roman"/>
                <a:ea typeface="Times New Roman"/>
                <a:cs typeface="Times New Roman"/>
                <a:sym typeface="Times New Roman"/>
              </a:rPr>
              <a:t>AD</a:t>
            </a:r>
            <a:endParaRPr/>
          </a:p>
        </p:txBody>
      </p:sp>
      <p:cxnSp>
        <p:nvCxnSpPr>
          <p:cNvPr id="401" name="Google Shape;401;p43"/>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02" name="Google Shape;402;p43"/>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03" name="Google Shape;403;p43"/>
          <p:cNvCxnSpPr/>
          <p:nvPr/>
        </p:nvCxnSpPr>
        <p:spPr>
          <a:xfrm>
            <a:off x="3348037"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404" name="Google Shape;404;p43"/>
          <p:cNvCxnSpPr/>
          <p:nvPr/>
        </p:nvCxnSpPr>
        <p:spPr>
          <a:xfrm>
            <a:off x="3492500" y="1628775"/>
            <a:ext cx="5032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405" name="Google Shape;405;p43"/>
          <p:cNvCxnSpPr/>
          <p:nvPr/>
        </p:nvCxnSpPr>
        <p:spPr>
          <a:xfrm>
            <a:off x="3276600" y="981075"/>
            <a:ext cx="7191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406" name="Google Shape;406;p43"/>
          <p:cNvCxnSpPr/>
          <p:nvPr/>
        </p:nvCxnSpPr>
        <p:spPr>
          <a:xfrm>
            <a:off x="2268537"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407" name="Google Shape;407;p43"/>
          <p:cNvSpPr txBox="1"/>
          <p:nvPr/>
        </p:nvSpPr>
        <p:spPr>
          <a:xfrm>
            <a:off x="2744787" y="2852737"/>
            <a:ext cx="1376362"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mismatch</a:t>
            </a:r>
            <a:endParaRPr/>
          </a:p>
        </p:txBody>
      </p:sp>
      <p:cxnSp>
        <p:nvCxnSpPr>
          <p:cNvPr id="408" name="Google Shape;408;p43"/>
          <p:cNvCxnSpPr/>
          <p:nvPr/>
        </p:nvCxnSpPr>
        <p:spPr>
          <a:xfrm flipH="1">
            <a:off x="3390900" y="1557337"/>
            <a:ext cx="1587" cy="1079500"/>
          </a:xfrm>
          <a:prstGeom prst="straightConnector1">
            <a:avLst/>
          </a:prstGeom>
          <a:noFill/>
          <a:ln w="9525" cap="flat" cmpd="sng">
            <a:solidFill>
              <a:schemeClr val="dk1"/>
            </a:solidFill>
            <a:prstDash val="solid"/>
            <a:miter lim="800000"/>
            <a:headEnd type="none" w="med" len="med"/>
            <a:tailEnd type="triangle" w="med" len="med"/>
          </a:ln>
        </p:spPr>
      </p:cxnSp>
      <p:sp>
        <p:nvSpPr>
          <p:cNvPr id="409" name="Google Shape;409;p43"/>
          <p:cNvSpPr txBox="1"/>
          <p:nvPr/>
        </p:nvSpPr>
        <p:spPr>
          <a:xfrm>
            <a:off x="468312" y="4076700"/>
            <a:ext cx="6553200"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out all the substrings ”DAD” in the pattern.</a:t>
            </a:r>
            <a:endParaRPr/>
          </a:p>
        </p:txBody>
      </p:sp>
      <p:sp>
        <p:nvSpPr>
          <p:cNvPr id="410" name="Google Shape;410;p43"/>
          <p:cNvSpPr txBox="1"/>
          <p:nvPr/>
        </p:nvSpPr>
        <p:spPr>
          <a:xfrm>
            <a:off x="0" y="0"/>
            <a:ext cx="2597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44"/>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31</a:t>
            </a:fld>
            <a:endParaRPr>
              <a:latin typeface="Arial"/>
              <a:ea typeface="Arial"/>
              <a:cs typeface="Arial"/>
              <a:sym typeface="Arial"/>
            </a:endParaRPr>
          </a:p>
        </p:txBody>
      </p:sp>
      <p:sp>
        <p:nvSpPr>
          <p:cNvPr id="416" name="Google Shape;416;p44"/>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ABDDCCD</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EGGGGJJ</a:t>
            </a:r>
            <a:endParaRPr/>
          </a:p>
        </p:txBody>
      </p:sp>
      <p:sp>
        <p:nvSpPr>
          <p:cNvPr id="417" name="Google Shape;417;p44"/>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AC</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CEAD</a:t>
            </a:r>
            <a:endParaRPr/>
          </a:p>
        </p:txBody>
      </p:sp>
      <p:cxnSp>
        <p:nvCxnSpPr>
          <p:cNvPr id="418" name="Google Shape;418;p44"/>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19" name="Google Shape;419;p44"/>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20" name="Google Shape;420;p44"/>
          <p:cNvCxnSpPr/>
          <p:nvPr/>
        </p:nvCxnSpPr>
        <p:spPr>
          <a:xfrm>
            <a:off x="3348037"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421" name="Google Shape;421;p44"/>
          <p:cNvCxnSpPr/>
          <p:nvPr/>
        </p:nvCxnSpPr>
        <p:spPr>
          <a:xfrm>
            <a:off x="3276600" y="981075"/>
            <a:ext cx="719137" cy="0"/>
          </a:xfrm>
          <a:prstGeom prst="straightConnector1">
            <a:avLst/>
          </a:prstGeom>
          <a:noFill/>
          <a:ln w="28575" cap="flat" cmpd="sng">
            <a:solidFill>
              <a:schemeClr val="hlink"/>
            </a:solidFill>
            <a:prstDash val="solid"/>
            <a:miter lim="800000"/>
            <a:headEnd type="none" w="med" len="med"/>
            <a:tailEnd type="none" w="med" len="med"/>
          </a:ln>
        </p:spPr>
      </p:cxnSp>
      <p:cxnSp>
        <p:nvCxnSpPr>
          <p:cNvPr id="422" name="Google Shape;422;p44"/>
          <p:cNvCxnSpPr/>
          <p:nvPr/>
        </p:nvCxnSpPr>
        <p:spPr>
          <a:xfrm>
            <a:off x="2268537"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423" name="Google Shape;423;p44"/>
          <p:cNvSpPr txBox="1"/>
          <p:nvPr/>
        </p:nvSpPr>
        <p:spPr>
          <a:xfrm>
            <a:off x="468312" y="4076700"/>
            <a:ext cx="6553200"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out all the substrings ”DAD” in the pattern.</a:t>
            </a:r>
            <a:endParaRPr/>
          </a:p>
        </p:txBody>
      </p:sp>
      <p:sp>
        <p:nvSpPr>
          <p:cNvPr id="424" name="Google Shape;424;p44"/>
          <p:cNvSpPr txBox="1"/>
          <p:nvPr/>
        </p:nvSpPr>
        <p:spPr>
          <a:xfrm>
            <a:off x="0" y="0"/>
            <a:ext cx="2611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45"/>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32</a:t>
            </a:fld>
            <a:endParaRPr>
              <a:latin typeface="Arial"/>
              <a:ea typeface="Arial"/>
              <a:cs typeface="Arial"/>
              <a:sym typeface="Arial"/>
            </a:endParaRPr>
          </a:p>
        </p:txBody>
      </p:sp>
      <p:sp>
        <p:nvSpPr>
          <p:cNvPr id="430" name="Google Shape;430;p45"/>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a:t>
            </a:r>
            <a:r>
              <a:rPr lang="en-US" sz="2800" b="0" i="0" u="none">
                <a:solidFill>
                  <a:schemeClr val="hlink"/>
                </a:solidFill>
                <a:latin typeface="Times New Roman"/>
                <a:ea typeface="Times New Roman"/>
                <a:cs typeface="Times New Roman"/>
                <a:sym typeface="Times New Roman"/>
              </a:rPr>
              <a:t>DDAD</a:t>
            </a:r>
            <a:r>
              <a:rPr lang="en-US" sz="2800" b="0" i="0" u="none">
                <a:solidFill>
                  <a:schemeClr val="dk1"/>
                </a:solidFill>
                <a:latin typeface="Times New Roman"/>
                <a:ea typeface="Times New Roman"/>
                <a:cs typeface="Times New Roman"/>
                <a:sym typeface="Times New Roman"/>
              </a:rPr>
              <a:t>EGGGGJJ</a:t>
            </a:r>
            <a:endParaRPr/>
          </a:p>
        </p:txBody>
      </p:sp>
      <p:sp>
        <p:nvSpPr>
          <p:cNvPr id="431" name="Google Shape;431;p45"/>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a:t>
            </a:r>
            <a:r>
              <a:rPr lang="en-US" sz="2800" b="0" i="0" u="none">
                <a:solidFill>
                  <a:srgbClr val="FF0000"/>
                </a:solidFill>
                <a:latin typeface="Times New Roman"/>
                <a:ea typeface="Times New Roman"/>
                <a:cs typeface="Times New Roman"/>
                <a:sym typeface="Times New Roman"/>
              </a:rPr>
              <a:t>C</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CEAD</a:t>
            </a:r>
            <a:endParaRPr/>
          </a:p>
        </p:txBody>
      </p:sp>
      <p:cxnSp>
        <p:nvCxnSpPr>
          <p:cNvPr id="432" name="Google Shape;432;p45"/>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33" name="Google Shape;433;p45"/>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34" name="Google Shape;434;p45"/>
          <p:cNvCxnSpPr/>
          <p:nvPr/>
        </p:nvCxnSpPr>
        <p:spPr>
          <a:xfrm>
            <a:off x="3078162"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435" name="Google Shape;435;p45"/>
          <p:cNvCxnSpPr/>
          <p:nvPr/>
        </p:nvCxnSpPr>
        <p:spPr>
          <a:xfrm>
            <a:off x="2987675" y="981075"/>
            <a:ext cx="1008062" cy="0"/>
          </a:xfrm>
          <a:prstGeom prst="straightConnector1">
            <a:avLst/>
          </a:prstGeom>
          <a:noFill/>
          <a:ln w="28575" cap="flat" cmpd="sng">
            <a:solidFill>
              <a:schemeClr val="hlink"/>
            </a:solidFill>
            <a:prstDash val="solid"/>
            <a:miter lim="800000"/>
            <a:headEnd type="none" w="med" len="med"/>
            <a:tailEnd type="none" w="med" len="med"/>
          </a:ln>
        </p:spPr>
      </p:cxnSp>
      <p:cxnSp>
        <p:nvCxnSpPr>
          <p:cNvPr id="436" name="Google Shape;436;p45"/>
          <p:cNvCxnSpPr/>
          <p:nvPr/>
        </p:nvCxnSpPr>
        <p:spPr>
          <a:xfrm>
            <a:off x="2268537"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437" name="Google Shape;437;p45"/>
          <p:cNvSpPr txBox="1"/>
          <p:nvPr/>
        </p:nvSpPr>
        <p:spPr>
          <a:xfrm>
            <a:off x="1477962" y="2852737"/>
            <a:ext cx="1376362"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mismatch</a:t>
            </a:r>
            <a:endParaRPr/>
          </a:p>
        </p:txBody>
      </p:sp>
      <p:cxnSp>
        <p:nvCxnSpPr>
          <p:cNvPr id="438" name="Google Shape;438;p45"/>
          <p:cNvCxnSpPr/>
          <p:nvPr/>
        </p:nvCxnSpPr>
        <p:spPr>
          <a:xfrm flipH="1">
            <a:off x="2124075" y="1557337"/>
            <a:ext cx="1587" cy="1079500"/>
          </a:xfrm>
          <a:prstGeom prst="straightConnector1">
            <a:avLst/>
          </a:prstGeom>
          <a:noFill/>
          <a:ln w="9525" cap="flat" cmpd="sng">
            <a:solidFill>
              <a:schemeClr val="dk1"/>
            </a:solidFill>
            <a:prstDash val="solid"/>
            <a:miter lim="800000"/>
            <a:headEnd type="none" w="med" len="med"/>
            <a:tailEnd type="triangle" w="med" len="med"/>
          </a:ln>
        </p:spPr>
      </p:cxnSp>
      <p:sp>
        <p:nvSpPr>
          <p:cNvPr id="439" name="Google Shape;439;p45"/>
          <p:cNvSpPr txBox="1"/>
          <p:nvPr/>
        </p:nvSpPr>
        <p:spPr>
          <a:xfrm>
            <a:off x="468312" y="4076700"/>
            <a:ext cx="6308725" cy="466725"/>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all the substrings ”DDAD” in the pattern.</a:t>
            </a:r>
            <a:endParaRPr/>
          </a:p>
        </p:txBody>
      </p:sp>
      <p:sp>
        <p:nvSpPr>
          <p:cNvPr id="440" name="Google Shape;440;p45"/>
          <p:cNvSpPr txBox="1"/>
          <p:nvPr/>
        </p:nvSpPr>
        <p:spPr>
          <a:xfrm>
            <a:off x="0" y="0"/>
            <a:ext cx="27075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6"/>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33</a:t>
            </a:fld>
            <a:endParaRPr>
              <a:latin typeface="Arial"/>
              <a:ea typeface="Arial"/>
              <a:cs typeface="Arial"/>
              <a:sym typeface="Arial"/>
            </a:endParaRPr>
          </a:p>
        </p:txBody>
      </p:sp>
      <p:sp>
        <p:nvSpPr>
          <p:cNvPr id="446" name="Google Shape;446;p46"/>
          <p:cNvSpPr txBox="1"/>
          <p:nvPr/>
        </p:nvSpPr>
        <p:spPr>
          <a:xfrm>
            <a:off x="120650" y="534987"/>
            <a:ext cx="5499100"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Text :     ABDDCC</a:t>
            </a:r>
            <a:r>
              <a:rPr lang="en-US" sz="2800" b="0" i="0" u="none">
                <a:solidFill>
                  <a:schemeClr val="hlink"/>
                </a:solidFill>
                <a:latin typeface="Times New Roman"/>
                <a:ea typeface="Times New Roman"/>
                <a:cs typeface="Times New Roman"/>
                <a:sym typeface="Times New Roman"/>
              </a:rPr>
              <a:t>DDAD</a:t>
            </a:r>
            <a:r>
              <a:rPr lang="en-US" sz="2800" b="0" i="0" u="none">
                <a:solidFill>
                  <a:schemeClr val="dk1"/>
                </a:solidFill>
                <a:latin typeface="Times New Roman"/>
                <a:ea typeface="Times New Roman"/>
                <a:cs typeface="Times New Roman"/>
                <a:sym typeface="Times New Roman"/>
              </a:rPr>
              <a:t>EGGGGJJ</a:t>
            </a:r>
            <a:endParaRPr/>
          </a:p>
        </p:txBody>
      </p:sp>
      <p:sp>
        <p:nvSpPr>
          <p:cNvPr id="447" name="Google Shape;447;p46"/>
          <p:cNvSpPr txBox="1"/>
          <p:nvPr/>
        </p:nvSpPr>
        <p:spPr>
          <a:xfrm>
            <a:off x="101600" y="1111250"/>
            <a:ext cx="3967162" cy="519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Pattern :    A</a:t>
            </a:r>
            <a:r>
              <a:rPr lang="en-US" sz="2800" b="0" i="0" u="none">
                <a:solidFill>
                  <a:srgbClr val="FF0000"/>
                </a:solidFill>
                <a:latin typeface="Times New Roman"/>
                <a:ea typeface="Times New Roman"/>
                <a:cs typeface="Times New Roman"/>
                <a:sym typeface="Times New Roman"/>
              </a:rPr>
              <a:t>C</a:t>
            </a:r>
            <a:r>
              <a:rPr lang="en-US" sz="2800" b="0" i="0" u="none">
                <a:solidFill>
                  <a:schemeClr val="hlink"/>
                </a:solidFill>
                <a:latin typeface="Times New Roman"/>
                <a:ea typeface="Times New Roman"/>
                <a:cs typeface="Times New Roman"/>
                <a:sym typeface="Times New Roman"/>
              </a:rPr>
              <a:t>DAD</a:t>
            </a:r>
            <a:r>
              <a:rPr lang="en-US" sz="2800" b="0" i="0" u="none">
                <a:solidFill>
                  <a:schemeClr val="dk1"/>
                </a:solidFill>
                <a:latin typeface="Times New Roman"/>
                <a:ea typeface="Times New Roman"/>
                <a:cs typeface="Times New Roman"/>
                <a:sym typeface="Times New Roman"/>
              </a:rPr>
              <a:t>CEAD</a:t>
            </a:r>
            <a:endParaRPr/>
          </a:p>
        </p:txBody>
      </p:sp>
      <p:cxnSp>
        <p:nvCxnSpPr>
          <p:cNvPr id="448" name="Google Shape;448;p46"/>
          <p:cNvCxnSpPr/>
          <p:nvPr/>
        </p:nvCxnSpPr>
        <p:spPr>
          <a:xfrm>
            <a:off x="1758950" y="333375"/>
            <a:ext cx="0"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49" name="Google Shape;449;p46"/>
          <p:cNvCxnSpPr/>
          <p:nvPr/>
        </p:nvCxnSpPr>
        <p:spPr>
          <a:xfrm flipH="1">
            <a:off x="3995737" y="333375"/>
            <a:ext cx="9525" cy="2089150"/>
          </a:xfrm>
          <a:prstGeom prst="straightConnector1">
            <a:avLst/>
          </a:prstGeom>
          <a:noFill/>
          <a:ln w="9525" cap="flat" cmpd="sng">
            <a:solidFill>
              <a:schemeClr val="dk1"/>
            </a:solidFill>
            <a:prstDash val="solid"/>
            <a:miter lim="800000"/>
            <a:headEnd type="none" w="med" len="med"/>
            <a:tailEnd type="none" w="med" len="med"/>
          </a:ln>
        </p:spPr>
      </p:cxnSp>
      <p:cxnSp>
        <p:nvCxnSpPr>
          <p:cNvPr id="450" name="Google Shape;450;p46"/>
          <p:cNvCxnSpPr/>
          <p:nvPr/>
        </p:nvCxnSpPr>
        <p:spPr>
          <a:xfrm>
            <a:off x="3078162" y="404812"/>
            <a:ext cx="0" cy="215900"/>
          </a:xfrm>
          <a:prstGeom prst="straightConnector1">
            <a:avLst/>
          </a:prstGeom>
          <a:noFill/>
          <a:ln w="38100" cap="flat" cmpd="sng">
            <a:solidFill>
              <a:schemeClr val="hlink"/>
            </a:solidFill>
            <a:prstDash val="solid"/>
            <a:miter lim="800000"/>
            <a:headEnd type="none" w="med" len="med"/>
            <a:tailEnd type="triangle" w="med" len="med"/>
          </a:ln>
        </p:spPr>
      </p:cxnSp>
      <p:cxnSp>
        <p:nvCxnSpPr>
          <p:cNvPr id="451" name="Google Shape;451;p46"/>
          <p:cNvCxnSpPr/>
          <p:nvPr/>
        </p:nvCxnSpPr>
        <p:spPr>
          <a:xfrm>
            <a:off x="2987675" y="981075"/>
            <a:ext cx="1008062" cy="0"/>
          </a:xfrm>
          <a:prstGeom prst="straightConnector1">
            <a:avLst/>
          </a:prstGeom>
          <a:noFill/>
          <a:ln w="28575" cap="flat" cmpd="sng">
            <a:solidFill>
              <a:schemeClr val="hlink"/>
            </a:solidFill>
            <a:prstDash val="solid"/>
            <a:miter lim="800000"/>
            <a:headEnd type="none" w="med" len="med"/>
            <a:tailEnd type="none" w="med" len="med"/>
          </a:ln>
        </p:spPr>
      </p:cxnSp>
      <p:cxnSp>
        <p:nvCxnSpPr>
          <p:cNvPr id="452" name="Google Shape;452;p46"/>
          <p:cNvCxnSpPr/>
          <p:nvPr/>
        </p:nvCxnSpPr>
        <p:spPr>
          <a:xfrm>
            <a:off x="2268537" y="1628775"/>
            <a:ext cx="700087" cy="0"/>
          </a:xfrm>
          <a:prstGeom prst="straightConnector1">
            <a:avLst/>
          </a:prstGeom>
          <a:noFill/>
          <a:ln w="28575" cap="flat" cmpd="sng">
            <a:solidFill>
              <a:schemeClr val="hlink"/>
            </a:solidFill>
            <a:prstDash val="solid"/>
            <a:miter lim="800000"/>
            <a:headEnd type="none" w="med" len="med"/>
            <a:tailEnd type="none" w="med" len="med"/>
          </a:ln>
        </p:spPr>
      </p:cxnSp>
      <p:sp>
        <p:nvSpPr>
          <p:cNvPr id="453" name="Google Shape;453;p46"/>
          <p:cNvSpPr txBox="1"/>
          <p:nvPr/>
        </p:nvSpPr>
        <p:spPr>
          <a:xfrm>
            <a:off x="1619250" y="2708275"/>
            <a:ext cx="1376362"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mismatch</a:t>
            </a:r>
            <a:endParaRPr/>
          </a:p>
        </p:txBody>
      </p:sp>
      <p:cxnSp>
        <p:nvCxnSpPr>
          <p:cNvPr id="454" name="Google Shape;454;p46"/>
          <p:cNvCxnSpPr/>
          <p:nvPr/>
        </p:nvCxnSpPr>
        <p:spPr>
          <a:xfrm flipH="1">
            <a:off x="2124075" y="1557337"/>
            <a:ext cx="1587" cy="1079500"/>
          </a:xfrm>
          <a:prstGeom prst="straightConnector1">
            <a:avLst/>
          </a:prstGeom>
          <a:noFill/>
          <a:ln w="9525" cap="flat" cmpd="sng">
            <a:solidFill>
              <a:schemeClr val="dk1"/>
            </a:solidFill>
            <a:prstDash val="solid"/>
            <a:miter lim="800000"/>
            <a:headEnd type="none" w="med" len="med"/>
            <a:tailEnd type="triangle" w="med" len="med"/>
          </a:ln>
        </p:spPr>
      </p:cxnSp>
      <p:sp>
        <p:nvSpPr>
          <p:cNvPr id="455" name="Google Shape;455;p46"/>
          <p:cNvSpPr txBox="1"/>
          <p:nvPr/>
        </p:nvSpPr>
        <p:spPr>
          <a:xfrm>
            <a:off x="69850" y="3357562"/>
            <a:ext cx="8948737" cy="831850"/>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find all the substrings ”DDAD” in the pattern. There is no substring</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“DDAD” in the pattern.</a:t>
            </a:r>
            <a:endParaRPr/>
          </a:p>
        </p:txBody>
      </p:sp>
      <p:sp>
        <p:nvSpPr>
          <p:cNvPr id="456" name="Google Shape;456;p46"/>
          <p:cNvSpPr txBox="1"/>
          <p:nvPr/>
        </p:nvSpPr>
        <p:spPr>
          <a:xfrm>
            <a:off x="107950" y="4508500"/>
            <a:ext cx="8639175" cy="831850"/>
          </a:xfrm>
          <a:prstGeom prst="rect">
            <a:avLst/>
          </a:prstGeom>
          <a:noFill/>
          <a:ln w="952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There is no any suffix of “BDDCCDDAD” which is equal to a prefix</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of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a:t>
            </a:r>
            <a:endParaRPr/>
          </a:p>
        </p:txBody>
      </p:sp>
      <p:sp>
        <p:nvSpPr>
          <p:cNvPr id="457" name="Google Shape;457;p46"/>
          <p:cNvSpPr txBox="1"/>
          <p:nvPr/>
        </p:nvSpPr>
        <p:spPr>
          <a:xfrm>
            <a:off x="0" y="0"/>
            <a:ext cx="2597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Another example: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1"/>
        <p:cNvGrpSpPr/>
        <p:nvPr/>
      </p:nvGrpSpPr>
      <p:grpSpPr>
        <a:xfrm>
          <a:off x="0" y="0"/>
          <a:ext cx="0" cy="0"/>
          <a:chOff x="0" y="0"/>
          <a:chExt cx="0" cy="0"/>
        </a:xfrm>
      </p:grpSpPr>
      <p:sp>
        <p:nvSpPr>
          <p:cNvPr id="462" name="Google Shape;462;p4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34</a:t>
            </a:fld>
            <a:endParaRPr>
              <a:latin typeface="Arial"/>
              <a:ea typeface="Arial"/>
              <a:cs typeface="Arial"/>
              <a:sym typeface="Arial"/>
            </a:endParaRPr>
          </a:p>
        </p:txBody>
      </p:sp>
      <p:sp>
        <p:nvSpPr>
          <p:cNvPr id="463" name="Google Shape;463;p47"/>
          <p:cNvSpPr txBox="1">
            <a:spLocks noGrp="1"/>
          </p:cNvSpPr>
          <p:nvPr>
            <p:ph type="body" idx="1"/>
          </p:nvPr>
        </p:nvSpPr>
        <p:spPr>
          <a:xfrm>
            <a:off x="250825" y="2205037"/>
            <a:ext cx="8713787" cy="2476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The idea that we explained above is the main idea of  this</a:t>
            </a:r>
            <a:endParaRPr/>
          </a:p>
          <a:p>
            <a:pPr marL="342900" marR="0" lvl="0" indent="-34290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algorithm.  And next we will use bit-parallel method to</a:t>
            </a:r>
            <a:endParaRPr/>
          </a:p>
          <a:p>
            <a:pPr marL="342900" marR="0" lvl="0" indent="-34290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implement this 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7"/>
        <p:cNvGrpSpPr/>
        <p:nvPr/>
      </p:nvGrpSpPr>
      <p:grpSpPr>
        <a:xfrm>
          <a:off x="0" y="0"/>
          <a:ext cx="0" cy="0"/>
          <a:chOff x="0" y="0"/>
          <a:chExt cx="0" cy="0"/>
        </a:xfrm>
      </p:grpSpPr>
      <p:sp>
        <p:nvSpPr>
          <p:cNvPr id="468" name="Google Shape;468;p48"/>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35</a:t>
            </a:fld>
            <a:endParaRPr>
              <a:latin typeface="Arial"/>
              <a:ea typeface="Arial"/>
              <a:cs typeface="Arial"/>
              <a:sym typeface="Arial"/>
            </a:endParaRPr>
          </a:p>
        </p:txBody>
      </p:sp>
      <p:sp>
        <p:nvSpPr>
          <p:cNvPr id="469" name="Google Shape;469;p48"/>
          <p:cNvSpPr txBox="1"/>
          <p:nvPr/>
        </p:nvSpPr>
        <p:spPr>
          <a:xfrm>
            <a:off x="250825" y="188912"/>
            <a:ext cx="856932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use bits to store the positions of a character  in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a:t>
            </a:r>
            <a:endParaRPr/>
          </a:p>
        </p:txBody>
      </p:sp>
      <p:sp>
        <p:nvSpPr>
          <p:cNvPr id="470" name="Google Shape;470;p48"/>
          <p:cNvSpPr txBox="1"/>
          <p:nvPr/>
        </p:nvSpPr>
        <p:spPr>
          <a:xfrm>
            <a:off x="323850" y="765175"/>
            <a:ext cx="8569325" cy="822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Example:</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71" name="Google Shape;471;p48"/>
          <p:cNvSpPr txBox="1"/>
          <p:nvPr/>
        </p:nvSpPr>
        <p:spPr>
          <a:xfrm>
            <a:off x="1962150" y="1987550"/>
            <a:ext cx="36179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 character “A”, we store </a:t>
            </a:r>
            <a:endParaRPr/>
          </a:p>
        </p:txBody>
      </p:sp>
      <p:sp>
        <p:nvSpPr>
          <p:cNvPr id="472" name="Google Shape;472;p48"/>
          <p:cNvSpPr txBox="1"/>
          <p:nvPr/>
        </p:nvSpPr>
        <p:spPr>
          <a:xfrm>
            <a:off x="5959475" y="1916112"/>
            <a:ext cx="19367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 0 1 00 01 0</a:t>
            </a:r>
            <a:endParaRPr/>
          </a:p>
        </p:txBody>
      </p:sp>
      <p:sp>
        <p:nvSpPr>
          <p:cNvPr id="473" name="Google Shape;473;p48"/>
          <p:cNvSpPr txBox="1"/>
          <p:nvPr/>
        </p:nvSpPr>
        <p:spPr>
          <a:xfrm>
            <a:off x="1962150" y="2708275"/>
            <a:ext cx="36004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 character “B”, we store </a:t>
            </a:r>
            <a:endParaRPr/>
          </a:p>
        </p:txBody>
      </p:sp>
      <p:sp>
        <p:nvSpPr>
          <p:cNvPr id="474" name="Google Shape;474;p48"/>
          <p:cNvSpPr txBox="1"/>
          <p:nvPr/>
        </p:nvSpPr>
        <p:spPr>
          <a:xfrm>
            <a:off x="5959475" y="2636837"/>
            <a:ext cx="19192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 0 0 11 0 00</a:t>
            </a:r>
            <a:endParaRPr/>
          </a:p>
        </p:txBody>
      </p:sp>
      <p:sp>
        <p:nvSpPr>
          <p:cNvPr id="475" name="Google Shape;475;p48"/>
          <p:cNvSpPr txBox="1"/>
          <p:nvPr/>
        </p:nvSpPr>
        <p:spPr>
          <a:xfrm>
            <a:off x="1962150" y="3500437"/>
            <a:ext cx="36004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 character “C”, we store </a:t>
            </a:r>
            <a:endParaRPr/>
          </a:p>
        </p:txBody>
      </p:sp>
      <p:sp>
        <p:nvSpPr>
          <p:cNvPr id="476" name="Google Shape;476;p48"/>
          <p:cNvSpPr txBox="1"/>
          <p:nvPr/>
        </p:nvSpPr>
        <p:spPr>
          <a:xfrm>
            <a:off x="5940425" y="3500437"/>
            <a:ext cx="19192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 1 0 0 0 100</a:t>
            </a:r>
            <a:endParaRPr/>
          </a:p>
        </p:txBody>
      </p:sp>
      <p:sp>
        <p:nvSpPr>
          <p:cNvPr id="477" name="Google Shape;477;p48"/>
          <p:cNvSpPr txBox="1"/>
          <p:nvPr/>
        </p:nvSpPr>
        <p:spPr>
          <a:xfrm>
            <a:off x="1962150" y="4267200"/>
            <a:ext cx="36179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 character “D”, we store </a:t>
            </a:r>
            <a:endParaRPr/>
          </a:p>
        </p:txBody>
      </p:sp>
      <p:sp>
        <p:nvSpPr>
          <p:cNvPr id="478" name="Google Shape;478;p48"/>
          <p:cNvSpPr txBox="1"/>
          <p:nvPr/>
        </p:nvSpPr>
        <p:spPr>
          <a:xfrm>
            <a:off x="5940425" y="4292600"/>
            <a:ext cx="20129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 0 0 0 0 0 01</a:t>
            </a:r>
            <a:endParaRPr/>
          </a:p>
        </p:txBody>
      </p:sp>
      <p:sp>
        <p:nvSpPr>
          <p:cNvPr id="479" name="Google Shape;479;p48"/>
          <p:cNvSpPr txBox="1"/>
          <p:nvPr/>
        </p:nvSpPr>
        <p:spPr>
          <a:xfrm>
            <a:off x="323850" y="5157787"/>
            <a:ext cx="54943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For the characters do not exit in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 we store </a:t>
            </a:r>
            <a:endParaRPr/>
          </a:p>
        </p:txBody>
      </p:sp>
      <p:sp>
        <p:nvSpPr>
          <p:cNvPr id="480" name="Google Shape;480;p48"/>
          <p:cNvSpPr txBox="1"/>
          <p:nvPr/>
        </p:nvSpPr>
        <p:spPr>
          <a:xfrm>
            <a:off x="5867400" y="5157787"/>
            <a:ext cx="20208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0 0 0 0 0 0 0</a:t>
            </a:r>
            <a:endParaRPr/>
          </a:p>
        </p:txBody>
      </p:sp>
      <p:sp>
        <p:nvSpPr>
          <p:cNvPr id="481" name="Google Shape;481;p48"/>
          <p:cNvSpPr txBox="1"/>
          <p:nvPr/>
        </p:nvSpPr>
        <p:spPr>
          <a:xfrm>
            <a:off x="539750" y="1268412"/>
            <a:ext cx="20812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 CABBCAD</a:t>
            </a:r>
            <a:endParaRPr/>
          </a:p>
        </p:txBody>
      </p:sp>
      <p:sp>
        <p:nvSpPr>
          <p:cNvPr id="482" name="Google Shape;482;p48"/>
          <p:cNvSpPr txBox="1"/>
          <p:nvPr/>
        </p:nvSpPr>
        <p:spPr>
          <a:xfrm>
            <a:off x="5867400" y="1557337"/>
            <a:ext cx="20812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P</a:t>
            </a:r>
            <a:r>
              <a:rPr lang="en-US" sz="2400" b="0" i="0" u="none">
                <a:solidFill>
                  <a:schemeClr val="dk1"/>
                </a:solidFill>
                <a:latin typeface="Times New Roman"/>
                <a:ea typeface="Times New Roman"/>
                <a:cs typeface="Times New Roman"/>
                <a:sym typeface="Times New Roman"/>
              </a:rPr>
              <a:t>: CABBCAD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6"/>
        <p:cNvGrpSpPr/>
        <p:nvPr/>
      </p:nvGrpSpPr>
      <p:grpSpPr>
        <a:xfrm>
          <a:off x="0" y="0"/>
          <a:ext cx="0" cy="0"/>
          <a:chOff x="0" y="0"/>
          <a:chExt cx="0" cy="0"/>
        </a:xfrm>
      </p:grpSpPr>
      <p:sp>
        <p:nvSpPr>
          <p:cNvPr id="487" name="Google Shape;487;p49"/>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36</a:t>
            </a:fld>
            <a:endParaRPr>
              <a:latin typeface="Arial"/>
              <a:ea typeface="Arial"/>
              <a:cs typeface="Arial"/>
              <a:sym typeface="Arial"/>
            </a:endParaRPr>
          </a:p>
        </p:txBody>
      </p:sp>
      <p:sp>
        <p:nvSpPr>
          <p:cNvPr id="488" name="Google Shape;488;p49"/>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t>
            </a:r>
            <a:r>
              <a:rPr lang="en-US" sz="2400" b="0" i="0" u="none">
                <a:solidFill>
                  <a:schemeClr val="dk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a:t>
            </a:r>
            <a:r>
              <a:rPr lang="en-US" sz="2400" b="0" i="0" u="none">
                <a:solidFill>
                  <a:schemeClr val="dk2"/>
                </a:solidFill>
                <a:latin typeface="Times New Roman"/>
                <a:ea typeface="Times New Roman"/>
                <a:cs typeface="Times New Roman"/>
                <a:sym typeface="Times New Roman"/>
              </a:rPr>
              <a:t>C</a:t>
            </a:r>
            <a:r>
              <a:rPr lang="en-US" sz="2400" b="0" i="0" u="none">
                <a:solidFill>
                  <a:schemeClr val="dk1"/>
                </a:solidFill>
                <a:latin typeface="Times New Roman"/>
                <a:ea typeface="Times New Roman"/>
                <a:cs typeface="Times New Roman"/>
                <a:sym typeface="Times New Roman"/>
              </a:rPr>
              <a:t>ABA</a:t>
            </a:r>
            <a:endParaRPr/>
          </a:p>
        </p:txBody>
      </p:sp>
      <p:sp>
        <p:nvSpPr>
          <p:cNvPr id="489" name="Google Shape;489;p49"/>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490" name="Google Shape;490;p49"/>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sp>
        <p:nvSpPr>
          <p:cNvPr id="491" name="Google Shape;491;p49"/>
          <p:cNvSpPr txBox="1"/>
          <p:nvPr/>
        </p:nvSpPr>
        <p:spPr>
          <a:xfrm>
            <a:off x="6265862" y="1555750"/>
            <a:ext cx="2301875" cy="1839912"/>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Pattern:      </a:t>
            </a:r>
            <a:r>
              <a:rPr lang="en-US" sz="1600" b="0" i="0" u="none">
                <a:solidFill>
                  <a:schemeClr val="dk1"/>
                </a:solidFill>
                <a:latin typeface="Times New Roman"/>
                <a:ea typeface="Times New Roman"/>
                <a:cs typeface="Times New Roman"/>
                <a:sym typeface="Times New Roman"/>
              </a:rPr>
              <a:t>CABCCAD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0100010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0011000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C:                1000100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0000001</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other:          0000000</a:t>
            </a:r>
            <a:endParaRPr/>
          </a:p>
        </p:txBody>
      </p:sp>
      <p:cxnSp>
        <p:nvCxnSpPr>
          <p:cNvPr id="492" name="Google Shape;492;p49"/>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493" name="Google Shape;493;p49"/>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sp>
        <p:nvSpPr>
          <p:cNvPr id="494" name="Google Shape;494;p49"/>
          <p:cNvSpPr txBox="1"/>
          <p:nvPr/>
        </p:nvSpPr>
        <p:spPr>
          <a:xfrm>
            <a:off x="6300787" y="3500437"/>
            <a:ext cx="2303462" cy="376237"/>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1111111</a:t>
            </a:r>
            <a:endParaRPr/>
          </a:p>
        </p:txBody>
      </p:sp>
      <p:sp>
        <p:nvSpPr>
          <p:cNvPr id="495" name="Google Shape;495;p49"/>
          <p:cNvSpPr txBox="1"/>
          <p:nvPr/>
        </p:nvSpPr>
        <p:spPr>
          <a:xfrm>
            <a:off x="107950" y="-26987"/>
            <a:ext cx="8905875" cy="946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Here, we explain how to use bit-parallel to find the substring </a:t>
            </a:r>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of a pattern which is equaled to a suffix of the window.</a:t>
            </a:r>
            <a:endParaRPr/>
          </a:p>
        </p:txBody>
      </p:sp>
      <p:sp>
        <p:nvSpPr>
          <p:cNvPr id="496" name="Google Shape;496;p49"/>
          <p:cNvSpPr txBox="1"/>
          <p:nvPr/>
        </p:nvSpPr>
        <p:spPr>
          <a:xfrm>
            <a:off x="395287" y="4221162"/>
            <a:ext cx="5800725" cy="466725"/>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We use a mask D to record some information.</a:t>
            </a:r>
            <a:endParaRPr/>
          </a:p>
        </p:txBody>
      </p:sp>
      <p:cxnSp>
        <p:nvCxnSpPr>
          <p:cNvPr id="497" name="Google Shape;497;p49"/>
          <p:cNvCxnSpPr/>
          <p:nvPr/>
        </p:nvCxnSpPr>
        <p:spPr>
          <a:xfrm rot="10800000" flipH="1">
            <a:off x="5291137" y="3860800"/>
            <a:ext cx="1008062" cy="288925"/>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1"/>
        <p:cNvGrpSpPr/>
        <p:nvPr/>
      </p:nvGrpSpPr>
      <p:grpSpPr>
        <a:xfrm>
          <a:off x="0" y="0"/>
          <a:ext cx="0" cy="0"/>
          <a:chOff x="0" y="0"/>
          <a:chExt cx="0" cy="0"/>
        </a:xfrm>
      </p:grpSpPr>
      <p:sp>
        <p:nvSpPr>
          <p:cNvPr id="502" name="Google Shape;502;p50"/>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37</a:t>
            </a:fld>
            <a:endParaRPr>
              <a:latin typeface="Arial"/>
              <a:ea typeface="Arial"/>
              <a:cs typeface="Arial"/>
              <a:sym typeface="Arial"/>
            </a:endParaRPr>
          </a:p>
        </p:txBody>
      </p:sp>
      <p:sp>
        <p:nvSpPr>
          <p:cNvPr id="503" name="Google Shape;503;p50"/>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t>
            </a:r>
            <a:r>
              <a:rPr lang="en-US" sz="2400" b="0" i="0" u="none">
                <a:solidFill>
                  <a:schemeClr val="dk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a:t>
            </a:r>
            <a:r>
              <a:rPr lang="en-US" sz="2400" b="0" i="0" u="none">
                <a:solidFill>
                  <a:schemeClr val="dk2"/>
                </a:solidFill>
                <a:latin typeface="Times New Roman"/>
                <a:ea typeface="Times New Roman"/>
                <a:cs typeface="Times New Roman"/>
                <a:sym typeface="Times New Roman"/>
              </a:rPr>
              <a:t>C</a:t>
            </a:r>
            <a:r>
              <a:rPr lang="en-US" sz="2400" b="0" i="0" u="none">
                <a:solidFill>
                  <a:schemeClr val="hlink"/>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BA</a:t>
            </a:r>
            <a:endParaRPr/>
          </a:p>
        </p:txBody>
      </p:sp>
      <p:sp>
        <p:nvSpPr>
          <p:cNvPr id="504" name="Google Shape;504;p50"/>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505" name="Google Shape;505;p50"/>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sp>
        <p:nvSpPr>
          <p:cNvPr id="506" name="Google Shape;506;p50"/>
          <p:cNvSpPr txBox="1"/>
          <p:nvPr/>
        </p:nvSpPr>
        <p:spPr>
          <a:xfrm>
            <a:off x="6265862" y="1555750"/>
            <a:ext cx="2301875" cy="1839912"/>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Pattern:      </a:t>
            </a:r>
            <a:r>
              <a:rPr lang="en-US" sz="1600" b="0" i="0" u="none">
                <a:solidFill>
                  <a:schemeClr val="dk1"/>
                </a:solidFill>
                <a:latin typeface="Times New Roman"/>
                <a:ea typeface="Times New Roman"/>
                <a:cs typeface="Times New Roman"/>
                <a:sym typeface="Times New Roman"/>
              </a:rPr>
              <a:t>CABCCAD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0100010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0011000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C:                1000100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0000001</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other:          0000000</a:t>
            </a:r>
            <a:endParaRPr/>
          </a:p>
        </p:txBody>
      </p:sp>
      <p:cxnSp>
        <p:nvCxnSpPr>
          <p:cNvPr id="507" name="Google Shape;507;p50"/>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08" name="Google Shape;508;p50"/>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sp>
        <p:nvSpPr>
          <p:cNvPr id="509" name="Google Shape;509;p50"/>
          <p:cNvSpPr txBox="1"/>
          <p:nvPr/>
        </p:nvSpPr>
        <p:spPr>
          <a:xfrm>
            <a:off x="865187" y="2492375"/>
            <a:ext cx="2303462" cy="376237"/>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1111111</a:t>
            </a:r>
            <a:endParaRPr/>
          </a:p>
        </p:txBody>
      </p:sp>
      <p:sp>
        <p:nvSpPr>
          <p:cNvPr id="510" name="Google Shape;510;p50"/>
          <p:cNvSpPr txBox="1"/>
          <p:nvPr/>
        </p:nvSpPr>
        <p:spPr>
          <a:xfrm>
            <a:off x="865187" y="2998787"/>
            <a:ext cx="216058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                010</a:t>
            </a:r>
            <a:r>
              <a:rPr lang="en-US" sz="1800" b="0" i="0" u="none">
                <a:solidFill>
                  <a:schemeClr val="dk2"/>
                </a:solidFill>
                <a:latin typeface="Times New Roman"/>
                <a:ea typeface="Times New Roman"/>
                <a:cs typeface="Times New Roman"/>
                <a:sym typeface="Times New Roman"/>
              </a:rPr>
              <a:t>0</a:t>
            </a:r>
            <a:r>
              <a:rPr lang="en-US" sz="1800" b="0" i="0" u="none">
                <a:solidFill>
                  <a:schemeClr val="dk1"/>
                </a:solidFill>
                <a:latin typeface="Times New Roman"/>
                <a:ea typeface="Times New Roman"/>
                <a:cs typeface="Times New Roman"/>
                <a:sym typeface="Times New Roman"/>
              </a:rPr>
              <a:t>010</a:t>
            </a:r>
            <a:endParaRPr/>
          </a:p>
        </p:txBody>
      </p:sp>
      <p:sp>
        <p:nvSpPr>
          <p:cNvPr id="511" name="Google Shape;511;p50"/>
          <p:cNvSpPr txBox="1"/>
          <p:nvPr/>
        </p:nvSpPr>
        <p:spPr>
          <a:xfrm>
            <a:off x="0" y="2997200"/>
            <a:ext cx="5778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And</a:t>
            </a:r>
            <a:endParaRPr/>
          </a:p>
        </p:txBody>
      </p:sp>
      <p:cxnSp>
        <p:nvCxnSpPr>
          <p:cNvPr id="512" name="Google Shape;512;p50"/>
          <p:cNvCxnSpPr/>
          <p:nvPr/>
        </p:nvCxnSpPr>
        <p:spPr>
          <a:xfrm>
            <a:off x="0" y="3429000"/>
            <a:ext cx="3025775" cy="0"/>
          </a:xfrm>
          <a:prstGeom prst="straightConnector1">
            <a:avLst/>
          </a:prstGeom>
          <a:noFill/>
          <a:ln w="28575" cap="flat" cmpd="sng">
            <a:solidFill>
              <a:schemeClr val="dk1"/>
            </a:solidFill>
            <a:prstDash val="solid"/>
            <a:miter lim="800000"/>
            <a:headEnd type="none" w="med" len="med"/>
            <a:tailEnd type="none" w="med" len="med"/>
          </a:ln>
        </p:spPr>
      </p:cxnSp>
      <p:sp>
        <p:nvSpPr>
          <p:cNvPr id="513" name="Google Shape;513;p50"/>
          <p:cNvSpPr txBox="1"/>
          <p:nvPr/>
        </p:nvSpPr>
        <p:spPr>
          <a:xfrm>
            <a:off x="1992312" y="3500437"/>
            <a:ext cx="1185862"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0100010</a:t>
            </a:r>
            <a:endParaRPr/>
          </a:p>
        </p:txBody>
      </p:sp>
      <p:sp>
        <p:nvSpPr>
          <p:cNvPr id="514" name="Google Shape;514;p50"/>
          <p:cNvSpPr txBox="1"/>
          <p:nvPr/>
        </p:nvSpPr>
        <p:spPr>
          <a:xfrm>
            <a:off x="250825" y="4492625"/>
            <a:ext cx="4105275" cy="37623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0100010&lt;&lt;1 =1000100</a:t>
            </a:r>
            <a:endParaRPr/>
          </a:p>
        </p:txBody>
      </p:sp>
      <p:cxnSp>
        <p:nvCxnSpPr>
          <p:cNvPr id="515" name="Google Shape;515;p50"/>
          <p:cNvCxnSpPr/>
          <p:nvPr/>
        </p:nvCxnSpPr>
        <p:spPr>
          <a:xfrm>
            <a:off x="3898900" y="790575"/>
            <a:ext cx="12700" cy="287337"/>
          </a:xfrm>
          <a:prstGeom prst="straightConnector1">
            <a:avLst/>
          </a:prstGeom>
          <a:noFill/>
          <a:ln w="9525" cap="flat" cmpd="sng">
            <a:solidFill>
              <a:schemeClr val="dk1"/>
            </a:solidFill>
            <a:prstDash val="solid"/>
            <a:miter lim="800000"/>
            <a:headEnd type="none" w="med" len="med"/>
            <a:tailEnd type="triangle" w="med" len="med"/>
          </a:ln>
        </p:spPr>
      </p:cxnSp>
      <p:cxnSp>
        <p:nvCxnSpPr>
          <p:cNvPr id="516" name="Google Shape;516;p50"/>
          <p:cNvCxnSpPr/>
          <p:nvPr/>
        </p:nvCxnSpPr>
        <p:spPr>
          <a:xfrm>
            <a:off x="2787650" y="1987550"/>
            <a:ext cx="171450" cy="0"/>
          </a:xfrm>
          <a:prstGeom prst="straightConnector1">
            <a:avLst/>
          </a:prstGeom>
          <a:noFill/>
          <a:ln w="28575" cap="flat" cmpd="sng">
            <a:solidFill>
              <a:srgbClr val="FF0000"/>
            </a:solidFill>
            <a:prstDash val="solid"/>
            <a:miter lim="800000"/>
            <a:headEnd type="none" w="med" len="med"/>
            <a:tailEnd type="none" w="med" len="med"/>
          </a:ln>
        </p:spPr>
      </p:cxnSp>
      <p:cxnSp>
        <p:nvCxnSpPr>
          <p:cNvPr id="517" name="Google Shape;517;p50"/>
          <p:cNvCxnSpPr/>
          <p:nvPr/>
        </p:nvCxnSpPr>
        <p:spPr>
          <a:xfrm>
            <a:off x="3579812" y="1987550"/>
            <a:ext cx="200025" cy="1587"/>
          </a:xfrm>
          <a:prstGeom prst="straightConnector1">
            <a:avLst/>
          </a:prstGeom>
          <a:noFill/>
          <a:ln w="28575" cap="flat" cmpd="sng">
            <a:solidFill>
              <a:srgbClr val="FF0000"/>
            </a:solidFill>
            <a:prstDash val="solid"/>
            <a:miter lim="800000"/>
            <a:headEnd type="none" w="med" len="med"/>
            <a:tailEnd type="none" w="med" len="med"/>
          </a:ln>
        </p:spPr>
      </p:cxnSp>
      <p:sp>
        <p:nvSpPr>
          <p:cNvPr id="518" name="Google Shape;518;p50"/>
          <p:cNvSpPr txBox="1"/>
          <p:nvPr/>
        </p:nvSpPr>
        <p:spPr>
          <a:xfrm>
            <a:off x="6300787" y="3500437"/>
            <a:ext cx="2303462" cy="376237"/>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1000100</a:t>
            </a:r>
            <a:endParaRPr/>
          </a:p>
        </p:txBody>
      </p:sp>
      <p:sp>
        <p:nvSpPr>
          <p:cNvPr id="519" name="Google Shape;519;p50"/>
          <p:cNvSpPr txBox="1"/>
          <p:nvPr/>
        </p:nvSpPr>
        <p:spPr>
          <a:xfrm>
            <a:off x="179387" y="3908425"/>
            <a:ext cx="48974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&lt;&lt;1: left shift one bit.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3"/>
        <p:cNvGrpSpPr/>
        <p:nvPr/>
      </p:nvGrpSpPr>
      <p:grpSpPr>
        <a:xfrm>
          <a:off x="0" y="0"/>
          <a:ext cx="0" cy="0"/>
          <a:chOff x="0" y="0"/>
          <a:chExt cx="0" cy="0"/>
        </a:xfrm>
      </p:grpSpPr>
      <p:sp>
        <p:nvSpPr>
          <p:cNvPr id="524" name="Google Shape;524;p51"/>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38</a:t>
            </a:fld>
            <a:endParaRPr>
              <a:latin typeface="Arial"/>
              <a:ea typeface="Arial"/>
              <a:cs typeface="Arial"/>
              <a:sym typeface="Arial"/>
            </a:endParaRPr>
          </a:p>
        </p:txBody>
      </p:sp>
      <p:sp>
        <p:nvSpPr>
          <p:cNvPr id="525" name="Google Shape;525;p51"/>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t>
            </a:r>
            <a:r>
              <a:rPr lang="en-US" sz="2400" b="0" i="0" u="none">
                <a:solidFill>
                  <a:schemeClr val="dk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a:t>
            </a:r>
            <a:r>
              <a:rPr lang="en-US" sz="2400" b="0" i="0" u="none">
                <a:solidFill>
                  <a:schemeClr val="hlink"/>
                </a:solidFill>
                <a:latin typeface="Times New Roman"/>
                <a:ea typeface="Times New Roman"/>
                <a:cs typeface="Times New Roman"/>
                <a:sym typeface="Times New Roman"/>
              </a:rPr>
              <a:t>C</a:t>
            </a:r>
            <a:r>
              <a:rPr lang="en-US" sz="2400" b="0" i="0" u="none">
                <a:solidFill>
                  <a:schemeClr val="dk1"/>
                </a:solidFill>
                <a:latin typeface="Times New Roman"/>
                <a:ea typeface="Times New Roman"/>
                <a:cs typeface="Times New Roman"/>
                <a:sym typeface="Times New Roman"/>
              </a:rPr>
              <a:t>ABA</a:t>
            </a:r>
            <a:endParaRPr/>
          </a:p>
        </p:txBody>
      </p:sp>
      <p:sp>
        <p:nvSpPr>
          <p:cNvPr id="526" name="Google Shape;526;p51"/>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527" name="Google Shape;527;p51"/>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cxnSp>
        <p:nvCxnSpPr>
          <p:cNvPr id="528" name="Google Shape;528;p51"/>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29" name="Google Shape;529;p51"/>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sp>
        <p:nvSpPr>
          <p:cNvPr id="530" name="Google Shape;530;p51"/>
          <p:cNvSpPr txBox="1"/>
          <p:nvPr/>
        </p:nvSpPr>
        <p:spPr>
          <a:xfrm>
            <a:off x="865187" y="2492375"/>
            <a:ext cx="2303462" cy="376237"/>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1000100</a:t>
            </a:r>
            <a:endParaRPr/>
          </a:p>
        </p:txBody>
      </p:sp>
      <p:sp>
        <p:nvSpPr>
          <p:cNvPr id="531" name="Google Shape;531;p51"/>
          <p:cNvSpPr txBox="1"/>
          <p:nvPr/>
        </p:nvSpPr>
        <p:spPr>
          <a:xfrm>
            <a:off x="865187" y="2998787"/>
            <a:ext cx="216058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                1000100</a:t>
            </a:r>
            <a:endParaRPr/>
          </a:p>
        </p:txBody>
      </p:sp>
      <p:sp>
        <p:nvSpPr>
          <p:cNvPr id="532" name="Google Shape;532;p51"/>
          <p:cNvSpPr txBox="1"/>
          <p:nvPr/>
        </p:nvSpPr>
        <p:spPr>
          <a:xfrm>
            <a:off x="0" y="2997200"/>
            <a:ext cx="5778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And</a:t>
            </a:r>
            <a:endParaRPr/>
          </a:p>
        </p:txBody>
      </p:sp>
      <p:cxnSp>
        <p:nvCxnSpPr>
          <p:cNvPr id="533" name="Google Shape;533;p51"/>
          <p:cNvCxnSpPr/>
          <p:nvPr/>
        </p:nvCxnSpPr>
        <p:spPr>
          <a:xfrm>
            <a:off x="0" y="3429000"/>
            <a:ext cx="3025775" cy="0"/>
          </a:xfrm>
          <a:prstGeom prst="straightConnector1">
            <a:avLst/>
          </a:prstGeom>
          <a:noFill/>
          <a:ln w="28575" cap="flat" cmpd="sng">
            <a:solidFill>
              <a:schemeClr val="dk1"/>
            </a:solidFill>
            <a:prstDash val="solid"/>
            <a:miter lim="800000"/>
            <a:headEnd type="none" w="med" len="med"/>
            <a:tailEnd type="none" w="med" len="med"/>
          </a:ln>
        </p:spPr>
      </p:cxnSp>
      <p:sp>
        <p:nvSpPr>
          <p:cNvPr id="534" name="Google Shape;534;p51"/>
          <p:cNvSpPr txBox="1"/>
          <p:nvPr/>
        </p:nvSpPr>
        <p:spPr>
          <a:xfrm>
            <a:off x="1992312" y="3500437"/>
            <a:ext cx="1185862"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1</a:t>
            </a:r>
            <a:r>
              <a:rPr lang="en-US" sz="1800" b="0" i="0" u="none">
                <a:solidFill>
                  <a:schemeClr val="dk1"/>
                </a:solidFill>
                <a:latin typeface="Times New Roman"/>
                <a:ea typeface="Times New Roman"/>
                <a:cs typeface="Times New Roman"/>
                <a:sym typeface="Times New Roman"/>
              </a:rPr>
              <a:t>000100</a:t>
            </a:r>
            <a:endParaRPr/>
          </a:p>
        </p:txBody>
      </p:sp>
      <p:sp>
        <p:nvSpPr>
          <p:cNvPr id="535" name="Google Shape;535;p51"/>
          <p:cNvSpPr txBox="1"/>
          <p:nvPr/>
        </p:nvSpPr>
        <p:spPr>
          <a:xfrm>
            <a:off x="755650" y="4508500"/>
            <a:ext cx="7056437" cy="650875"/>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We know “CA” is a suffix of the window which is equal to a prefix of the pattern. </a:t>
            </a:r>
            <a:endParaRPr/>
          </a:p>
        </p:txBody>
      </p:sp>
      <p:cxnSp>
        <p:nvCxnSpPr>
          <p:cNvPr id="536" name="Google Shape;536;p51"/>
          <p:cNvCxnSpPr/>
          <p:nvPr/>
        </p:nvCxnSpPr>
        <p:spPr>
          <a:xfrm>
            <a:off x="3708400" y="765175"/>
            <a:ext cx="12700" cy="287337"/>
          </a:xfrm>
          <a:prstGeom prst="straightConnector1">
            <a:avLst/>
          </a:prstGeom>
          <a:noFill/>
          <a:ln w="9525" cap="flat" cmpd="sng">
            <a:solidFill>
              <a:schemeClr val="dk1"/>
            </a:solidFill>
            <a:prstDash val="solid"/>
            <a:miter lim="800000"/>
            <a:headEnd type="none" w="med" len="med"/>
            <a:tailEnd type="triangle" w="med" len="med"/>
          </a:ln>
        </p:spPr>
      </p:cxnSp>
      <p:cxnSp>
        <p:nvCxnSpPr>
          <p:cNvPr id="537" name="Google Shape;537;p51"/>
          <p:cNvCxnSpPr/>
          <p:nvPr/>
        </p:nvCxnSpPr>
        <p:spPr>
          <a:xfrm flipH="1">
            <a:off x="1979612" y="3789362"/>
            <a:ext cx="144462" cy="576262"/>
          </a:xfrm>
          <a:prstGeom prst="straightConnector1">
            <a:avLst/>
          </a:prstGeom>
          <a:noFill/>
          <a:ln w="9525" cap="flat" cmpd="sng">
            <a:solidFill>
              <a:schemeClr val="dk1"/>
            </a:solidFill>
            <a:prstDash val="solid"/>
            <a:miter lim="800000"/>
            <a:headEnd type="none" w="med" len="med"/>
            <a:tailEnd type="triangle" w="med" len="med"/>
          </a:ln>
        </p:spPr>
      </p:cxnSp>
      <p:cxnSp>
        <p:nvCxnSpPr>
          <p:cNvPr id="538" name="Google Shape;538;p51"/>
          <p:cNvCxnSpPr/>
          <p:nvPr/>
        </p:nvCxnSpPr>
        <p:spPr>
          <a:xfrm>
            <a:off x="2598737" y="1989137"/>
            <a:ext cx="360362" cy="0"/>
          </a:xfrm>
          <a:prstGeom prst="straightConnector1">
            <a:avLst/>
          </a:prstGeom>
          <a:noFill/>
          <a:ln w="28575" cap="flat" cmpd="sng">
            <a:solidFill>
              <a:srgbClr val="FF0000"/>
            </a:solidFill>
            <a:prstDash val="solid"/>
            <a:miter lim="800000"/>
            <a:headEnd type="none" w="med" len="med"/>
            <a:tailEnd type="none" w="med" len="med"/>
          </a:ln>
        </p:spPr>
      </p:cxnSp>
      <p:cxnSp>
        <p:nvCxnSpPr>
          <p:cNvPr id="539" name="Google Shape;539;p51"/>
          <p:cNvCxnSpPr/>
          <p:nvPr/>
        </p:nvCxnSpPr>
        <p:spPr>
          <a:xfrm>
            <a:off x="3435350" y="1987550"/>
            <a:ext cx="360362" cy="0"/>
          </a:xfrm>
          <a:prstGeom prst="straightConnector1">
            <a:avLst/>
          </a:prstGeom>
          <a:noFill/>
          <a:ln w="28575" cap="flat" cmpd="sng">
            <a:solidFill>
              <a:srgbClr val="FF0000"/>
            </a:solidFill>
            <a:prstDash val="solid"/>
            <a:miter lim="800000"/>
            <a:headEnd type="none" w="med" len="med"/>
            <a:tailEnd type="none" w="med" len="med"/>
          </a:ln>
        </p:spPr>
      </p:cxnSp>
      <p:sp>
        <p:nvSpPr>
          <p:cNvPr id="540" name="Google Shape;540;p51"/>
          <p:cNvSpPr txBox="1"/>
          <p:nvPr/>
        </p:nvSpPr>
        <p:spPr>
          <a:xfrm>
            <a:off x="900112" y="5516562"/>
            <a:ext cx="4105275" cy="37623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1000100&lt;&lt;1 =0001000</a:t>
            </a:r>
            <a:endParaRPr/>
          </a:p>
        </p:txBody>
      </p:sp>
      <p:sp>
        <p:nvSpPr>
          <p:cNvPr id="541" name="Google Shape;541;p51"/>
          <p:cNvSpPr txBox="1"/>
          <p:nvPr/>
        </p:nvSpPr>
        <p:spPr>
          <a:xfrm>
            <a:off x="6265862" y="1555750"/>
            <a:ext cx="2301875" cy="1839912"/>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Pattern:      </a:t>
            </a:r>
            <a:r>
              <a:rPr lang="en-US" sz="1600" b="0" i="0" u="none">
                <a:solidFill>
                  <a:schemeClr val="dk1"/>
                </a:solidFill>
                <a:latin typeface="Times New Roman"/>
                <a:ea typeface="Times New Roman"/>
                <a:cs typeface="Times New Roman"/>
                <a:sym typeface="Times New Roman"/>
              </a:rPr>
              <a:t>CABCCAD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0100010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0011000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C:                1000100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0000001</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other:          0000000</a:t>
            </a:r>
            <a:endParaRPr/>
          </a:p>
        </p:txBody>
      </p:sp>
      <p:cxnSp>
        <p:nvCxnSpPr>
          <p:cNvPr id="542" name="Google Shape;542;p51"/>
          <p:cNvCxnSpPr/>
          <p:nvPr/>
        </p:nvCxnSpPr>
        <p:spPr>
          <a:xfrm>
            <a:off x="2787650" y="1987550"/>
            <a:ext cx="171450" cy="0"/>
          </a:xfrm>
          <a:prstGeom prst="straightConnector1">
            <a:avLst/>
          </a:prstGeom>
          <a:noFill/>
          <a:ln w="28575" cap="flat" cmpd="sng">
            <a:solidFill>
              <a:srgbClr val="FF0000"/>
            </a:solidFill>
            <a:prstDash val="solid"/>
            <a:miter lim="800000"/>
            <a:headEnd type="none" w="med" len="med"/>
            <a:tailEnd type="none" w="med" len="med"/>
          </a:ln>
        </p:spPr>
      </p:cxnSp>
      <p:cxnSp>
        <p:nvCxnSpPr>
          <p:cNvPr id="543" name="Google Shape;543;p51"/>
          <p:cNvCxnSpPr/>
          <p:nvPr/>
        </p:nvCxnSpPr>
        <p:spPr>
          <a:xfrm>
            <a:off x="3579812" y="1987550"/>
            <a:ext cx="200025" cy="1587"/>
          </a:xfrm>
          <a:prstGeom prst="straightConnector1">
            <a:avLst/>
          </a:prstGeom>
          <a:noFill/>
          <a:ln w="28575" cap="flat" cmpd="sng">
            <a:solidFill>
              <a:srgbClr val="FF0000"/>
            </a:solidFill>
            <a:prstDash val="solid"/>
            <a:miter lim="800000"/>
            <a:headEnd type="none" w="med" len="med"/>
            <a:tailEnd type="none" w="med" len="med"/>
          </a:ln>
        </p:spPr>
      </p:cxnSp>
      <p:sp>
        <p:nvSpPr>
          <p:cNvPr id="544" name="Google Shape;544;p51"/>
          <p:cNvSpPr txBox="1"/>
          <p:nvPr/>
        </p:nvSpPr>
        <p:spPr>
          <a:xfrm>
            <a:off x="6300787" y="3500437"/>
            <a:ext cx="2303462" cy="376237"/>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0001000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anim calcmode="lin" valueType="num">
                                      <p:cBhvr additive="base">
                                        <p:cTn id="7" dur="500"/>
                                        <p:tgtEl>
                                          <p:spTgt spid="53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39"/>
                                        </p:tgtEl>
                                        <p:attrNameLst>
                                          <p:attrName>style.visibility</p:attrName>
                                        </p:attrNameLst>
                                      </p:cBhvr>
                                      <p:to>
                                        <p:strVal val="visible"/>
                                      </p:to>
                                    </p:set>
                                    <p:anim calcmode="lin" valueType="num">
                                      <p:cBhvr additive="base">
                                        <p:cTn id="10" dur="500"/>
                                        <p:tgtEl>
                                          <p:spTgt spid="5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5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39</a:t>
            </a:fld>
            <a:endParaRPr>
              <a:latin typeface="Arial"/>
              <a:ea typeface="Arial"/>
              <a:cs typeface="Arial"/>
              <a:sym typeface="Arial"/>
            </a:endParaRPr>
          </a:p>
        </p:txBody>
      </p:sp>
      <p:sp>
        <p:nvSpPr>
          <p:cNvPr id="550" name="Google Shape;550;p52"/>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t>
            </a:r>
            <a:r>
              <a:rPr lang="en-US" sz="2400" b="0" i="0" u="none">
                <a:solidFill>
                  <a:schemeClr val="dk2"/>
                </a:solidFill>
                <a:latin typeface="Times New Roman"/>
                <a:ea typeface="Times New Roman"/>
                <a:cs typeface="Times New Roman"/>
                <a:sym typeface="Times New Roman"/>
              </a:rPr>
              <a:t>A</a:t>
            </a:r>
            <a:r>
              <a:rPr lang="en-US" sz="2400" b="0" i="0" u="none">
                <a:solidFill>
                  <a:schemeClr val="hlink"/>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CABA</a:t>
            </a:r>
            <a:endParaRPr/>
          </a:p>
        </p:txBody>
      </p:sp>
      <p:sp>
        <p:nvSpPr>
          <p:cNvPr id="551" name="Google Shape;551;p52"/>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552" name="Google Shape;552;p52"/>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cxnSp>
        <p:nvCxnSpPr>
          <p:cNvPr id="553" name="Google Shape;553;p52"/>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54" name="Google Shape;554;p52"/>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sp>
        <p:nvSpPr>
          <p:cNvPr id="555" name="Google Shape;555;p52"/>
          <p:cNvSpPr txBox="1"/>
          <p:nvPr/>
        </p:nvSpPr>
        <p:spPr>
          <a:xfrm>
            <a:off x="865187" y="2492375"/>
            <a:ext cx="2303462" cy="376237"/>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0001000</a:t>
            </a:r>
            <a:endParaRPr/>
          </a:p>
        </p:txBody>
      </p:sp>
      <p:sp>
        <p:nvSpPr>
          <p:cNvPr id="556" name="Google Shape;556;p52"/>
          <p:cNvSpPr txBox="1"/>
          <p:nvPr/>
        </p:nvSpPr>
        <p:spPr>
          <a:xfrm>
            <a:off x="865187" y="2998787"/>
            <a:ext cx="216058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                0011000</a:t>
            </a:r>
            <a:endParaRPr/>
          </a:p>
        </p:txBody>
      </p:sp>
      <p:sp>
        <p:nvSpPr>
          <p:cNvPr id="557" name="Google Shape;557;p52"/>
          <p:cNvSpPr txBox="1"/>
          <p:nvPr/>
        </p:nvSpPr>
        <p:spPr>
          <a:xfrm>
            <a:off x="0" y="2997200"/>
            <a:ext cx="5778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And</a:t>
            </a:r>
            <a:endParaRPr/>
          </a:p>
        </p:txBody>
      </p:sp>
      <p:cxnSp>
        <p:nvCxnSpPr>
          <p:cNvPr id="558" name="Google Shape;558;p52"/>
          <p:cNvCxnSpPr/>
          <p:nvPr/>
        </p:nvCxnSpPr>
        <p:spPr>
          <a:xfrm>
            <a:off x="0" y="3429000"/>
            <a:ext cx="3025775" cy="0"/>
          </a:xfrm>
          <a:prstGeom prst="straightConnector1">
            <a:avLst/>
          </a:prstGeom>
          <a:noFill/>
          <a:ln w="28575" cap="flat" cmpd="sng">
            <a:solidFill>
              <a:schemeClr val="dk1"/>
            </a:solidFill>
            <a:prstDash val="solid"/>
            <a:miter lim="800000"/>
            <a:headEnd type="none" w="med" len="med"/>
            <a:tailEnd type="none" w="med" len="med"/>
          </a:ln>
        </p:spPr>
      </p:cxnSp>
      <p:sp>
        <p:nvSpPr>
          <p:cNvPr id="559" name="Google Shape;559;p52"/>
          <p:cNvSpPr txBox="1"/>
          <p:nvPr/>
        </p:nvSpPr>
        <p:spPr>
          <a:xfrm>
            <a:off x="1992312" y="3500437"/>
            <a:ext cx="1185862"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0001000</a:t>
            </a:r>
            <a:endParaRPr/>
          </a:p>
        </p:txBody>
      </p:sp>
      <p:sp>
        <p:nvSpPr>
          <p:cNvPr id="560" name="Google Shape;560;p52"/>
          <p:cNvSpPr txBox="1"/>
          <p:nvPr/>
        </p:nvSpPr>
        <p:spPr>
          <a:xfrm>
            <a:off x="755650" y="4292600"/>
            <a:ext cx="4679950" cy="37623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We know “BCA” is a substring of the pattern.</a:t>
            </a:r>
            <a:endParaRPr/>
          </a:p>
        </p:txBody>
      </p:sp>
      <p:cxnSp>
        <p:nvCxnSpPr>
          <p:cNvPr id="561" name="Google Shape;561;p52"/>
          <p:cNvCxnSpPr/>
          <p:nvPr/>
        </p:nvCxnSpPr>
        <p:spPr>
          <a:xfrm>
            <a:off x="3479800" y="765175"/>
            <a:ext cx="12700" cy="287337"/>
          </a:xfrm>
          <a:prstGeom prst="straightConnector1">
            <a:avLst/>
          </a:prstGeom>
          <a:noFill/>
          <a:ln w="9525" cap="flat" cmpd="sng">
            <a:solidFill>
              <a:schemeClr val="dk1"/>
            </a:solidFill>
            <a:prstDash val="solid"/>
            <a:miter lim="800000"/>
            <a:headEnd type="none" w="med" len="med"/>
            <a:tailEnd type="triangle" w="med" len="med"/>
          </a:ln>
        </p:spPr>
      </p:cxnSp>
      <p:cxnSp>
        <p:nvCxnSpPr>
          <p:cNvPr id="562" name="Google Shape;562;p52"/>
          <p:cNvCxnSpPr/>
          <p:nvPr/>
        </p:nvCxnSpPr>
        <p:spPr>
          <a:xfrm rot="10800000" flipH="1">
            <a:off x="3203575" y="1989137"/>
            <a:ext cx="592137" cy="1587"/>
          </a:xfrm>
          <a:prstGeom prst="straightConnector1">
            <a:avLst/>
          </a:prstGeom>
          <a:noFill/>
          <a:ln w="28575" cap="flat" cmpd="sng">
            <a:solidFill>
              <a:srgbClr val="FF0000"/>
            </a:solidFill>
            <a:prstDash val="solid"/>
            <a:miter lim="800000"/>
            <a:headEnd type="none" w="med" len="med"/>
            <a:tailEnd type="none" w="med" len="med"/>
          </a:ln>
        </p:spPr>
      </p:cxnSp>
      <p:cxnSp>
        <p:nvCxnSpPr>
          <p:cNvPr id="563" name="Google Shape;563;p52"/>
          <p:cNvCxnSpPr/>
          <p:nvPr/>
        </p:nvCxnSpPr>
        <p:spPr>
          <a:xfrm>
            <a:off x="2484437" y="3789362"/>
            <a:ext cx="142875" cy="431800"/>
          </a:xfrm>
          <a:prstGeom prst="straightConnector1">
            <a:avLst/>
          </a:prstGeom>
          <a:noFill/>
          <a:ln w="9525" cap="flat" cmpd="sng">
            <a:solidFill>
              <a:schemeClr val="dk1"/>
            </a:solidFill>
            <a:prstDash val="solid"/>
            <a:miter lim="800000"/>
            <a:headEnd type="none" w="med" len="med"/>
            <a:tailEnd type="triangle" w="med" len="med"/>
          </a:ln>
        </p:spPr>
      </p:cxnSp>
      <p:sp>
        <p:nvSpPr>
          <p:cNvPr id="564" name="Google Shape;564;p52"/>
          <p:cNvSpPr txBox="1"/>
          <p:nvPr/>
        </p:nvSpPr>
        <p:spPr>
          <a:xfrm>
            <a:off x="755650" y="4797425"/>
            <a:ext cx="4105275" cy="37623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0001000&lt;&lt;1 =0010000</a:t>
            </a:r>
            <a:endParaRPr/>
          </a:p>
        </p:txBody>
      </p:sp>
      <p:sp>
        <p:nvSpPr>
          <p:cNvPr id="565" name="Google Shape;565;p52"/>
          <p:cNvSpPr txBox="1"/>
          <p:nvPr/>
        </p:nvSpPr>
        <p:spPr>
          <a:xfrm>
            <a:off x="6265862" y="1555750"/>
            <a:ext cx="2301875" cy="1839912"/>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Pattern:      </a:t>
            </a:r>
            <a:r>
              <a:rPr lang="en-US" sz="1600" b="0" i="0" u="none">
                <a:solidFill>
                  <a:schemeClr val="dk1"/>
                </a:solidFill>
                <a:latin typeface="Times New Roman"/>
                <a:ea typeface="Times New Roman"/>
                <a:cs typeface="Times New Roman"/>
                <a:sym typeface="Times New Roman"/>
              </a:rPr>
              <a:t>CABCCAD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0100010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0011000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C:                1000100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0000001</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other:          0000000</a:t>
            </a:r>
            <a:endParaRPr/>
          </a:p>
        </p:txBody>
      </p:sp>
      <p:cxnSp>
        <p:nvCxnSpPr>
          <p:cNvPr id="566" name="Google Shape;566;p52"/>
          <p:cNvCxnSpPr/>
          <p:nvPr/>
        </p:nvCxnSpPr>
        <p:spPr>
          <a:xfrm>
            <a:off x="2598737" y="1989137"/>
            <a:ext cx="360362" cy="0"/>
          </a:xfrm>
          <a:prstGeom prst="straightConnector1">
            <a:avLst/>
          </a:prstGeom>
          <a:noFill/>
          <a:ln w="28575" cap="flat" cmpd="sng">
            <a:solidFill>
              <a:srgbClr val="FF0000"/>
            </a:solidFill>
            <a:prstDash val="solid"/>
            <a:miter lim="800000"/>
            <a:headEnd type="none" w="med" len="med"/>
            <a:tailEnd type="none" w="med" len="med"/>
          </a:ln>
        </p:spPr>
      </p:cxnSp>
      <p:cxnSp>
        <p:nvCxnSpPr>
          <p:cNvPr id="567" name="Google Shape;567;p52"/>
          <p:cNvCxnSpPr/>
          <p:nvPr/>
        </p:nvCxnSpPr>
        <p:spPr>
          <a:xfrm>
            <a:off x="3435350" y="1987550"/>
            <a:ext cx="360362" cy="0"/>
          </a:xfrm>
          <a:prstGeom prst="straightConnector1">
            <a:avLst/>
          </a:prstGeom>
          <a:noFill/>
          <a:ln w="28575" cap="flat" cmpd="sng">
            <a:solidFill>
              <a:srgbClr val="FF0000"/>
            </a:solidFill>
            <a:prstDash val="solid"/>
            <a:miter lim="800000"/>
            <a:headEnd type="none" w="med" len="med"/>
            <a:tailEnd type="none" w="med" len="med"/>
          </a:ln>
        </p:spPr>
      </p:cxnSp>
      <p:sp>
        <p:nvSpPr>
          <p:cNvPr id="568" name="Google Shape;568;p52"/>
          <p:cNvSpPr txBox="1"/>
          <p:nvPr/>
        </p:nvSpPr>
        <p:spPr>
          <a:xfrm>
            <a:off x="6300787" y="3500437"/>
            <a:ext cx="2303462" cy="376237"/>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0010000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2"/>
                                        </p:tgtEl>
                                        <p:attrNameLst>
                                          <p:attrName>style.visibility</p:attrName>
                                        </p:attrNameLst>
                                      </p:cBhvr>
                                      <p:to>
                                        <p:strVal val="visible"/>
                                      </p:to>
                                    </p:set>
                                    <p:anim calcmode="lin" valueType="num">
                                      <p:cBhvr additive="base">
                                        <p:cTn id="7" dur="500"/>
                                        <p:tgtEl>
                                          <p:spTgt spid="56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566"/>
                                        </p:tgtEl>
                                      </p:cBhvr>
                                    </p:animEffect>
                                    <p:set>
                                      <p:cBhvr>
                                        <p:cTn id="11" dur="1" fill="hold">
                                          <p:stCondLst>
                                            <p:cond delay="500"/>
                                          </p:stCondLst>
                                        </p:cTn>
                                        <p:tgtEl>
                                          <p:spTgt spid="5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311700" y="4250175"/>
            <a:ext cx="8520600" cy="1841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Char char="●"/>
            </a:pPr>
            <a:r>
              <a:rPr lang="en-US" sz="2400">
                <a:solidFill>
                  <a:schemeClr val="dk1"/>
                </a:solidFill>
              </a:rPr>
              <a:t>So can we pull out chromosome from human and ape, separate it in chromosomes, convert it to genomes and read out them literally?</a:t>
            </a:r>
            <a:endParaRPr sz="2400">
              <a:solidFill>
                <a:schemeClr val="dk1"/>
              </a:solidFill>
            </a:endParaRPr>
          </a:p>
          <a:p>
            <a:pPr marL="457200" lvl="0" indent="0" rtl="0">
              <a:spcBef>
                <a:spcPts val="1600"/>
              </a:spcBef>
              <a:spcAft>
                <a:spcPts val="1600"/>
              </a:spcAft>
              <a:buNone/>
            </a:pPr>
            <a:endParaRPr>
              <a:solidFill>
                <a:schemeClr val="dk1"/>
              </a:solidFill>
            </a:endParaRPr>
          </a:p>
        </p:txBody>
      </p:sp>
      <p:pic>
        <p:nvPicPr>
          <p:cNvPr id="96" name="Google Shape;96;p17"/>
          <p:cNvPicPr preferRelativeResize="0"/>
          <p:nvPr/>
        </p:nvPicPr>
        <p:blipFill>
          <a:blip r:embed="rId3">
            <a:alphaModFix/>
          </a:blip>
          <a:stretch>
            <a:fillRect/>
          </a:stretch>
        </p:blipFill>
        <p:spPr>
          <a:xfrm>
            <a:off x="399950" y="263350"/>
            <a:ext cx="8285998" cy="3386575"/>
          </a:xfrm>
          <a:prstGeom prst="rect">
            <a:avLst/>
          </a:prstGeom>
          <a:noFill/>
          <a:ln>
            <a:noFill/>
          </a:ln>
        </p:spPr>
      </p:pic>
      <p:sp>
        <p:nvSpPr>
          <p:cNvPr id="97" name="Google Shape;97;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2"/>
        <p:cNvGrpSpPr/>
        <p:nvPr/>
      </p:nvGrpSpPr>
      <p:grpSpPr>
        <a:xfrm>
          <a:off x="0" y="0"/>
          <a:ext cx="0" cy="0"/>
          <a:chOff x="0" y="0"/>
          <a:chExt cx="0" cy="0"/>
        </a:xfrm>
      </p:grpSpPr>
      <p:sp>
        <p:nvSpPr>
          <p:cNvPr id="573" name="Google Shape;573;p53"/>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40</a:t>
            </a:fld>
            <a:endParaRPr>
              <a:latin typeface="Arial"/>
              <a:ea typeface="Arial"/>
              <a:cs typeface="Arial"/>
              <a:sym typeface="Arial"/>
            </a:endParaRPr>
          </a:p>
        </p:txBody>
      </p:sp>
      <p:sp>
        <p:nvSpPr>
          <p:cNvPr id="574" name="Google Shape;574;p53"/>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t>
            </a:r>
            <a:r>
              <a:rPr lang="en-US" sz="2400" b="0" i="0" u="none">
                <a:solidFill>
                  <a:schemeClr val="hlink"/>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BCABA</a:t>
            </a:r>
            <a:endParaRPr/>
          </a:p>
        </p:txBody>
      </p:sp>
      <p:sp>
        <p:nvSpPr>
          <p:cNvPr id="575" name="Google Shape;575;p53"/>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576" name="Google Shape;576;p53"/>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cxnSp>
        <p:nvCxnSpPr>
          <p:cNvPr id="577" name="Google Shape;577;p53"/>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78" name="Google Shape;578;p53"/>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sp>
        <p:nvSpPr>
          <p:cNvPr id="579" name="Google Shape;579;p53"/>
          <p:cNvSpPr txBox="1"/>
          <p:nvPr/>
        </p:nvSpPr>
        <p:spPr>
          <a:xfrm>
            <a:off x="865187" y="2492375"/>
            <a:ext cx="2303462" cy="376237"/>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                0010000</a:t>
            </a:r>
            <a:endParaRPr/>
          </a:p>
        </p:txBody>
      </p:sp>
      <p:sp>
        <p:nvSpPr>
          <p:cNvPr id="580" name="Google Shape;580;p53"/>
          <p:cNvSpPr txBox="1"/>
          <p:nvPr/>
        </p:nvSpPr>
        <p:spPr>
          <a:xfrm>
            <a:off x="865187" y="2998787"/>
            <a:ext cx="216058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                0100010</a:t>
            </a:r>
            <a:endParaRPr/>
          </a:p>
        </p:txBody>
      </p:sp>
      <p:sp>
        <p:nvSpPr>
          <p:cNvPr id="581" name="Google Shape;581;p53"/>
          <p:cNvSpPr txBox="1"/>
          <p:nvPr/>
        </p:nvSpPr>
        <p:spPr>
          <a:xfrm>
            <a:off x="0" y="2997200"/>
            <a:ext cx="5778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And</a:t>
            </a:r>
            <a:endParaRPr/>
          </a:p>
        </p:txBody>
      </p:sp>
      <p:cxnSp>
        <p:nvCxnSpPr>
          <p:cNvPr id="582" name="Google Shape;582;p53"/>
          <p:cNvCxnSpPr/>
          <p:nvPr/>
        </p:nvCxnSpPr>
        <p:spPr>
          <a:xfrm>
            <a:off x="0" y="3429000"/>
            <a:ext cx="3025775" cy="0"/>
          </a:xfrm>
          <a:prstGeom prst="straightConnector1">
            <a:avLst/>
          </a:prstGeom>
          <a:noFill/>
          <a:ln w="28575" cap="flat" cmpd="sng">
            <a:solidFill>
              <a:schemeClr val="dk1"/>
            </a:solidFill>
            <a:prstDash val="solid"/>
            <a:miter lim="800000"/>
            <a:headEnd type="none" w="med" len="med"/>
            <a:tailEnd type="none" w="med" len="med"/>
          </a:ln>
        </p:spPr>
      </p:cxnSp>
      <p:sp>
        <p:nvSpPr>
          <p:cNvPr id="583" name="Google Shape;583;p53"/>
          <p:cNvSpPr txBox="1"/>
          <p:nvPr/>
        </p:nvSpPr>
        <p:spPr>
          <a:xfrm>
            <a:off x="1992312" y="3500437"/>
            <a:ext cx="1185862"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0000000</a:t>
            </a:r>
            <a:endParaRPr/>
          </a:p>
        </p:txBody>
      </p:sp>
      <p:sp>
        <p:nvSpPr>
          <p:cNvPr id="584" name="Google Shape;584;p53"/>
          <p:cNvSpPr txBox="1"/>
          <p:nvPr/>
        </p:nvSpPr>
        <p:spPr>
          <a:xfrm>
            <a:off x="323850" y="3933825"/>
            <a:ext cx="4679950" cy="37623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There is </a:t>
            </a:r>
            <a:r>
              <a:rPr lang="en-US" sz="1800" b="0" i="0" u="none">
                <a:solidFill>
                  <a:srgbClr val="FF0000"/>
                </a:solidFill>
                <a:latin typeface="Times New Roman"/>
                <a:ea typeface="Times New Roman"/>
                <a:cs typeface="Times New Roman"/>
                <a:sym typeface="Times New Roman"/>
              </a:rPr>
              <a:t>no</a:t>
            </a:r>
            <a:r>
              <a:rPr lang="en-US" sz="1800" b="0" i="0" u="none">
                <a:solidFill>
                  <a:schemeClr val="dk1"/>
                </a:solidFill>
                <a:latin typeface="Times New Roman"/>
                <a:ea typeface="Times New Roman"/>
                <a:cs typeface="Times New Roman"/>
                <a:sym typeface="Times New Roman"/>
              </a:rPr>
              <a:t> substring “ABCA” in the pattern.</a:t>
            </a:r>
            <a:endParaRPr/>
          </a:p>
        </p:txBody>
      </p:sp>
      <p:cxnSp>
        <p:nvCxnSpPr>
          <p:cNvPr id="585" name="Google Shape;585;p53"/>
          <p:cNvCxnSpPr/>
          <p:nvPr/>
        </p:nvCxnSpPr>
        <p:spPr>
          <a:xfrm>
            <a:off x="3276600" y="765175"/>
            <a:ext cx="12700" cy="287337"/>
          </a:xfrm>
          <a:prstGeom prst="straightConnector1">
            <a:avLst/>
          </a:prstGeom>
          <a:noFill/>
          <a:ln w="9525" cap="flat" cmpd="sng">
            <a:solidFill>
              <a:schemeClr val="dk1"/>
            </a:solidFill>
            <a:prstDash val="solid"/>
            <a:miter lim="800000"/>
            <a:headEnd type="none" w="med" len="med"/>
            <a:tailEnd type="triangle" w="med" len="med"/>
          </a:ln>
        </p:spPr>
      </p:cxnSp>
      <p:sp>
        <p:nvSpPr>
          <p:cNvPr id="586" name="Google Shape;586;p53"/>
          <p:cNvSpPr txBox="1"/>
          <p:nvPr/>
        </p:nvSpPr>
        <p:spPr>
          <a:xfrm>
            <a:off x="6265862" y="1555750"/>
            <a:ext cx="2301875" cy="1839912"/>
          </a:xfrm>
          <a:prstGeom prst="rect">
            <a:avLst/>
          </a:prstGeom>
          <a:noFill/>
          <a:ln w="9525" cap="flat" cmpd="sng">
            <a:solidFill>
              <a:srgbClr val="CC00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800" b="0" i="0" u="none">
                <a:solidFill>
                  <a:schemeClr val="dk1"/>
                </a:solidFill>
                <a:latin typeface="Times New Roman"/>
                <a:ea typeface="Times New Roman"/>
                <a:cs typeface="Times New Roman"/>
                <a:sym typeface="Times New Roman"/>
              </a:rPr>
              <a:t>Pattern:      </a:t>
            </a:r>
            <a:r>
              <a:rPr lang="en-US" sz="1600" b="0" i="0" u="none">
                <a:solidFill>
                  <a:schemeClr val="dk1"/>
                </a:solidFill>
                <a:latin typeface="Times New Roman"/>
                <a:ea typeface="Times New Roman"/>
                <a:cs typeface="Times New Roman"/>
                <a:sym typeface="Times New Roman"/>
              </a:rPr>
              <a:t>CABCCAD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                0100010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                0011000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C:                1000100</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                0000001</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other:          0000000</a:t>
            </a:r>
            <a:endParaRPr/>
          </a:p>
        </p:txBody>
      </p:sp>
      <p:cxnSp>
        <p:nvCxnSpPr>
          <p:cNvPr id="587" name="Google Shape;587;p53"/>
          <p:cNvCxnSpPr/>
          <p:nvPr/>
        </p:nvCxnSpPr>
        <p:spPr>
          <a:xfrm rot="10800000" flipH="1">
            <a:off x="3203575" y="1989137"/>
            <a:ext cx="592137" cy="1587"/>
          </a:xfrm>
          <a:prstGeom prst="straightConnector1">
            <a:avLst/>
          </a:prstGeom>
          <a:noFill/>
          <a:ln w="28575" cap="flat" cmpd="sng">
            <a:solidFill>
              <a:srgbClr val="FF0000"/>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87"/>
                                        </p:tgtEl>
                                      </p:cBhvr>
                                    </p:animEffect>
                                    <p:set>
                                      <p:cBhvr>
                                        <p:cTn id="7" dur="1" fill="hold">
                                          <p:stCondLst>
                                            <p:cond delay="500"/>
                                          </p:stCondLst>
                                        </p:cTn>
                                        <p:tgtEl>
                                          <p:spTgt spid="5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1"/>
        <p:cNvGrpSpPr/>
        <p:nvPr/>
      </p:nvGrpSpPr>
      <p:grpSpPr>
        <a:xfrm>
          <a:off x="0" y="0"/>
          <a:ext cx="0" cy="0"/>
          <a:chOff x="0" y="0"/>
          <a:chExt cx="0" cy="0"/>
        </a:xfrm>
      </p:grpSpPr>
      <p:sp>
        <p:nvSpPr>
          <p:cNvPr id="592" name="Google Shape;592;p54"/>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41</a:t>
            </a:fld>
            <a:endParaRPr>
              <a:latin typeface="Arial"/>
              <a:ea typeface="Arial"/>
              <a:cs typeface="Arial"/>
              <a:sym typeface="Arial"/>
            </a:endParaRPr>
          </a:p>
        </p:txBody>
      </p:sp>
      <p:sp>
        <p:nvSpPr>
          <p:cNvPr id="593" name="Google Shape;593;p54"/>
          <p:cNvSpPr txBox="1"/>
          <p:nvPr/>
        </p:nvSpPr>
        <p:spPr>
          <a:xfrm>
            <a:off x="1441450" y="981075"/>
            <a:ext cx="3105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Text:     ABCABCABA</a:t>
            </a:r>
            <a:endParaRPr/>
          </a:p>
        </p:txBody>
      </p:sp>
      <p:sp>
        <p:nvSpPr>
          <p:cNvPr id="594" name="Google Shape;594;p54"/>
          <p:cNvSpPr txBox="1"/>
          <p:nvPr/>
        </p:nvSpPr>
        <p:spPr>
          <a:xfrm>
            <a:off x="1365250" y="1555750"/>
            <a:ext cx="275748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Pattern: CABBCAD</a:t>
            </a:r>
            <a:endParaRPr/>
          </a:p>
        </p:txBody>
      </p:sp>
      <p:sp>
        <p:nvSpPr>
          <p:cNvPr id="595" name="Google Shape;595;p54"/>
          <p:cNvSpPr txBox="1"/>
          <p:nvPr/>
        </p:nvSpPr>
        <p:spPr>
          <a:xfrm>
            <a:off x="4608512" y="981075"/>
            <a:ext cx="2114550" cy="466725"/>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,∑={A,B,C,D}</a:t>
            </a:r>
            <a:endParaRPr/>
          </a:p>
        </p:txBody>
      </p:sp>
      <p:cxnSp>
        <p:nvCxnSpPr>
          <p:cNvPr id="596" name="Google Shape;596;p54"/>
          <p:cNvCxnSpPr/>
          <p:nvPr/>
        </p:nvCxnSpPr>
        <p:spPr>
          <a:xfrm>
            <a:off x="3998912"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97" name="Google Shape;597;p54"/>
          <p:cNvCxnSpPr/>
          <p:nvPr/>
        </p:nvCxnSpPr>
        <p:spPr>
          <a:xfrm>
            <a:off x="2592387" y="836612"/>
            <a:ext cx="0" cy="1223962"/>
          </a:xfrm>
          <a:prstGeom prst="straightConnector1">
            <a:avLst/>
          </a:prstGeom>
          <a:noFill/>
          <a:ln w="9525" cap="flat" cmpd="sng">
            <a:solidFill>
              <a:schemeClr val="dk1"/>
            </a:solidFill>
            <a:prstDash val="solid"/>
            <a:miter lim="800000"/>
            <a:headEnd type="none" w="med" len="med"/>
            <a:tailEnd type="none" w="med" len="med"/>
          </a:ln>
        </p:spPr>
      </p:cxnSp>
      <p:cxnSp>
        <p:nvCxnSpPr>
          <p:cNvPr id="598" name="Google Shape;598;p54"/>
          <p:cNvCxnSpPr/>
          <p:nvPr/>
        </p:nvCxnSpPr>
        <p:spPr>
          <a:xfrm>
            <a:off x="2555875" y="1927225"/>
            <a:ext cx="431800" cy="0"/>
          </a:xfrm>
          <a:prstGeom prst="straightConnector1">
            <a:avLst/>
          </a:prstGeom>
          <a:noFill/>
          <a:ln w="28575" cap="flat" cmpd="sng">
            <a:solidFill>
              <a:schemeClr val="accent2"/>
            </a:solidFill>
            <a:prstDash val="solid"/>
            <a:miter lim="800000"/>
            <a:headEnd type="none" w="med" len="med"/>
            <a:tailEnd type="none" w="med" len="med"/>
          </a:ln>
        </p:spPr>
      </p:cxnSp>
      <p:cxnSp>
        <p:nvCxnSpPr>
          <p:cNvPr id="599" name="Google Shape;599;p54"/>
          <p:cNvCxnSpPr/>
          <p:nvPr/>
        </p:nvCxnSpPr>
        <p:spPr>
          <a:xfrm>
            <a:off x="3587750" y="1360487"/>
            <a:ext cx="431800" cy="0"/>
          </a:xfrm>
          <a:prstGeom prst="straightConnector1">
            <a:avLst/>
          </a:prstGeom>
          <a:noFill/>
          <a:ln w="28575" cap="flat" cmpd="sng">
            <a:solidFill>
              <a:schemeClr val="accent2"/>
            </a:solidFill>
            <a:prstDash val="solid"/>
            <a:miter lim="800000"/>
            <a:headEnd type="none" w="med" len="med"/>
            <a:tailEnd type="none" w="med" len="med"/>
          </a:ln>
        </p:spPr>
      </p:cxnSp>
      <p:sp>
        <p:nvSpPr>
          <p:cNvPr id="600" name="Google Shape;600;p54"/>
          <p:cNvSpPr txBox="1"/>
          <p:nvPr/>
        </p:nvSpPr>
        <p:spPr>
          <a:xfrm>
            <a:off x="179387" y="3213100"/>
            <a:ext cx="6288087" cy="406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“CA” is a suffix of “BCA” which is a prefix of the pattern.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5"/>
        <p:cNvGrpSpPr/>
        <p:nvPr/>
      </p:nvGrpSpPr>
      <p:grpSpPr>
        <a:xfrm>
          <a:off x="0" y="0"/>
          <a:ext cx="0" cy="0"/>
          <a:chOff x="0" y="0"/>
          <a:chExt cx="0" cy="0"/>
        </a:xfrm>
      </p:grpSpPr>
      <p:sp>
        <p:nvSpPr>
          <p:cNvPr id="606" name="Google Shape;606;p55"/>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42</a:t>
            </a:fld>
            <a:endParaRPr>
              <a:latin typeface="Arial"/>
              <a:ea typeface="Arial"/>
              <a:cs typeface="Arial"/>
              <a:sym typeface="Arial"/>
            </a:endParaRPr>
          </a:p>
        </p:txBody>
      </p:sp>
      <p:sp>
        <p:nvSpPr>
          <p:cNvPr id="607" name="Google Shape;607;p55"/>
          <p:cNvSpPr txBox="1"/>
          <p:nvPr/>
        </p:nvSpPr>
        <p:spPr>
          <a:xfrm>
            <a:off x="323849" y="188912"/>
            <a:ext cx="8609425" cy="641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0" i="0" u="none" dirty="0">
                <a:solidFill>
                  <a:srgbClr val="0065BD"/>
                </a:solidFill>
                <a:latin typeface="Times New Roman"/>
                <a:ea typeface="Times New Roman"/>
                <a:cs typeface="Times New Roman"/>
                <a:sym typeface="Times New Roman"/>
              </a:rPr>
              <a:t>Time Complexity:</a:t>
            </a:r>
            <a:endParaRPr dirty="0">
              <a:solidFill>
                <a:srgbClr val="0065BD"/>
              </a:solidFill>
            </a:endParaRPr>
          </a:p>
        </p:txBody>
      </p:sp>
      <p:sp>
        <p:nvSpPr>
          <p:cNvPr id="608" name="Google Shape;608;p55"/>
          <p:cNvSpPr txBox="1"/>
          <p:nvPr/>
        </p:nvSpPr>
        <p:spPr>
          <a:xfrm>
            <a:off x="395275" y="1628775"/>
            <a:ext cx="8538000" cy="5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latin typeface="Times New Roman"/>
                <a:ea typeface="Times New Roman"/>
                <a:cs typeface="Times New Roman"/>
                <a:sym typeface="Times New Roman"/>
              </a:rPr>
              <a:t>If the length of the text is </a:t>
            </a:r>
            <a:r>
              <a:rPr lang="en-US" sz="2800" b="0" i="1" u="none">
                <a:latin typeface="Times New Roman"/>
                <a:ea typeface="Times New Roman"/>
                <a:cs typeface="Times New Roman"/>
                <a:sym typeface="Times New Roman"/>
              </a:rPr>
              <a:t>n</a:t>
            </a:r>
            <a:r>
              <a:rPr lang="en-US" sz="2800" b="0" i="0" u="none">
                <a:latin typeface="Times New Roman"/>
                <a:ea typeface="Times New Roman"/>
                <a:cs typeface="Times New Roman"/>
                <a:sym typeface="Times New Roman"/>
              </a:rPr>
              <a:t> and the length of pattern is </a:t>
            </a:r>
            <a:r>
              <a:rPr lang="en-US" sz="2800" b="0" i="1" u="none">
                <a:latin typeface="Times New Roman"/>
                <a:ea typeface="Times New Roman"/>
                <a:cs typeface="Times New Roman"/>
                <a:sym typeface="Times New Roman"/>
              </a:rPr>
              <a:t>m</a:t>
            </a:r>
            <a:r>
              <a:rPr lang="en-US" sz="2800" b="0" i="0" u="none">
                <a:latin typeface="Times New Roman"/>
                <a:ea typeface="Times New Roman"/>
                <a:cs typeface="Times New Roman"/>
                <a:sym typeface="Times New Roman"/>
              </a:rPr>
              <a:t>,</a:t>
            </a:r>
            <a:endParaRPr/>
          </a:p>
        </p:txBody>
      </p:sp>
      <p:sp>
        <p:nvSpPr>
          <p:cNvPr id="609" name="Google Shape;609;p55"/>
          <p:cNvSpPr txBox="1"/>
          <p:nvPr/>
        </p:nvSpPr>
        <p:spPr>
          <a:xfrm>
            <a:off x="395287" y="2205037"/>
            <a:ext cx="8680500" cy="9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latin typeface="Times New Roman"/>
                <a:ea typeface="Times New Roman"/>
                <a:cs typeface="Times New Roman"/>
                <a:sym typeface="Times New Roman"/>
              </a:rPr>
              <a:t>the time complexity of this algorithm is </a:t>
            </a:r>
            <a:r>
              <a:rPr lang="en-US" sz="2800" b="0" i="1" u="none">
                <a:latin typeface="Times New Roman"/>
                <a:ea typeface="Times New Roman"/>
                <a:cs typeface="Times New Roman"/>
                <a:sym typeface="Times New Roman"/>
              </a:rPr>
              <a:t>O</a:t>
            </a:r>
            <a:r>
              <a:rPr lang="en-US" sz="2800" b="0" i="0" u="none">
                <a:latin typeface="Times New Roman"/>
                <a:ea typeface="Times New Roman"/>
                <a:cs typeface="Times New Roman"/>
                <a:sym typeface="Times New Roman"/>
              </a:rPr>
              <a:t>(</a:t>
            </a:r>
            <a:r>
              <a:rPr lang="en-US" sz="2800" b="0" i="1" u="none">
                <a:latin typeface="Times New Roman"/>
                <a:ea typeface="Times New Roman"/>
                <a:cs typeface="Times New Roman"/>
                <a:sym typeface="Times New Roman"/>
              </a:rPr>
              <a:t>mn</a:t>
            </a:r>
            <a:r>
              <a:rPr lang="en-US" sz="2800" b="0" i="0" u="none">
                <a:latin typeface="Times New Roman"/>
                <a:ea typeface="Times New Roman"/>
                <a:cs typeface="Times New Roman"/>
                <a:sym typeface="Times New Roman"/>
              </a:rPr>
              <a:t>) in the worst </a:t>
            </a:r>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a:latin typeface="Times New Roman"/>
                <a:ea typeface="Times New Roman"/>
                <a:cs typeface="Times New Roman"/>
                <a:sym typeface="Times New Roman"/>
              </a:rPr>
              <a:t>case.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6"/>
          <p:cNvSpPr txBox="1">
            <a:spLocks noGrp="1"/>
          </p:cNvSpPr>
          <p:nvPr>
            <p:ph type="ctrTitle"/>
          </p:nvPr>
        </p:nvSpPr>
        <p:spPr>
          <a:xfrm>
            <a:off x="539750" y="1773237"/>
            <a:ext cx="8136000" cy="1332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2"/>
              </a:buClr>
              <a:buSzPts val="3200"/>
              <a:buFont typeface="Arial"/>
              <a:buNone/>
            </a:pPr>
            <a:br>
              <a:rPr lang="en-US" sz="3000" i="0" u="none" strike="noStrike" cap="none">
                <a:solidFill>
                  <a:srgbClr val="0065BD"/>
                </a:solidFill>
              </a:rPr>
            </a:br>
            <a:r>
              <a:rPr lang="en-US" sz="3000" i="0" u="none" strike="noStrike" cap="none">
                <a:solidFill>
                  <a:srgbClr val="0065BD"/>
                </a:solidFill>
              </a:rPr>
              <a:t>Improved Two-Way </a:t>
            </a:r>
            <a:br>
              <a:rPr lang="en-US" sz="3000" i="0" u="none" strike="noStrike" cap="none">
                <a:solidFill>
                  <a:srgbClr val="0065BD"/>
                </a:solidFill>
              </a:rPr>
            </a:br>
            <a:r>
              <a:rPr lang="en-US" sz="3000" i="0" u="none" strike="noStrike" cap="none">
                <a:solidFill>
                  <a:srgbClr val="0065BD"/>
                </a:solidFill>
              </a:rPr>
              <a:t>Bit-parallel Search</a:t>
            </a:r>
            <a:endParaRPr sz="3000">
              <a:solidFill>
                <a:srgbClr val="0065BD"/>
              </a:solidFill>
            </a:endParaRPr>
          </a:p>
        </p:txBody>
      </p:sp>
      <p:sp>
        <p:nvSpPr>
          <p:cNvPr id="615" name="Google Shape;615;p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43</a:t>
            </a:fld>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7"/>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rgbClr val="000000"/>
              </a:buClr>
              <a:buSzPts val="1920"/>
              <a:buFont typeface="Arial"/>
              <a:buChar char="•"/>
            </a:pPr>
            <a:r>
              <a:rPr lang="en-US" sz="2400" b="0" i="0" u="none" strike="noStrike" cap="none">
                <a:solidFill>
                  <a:srgbClr val="000000"/>
                </a:solidFill>
                <a:latin typeface="Arial"/>
                <a:ea typeface="Arial"/>
                <a:cs typeface="Arial"/>
                <a:sym typeface="Arial"/>
              </a:rPr>
              <a:t>New sublinear variations of Shift-Or, Shift-And, and Shift-Add algorithms which apply bit-parallelism. </a:t>
            </a:r>
            <a:endParaRPr>
              <a:solidFill>
                <a:srgbClr val="000000"/>
              </a:solidFill>
            </a:endParaRPr>
          </a:p>
          <a:p>
            <a:pPr marL="342900" marR="0" lvl="0" indent="-220980" algn="just" rtl="0">
              <a:lnSpc>
                <a:spcPct val="100000"/>
              </a:lnSpc>
              <a:spcBef>
                <a:spcPts val="1440"/>
              </a:spcBef>
              <a:spcAft>
                <a:spcPts val="0"/>
              </a:spcAft>
              <a:buClr>
                <a:schemeClr val="dk1"/>
              </a:buClr>
              <a:buSzPts val="1920"/>
              <a:buFont typeface="Arial"/>
              <a:buNone/>
            </a:pPr>
            <a:endParaRPr sz="2400" b="0" i="0" u="none" strike="noStrike" cap="none">
              <a:solidFill>
                <a:schemeClr val="dk1"/>
              </a:solidFill>
              <a:latin typeface="Arial"/>
              <a:ea typeface="Arial"/>
              <a:cs typeface="Arial"/>
              <a:sym typeface="Arial"/>
            </a:endParaRPr>
          </a:p>
          <a:p>
            <a:pPr marL="342900" marR="0" lvl="0" indent="-342900" algn="just" rtl="0">
              <a:lnSpc>
                <a:spcPct val="100000"/>
              </a:lnSpc>
              <a:spcBef>
                <a:spcPts val="1440"/>
              </a:spcBef>
              <a:spcAft>
                <a:spcPts val="0"/>
              </a:spcAft>
              <a:buClr>
                <a:srgbClr val="000000"/>
              </a:buClr>
              <a:buSzPts val="1920"/>
              <a:buFont typeface="Arial"/>
              <a:buChar char="•"/>
            </a:pPr>
            <a:r>
              <a:rPr lang="en-US" sz="2400" b="0" i="0" u="none" strike="noStrike" cap="none">
                <a:solidFill>
                  <a:srgbClr val="000000"/>
                </a:solidFill>
                <a:latin typeface="Arial"/>
                <a:ea typeface="Arial"/>
                <a:cs typeface="Arial"/>
                <a:sym typeface="Arial"/>
              </a:rPr>
              <a:t>Key idea: two-way loop of j where text characters t</a:t>
            </a:r>
            <a:r>
              <a:rPr lang="en-US" sz="2400" b="0" i="0" u="none" strike="noStrike" cap="none" baseline="-25000">
                <a:solidFill>
                  <a:srgbClr val="000000"/>
                </a:solidFill>
                <a:latin typeface="Arial"/>
                <a:ea typeface="Arial"/>
                <a:cs typeface="Arial"/>
                <a:sym typeface="Arial"/>
              </a:rPr>
              <a:t>i−j</a:t>
            </a:r>
            <a:r>
              <a:rPr lang="en-US" sz="2400" b="0" i="0" u="none" strike="noStrike" cap="none">
                <a:solidFill>
                  <a:srgbClr val="000000"/>
                </a:solidFill>
                <a:latin typeface="Arial"/>
                <a:ea typeface="Arial"/>
                <a:cs typeface="Arial"/>
                <a:sym typeface="Arial"/>
              </a:rPr>
              <a:t> and t</a:t>
            </a:r>
            <a:r>
              <a:rPr lang="en-US" sz="2400" b="0" i="0" u="none" strike="noStrike" cap="none" baseline="-25000">
                <a:solidFill>
                  <a:srgbClr val="000000"/>
                </a:solidFill>
                <a:latin typeface="Arial"/>
                <a:ea typeface="Arial"/>
                <a:cs typeface="Arial"/>
                <a:sym typeface="Arial"/>
              </a:rPr>
              <a:t>i+j </a:t>
            </a:r>
            <a:r>
              <a:rPr lang="en-US" sz="2400" b="0" i="0" u="none" strike="noStrike" cap="none">
                <a:solidFill>
                  <a:srgbClr val="000000"/>
                </a:solidFill>
                <a:latin typeface="Arial"/>
                <a:ea typeface="Arial"/>
                <a:cs typeface="Arial"/>
                <a:sym typeface="Arial"/>
              </a:rPr>
              <a:t>are handled together.</a:t>
            </a:r>
            <a:endParaRPr>
              <a:solidFill>
                <a:srgbClr val="000000"/>
              </a:solidFill>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strike="noStrike" cap="none">
                <a:solidFill>
                  <a:srgbClr val="000000"/>
                </a:solidFill>
                <a:latin typeface="Arial"/>
                <a:ea typeface="Arial"/>
                <a:cs typeface="Arial"/>
                <a:sym typeface="Arial"/>
              </a:rPr>
              <a:t>Next alignment starts at t</a:t>
            </a:r>
            <a:r>
              <a:rPr lang="en-US" sz="2400" b="0" i="0" u="none" strike="noStrike" cap="none" baseline="-25000">
                <a:solidFill>
                  <a:srgbClr val="000000"/>
                </a:solidFill>
                <a:latin typeface="Arial"/>
                <a:ea typeface="Arial"/>
                <a:cs typeface="Arial"/>
                <a:sym typeface="Arial"/>
              </a:rPr>
              <a:t>i+m</a:t>
            </a:r>
            <a:r>
              <a:rPr lang="en-US" sz="2400" b="0" i="0" u="none" strike="noStrike" cap="none">
                <a:solidFill>
                  <a:schemeClr val="dk1"/>
                </a:solidFill>
                <a:latin typeface="Arial"/>
                <a:ea typeface="Arial"/>
                <a:cs typeface="Arial"/>
                <a:sym typeface="Arial"/>
              </a:rPr>
              <a:t>. </a:t>
            </a:r>
            <a:endParaRPr/>
          </a:p>
        </p:txBody>
      </p:sp>
      <p:sp>
        <p:nvSpPr>
          <p:cNvPr id="621" name="Google Shape;621;p57"/>
          <p:cNvSpPr txBox="1">
            <a:spLocks noGrp="1"/>
          </p:cNvSpPr>
          <p:nvPr>
            <p:ph type="title"/>
          </p:nvPr>
        </p:nvSpPr>
        <p:spPr>
          <a:xfrm>
            <a:off x="539750" y="4762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000" b="0" dirty="0"/>
              <a:t>The Two-Way Shift And Algorithm</a:t>
            </a:r>
            <a:endParaRPr sz="3000" b="0" dirty="0"/>
          </a:p>
        </p:txBody>
      </p:sp>
      <p:grpSp>
        <p:nvGrpSpPr>
          <p:cNvPr id="622" name="Google Shape;622;p57"/>
          <p:cNvGrpSpPr/>
          <p:nvPr/>
        </p:nvGrpSpPr>
        <p:grpSpPr>
          <a:xfrm>
            <a:off x="1204912" y="2492375"/>
            <a:ext cx="5599125" cy="593725"/>
            <a:chOff x="558800" y="2492375"/>
            <a:chExt cx="5599125" cy="593725"/>
          </a:xfrm>
        </p:grpSpPr>
        <p:cxnSp>
          <p:nvCxnSpPr>
            <p:cNvPr id="623" name="Google Shape;623;p57"/>
            <p:cNvCxnSpPr/>
            <p:nvPr/>
          </p:nvCxnSpPr>
          <p:spPr>
            <a:xfrm>
              <a:off x="971550" y="2870200"/>
              <a:ext cx="865200" cy="0"/>
            </a:xfrm>
            <a:prstGeom prst="straightConnector1">
              <a:avLst/>
            </a:prstGeom>
            <a:noFill/>
            <a:ln w="9525" cap="flat" cmpd="sng">
              <a:solidFill>
                <a:schemeClr val="dk1"/>
              </a:solidFill>
              <a:prstDash val="solid"/>
              <a:miter lim="800000"/>
              <a:headEnd type="none" w="med" len="med"/>
              <a:tailEnd type="none" w="med" len="med"/>
            </a:ln>
          </p:spPr>
        </p:cxnSp>
        <p:sp>
          <p:nvSpPr>
            <p:cNvPr id="624" name="Google Shape;624;p57"/>
            <p:cNvSpPr txBox="1"/>
            <p:nvPr/>
          </p:nvSpPr>
          <p:spPr>
            <a:xfrm>
              <a:off x="1708150" y="2781300"/>
              <a:ext cx="2715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a:t>
              </a:r>
              <a:endParaRPr/>
            </a:p>
          </p:txBody>
        </p:sp>
        <p:cxnSp>
          <p:nvCxnSpPr>
            <p:cNvPr id="625" name="Google Shape;625;p57"/>
            <p:cNvCxnSpPr/>
            <p:nvPr/>
          </p:nvCxnSpPr>
          <p:spPr>
            <a:xfrm>
              <a:off x="1835150" y="2870200"/>
              <a:ext cx="865200" cy="0"/>
            </a:xfrm>
            <a:prstGeom prst="straightConnector1">
              <a:avLst/>
            </a:prstGeom>
            <a:noFill/>
            <a:ln w="9525" cap="flat" cmpd="sng">
              <a:solidFill>
                <a:schemeClr val="dk1"/>
              </a:solidFill>
              <a:prstDash val="solid"/>
              <a:miter lim="800000"/>
              <a:headEnd type="none" w="med" len="med"/>
              <a:tailEnd type="none" w="med" len="med"/>
            </a:ln>
          </p:spPr>
        </p:cxnSp>
        <p:cxnSp>
          <p:nvCxnSpPr>
            <p:cNvPr id="626" name="Google Shape;626;p57"/>
            <p:cNvCxnSpPr/>
            <p:nvPr/>
          </p:nvCxnSpPr>
          <p:spPr>
            <a:xfrm rot="10800000">
              <a:off x="2700337" y="2798799"/>
              <a:ext cx="0" cy="71400"/>
            </a:xfrm>
            <a:prstGeom prst="straightConnector1">
              <a:avLst/>
            </a:prstGeom>
            <a:noFill/>
            <a:ln w="9525" cap="flat" cmpd="sng">
              <a:solidFill>
                <a:schemeClr val="dk1"/>
              </a:solidFill>
              <a:prstDash val="solid"/>
              <a:miter lim="800000"/>
              <a:headEnd type="none" w="med" len="med"/>
              <a:tailEnd type="none" w="med" len="med"/>
            </a:ln>
          </p:spPr>
        </p:cxnSp>
        <p:cxnSp>
          <p:nvCxnSpPr>
            <p:cNvPr id="627" name="Google Shape;627;p57"/>
            <p:cNvCxnSpPr/>
            <p:nvPr/>
          </p:nvCxnSpPr>
          <p:spPr>
            <a:xfrm>
              <a:off x="2698750" y="2870200"/>
              <a:ext cx="865200" cy="0"/>
            </a:xfrm>
            <a:prstGeom prst="straightConnector1">
              <a:avLst/>
            </a:prstGeom>
            <a:noFill/>
            <a:ln w="9525" cap="flat" cmpd="sng">
              <a:solidFill>
                <a:schemeClr val="dk1"/>
              </a:solidFill>
              <a:prstDash val="solid"/>
              <a:miter lim="800000"/>
              <a:headEnd type="none" w="med" len="med"/>
              <a:tailEnd type="none" w="med" len="med"/>
            </a:ln>
          </p:spPr>
        </p:cxnSp>
        <p:sp>
          <p:nvSpPr>
            <p:cNvPr id="628" name="Google Shape;628;p57"/>
            <p:cNvSpPr txBox="1"/>
            <p:nvPr/>
          </p:nvSpPr>
          <p:spPr>
            <a:xfrm>
              <a:off x="3436937" y="2763837"/>
              <a:ext cx="2715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a:t>
              </a:r>
              <a:endParaRPr/>
            </a:p>
          </p:txBody>
        </p:sp>
        <p:cxnSp>
          <p:nvCxnSpPr>
            <p:cNvPr id="629" name="Google Shape;629;p57"/>
            <p:cNvCxnSpPr/>
            <p:nvPr/>
          </p:nvCxnSpPr>
          <p:spPr>
            <a:xfrm>
              <a:off x="3562350" y="2870200"/>
              <a:ext cx="865200" cy="0"/>
            </a:xfrm>
            <a:prstGeom prst="straightConnector1">
              <a:avLst/>
            </a:prstGeom>
            <a:noFill/>
            <a:ln w="9525" cap="flat" cmpd="sng">
              <a:solidFill>
                <a:schemeClr val="dk1"/>
              </a:solidFill>
              <a:prstDash val="solid"/>
              <a:miter lim="800000"/>
              <a:headEnd type="none" w="med" len="med"/>
              <a:tailEnd type="none" w="med" len="med"/>
            </a:ln>
          </p:spPr>
        </p:cxnSp>
        <p:cxnSp>
          <p:nvCxnSpPr>
            <p:cNvPr id="630" name="Google Shape;630;p57"/>
            <p:cNvCxnSpPr/>
            <p:nvPr/>
          </p:nvCxnSpPr>
          <p:spPr>
            <a:xfrm rot="10800000">
              <a:off x="4427537" y="2798799"/>
              <a:ext cx="0" cy="71400"/>
            </a:xfrm>
            <a:prstGeom prst="straightConnector1">
              <a:avLst/>
            </a:prstGeom>
            <a:noFill/>
            <a:ln w="9525" cap="flat" cmpd="sng">
              <a:solidFill>
                <a:schemeClr val="dk1"/>
              </a:solidFill>
              <a:prstDash val="solid"/>
              <a:miter lim="800000"/>
              <a:headEnd type="none" w="med" len="med"/>
              <a:tailEnd type="none" w="med" len="med"/>
            </a:ln>
          </p:spPr>
        </p:cxnSp>
        <p:sp>
          <p:nvSpPr>
            <p:cNvPr id="631" name="Google Shape;631;p57"/>
            <p:cNvSpPr txBox="1"/>
            <p:nvPr/>
          </p:nvSpPr>
          <p:spPr>
            <a:xfrm>
              <a:off x="5148262" y="2763837"/>
              <a:ext cx="2715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a:t>
              </a:r>
              <a:endParaRPr/>
            </a:p>
          </p:txBody>
        </p:sp>
        <p:cxnSp>
          <p:nvCxnSpPr>
            <p:cNvPr id="632" name="Google Shape;632;p57"/>
            <p:cNvCxnSpPr/>
            <p:nvPr/>
          </p:nvCxnSpPr>
          <p:spPr>
            <a:xfrm>
              <a:off x="4427537" y="2870200"/>
              <a:ext cx="865200" cy="0"/>
            </a:xfrm>
            <a:prstGeom prst="straightConnector1">
              <a:avLst/>
            </a:prstGeom>
            <a:noFill/>
            <a:ln w="9525" cap="flat" cmpd="sng">
              <a:solidFill>
                <a:schemeClr val="dk1"/>
              </a:solidFill>
              <a:prstDash val="solid"/>
              <a:miter lim="800000"/>
              <a:headEnd type="none" w="med" len="med"/>
              <a:tailEnd type="none" w="med" len="med"/>
            </a:ln>
          </p:spPr>
        </p:cxnSp>
        <p:sp>
          <p:nvSpPr>
            <p:cNvPr id="633" name="Google Shape;633;p57"/>
            <p:cNvSpPr txBox="1"/>
            <p:nvPr/>
          </p:nvSpPr>
          <p:spPr>
            <a:xfrm>
              <a:off x="558800" y="2492375"/>
              <a:ext cx="43005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t</a:t>
              </a:r>
              <a:r>
                <a:rPr lang="en-US" sz="1800" b="0" i="0" u="none" baseline="-25000">
                  <a:solidFill>
                    <a:schemeClr val="dk1"/>
                  </a:solidFill>
                  <a:latin typeface="Courier New"/>
                  <a:ea typeface="Courier New"/>
                  <a:cs typeface="Courier New"/>
                  <a:sym typeface="Courier New"/>
                </a:rPr>
                <a:t>i-j </a:t>
              </a:r>
              <a:r>
                <a:rPr lang="en-US" sz="1400" b="0" i="0" u="none">
                  <a:solidFill>
                    <a:schemeClr val="dk1"/>
                  </a:solidFill>
                  <a:latin typeface="Arial"/>
                  <a:ea typeface="Arial"/>
                  <a:cs typeface="Arial"/>
                  <a:sym typeface="Arial"/>
                </a:rPr>
                <a:t>   t</a:t>
              </a:r>
              <a:r>
                <a:rPr lang="en-US" sz="1800" b="0" i="0" u="none" baseline="-25000">
                  <a:solidFill>
                    <a:schemeClr val="dk1"/>
                  </a:solidFill>
                  <a:latin typeface="Courier New"/>
                  <a:ea typeface="Courier New"/>
                  <a:cs typeface="Courier New"/>
                  <a:sym typeface="Courier New"/>
                </a:rPr>
                <a:t>i</a:t>
              </a:r>
              <a:r>
                <a:rPr lang="en-US" sz="1400" b="0" i="0" u="none">
                  <a:solidFill>
                    <a:schemeClr val="dk1"/>
                  </a:solidFill>
                  <a:latin typeface="Arial"/>
                  <a:ea typeface="Arial"/>
                  <a:cs typeface="Arial"/>
                  <a:sym typeface="Arial"/>
                </a:rPr>
                <a:t>     t</a:t>
              </a:r>
              <a:r>
                <a:rPr lang="en-US" sz="1800" b="0" i="0" u="none" baseline="-25000">
                  <a:solidFill>
                    <a:schemeClr val="dk1"/>
                  </a:solidFill>
                  <a:latin typeface="Courier New"/>
                  <a:ea typeface="Courier New"/>
                  <a:cs typeface="Courier New"/>
                  <a:sym typeface="Courier New"/>
                </a:rPr>
                <a:t>i+j</a:t>
              </a:r>
              <a:endParaRPr/>
            </a:p>
          </p:txBody>
        </p:sp>
        <p:cxnSp>
          <p:nvCxnSpPr>
            <p:cNvPr id="634" name="Google Shape;634;p57"/>
            <p:cNvCxnSpPr/>
            <p:nvPr/>
          </p:nvCxnSpPr>
          <p:spPr>
            <a:xfrm>
              <a:off x="5292725" y="2870200"/>
              <a:ext cx="865200" cy="0"/>
            </a:xfrm>
            <a:prstGeom prst="straightConnector1">
              <a:avLst/>
            </a:prstGeom>
            <a:noFill/>
            <a:ln w="9525" cap="flat" cmpd="sng">
              <a:solidFill>
                <a:schemeClr val="dk1"/>
              </a:solidFill>
              <a:prstDash val="solid"/>
              <a:miter lim="800000"/>
              <a:headEnd type="none" w="med" len="med"/>
              <a:tailEnd type="none" w="med" len="med"/>
            </a:ln>
          </p:spPr>
        </p:cxnSp>
      </p:grpSp>
      <p:sp>
        <p:nvSpPr>
          <p:cNvPr id="635" name="Google Shape;635;p57"/>
          <p:cNvSpPr txBox="1">
            <a:spLocks noGrp="1"/>
          </p:cNvSpPr>
          <p:nvPr>
            <p:ph type="sldNum" idx="12"/>
          </p:nvPr>
        </p:nvSpPr>
        <p:spPr>
          <a:xfrm>
            <a:off x="8556600" y="6456675"/>
            <a:ext cx="414900" cy="302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44</a:t>
            </a:fld>
            <a:endParaRPr sz="1000" b="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8"/>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200" b="0" i="0" u="none" strike="noStrike" cap="none" dirty="0">
                <a:solidFill>
                  <a:srgbClr val="0065BD"/>
                </a:solidFill>
              </a:rPr>
              <a:t>Bit-parallelism </a:t>
            </a:r>
            <a:endParaRPr b="0" dirty="0"/>
          </a:p>
        </p:txBody>
      </p:sp>
      <p:sp>
        <p:nvSpPr>
          <p:cNvPr id="641" name="Google Shape;641;p58"/>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Takes the advantage of internal parallelism of bit operations inside a computer word.</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Many values in a single word are updated with a single operation.</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strike="noStrike" cap="none">
                <a:solidFill>
                  <a:schemeClr val="dk1"/>
                </a:solidFill>
                <a:latin typeface="Arial"/>
                <a:ea typeface="Arial"/>
                <a:cs typeface="Arial"/>
                <a:sym typeface="Arial"/>
              </a:rPr>
              <a:t>Many operations of an algorithm can be performed faster.</a:t>
            </a:r>
            <a:endParaRPr/>
          </a:p>
        </p:txBody>
      </p:sp>
      <p:sp>
        <p:nvSpPr>
          <p:cNvPr id="642" name="Google Shape;642;p58"/>
          <p:cNvSpPr txBox="1">
            <a:spLocks noGrp="1"/>
          </p:cNvSpPr>
          <p:nvPr>
            <p:ph type="sldNum" idx="12"/>
          </p:nvPr>
        </p:nvSpPr>
        <p:spPr>
          <a:xfrm>
            <a:off x="8449056" y="6381750"/>
            <a:ext cx="571500" cy="219600"/>
          </a:xfrm>
          <a:prstGeom prst="rect">
            <a:avLst/>
          </a:prstGeom>
        </p:spPr>
        <p:txBody>
          <a:bodyPr spcFirstLastPara="1" wrap="square" lIns="0" tIns="0" rIns="0" bIns="0" anchor="t" anchorCtr="0">
            <a:noAutofit/>
          </a:bodyPr>
          <a:lstStyle/>
          <a:p>
            <a:pPr marL="0" lvl="0" indent="0">
              <a:spcBef>
                <a:spcPts val="0"/>
              </a:spcBef>
              <a:spcAft>
                <a:spcPts val="0"/>
              </a:spcAft>
              <a:buNone/>
            </a:pPr>
            <a:fld id="{00000000-1234-1234-1234-123412341234}" type="slidenum">
              <a:rPr lang="en-US"/>
              <a:t>45</a:t>
            </a:fld>
            <a:endParaRPr sz="1000" b="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9"/>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000" b="0" i="0" u="none" strike="noStrike" cap="none" dirty="0">
                <a:solidFill>
                  <a:srgbClr val="0065BD"/>
                </a:solidFill>
              </a:rPr>
              <a:t>TSO</a:t>
            </a:r>
            <a:endParaRPr sz="3000" b="0" dirty="0"/>
          </a:p>
        </p:txBody>
      </p:sp>
      <p:sp>
        <p:nvSpPr>
          <p:cNvPr id="648" name="Google Shape;648;p59"/>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TSO (Two-way Shift-Or) uses the same occurrence vectors B for characters as the original Shift-Or.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The outer loop traverses the text with a fixed step of m characters. At each step i, an alignment window </a:t>
            </a:r>
            <a:br>
              <a:rPr lang="en-US" sz="2400" b="0" i="0" u="none">
                <a:solidFill>
                  <a:schemeClr val="dk1"/>
                </a:solidFill>
                <a:latin typeface="Arial"/>
                <a:ea typeface="Arial"/>
                <a:cs typeface="Arial"/>
                <a:sym typeface="Arial"/>
              </a:rPr>
            </a:br>
            <a:r>
              <a:rPr lang="en-US" sz="2400" b="0" i="0" u="none">
                <a:solidFill>
                  <a:schemeClr val="dk1"/>
                </a:solidFill>
                <a:latin typeface="Arial"/>
                <a:ea typeface="Arial"/>
                <a:cs typeface="Arial"/>
                <a:sym typeface="Arial"/>
              </a:rPr>
              <a:t>t</a:t>
            </a:r>
            <a:r>
              <a:rPr lang="en-US" sz="2400" b="0" i="0" u="none" baseline="-25000">
                <a:solidFill>
                  <a:schemeClr val="dk1"/>
                </a:solidFill>
                <a:latin typeface="Arial"/>
                <a:ea typeface="Arial"/>
                <a:cs typeface="Arial"/>
                <a:sym typeface="Arial"/>
              </a:rPr>
              <a:t>i-m+1</a:t>
            </a:r>
            <a:r>
              <a:rPr lang="en-US" sz="2400" b="0" i="0" u="none">
                <a:solidFill>
                  <a:schemeClr val="dk1"/>
                </a:solidFill>
                <a:latin typeface="Arial"/>
                <a:ea typeface="Arial"/>
                <a:cs typeface="Arial"/>
                <a:sym typeface="Arial"/>
              </a:rPr>
              <a:t>,…, t </a:t>
            </a:r>
            <a:r>
              <a:rPr lang="en-US" sz="2400" b="0" i="0" u="none" baseline="-25000">
                <a:solidFill>
                  <a:schemeClr val="dk1"/>
                </a:solidFill>
                <a:latin typeface="Arial"/>
                <a:ea typeface="Arial"/>
                <a:cs typeface="Arial"/>
                <a:sym typeface="Arial"/>
              </a:rPr>
              <a:t>i+m-1</a:t>
            </a:r>
            <a:r>
              <a:rPr lang="en-US" sz="2400" b="0" i="0" u="none">
                <a:solidFill>
                  <a:schemeClr val="dk1"/>
                </a:solidFill>
                <a:latin typeface="Arial"/>
                <a:ea typeface="Arial"/>
                <a:cs typeface="Arial"/>
                <a:sym typeface="Arial"/>
              </a:rPr>
              <a:t> is inspected.</a:t>
            </a:r>
            <a:endParaRPr/>
          </a:p>
          <a:p>
            <a:pPr marL="342900" marR="0" lvl="0" indent="-220980" algn="l" rtl="0">
              <a:spcBef>
                <a:spcPts val="1440"/>
              </a:spcBef>
              <a:spcAft>
                <a:spcPts val="0"/>
              </a:spcAft>
              <a:buClr>
                <a:schemeClr val="dk1"/>
              </a:buClr>
              <a:buSzPts val="1920"/>
              <a:buFont typeface="Arial"/>
              <a:buNone/>
            </a:pPr>
            <a:endParaRPr sz="2400" b="0" i="0" u="none">
              <a:solidFill>
                <a:schemeClr val="dk1"/>
              </a:solidFill>
              <a:latin typeface="Arial"/>
              <a:ea typeface="Arial"/>
              <a:cs typeface="Arial"/>
              <a:sym typeface="Arial"/>
            </a:endParaRPr>
          </a:p>
        </p:txBody>
      </p:sp>
      <p:sp>
        <p:nvSpPr>
          <p:cNvPr id="649" name="Google Shape;649;p59"/>
          <p:cNvSpPr txBox="1">
            <a:spLocks noGrp="1"/>
          </p:cNvSpPr>
          <p:nvPr>
            <p:ph type="sldNum" idx="12"/>
          </p:nvPr>
        </p:nvSpPr>
        <p:spPr>
          <a:xfrm>
            <a:off x="8558781" y="6381750"/>
            <a:ext cx="415800" cy="125400"/>
          </a:xfrm>
          <a:prstGeom prst="rect">
            <a:avLst/>
          </a:prstGeom>
        </p:spPr>
        <p:txBody>
          <a:bodyPr spcFirstLastPara="1" wrap="square" lIns="0" tIns="0" rIns="0" bIns="0" anchor="t" anchorCtr="0">
            <a:noAutofit/>
          </a:bodyPr>
          <a:lstStyle/>
          <a:p>
            <a:pPr marL="0" lvl="0" indent="0">
              <a:spcBef>
                <a:spcPts val="0"/>
              </a:spcBef>
              <a:spcAft>
                <a:spcPts val="0"/>
              </a:spcAft>
              <a:buNone/>
            </a:pPr>
            <a:fld id="{00000000-1234-1234-1234-123412341234}" type="slidenum">
              <a:rPr lang="en-US"/>
              <a:t>46</a:t>
            </a:fld>
            <a:endParaRPr sz="1000" b="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0"/>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200" b="0" i="0" u="none" strike="noStrike" cap="none">
                <a:solidFill>
                  <a:srgbClr val="0065BD"/>
                </a:solidFill>
              </a:rPr>
              <a:t>Example of working in the inner loop of TSO. </a:t>
            </a:r>
            <a:br>
              <a:rPr lang="en-US" sz="3200" b="0" i="0" u="none" strike="noStrike" cap="none">
                <a:solidFill>
                  <a:srgbClr val="0065BD"/>
                </a:solidFill>
              </a:rPr>
            </a:br>
            <a:endParaRPr b="0"/>
          </a:p>
        </p:txBody>
      </p:sp>
      <p:pic>
        <p:nvPicPr>
          <p:cNvPr id="655" name="Google Shape;655;p60"/>
          <p:cNvPicPr preferRelativeResize="0">
            <a:picLocks noGrp="1"/>
          </p:cNvPicPr>
          <p:nvPr>
            <p:ph type="body" idx="1"/>
          </p:nvPr>
        </p:nvPicPr>
        <p:blipFill rotWithShape="1">
          <a:blip r:embed="rId3">
            <a:alphaModFix/>
          </a:blip>
          <a:srcRect t="-16328" b="-16315"/>
          <a:stretch/>
        </p:blipFill>
        <p:spPr>
          <a:xfrm>
            <a:off x="1692275" y="1557337"/>
            <a:ext cx="5472000" cy="2833800"/>
          </a:xfrm>
          <a:prstGeom prst="rect">
            <a:avLst/>
          </a:prstGeom>
          <a:noFill/>
          <a:ln>
            <a:noFill/>
          </a:ln>
        </p:spPr>
      </p:pic>
      <p:sp>
        <p:nvSpPr>
          <p:cNvPr id="656" name="Google Shape;656;p60"/>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rtl="0">
              <a:spcBef>
                <a:spcPts val="0"/>
              </a:spcBef>
              <a:spcAft>
                <a:spcPts val="0"/>
              </a:spcAft>
              <a:buNone/>
            </a:pPr>
            <a:fld id="{00000000-1234-1234-1234-123412341234}" type="slidenum">
              <a:rPr lang="en-US"/>
              <a:t>47</a:t>
            </a:fld>
            <a:endParaRPr sz="1000" b="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1"/>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200" b="0" i="0" u="none" strike="noStrike" cap="none" dirty="0">
                <a:solidFill>
                  <a:srgbClr val="0065BD"/>
                </a:solidFill>
              </a:rPr>
              <a:t>Example (</a:t>
            </a:r>
            <a:r>
              <a:rPr lang="en-US" sz="3200" b="0" i="0" u="none" strike="noStrike" cap="none" dirty="0" err="1">
                <a:solidFill>
                  <a:srgbClr val="0065BD"/>
                </a:solidFill>
              </a:rPr>
              <a:t>Cont</a:t>
            </a:r>
            <a:r>
              <a:rPr lang="en-US" sz="3200" b="0" i="0" u="none" strike="noStrike" cap="none" dirty="0">
                <a:solidFill>
                  <a:srgbClr val="0065BD"/>
                </a:solidFill>
              </a:rPr>
              <a:t>…)</a:t>
            </a:r>
            <a:endParaRPr b="0" dirty="0"/>
          </a:p>
        </p:txBody>
      </p:sp>
      <p:sp>
        <p:nvSpPr>
          <p:cNvPr id="662" name="Google Shape;662;p61"/>
          <p:cNvSpPr txBox="1">
            <a:spLocks noGrp="1"/>
          </p:cNvSpPr>
          <p:nvPr>
            <p:ph type="body" idx="1"/>
          </p:nvPr>
        </p:nvSpPr>
        <p:spPr>
          <a:xfrm>
            <a:off x="571500" y="1582737"/>
            <a:ext cx="7985100" cy="422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T= …x a b c a b c a b x…</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a:t>
            </a: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D=  1 0 1 1 0</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j=1		     </a:t>
            </a:r>
            <a:r>
              <a:rPr lang="en-US" sz="2000" dirty="0"/>
              <a:t>c </a:t>
            </a: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1 1 0 1 1</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a:solidFill>
                  <a:schemeClr val="dk1"/>
                </a:solidFill>
                <a:latin typeface="Arial"/>
                <a:ea typeface="Arial"/>
                <a:cs typeface="Arial"/>
                <a:sym typeface="Arial"/>
              </a:rPr>
              <a:t>b               0 </a:t>
            </a:r>
            <a:r>
              <a:rPr lang="en-US" sz="2000" b="0" i="0" u="none" dirty="0">
                <a:solidFill>
                  <a:schemeClr val="dk1"/>
                </a:solidFill>
                <a:latin typeface="Arial"/>
                <a:ea typeface="Arial"/>
                <a:cs typeface="Arial"/>
                <a:sym typeface="Arial"/>
              </a:rPr>
              <a:t>1 1 0 1 </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D=  1 0 1 1 0</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j=2		  b                    0 1 1 0 1 				               	              c                   </a:t>
            </a:r>
            <a:r>
              <a:rPr lang="en-US" sz="2000" dirty="0"/>
              <a:t>  </a:t>
            </a:r>
            <a:r>
              <a:rPr lang="en-US" sz="2000" b="0" i="0" u="none" dirty="0">
                <a:solidFill>
                  <a:schemeClr val="dk1"/>
                </a:solidFill>
                <a:latin typeface="Arial"/>
                <a:ea typeface="Arial"/>
                <a:cs typeface="Arial"/>
                <a:sym typeface="Arial"/>
              </a:rPr>
              <a:t>1 1 0 1 1</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D=  1 0 1 1 0        																		 </a:t>
            </a:r>
            <a:endParaRPr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endParaRPr dirty="0"/>
          </a:p>
        </p:txBody>
      </p:sp>
      <p:cxnSp>
        <p:nvCxnSpPr>
          <p:cNvPr id="663" name="Google Shape;663;p61"/>
          <p:cNvCxnSpPr/>
          <p:nvPr/>
        </p:nvCxnSpPr>
        <p:spPr>
          <a:xfrm>
            <a:off x="6516687" y="1844675"/>
            <a:ext cx="0" cy="4032300"/>
          </a:xfrm>
          <a:prstGeom prst="straightConnector1">
            <a:avLst/>
          </a:prstGeom>
          <a:solidFill>
            <a:schemeClr val="accent1"/>
          </a:solidFill>
          <a:ln w="9525" cap="flat" cmpd="sng">
            <a:solidFill>
              <a:srgbClr val="009B3A"/>
            </a:solidFill>
            <a:prstDash val="solid"/>
            <a:miter lim="800000"/>
            <a:headEnd type="none" w="med" len="med"/>
            <a:tailEnd type="none" w="med" len="med"/>
          </a:ln>
        </p:spPr>
      </p:cxnSp>
      <p:cxnSp>
        <p:nvCxnSpPr>
          <p:cNvPr id="664" name="Google Shape;664;p61"/>
          <p:cNvCxnSpPr/>
          <p:nvPr/>
        </p:nvCxnSpPr>
        <p:spPr>
          <a:xfrm>
            <a:off x="5435600" y="1844675"/>
            <a:ext cx="0" cy="4032300"/>
          </a:xfrm>
          <a:prstGeom prst="straightConnector1">
            <a:avLst/>
          </a:prstGeom>
          <a:solidFill>
            <a:schemeClr val="accent1"/>
          </a:solidFill>
          <a:ln w="9525" cap="flat" cmpd="sng">
            <a:solidFill>
              <a:srgbClr val="009B3A"/>
            </a:solidFill>
            <a:prstDash val="solid"/>
            <a:miter lim="800000"/>
            <a:headEnd type="none" w="med" len="med"/>
            <a:tailEnd type="none" w="med" len="med"/>
          </a:ln>
        </p:spPr>
      </p:cxnSp>
      <p:cxnSp>
        <p:nvCxnSpPr>
          <p:cNvPr id="665" name="Google Shape;665;p61"/>
          <p:cNvCxnSpPr/>
          <p:nvPr/>
        </p:nvCxnSpPr>
        <p:spPr>
          <a:xfrm>
            <a:off x="3924300" y="1916112"/>
            <a:ext cx="0" cy="217500"/>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66" name="Google Shape;666;p61"/>
          <p:cNvCxnSpPr/>
          <p:nvPr/>
        </p:nvCxnSpPr>
        <p:spPr>
          <a:xfrm>
            <a:off x="4140200" y="1916112"/>
            <a:ext cx="0" cy="1081200"/>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67" name="Google Shape;667;p61"/>
          <p:cNvCxnSpPr/>
          <p:nvPr/>
        </p:nvCxnSpPr>
        <p:spPr>
          <a:xfrm>
            <a:off x="3708400" y="1916112"/>
            <a:ext cx="15300" cy="654600"/>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68" name="Google Shape;668;p61"/>
          <p:cNvCxnSpPr/>
          <p:nvPr/>
        </p:nvCxnSpPr>
        <p:spPr>
          <a:xfrm flipH="1">
            <a:off x="3479300" y="1916112"/>
            <a:ext cx="13200" cy="1977300"/>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69" name="Google Shape;669;p61"/>
          <p:cNvCxnSpPr/>
          <p:nvPr/>
        </p:nvCxnSpPr>
        <p:spPr>
          <a:xfrm flipH="1">
            <a:off x="4327600" y="1916112"/>
            <a:ext cx="28500" cy="2307900"/>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sp>
        <p:nvSpPr>
          <p:cNvPr id="670" name="Google Shape;670;p61"/>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None/>
            </a:pPr>
            <a:fld id="{00000000-1234-1234-1234-123412341234}" type="slidenum">
              <a:rPr lang="en-US"/>
              <a:t>48</a:t>
            </a:fld>
            <a:endParaRPr sz="1000" b="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2"/>
          <p:cNvSpPr txBox="1">
            <a:spLocks noGrp="1"/>
          </p:cNvSpPr>
          <p:nvPr>
            <p:ph type="title"/>
          </p:nvPr>
        </p:nvSpPr>
        <p:spPr>
          <a:xfrm>
            <a:off x="730800" y="324050"/>
            <a:ext cx="7985100" cy="1079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65BD"/>
              </a:buClr>
              <a:buSzPts val="3200"/>
              <a:buFont typeface="Arial"/>
              <a:buNone/>
            </a:pPr>
            <a:r>
              <a:rPr lang="en-US" sz="3200" b="0" i="0" u="none" strike="noStrike" cap="none" dirty="0">
                <a:solidFill>
                  <a:srgbClr val="0065BD"/>
                </a:solidFill>
              </a:rPr>
              <a:t>Example (</a:t>
            </a:r>
            <a:r>
              <a:rPr lang="en-US" sz="3200" b="0" i="0" u="none" strike="noStrike" cap="none" dirty="0" err="1">
                <a:solidFill>
                  <a:srgbClr val="0065BD"/>
                </a:solidFill>
              </a:rPr>
              <a:t>Cont</a:t>
            </a:r>
            <a:r>
              <a:rPr lang="en-US" sz="3200" b="0" i="0" u="none" strike="noStrike" cap="none" dirty="0">
                <a:solidFill>
                  <a:srgbClr val="0065BD"/>
                </a:solidFill>
              </a:rPr>
              <a:t>…)</a:t>
            </a:r>
            <a:endParaRPr b="0" dirty="0"/>
          </a:p>
        </p:txBody>
      </p:sp>
      <p:sp>
        <p:nvSpPr>
          <p:cNvPr id="676" name="Google Shape;676;p62"/>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T= …x a b c a b c a b x…</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D= 1 0 1 1 0</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j=3                </a:t>
            </a:r>
            <a:r>
              <a:rPr lang="en-US" sz="2000" dirty="0"/>
              <a:t>       </a:t>
            </a:r>
            <a:r>
              <a:rPr lang="en-US" sz="2000" b="0" i="0" u="none" dirty="0">
                <a:solidFill>
                  <a:schemeClr val="dk1"/>
                </a:solidFill>
                <a:latin typeface="Arial"/>
                <a:ea typeface="Arial"/>
                <a:cs typeface="Arial"/>
                <a:sym typeface="Arial"/>
              </a:rPr>
              <a:t>a	</a:t>
            </a:r>
            <a:r>
              <a:rPr lang="en-US" sz="2000" dirty="0"/>
              <a:t>              </a:t>
            </a:r>
            <a:r>
              <a:rPr lang="en-US" sz="2000" b="0" i="0" u="none" dirty="0">
                <a:solidFill>
                  <a:schemeClr val="dk1"/>
                </a:solidFill>
                <a:latin typeface="Arial"/>
                <a:ea typeface="Arial"/>
                <a:cs typeface="Arial"/>
                <a:sym typeface="Arial"/>
              </a:rPr>
              <a:t>1 0 1 1 0</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                           1 0 1 1 0</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D= 1 0 1 1 0</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j=4                    x                          1 1 1 1 1</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b                           0 1 1 1 1</a:t>
            </a:r>
            <a:endParaRPr sz="2000" dirty="0"/>
          </a:p>
          <a:p>
            <a:pPr marL="0" marR="0" lvl="0" indent="0" algn="l" rtl="0">
              <a:lnSpc>
                <a:spcPct val="100000"/>
              </a:lnSpc>
              <a:spcBef>
                <a:spcPts val="1200"/>
              </a:spcBef>
              <a:spcAft>
                <a:spcPts val="0"/>
              </a:spcAft>
              <a:buClr>
                <a:schemeClr val="dk1"/>
              </a:buClr>
              <a:buSzPts val="1600"/>
              <a:buFont typeface="Arial"/>
              <a:buNone/>
            </a:pPr>
            <a:r>
              <a:rPr lang="en-US" sz="2000" b="0" i="0" u="none" dirty="0">
                <a:solidFill>
                  <a:schemeClr val="dk1"/>
                </a:solidFill>
                <a:latin typeface="Arial"/>
                <a:ea typeface="Arial"/>
                <a:cs typeface="Arial"/>
                <a:sym typeface="Arial"/>
              </a:rPr>
              <a:t>					   					</a:t>
            </a:r>
            <a:r>
              <a:rPr lang="en-US" sz="2000" dirty="0"/>
              <a:t>    			     </a:t>
            </a:r>
            <a:r>
              <a:rPr lang="en-US" sz="2000" b="0" i="0" u="none" dirty="0">
                <a:solidFill>
                  <a:schemeClr val="dk1"/>
                </a:solidFill>
                <a:latin typeface="Arial"/>
                <a:ea typeface="Arial"/>
                <a:cs typeface="Arial"/>
                <a:sym typeface="Arial"/>
              </a:rPr>
              <a:t>D=1 0 1 1 0</a:t>
            </a:r>
            <a:endParaRPr sz="2000" dirty="0"/>
          </a:p>
          <a:p>
            <a:pPr marL="0" lvl="0" indent="0">
              <a:lnSpc>
                <a:spcPct val="100000"/>
              </a:lnSpc>
              <a:spcBef>
                <a:spcPts val="1200"/>
              </a:spcBef>
              <a:buSzPts val="1600"/>
              <a:buNone/>
            </a:pPr>
            <a:r>
              <a:rPr lang="en-US" b="0" i="0" u="none" dirty="0">
                <a:solidFill>
                  <a:schemeClr val="dk1"/>
                </a:solidFill>
                <a:latin typeface="Arial"/>
                <a:ea typeface="Arial"/>
                <a:cs typeface="Arial"/>
                <a:sym typeface="Arial"/>
              </a:rPr>
              <a:t>				 	</a:t>
            </a:r>
            <a:r>
              <a:rPr lang="en-US" sz="2000" b="0" i="0" u="none" dirty="0">
                <a:solidFill>
                  <a:schemeClr val="dk1"/>
                </a:solidFill>
                <a:latin typeface="Arial"/>
                <a:ea typeface="Arial"/>
                <a:cs typeface="Arial"/>
                <a:sym typeface="Arial"/>
              </a:rPr>
              <a:t>     </a:t>
            </a:r>
            <a:r>
              <a:rPr lang="en-US" sz="2000" dirty="0"/>
              <a:t>E= 0 </a:t>
            </a:r>
            <a:r>
              <a:rPr lang="en-US" sz="2000" dirty="0">
                <a:solidFill>
                  <a:srgbClr val="008000"/>
                </a:solidFill>
              </a:rPr>
              <a:t>1</a:t>
            </a:r>
            <a:r>
              <a:rPr lang="en-US" sz="2000" dirty="0"/>
              <a:t> 0 0 </a:t>
            </a:r>
            <a:r>
              <a:rPr lang="en-US" sz="2000" dirty="0">
                <a:solidFill>
                  <a:srgbClr val="008000"/>
                </a:solidFill>
              </a:rPr>
              <a:t>1 </a:t>
            </a:r>
            <a:r>
              <a:rPr lang="en-US" b="0" i="0" u="none" dirty="0">
                <a:solidFill>
                  <a:schemeClr val="dk1"/>
                </a:solidFill>
                <a:latin typeface="Arial"/>
                <a:ea typeface="Arial"/>
                <a:cs typeface="Arial"/>
                <a:sym typeface="Arial"/>
              </a:rPr>
              <a:t>					</a:t>
            </a:r>
            <a:r>
              <a:rPr lang="en-US" dirty="0"/>
              <a:t>    </a:t>
            </a:r>
            <a:r>
              <a:rPr lang="en-US" b="0" i="0" u="none" dirty="0">
                <a:solidFill>
                  <a:schemeClr val="dk1"/>
                </a:solidFill>
                <a:latin typeface="Arial"/>
                <a:ea typeface="Arial"/>
                <a:cs typeface="Arial"/>
                <a:sym typeface="Arial"/>
              </a:rPr>
              <a:t>	</a:t>
            </a:r>
            <a:endParaRPr dirty="0"/>
          </a:p>
        </p:txBody>
      </p:sp>
      <p:cxnSp>
        <p:nvCxnSpPr>
          <p:cNvPr id="677" name="Google Shape;677;p62"/>
          <p:cNvCxnSpPr/>
          <p:nvPr/>
        </p:nvCxnSpPr>
        <p:spPr>
          <a:xfrm>
            <a:off x="5831131" y="2108444"/>
            <a:ext cx="0" cy="3960900"/>
          </a:xfrm>
          <a:prstGeom prst="straightConnector1">
            <a:avLst/>
          </a:prstGeom>
          <a:solidFill>
            <a:schemeClr val="accent1"/>
          </a:solidFill>
          <a:ln w="9525" cap="flat" cmpd="sng">
            <a:solidFill>
              <a:srgbClr val="38761D"/>
            </a:solidFill>
            <a:prstDash val="solid"/>
            <a:miter lim="800000"/>
            <a:headEnd type="none" w="med" len="med"/>
            <a:tailEnd type="none" w="med" len="med"/>
          </a:ln>
        </p:spPr>
      </p:cxnSp>
      <p:cxnSp>
        <p:nvCxnSpPr>
          <p:cNvPr id="678" name="Google Shape;678;p62"/>
          <p:cNvCxnSpPr/>
          <p:nvPr/>
        </p:nvCxnSpPr>
        <p:spPr>
          <a:xfrm>
            <a:off x="6893047" y="2108444"/>
            <a:ext cx="0" cy="3960900"/>
          </a:xfrm>
          <a:prstGeom prst="straightConnector1">
            <a:avLst/>
          </a:prstGeom>
          <a:solidFill>
            <a:schemeClr val="accent1"/>
          </a:solidFill>
          <a:ln w="9525" cap="flat" cmpd="sng">
            <a:solidFill>
              <a:srgbClr val="009B3A"/>
            </a:solidFill>
            <a:prstDash val="solid"/>
            <a:miter lim="800000"/>
            <a:headEnd type="none" w="med" len="med"/>
            <a:tailEnd type="none" w="med" len="med"/>
          </a:ln>
        </p:spPr>
      </p:cxnSp>
      <p:cxnSp>
        <p:nvCxnSpPr>
          <p:cNvPr id="679" name="Google Shape;679;p62"/>
          <p:cNvCxnSpPr>
            <a:cxnSpLocks/>
          </p:cNvCxnSpPr>
          <p:nvPr/>
        </p:nvCxnSpPr>
        <p:spPr>
          <a:xfrm>
            <a:off x="4500562" y="1989137"/>
            <a:ext cx="0" cy="1343148"/>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80" name="Google Shape;680;p62"/>
          <p:cNvCxnSpPr>
            <a:cxnSpLocks/>
          </p:cNvCxnSpPr>
          <p:nvPr/>
        </p:nvCxnSpPr>
        <p:spPr>
          <a:xfrm>
            <a:off x="3276600" y="1989137"/>
            <a:ext cx="0" cy="859571"/>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81" name="Google Shape;681;p62"/>
          <p:cNvCxnSpPr>
            <a:cxnSpLocks/>
          </p:cNvCxnSpPr>
          <p:nvPr/>
        </p:nvCxnSpPr>
        <p:spPr>
          <a:xfrm>
            <a:off x="3059112" y="1989137"/>
            <a:ext cx="0" cy="2547694"/>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cxnSp>
        <p:nvCxnSpPr>
          <p:cNvPr id="682" name="Google Shape;682;p62"/>
          <p:cNvCxnSpPr>
            <a:cxnSpLocks/>
          </p:cNvCxnSpPr>
          <p:nvPr/>
        </p:nvCxnSpPr>
        <p:spPr>
          <a:xfrm>
            <a:off x="4716462" y="1989137"/>
            <a:ext cx="0" cy="3004894"/>
          </a:xfrm>
          <a:prstGeom prst="straightConnector1">
            <a:avLst/>
          </a:prstGeom>
          <a:solidFill>
            <a:schemeClr val="accent1"/>
          </a:solidFill>
          <a:ln w="9525" cap="flat" cmpd="sng">
            <a:solidFill>
              <a:schemeClr val="dk1"/>
            </a:solidFill>
            <a:prstDash val="solid"/>
            <a:miter lim="800000"/>
            <a:headEnd type="none" w="med" len="med"/>
            <a:tailEnd type="stealth" w="med" len="med"/>
          </a:ln>
        </p:spPr>
      </p:cxnSp>
      <p:sp>
        <p:nvSpPr>
          <p:cNvPr id="683" name="Google Shape;683;p62"/>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None/>
            </a:pPr>
            <a:fld id="{00000000-1234-1234-1234-123412341234}" type="slidenum">
              <a:rPr lang="en-US"/>
              <a:t>49</a:t>
            </a:fld>
            <a:endParaRPr sz="1000" b="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body" idx="1"/>
          </p:nvPr>
        </p:nvSpPr>
        <p:spPr>
          <a:xfrm>
            <a:off x="311700" y="4301251"/>
            <a:ext cx="8520600" cy="1790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Char char="●"/>
            </a:pPr>
            <a:r>
              <a:rPr lang="en-US" sz="2400">
                <a:solidFill>
                  <a:schemeClr val="dk1"/>
                </a:solidFill>
              </a:rPr>
              <a:t>Since we split from our last common ancestors,chance mutations and natural selections have changed our genome in radical and unique way.</a:t>
            </a:r>
            <a:endParaRPr sz="2400">
              <a:solidFill>
                <a:schemeClr val="dk1"/>
              </a:solidFill>
            </a:endParaRPr>
          </a:p>
          <a:p>
            <a:pPr marL="457200" lvl="0" indent="0">
              <a:spcBef>
                <a:spcPts val="1600"/>
              </a:spcBef>
              <a:spcAft>
                <a:spcPts val="1600"/>
              </a:spcAft>
              <a:buNone/>
            </a:pPr>
            <a:endParaRPr>
              <a:solidFill>
                <a:schemeClr val="dk1"/>
              </a:solidFill>
            </a:endParaRPr>
          </a:p>
        </p:txBody>
      </p:sp>
      <p:pic>
        <p:nvPicPr>
          <p:cNvPr id="105" name="Google Shape;105;p18"/>
          <p:cNvPicPr preferRelativeResize="0"/>
          <p:nvPr/>
        </p:nvPicPr>
        <p:blipFill>
          <a:blip r:embed="rId3">
            <a:alphaModFix/>
          </a:blip>
          <a:stretch>
            <a:fillRect/>
          </a:stretch>
        </p:blipFill>
        <p:spPr>
          <a:xfrm>
            <a:off x="744925" y="76750"/>
            <a:ext cx="7813803" cy="3651154"/>
          </a:xfrm>
          <a:prstGeom prst="rect">
            <a:avLst/>
          </a:prstGeom>
          <a:noFill/>
          <a:ln>
            <a:noFill/>
          </a:ln>
        </p:spPr>
      </p:pic>
      <p:sp>
        <p:nvSpPr>
          <p:cNvPr id="106" name="Google Shape;106;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3"/>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a:t>Drawbacks of Two-Way Shift-OR Algo</a:t>
            </a:r>
            <a:endParaRPr b="0"/>
          </a:p>
        </p:txBody>
      </p:sp>
      <p:sp>
        <p:nvSpPr>
          <p:cNvPr id="691" name="Google Shape;691;p63"/>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0" lvl="0" indent="0">
              <a:spcBef>
                <a:spcPts val="1440"/>
              </a:spcBef>
              <a:spcAft>
                <a:spcPts val="0"/>
              </a:spcAft>
              <a:buNone/>
            </a:pPr>
            <a:r>
              <a:rPr lang="en-US"/>
              <a:t>Not able to retrieve the position of the occurrence of the pattern but only its number.</a:t>
            </a:r>
            <a:endParaRPr/>
          </a:p>
        </p:txBody>
      </p:sp>
      <p:sp>
        <p:nvSpPr>
          <p:cNvPr id="692" name="Google Shape;692;p63"/>
          <p:cNvSpPr txBox="1">
            <a:spLocks noGrp="1"/>
          </p:cNvSpPr>
          <p:nvPr>
            <p:ph type="sldNum" idx="12"/>
          </p:nvPr>
        </p:nvSpPr>
        <p:spPr>
          <a:xfrm>
            <a:off x="3799650" y="6381750"/>
            <a:ext cx="15447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50</a:t>
            </a:fld>
            <a:endParaRPr sz="1000" b="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4"/>
          <p:cNvSpPr txBox="1">
            <a:spLocks noGrp="1"/>
          </p:cNvSpPr>
          <p:nvPr>
            <p:ph type="title"/>
          </p:nvPr>
        </p:nvSpPr>
        <p:spPr>
          <a:xfrm>
            <a:off x="571500" y="488950"/>
            <a:ext cx="7985100" cy="1079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65BD"/>
              </a:buClr>
              <a:buSzPts val="3200"/>
              <a:buFont typeface="Arial"/>
              <a:buNone/>
            </a:pPr>
            <a:r>
              <a:rPr lang="en-US" sz="3200" b="0" i="0" u="none" strike="noStrike" cap="none">
                <a:solidFill>
                  <a:srgbClr val="0065BD"/>
                </a:solidFill>
              </a:rPr>
              <a:t>	            </a:t>
            </a:r>
            <a:r>
              <a:rPr lang="en-US" sz="3000" b="0" i="0" u="none" strike="noStrike" cap="none">
                <a:solidFill>
                  <a:srgbClr val="0065BD"/>
                </a:solidFill>
              </a:rPr>
              <a:t>  Analysis - TSO </a:t>
            </a:r>
            <a:br>
              <a:rPr lang="en-US" sz="3000" b="0" i="0" u="none" strike="noStrike" cap="none">
                <a:solidFill>
                  <a:srgbClr val="0065BD"/>
                </a:solidFill>
              </a:rPr>
            </a:br>
            <a:endParaRPr sz="3000" b="0"/>
          </a:p>
        </p:txBody>
      </p:sp>
      <p:sp>
        <p:nvSpPr>
          <p:cNvPr id="698" name="Google Shape;698;p64"/>
          <p:cNvSpPr txBox="1">
            <a:spLocks noGrp="1"/>
          </p:cNvSpPr>
          <p:nvPr>
            <p:ph type="body" idx="1"/>
          </p:nvPr>
        </p:nvSpPr>
        <p:spPr>
          <a:xfrm>
            <a:off x="571500" y="1582737"/>
            <a:ext cx="7985100" cy="4135500"/>
          </a:xfrm>
          <a:prstGeom prst="rect">
            <a:avLst/>
          </a:prstGeom>
          <a:noFill/>
          <a:ln>
            <a:noFill/>
          </a:ln>
        </p:spPr>
        <p:txBody>
          <a:bodyPr spcFirstLastPara="1" wrap="square" lIns="0" tIns="0" rIns="0" bIns="0" anchor="t" anchorCtr="0">
            <a:noAutofit/>
          </a:bodyPr>
          <a:lstStyle/>
          <a:p>
            <a:pPr marL="342900" marR="0" lvl="0" indent="-342900" algn="just" rtl="0">
              <a:lnSpc>
                <a:spcPct val="100000"/>
              </a:lnSpc>
              <a:spcBef>
                <a:spcPts val="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TSO is linear in the worst case and sub-linear in the average case.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The outer loop of TSO is executed n/m times. In each round, the inner loop is executed at most m − 1 times.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The most trivial implementation of popcount requires O(m) time. So the total time in the worst case is O(nm/m) = O(n). </a:t>
            </a:r>
            <a:endParaRPr/>
          </a:p>
          <a:p>
            <a:pPr marL="342900" marR="0" lvl="0" indent="-342900" algn="just" rtl="0">
              <a:lnSpc>
                <a:spcPct val="100000"/>
              </a:lnSpc>
              <a:spcBef>
                <a:spcPts val="1440"/>
              </a:spcBef>
              <a:spcAft>
                <a:spcPts val="0"/>
              </a:spcAft>
              <a:buClr>
                <a:schemeClr val="dk1"/>
              </a:buClr>
              <a:buSzPts val="1920"/>
              <a:buFont typeface="Arial"/>
              <a:buChar char="•"/>
            </a:pPr>
            <a:r>
              <a:rPr lang="en-US" sz="2400" b="0" i="0" u="none">
                <a:solidFill>
                  <a:schemeClr val="dk1"/>
                </a:solidFill>
                <a:latin typeface="Arial"/>
                <a:ea typeface="Arial"/>
                <a:cs typeface="Arial"/>
                <a:sym typeface="Arial"/>
              </a:rPr>
              <a:t> The same analysis applies to TSA.</a:t>
            </a:r>
            <a:endParaRPr/>
          </a:p>
          <a:p>
            <a:pPr marL="342900" marR="0" lvl="0" indent="-220980" algn="l" rtl="0">
              <a:spcBef>
                <a:spcPts val="1440"/>
              </a:spcBef>
              <a:spcAft>
                <a:spcPts val="0"/>
              </a:spcAft>
              <a:buClr>
                <a:schemeClr val="dk1"/>
              </a:buClr>
              <a:buSzPts val="1920"/>
              <a:buFont typeface="Arial"/>
              <a:buNone/>
            </a:pPr>
            <a:endParaRPr sz="2400" b="0" i="0" u="none">
              <a:solidFill>
                <a:schemeClr val="dk1"/>
              </a:solidFill>
              <a:latin typeface="Arial"/>
              <a:ea typeface="Arial"/>
              <a:cs typeface="Arial"/>
              <a:sym typeface="Arial"/>
            </a:endParaRPr>
          </a:p>
        </p:txBody>
      </p:sp>
      <p:sp>
        <p:nvSpPr>
          <p:cNvPr id="699" name="Google Shape;699;p64"/>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None/>
            </a:pPr>
            <a:fld id="{00000000-1234-1234-1234-123412341234}" type="slidenum">
              <a:rPr lang="en-US"/>
              <a:t>51</a:t>
            </a:fld>
            <a:endParaRPr sz="1000" b="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65"/>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a:t>Example of String hashing and collision </a:t>
            </a:r>
            <a:endParaRPr b="0"/>
          </a:p>
        </p:txBody>
      </p:sp>
      <p:sp>
        <p:nvSpPr>
          <p:cNvPr id="707" name="Google Shape;707;p65"/>
          <p:cNvSpPr txBox="1">
            <a:spLocks noGrp="1"/>
          </p:cNvSpPr>
          <p:nvPr>
            <p:ph type="body" idx="1"/>
          </p:nvPr>
        </p:nvSpPr>
        <p:spPr>
          <a:xfrm>
            <a:off x="579450" y="1285062"/>
            <a:ext cx="7985100" cy="41355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dirty="0"/>
              <a:t>String s = “my name is </a:t>
            </a:r>
            <a:r>
              <a:rPr lang="en-US" dirty="0" err="1"/>
              <a:t>kaitav</a:t>
            </a:r>
            <a:r>
              <a:rPr lang="en-US" dirty="0"/>
              <a:t>”;</a:t>
            </a:r>
            <a:endParaRPr dirty="0"/>
          </a:p>
          <a:p>
            <a:pPr marL="457200" lvl="0" indent="-350520" rtl="0">
              <a:spcBef>
                <a:spcPts val="1440"/>
              </a:spcBef>
              <a:spcAft>
                <a:spcPts val="0"/>
              </a:spcAft>
              <a:buSzPts val="1920"/>
              <a:buChar char="•"/>
            </a:pPr>
            <a:r>
              <a:rPr lang="en-US" dirty="0"/>
              <a:t>char c = </a:t>
            </a:r>
            <a:r>
              <a:rPr lang="en-US" dirty="0" err="1"/>
              <a:t>s.charAt</a:t>
            </a:r>
            <a:r>
              <a:rPr lang="en-US" dirty="0"/>
              <a:t>(6);</a:t>
            </a:r>
            <a:endParaRPr dirty="0"/>
          </a:p>
          <a:p>
            <a:pPr marL="457200" lvl="0" indent="-350520" rtl="0">
              <a:spcBef>
                <a:spcPts val="1440"/>
              </a:spcBef>
              <a:spcAft>
                <a:spcPts val="0"/>
              </a:spcAft>
              <a:buSzPts val="1920"/>
              <a:buChar char="•"/>
            </a:pPr>
            <a:r>
              <a:rPr lang="en-US" dirty="0"/>
              <a:t>-e</a:t>
            </a:r>
            <a:endParaRPr dirty="0"/>
          </a:p>
          <a:p>
            <a:pPr marL="457200" lvl="0" indent="-350520" rtl="0">
              <a:spcBef>
                <a:spcPts val="1440"/>
              </a:spcBef>
              <a:spcAft>
                <a:spcPts val="0"/>
              </a:spcAft>
              <a:buSzPts val="1920"/>
              <a:buChar char="•"/>
            </a:pPr>
            <a:r>
              <a:rPr lang="en-US" dirty="0" err="1"/>
              <a:t>System.out.println</a:t>
            </a:r>
            <a:r>
              <a:rPr lang="en-US" dirty="0"/>
              <a:t>(c);</a:t>
            </a:r>
            <a:endParaRPr dirty="0"/>
          </a:p>
          <a:p>
            <a:pPr marL="457200" lvl="0" indent="-350520" rtl="0">
              <a:spcBef>
                <a:spcPts val="1440"/>
              </a:spcBef>
              <a:spcAft>
                <a:spcPts val="0"/>
              </a:spcAft>
              <a:buSzPts val="1920"/>
              <a:buChar char="•"/>
            </a:pPr>
            <a:r>
              <a:rPr lang="en-US" dirty="0" err="1"/>
              <a:t>int</a:t>
            </a:r>
            <a:r>
              <a:rPr lang="en-US" dirty="0"/>
              <a:t> </a:t>
            </a:r>
            <a:r>
              <a:rPr lang="en-US" dirty="0" err="1"/>
              <a:t>i</a:t>
            </a:r>
            <a:r>
              <a:rPr lang="en-US" dirty="0"/>
              <a:t> = </a:t>
            </a:r>
            <a:r>
              <a:rPr lang="en-US" dirty="0" err="1"/>
              <a:t>s.charAt</a:t>
            </a:r>
            <a:r>
              <a:rPr lang="en-US" dirty="0"/>
              <a:t>(6);</a:t>
            </a:r>
            <a:endParaRPr dirty="0"/>
          </a:p>
          <a:p>
            <a:pPr marL="457200" lvl="0" indent="-350520" rtl="0">
              <a:spcBef>
                <a:spcPts val="1440"/>
              </a:spcBef>
              <a:spcAft>
                <a:spcPts val="0"/>
              </a:spcAft>
              <a:buSzPts val="1920"/>
              <a:buChar char="•"/>
            </a:pPr>
            <a:r>
              <a:rPr lang="en-US" dirty="0" err="1"/>
              <a:t>System.out.println</a:t>
            </a:r>
            <a:r>
              <a:rPr lang="en-US" dirty="0"/>
              <a:t>(</a:t>
            </a:r>
            <a:r>
              <a:rPr lang="en-US" dirty="0" err="1"/>
              <a:t>i</a:t>
            </a:r>
            <a:r>
              <a:rPr lang="en-US" dirty="0"/>
              <a:t>);</a:t>
            </a:r>
            <a:endParaRPr dirty="0"/>
          </a:p>
          <a:p>
            <a:pPr marL="0" lvl="0" indent="0" rtl="0">
              <a:spcBef>
                <a:spcPts val="1440"/>
              </a:spcBef>
              <a:spcAft>
                <a:spcPts val="0"/>
              </a:spcAft>
              <a:buNone/>
            </a:pPr>
            <a:endParaRPr dirty="0"/>
          </a:p>
          <a:p>
            <a:pPr marL="0" lvl="0" indent="0" rtl="0">
              <a:spcBef>
                <a:spcPts val="1440"/>
              </a:spcBef>
              <a:spcAft>
                <a:spcPts val="0"/>
              </a:spcAft>
              <a:buNone/>
            </a:pPr>
            <a:endParaRPr dirty="0"/>
          </a:p>
          <a:p>
            <a:pPr marL="0" lvl="0" indent="0" rtl="0">
              <a:spcBef>
                <a:spcPts val="1440"/>
              </a:spcBef>
              <a:spcAft>
                <a:spcPts val="0"/>
              </a:spcAft>
              <a:buNone/>
            </a:pPr>
            <a:endParaRPr dirty="0"/>
          </a:p>
          <a:p>
            <a:pPr marL="0" lvl="0" indent="0" rtl="0">
              <a:spcBef>
                <a:spcPts val="1440"/>
              </a:spcBef>
              <a:spcAft>
                <a:spcPts val="0"/>
              </a:spcAft>
              <a:buNone/>
            </a:pPr>
            <a:endParaRPr dirty="0"/>
          </a:p>
          <a:p>
            <a:pPr marL="0" lvl="0" indent="0" rtl="0">
              <a:spcBef>
                <a:spcPts val="1440"/>
              </a:spcBef>
              <a:spcAft>
                <a:spcPts val="0"/>
              </a:spcAft>
              <a:buClr>
                <a:schemeClr val="dk1"/>
              </a:buClr>
              <a:buSzPts val="1100"/>
              <a:buFont typeface="Arial"/>
              <a:buNone/>
            </a:pPr>
            <a:endParaRPr dirty="0"/>
          </a:p>
          <a:p>
            <a:pPr marL="0" lvl="0" indent="0" rtl="0">
              <a:spcBef>
                <a:spcPts val="1440"/>
              </a:spcBef>
              <a:spcAft>
                <a:spcPts val="0"/>
              </a:spcAft>
              <a:buNone/>
            </a:pPr>
            <a:endParaRPr dirty="0"/>
          </a:p>
        </p:txBody>
      </p:sp>
      <p:sp>
        <p:nvSpPr>
          <p:cNvPr id="708" name="Google Shape;708;p65"/>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52</a:t>
            </a:fld>
            <a:endParaRPr sz="1000" b="0">
              <a:solidFill>
                <a:schemeClr val="dk2"/>
              </a:solidFill>
            </a:endParaRPr>
          </a:p>
        </p:txBody>
      </p:sp>
    </p:spTree>
    <p:extLst>
      <p:ext uri="{BB962C8B-B14F-4D97-AF65-F5344CB8AC3E}">
        <p14:creationId xmlns:p14="http://schemas.microsoft.com/office/powerpoint/2010/main" val="394239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5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5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500"/>
                                        <p:tgtEl>
                                          <p:spTgt spid="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7">
                                            <p:txEl>
                                              <p:pRg st="3" end="3"/>
                                            </p:txEl>
                                          </p:spTgt>
                                        </p:tgtEl>
                                        <p:attrNameLst>
                                          <p:attrName>style.visibility</p:attrName>
                                        </p:attrNameLst>
                                      </p:cBhvr>
                                      <p:to>
                                        <p:strVal val="visible"/>
                                      </p:to>
                                    </p:set>
                                    <p:animEffect transition="in" filter="fade">
                                      <p:cBhvr>
                                        <p:cTn id="22" dur="500"/>
                                        <p:tgtEl>
                                          <p:spTgt spid="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7">
                                            <p:txEl>
                                              <p:pRg st="4" end="4"/>
                                            </p:txEl>
                                          </p:spTgt>
                                        </p:tgtEl>
                                        <p:attrNameLst>
                                          <p:attrName>style.visibility</p:attrName>
                                        </p:attrNameLst>
                                      </p:cBhvr>
                                      <p:to>
                                        <p:strVal val="visible"/>
                                      </p:to>
                                    </p:set>
                                    <p:animEffect transition="in" filter="fade">
                                      <p:cBhvr>
                                        <p:cTn id="27" dur="500"/>
                                        <p:tgtEl>
                                          <p:spTgt spid="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7">
                                            <p:txEl>
                                              <p:pRg st="5" end="5"/>
                                            </p:txEl>
                                          </p:spTgt>
                                        </p:tgtEl>
                                        <p:attrNameLst>
                                          <p:attrName>style.visibility</p:attrName>
                                        </p:attrNameLst>
                                      </p:cBhvr>
                                      <p:to>
                                        <p:strVal val="visible"/>
                                      </p:to>
                                    </p:set>
                                    <p:animEffect transition="in" filter="fade">
                                      <p:cBhvr>
                                        <p:cTn id="32" dur="500"/>
                                        <p:tgtEl>
                                          <p:spTgt spid="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66"/>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Clr>
                <a:schemeClr val="dk1"/>
              </a:buClr>
              <a:buSzPts val="1100"/>
              <a:buFont typeface="Arial"/>
              <a:buNone/>
            </a:pPr>
            <a:r>
              <a:rPr lang="en-US" b="0"/>
              <a:t>Example of String hashing and collision </a:t>
            </a:r>
            <a:endParaRPr b="0"/>
          </a:p>
        </p:txBody>
      </p:sp>
      <p:sp>
        <p:nvSpPr>
          <p:cNvPr id="716" name="Google Shape;716;p66"/>
          <p:cNvSpPr txBox="1">
            <a:spLocks noGrp="1"/>
          </p:cNvSpPr>
          <p:nvPr>
            <p:ph type="body" idx="1"/>
          </p:nvPr>
        </p:nvSpPr>
        <p:spPr>
          <a:xfrm>
            <a:off x="571500" y="1582725"/>
            <a:ext cx="4714500" cy="1393800"/>
          </a:xfrm>
          <a:prstGeom prst="rect">
            <a:avLst/>
          </a:prstGeom>
        </p:spPr>
        <p:txBody>
          <a:bodyPr spcFirstLastPara="1" wrap="square" lIns="0" tIns="0" rIns="0" bIns="0" anchor="t" anchorCtr="0">
            <a:noAutofit/>
          </a:bodyPr>
          <a:lstStyle/>
          <a:p>
            <a:pPr marL="0" lvl="0" indent="0" rtl="0">
              <a:spcBef>
                <a:spcPts val="1440"/>
              </a:spcBef>
              <a:spcAft>
                <a:spcPts val="0"/>
              </a:spcAft>
              <a:buNone/>
            </a:pPr>
            <a:r>
              <a:rPr lang="en-US"/>
              <a:t>Hashcode for “</a:t>
            </a:r>
            <a:r>
              <a:rPr lang="en-US" b="1"/>
              <a:t>this</a:t>
            </a:r>
            <a:r>
              <a:rPr lang="en-US"/>
              <a:t>” : 116+105+104+115 = 440</a:t>
            </a:r>
            <a:endParaRPr/>
          </a:p>
          <a:p>
            <a:pPr marL="0" lvl="0" indent="0" rtl="0">
              <a:spcBef>
                <a:spcPts val="1440"/>
              </a:spcBef>
              <a:spcAft>
                <a:spcPts val="0"/>
              </a:spcAft>
              <a:buNone/>
            </a:pPr>
            <a:endParaRPr/>
          </a:p>
          <a:p>
            <a:pPr marL="0" lvl="0" indent="0" rtl="0">
              <a:spcBef>
                <a:spcPts val="1440"/>
              </a:spcBef>
              <a:spcAft>
                <a:spcPts val="0"/>
              </a:spcAft>
              <a:buNone/>
            </a:pPr>
            <a:endParaRPr/>
          </a:p>
          <a:p>
            <a:pPr marL="0" lvl="0" indent="0" rtl="0">
              <a:spcBef>
                <a:spcPts val="1440"/>
              </a:spcBef>
              <a:spcAft>
                <a:spcPts val="0"/>
              </a:spcAft>
              <a:buNone/>
            </a:pPr>
            <a:endParaRPr/>
          </a:p>
          <a:p>
            <a:pPr marL="0" lvl="0" indent="0" rtl="0">
              <a:spcBef>
                <a:spcPts val="1440"/>
              </a:spcBef>
              <a:spcAft>
                <a:spcPts val="0"/>
              </a:spcAft>
              <a:buNone/>
            </a:pPr>
            <a:endParaRPr/>
          </a:p>
          <a:p>
            <a:pPr marL="0" lvl="0" indent="0" rtl="0">
              <a:spcBef>
                <a:spcPts val="1440"/>
              </a:spcBef>
              <a:spcAft>
                <a:spcPts val="0"/>
              </a:spcAft>
              <a:buNone/>
            </a:pPr>
            <a:endParaRPr sz="1400"/>
          </a:p>
          <a:p>
            <a:pPr marL="0" lvl="0" indent="0">
              <a:spcBef>
                <a:spcPts val="1440"/>
              </a:spcBef>
              <a:spcAft>
                <a:spcPts val="0"/>
              </a:spcAft>
              <a:buNone/>
            </a:pPr>
            <a:endParaRPr sz="1400"/>
          </a:p>
        </p:txBody>
      </p:sp>
      <p:sp>
        <p:nvSpPr>
          <p:cNvPr id="717" name="Google Shape;717;p66"/>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53</a:t>
            </a:fld>
            <a:endParaRPr sz="1000" b="0">
              <a:solidFill>
                <a:schemeClr val="dk2"/>
              </a:solidFill>
            </a:endParaRPr>
          </a:p>
        </p:txBody>
      </p:sp>
      <p:sp>
        <p:nvSpPr>
          <p:cNvPr id="718" name="Google Shape;718;p66"/>
          <p:cNvSpPr txBox="1"/>
          <p:nvPr/>
        </p:nvSpPr>
        <p:spPr>
          <a:xfrm>
            <a:off x="6084725" y="1568350"/>
            <a:ext cx="1647900" cy="121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t>ASCII</a:t>
            </a:r>
            <a:endParaRPr/>
          </a:p>
          <a:p>
            <a:pPr marL="0" lvl="0" indent="0" rtl="0">
              <a:spcBef>
                <a:spcPts val="0"/>
              </a:spcBef>
              <a:spcAft>
                <a:spcPts val="0"/>
              </a:spcAft>
              <a:buNone/>
            </a:pPr>
            <a:endParaRPr/>
          </a:p>
          <a:p>
            <a:pPr marL="0" lvl="0" indent="0" rtl="0">
              <a:spcBef>
                <a:spcPts val="0"/>
              </a:spcBef>
              <a:spcAft>
                <a:spcPts val="0"/>
              </a:spcAft>
              <a:buNone/>
            </a:pPr>
            <a:r>
              <a:rPr lang="en-US"/>
              <a:t>UNICODE</a:t>
            </a:r>
            <a:endParaRPr/>
          </a:p>
        </p:txBody>
      </p:sp>
      <p:sp>
        <p:nvSpPr>
          <p:cNvPr id="719" name="Google Shape;719;p66"/>
          <p:cNvSpPr txBox="1"/>
          <p:nvPr/>
        </p:nvSpPr>
        <p:spPr>
          <a:xfrm>
            <a:off x="5565000" y="2976450"/>
            <a:ext cx="2079000" cy="793908"/>
          </a:xfrm>
          <a:prstGeom prst="rect">
            <a:avLst/>
          </a:prstGeom>
          <a:noFill/>
          <a:ln>
            <a:noFill/>
          </a:ln>
        </p:spPr>
        <p:txBody>
          <a:bodyPr spcFirstLastPara="1" wrap="square" lIns="91425" tIns="91425" rIns="91425" bIns="91425" anchor="t" anchorCtr="0">
            <a:noAutofit/>
          </a:bodyPr>
          <a:lstStyle/>
          <a:p>
            <a:pPr lvl="0"/>
            <a:r>
              <a:rPr lang="en-US" dirty="0"/>
              <a:t>T       h	I         s			 116  105   104     115 			   	</a:t>
            </a:r>
            <a:endParaRPr dirty="0"/>
          </a:p>
          <a:p>
            <a:pPr marL="0" lvl="0" indent="0" rtl="0">
              <a:spcBef>
                <a:spcPts val="0"/>
              </a:spcBef>
              <a:spcAft>
                <a:spcPts val="0"/>
              </a:spcAft>
              <a:buNone/>
            </a:pPr>
            <a:endParaRPr dirty="0"/>
          </a:p>
        </p:txBody>
      </p:sp>
      <p:sp>
        <p:nvSpPr>
          <p:cNvPr id="720" name="Google Shape;720;p66"/>
          <p:cNvSpPr txBox="1"/>
          <p:nvPr/>
        </p:nvSpPr>
        <p:spPr>
          <a:xfrm>
            <a:off x="5565000" y="3770358"/>
            <a:ext cx="2444793" cy="99629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t>  x       </a:t>
            </a:r>
            <a:r>
              <a:rPr lang="en-US" dirty="0" err="1"/>
              <a:t>x</a:t>
            </a:r>
            <a:r>
              <a:rPr lang="en-US" dirty="0"/>
              <a:t>        </a:t>
            </a:r>
            <a:r>
              <a:rPr lang="en-US" dirty="0" err="1"/>
              <a:t>x</a:t>
            </a:r>
            <a:r>
              <a:rPr lang="en-US" dirty="0"/>
              <a:t>        </a:t>
            </a:r>
            <a:r>
              <a:rPr lang="en-US" dirty="0" err="1"/>
              <a:t>x</a:t>
            </a:r>
            <a:r>
              <a:rPr lang="en-US" dirty="0"/>
              <a:t>                       _g</a:t>
            </a:r>
            <a:r>
              <a:rPr lang="en-US" baseline="30000" dirty="0"/>
              <a:t>0</a:t>
            </a:r>
            <a:r>
              <a:rPr lang="en-US" dirty="0"/>
              <a:t>     </a:t>
            </a:r>
            <a:r>
              <a:rPr lang="en-US" dirty="0">
                <a:solidFill>
                  <a:schemeClr val="dk1"/>
                </a:solidFill>
              </a:rPr>
              <a:t>g</a:t>
            </a:r>
            <a:r>
              <a:rPr lang="en-US" baseline="30000" dirty="0">
                <a:solidFill>
                  <a:schemeClr val="dk1"/>
                </a:solidFill>
              </a:rPr>
              <a:t>1</a:t>
            </a:r>
            <a:r>
              <a:rPr lang="en-US" dirty="0"/>
              <a:t>      </a:t>
            </a:r>
            <a:r>
              <a:rPr lang="en-US" dirty="0">
                <a:solidFill>
                  <a:schemeClr val="dk1"/>
                </a:solidFill>
              </a:rPr>
              <a:t>g</a:t>
            </a:r>
            <a:r>
              <a:rPr lang="en-US" baseline="30000" dirty="0">
                <a:solidFill>
                  <a:schemeClr val="dk1"/>
                </a:solidFill>
              </a:rPr>
              <a:t>2          </a:t>
            </a:r>
            <a:r>
              <a:rPr lang="en-US" dirty="0">
                <a:solidFill>
                  <a:schemeClr val="dk1"/>
                </a:solidFill>
              </a:rPr>
              <a:t>g</a:t>
            </a:r>
            <a:r>
              <a:rPr lang="en-US" baseline="30000" dirty="0">
                <a:solidFill>
                  <a:schemeClr val="dk1"/>
                </a:solidFill>
              </a:rPr>
              <a:t>3</a:t>
            </a:r>
            <a:endParaRPr dirty="0"/>
          </a:p>
        </p:txBody>
      </p:sp>
      <p:cxnSp>
        <p:nvCxnSpPr>
          <p:cNvPr id="721" name="Google Shape;721;p66"/>
          <p:cNvCxnSpPr/>
          <p:nvPr/>
        </p:nvCxnSpPr>
        <p:spPr>
          <a:xfrm>
            <a:off x="5679075" y="3248250"/>
            <a:ext cx="0" cy="209100"/>
          </a:xfrm>
          <a:prstGeom prst="straightConnector1">
            <a:avLst/>
          </a:prstGeom>
          <a:noFill/>
          <a:ln w="9525" cap="flat" cmpd="sng">
            <a:solidFill>
              <a:schemeClr val="dk2"/>
            </a:solidFill>
            <a:prstDash val="solid"/>
            <a:round/>
            <a:headEnd type="none" w="med" len="med"/>
            <a:tailEnd type="triangle" w="med" len="med"/>
          </a:ln>
        </p:spPr>
      </p:cxnSp>
      <p:cxnSp>
        <p:nvCxnSpPr>
          <p:cNvPr id="722" name="Google Shape;722;p66"/>
          <p:cNvCxnSpPr/>
          <p:nvPr/>
        </p:nvCxnSpPr>
        <p:spPr>
          <a:xfrm>
            <a:off x="7098750" y="3324450"/>
            <a:ext cx="0" cy="209100"/>
          </a:xfrm>
          <a:prstGeom prst="straightConnector1">
            <a:avLst/>
          </a:prstGeom>
          <a:noFill/>
          <a:ln w="9525" cap="flat" cmpd="sng">
            <a:solidFill>
              <a:schemeClr val="dk2"/>
            </a:solidFill>
            <a:prstDash val="solid"/>
            <a:round/>
            <a:headEnd type="none" w="med" len="med"/>
            <a:tailEnd type="triangle" w="med" len="med"/>
          </a:ln>
        </p:spPr>
      </p:cxnSp>
      <p:cxnSp>
        <p:nvCxnSpPr>
          <p:cNvPr id="723" name="Google Shape;723;p66"/>
          <p:cNvCxnSpPr/>
          <p:nvPr/>
        </p:nvCxnSpPr>
        <p:spPr>
          <a:xfrm>
            <a:off x="6136275" y="3296100"/>
            <a:ext cx="0" cy="209100"/>
          </a:xfrm>
          <a:prstGeom prst="straightConnector1">
            <a:avLst/>
          </a:prstGeom>
          <a:noFill/>
          <a:ln w="9525" cap="flat" cmpd="sng">
            <a:solidFill>
              <a:schemeClr val="dk2"/>
            </a:solidFill>
            <a:prstDash val="solid"/>
            <a:round/>
            <a:headEnd type="none" w="med" len="med"/>
            <a:tailEnd type="triangle" w="med" len="med"/>
          </a:ln>
        </p:spPr>
      </p:cxnSp>
      <p:cxnSp>
        <p:nvCxnSpPr>
          <p:cNvPr id="724" name="Google Shape;724;p66"/>
          <p:cNvCxnSpPr/>
          <p:nvPr/>
        </p:nvCxnSpPr>
        <p:spPr>
          <a:xfrm>
            <a:off x="6604500" y="3296100"/>
            <a:ext cx="0" cy="209100"/>
          </a:xfrm>
          <a:prstGeom prst="straightConnector1">
            <a:avLst/>
          </a:prstGeom>
          <a:noFill/>
          <a:ln w="9525" cap="flat" cmpd="sng">
            <a:solidFill>
              <a:schemeClr val="dk2"/>
            </a:solidFill>
            <a:prstDash val="solid"/>
            <a:round/>
            <a:headEnd type="none" w="med" len="med"/>
            <a:tailEnd type="triangle" w="med" len="med"/>
          </a:ln>
        </p:spPr>
      </p:cxnSp>
      <p:cxnSp>
        <p:nvCxnSpPr>
          <p:cNvPr id="725" name="Google Shape;725;p66"/>
          <p:cNvCxnSpPr/>
          <p:nvPr/>
        </p:nvCxnSpPr>
        <p:spPr>
          <a:xfrm>
            <a:off x="6395300" y="1866650"/>
            <a:ext cx="0" cy="209100"/>
          </a:xfrm>
          <a:prstGeom prst="straightConnector1">
            <a:avLst/>
          </a:prstGeom>
          <a:noFill/>
          <a:ln w="9525" cap="flat" cmpd="sng">
            <a:solidFill>
              <a:schemeClr val="dk2"/>
            </a:solidFill>
            <a:prstDash val="solid"/>
            <a:round/>
            <a:headEnd type="none" w="med" len="med"/>
            <a:tailEnd type="triangle" w="med" len="med"/>
          </a:ln>
        </p:spPr>
      </p:cxnSp>
      <p:sp>
        <p:nvSpPr>
          <p:cNvPr id="726" name="Google Shape;726;p66"/>
          <p:cNvSpPr txBox="1"/>
          <p:nvPr/>
        </p:nvSpPr>
        <p:spPr>
          <a:xfrm>
            <a:off x="608475" y="3470825"/>
            <a:ext cx="4626900" cy="2636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1440"/>
              </a:spcBef>
              <a:spcAft>
                <a:spcPts val="0"/>
              </a:spcAft>
              <a:buClr>
                <a:schemeClr val="dk1"/>
              </a:buClr>
              <a:buSzPts val="1100"/>
              <a:buFont typeface="Arial"/>
              <a:buNone/>
            </a:pPr>
            <a:r>
              <a:rPr lang="en-US" sz="2400">
                <a:solidFill>
                  <a:schemeClr val="dk1"/>
                </a:solidFill>
              </a:rPr>
              <a:t>Similarly hashcode for</a:t>
            </a:r>
            <a:r>
              <a:rPr lang="en-US" sz="2400" b="1">
                <a:solidFill>
                  <a:schemeClr val="dk1"/>
                </a:solidFill>
              </a:rPr>
              <a:t> hits </a:t>
            </a:r>
            <a:r>
              <a:rPr lang="en-US" sz="2400">
                <a:solidFill>
                  <a:schemeClr val="dk1"/>
                </a:solidFill>
              </a:rPr>
              <a:t>and </a:t>
            </a:r>
            <a:r>
              <a:rPr lang="en-US" sz="2400" b="1">
                <a:solidFill>
                  <a:schemeClr val="dk1"/>
                </a:solidFill>
              </a:rPr>
              <a:t>tish </a:t>
            </a:r>
            <a:r>
              <a:rPr lang="en-US" sz="2400">
                <a:solidFill>
                  <a:schemeClr val="dk1"/>
                </a:solidFill>
              </a:rPr>
              <a:t>will be same, so some hash function is required to reduce no of colloisons.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8"/>
                                        </p:tgtEl>
                                        <p:attrNameLst>
                                          <p:attrName>style.visibility</p:attrName>
                                        </p:attrNameLst>
                                      </p:cBhvr>
                                      <p:to>
                                        <p:strVal val="visible"/>
                                      </p:to>
                                    </p:set>
                                    <p:anim calcmode="lin" valueType="num">
                                      <p:cBhvr additive="base">
                                        <p:cTn id="7" dur="1000"/>
                                        <p:tgtEl>
                                          <p:spTgt spid="71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719"/>
                                        </p:tgtEl>
                                        <p:attrNameLst>
                                          <p:attrName>style.visibility</p:attrName>
                                        </p:attrNameLst>
                                      </p:cBhvr>
                                      <p:to>
                                        <p:strVal val="visible"/>
                                      </p:to>
                                    </p:set>
                                    <p:animEffect transition="in" filter="fade">
                                      <p:cBhvr>
                                        <p:cTn id="10" dur="1000"/>
                                        <p:tgtEl>
                                          <p:spTgt spid="719"/>
                                        </p:tgtEl>
                                      </p:cBhvr>
                                    </p:animEffect>
                                  </p:childTnLst>
                                </p:cTn>
                              </p:par>
                              <p:par>
                                <p:cTn id="11" presetID="10" presetClass="entr" presetSubtype="0" fill="hold" nodeType="withEffect">
                                  <p:stCondLst>
                                    <p:cond delay="0"/>
                                  </p:stCondLst>
                                  <p:childTnLst>
                                    <p:set>
                                      <p:cBhvr>
                                        <p:cTn id="12" dur="1" fill="hold">
                                          <p:stCondLst>
                                            <p:cond delay="0"/>
                                          </p:stCondLst>
                                        </p:cTn>
                                        <p:tgtEl>
                                          <p:spTgt spid="716"/>
                                        </p:tgtEl>
                                        <p:attrNameLst>
                                          <p:attrName>style.visibility</p:attrName>
                                        </p:attrNameLst>
                                      </p:cBhvr>
                                      <p:to>
                                        <p:strVal val="visible"/>
                                      </p:to>
                                    </p:set>
                                    <p:animEffect transition="in" filter="fade">
                                      <p:cBhvr>
                                        <p:cTn id="13" dur="1000"/>
                                        <p:tgtEl>
                                          <p:spTgt spid="7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26"/>
                                        </p:tgtEl>
                                        <p:attrNameLst>
                                          <p:attrName>style.visibility</p:attrName>
                                        </p:attrNameLst>
                                      </p:cBhvr>
                                      <p:to>
                                        <p:strVal val="visible"/>
                                      </p:to>
                                    </p:set>
                                    <p:anim calcmode="lin" valueType="num">
                                      <p:cBhvr additive="base">
                                        <p:cTn id="18" dur="1000"/>
                                        <p:tgtEl>
                                          <p:spTgt spid="726"/>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20"/>
                                        </p:tgtEl>
                                        <p:attrNameLst>
                                          <p:attrName>style.visibility</p:attrName>
                                        </p:attrNameLst>
                                      </p:cBhvr>
                                      <p:to>
                                        <p:strVal val="visible"/>
                                      </p:to>
                                    </p:set>
                                    <p:anim calcmode="lin" valueType="num">
                                      <p:cBhvr additive="base">
                                        <p:cTn id="23" dur="1000"/>
                                        <p:tgtEl>
                                          <p:spTgt spid="7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7"/>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Clr>
                <a:schemeClr val="dk1"/>
              </a:buClr>
              <a:buSzPts val="1100"/>
              <a:buFont typeface="Arial"/>
              <a:buNone/>
            </a:pPr>
            <a:r>
              <a:rPr lang="en-US" b="0"/>
              <a:t>Example of String hashing and collision</a:t>
            </a:r>
            <a:endParaRPr b="0"/>
          </a:p>
        </p:txBody>
      </p:sp>
      <p:sp>
        <p:nvSpPr>
          <p:cNvPr id="734" name="Google Shape;734;p67"/>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0" lvl="0" indent="0" rtl="0">
              <a:spcBef>
                <a:spcPts val="1440"/>
              </a:spcBef>
              <a:spcAft>
                <a:spcPts val="0"/>
              </a:spcAft>
              <a:buNone/>
            </a:pPr>
            <a:r>
              <a:rPr lang="en-US"/>
              <a:t>public int hashcode(String s){</a:t>
            </a:r>
            <a:endParaRPr/>
          </a:p>
          <a:p>
            <a:pPr marL="0" lvl="0" indent="0" rtl="0">
              <a:spcBef>
                <a:spcPts val="1440"/>
              </a:spcBef>
              <a:spcAft>
                <a:spcPts val="0"/>
              </a:spcAft>
              <a:buNone/>
            </a:pPr>
            <a:r>
              <a:rPr lang="en-US"/>
              <a:t>	int g = 31;</a:t>
            </a:r>
            <a:endParaRPr/>
          </a:p>
          <a:p>
            <a:pPr marL="0" lvl="0" indent="0" rtl="0">
              <a:spcBef>
                <a:spcPts val="1440"/>
              </a:spcBef>
              <a:spcAft>
                <a:spcPts val="0"/>
              </a:spcAft>
              <a:buNone/>
            </a:pPr>
            <a:r>
              <a:rPr lang="en-US"/>
              <a:t>	int hash = 0;</a:t>
            </a:r>
            <a:endParaRPr/>
          </a:p>
          <a:p>
            <a:pPr marL="0" lvl="0" indent="0" rtl="0">
              <a:spcBef>
                <a:spcPts val="1440"/>
              </a:spcBef>
              <a:spcAft>
                <a:spcPts val="0"/>
              </a:spcAft>
              <a:buNone/>
            </a:pPr>
            <a:r>
              <a:rPr lang="en-US"/>
              <a:t>	for(int i=0; i&lt;s.length; i++){</a:t>
            </a:r>
            <a:endParaRPr/>
          </a:p>
          <a:p>
            <a:pPr marL="0" lvl="0" indent="457200" rtl="0">
              <a:spcBef>
                <a:spcPts val="1440"/>
              </a:spcBef>
              <a:spcAft>
                <a:spcPts val="0"/>
              </a:spcAft>
              <a:buNone/>
            </a:pPr>
            <a:r>
              <a:rPr lang="en-US"/>
              <a:t>	hash = g* hash + s.charAt(i);</a:t>
            </a:r>
            <a:endParaRPr/>
          </a:p>
          <a:p>
            <a:pPr marL="0" lvl="0" indent="457200" rtl="0">
              <a:spcBef>
                <a:spcPts val="1440"/>
              </a:spcBef>
              <a:spcAft>
                <a:spcPts val="0"/>
              </a:spcAft>
              <a:buNone/>
            </a:pPr>
            <a:r>
              <a:rPr lang="en-US"/>
              <a:t>}</a:t>
            </a:r>
            <a:endParaRPr/>
          </a:p>
          <a:p>
            <a:pPr marL="0" lvl="0" indent="457200" rtl="0">
              <a:spcBef>
                <a:spcPts val="1440"/>
              </a:spcBef>
              <a:spcAft>
                <a:spcPts val="0"/>
              </a:spcAft>
              <a:buNone/>
            </a:pPr>
            <a:r>
              <a:rPr lang="en-US"/>
              <a:t>return hash;</a:t>
            </a:r>
            <a:endParaRPr/>
          </a:p>
          <a:p>
            <a:pPr marL="0" lvl="0" indent="0">
              <a:spcBef>
                <a:spcPts val="1440"/>
              </a:spcBef>
              <a:spcAft>
                <a:spcPts val="0"/>
              </a:spcAft>
              <a:buNone/>
            </a:pPr>
            <a:r>
              <a:rPr lang="en-US"/>
              <a:t>}</a:t>
            </a:r>
            <a:endParaRPr/>
          </a:p>
        </p:txBody>
      </p:sp>
      <p:sp>
        <p:nvSpPr>
          <p:cNvPr id="735" name="Google Shape;735;p67"/>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54</a:t>
            </a:fld>
            <a:endParaRPr sz="1000" b="0">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8"/>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sz="3000" b="0"/>
              <a:t>Improvements of BSDM algorithm</a:t>
            </a:r>
            <a:endParaRPr sz="3000" b="0"/>
          </a:p>
        </p:txBody>
      </p:sp>
      <p:sp>
        <p:nvSpPr>
          <p:cNvPr id="743" name="Google Shape;743;p68"/>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a:t>Main Idea: Reduce the number of false positive detected during the searching phase in order to reduce the number of naive tests</a:t>
            </a:r>
            <a:endParaRPr/>
          </a:p>
          <a:p>
            <a:pPr marL="457200" lvl="0" indent="-350520" rtl="0">
              <a:spcBef>
                <a:spcPts val="0"/>
              </a:spcBef>
              <a:spcAft>
                <a:spcPts val="0"/>
              </a:spcAft>
              <a:buSzPts val="1920"/>
              <a:buChar char="•"/>
            </a:pPr>
            <a:r>
              <a:rPr lang="en-US"/>
              <a:t>It can be achieved by using an effective hash function in the implementation of condensed alphabet</a:t>
            </a:r>
            <a:endParaRPr/>
          </a:p>
          <a:p>
            <a:pPr marL="457200" lvl="0" indent="0">
              <a:spcBef>
                <a:spcPts val="1440"/>
              </a:spcBef>
              <a:spcAft>
                <a:spcPts val="0"/>
              </a:spcAft>
              <a:buNone/>
            </a:pPr>
            <a:endParaRPr/>
          </a:p>
        </p:txBody>
      </p:sp>
      <p:sp>
        <p:nvSpPr>
          <p:cNvPr id="744" name="Google Shape;744;p68"/>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55</a:t>
            </a:fld>
            <a:endParaRPr sz="1000" b="0">
              <a:solidFill>
                <a:schemeClr val="dk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9"/>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dirty="0"/>
              <a:t>Improved Hash Functions for Condensed Alphabets</a:t>
            </a:r>
            <a:endParaRPr b="0" dirty="0"/>
          </a:p>
          <a:p>
            <a:pPr marL="0" lvl="0" indent="0">
              <a:spcBef>
                <a:spcPts val="0"/>
              </a:spcBef>
              <a:spcAft>
                <a:spcPts val="0"/>
              </a:spcAft>
              <a:buNone/>
            </a:pPr>
            <a:r>
              <a:rPr lang="en-US" dirty="0"/>
              <a:t>	</a:t>
            </a:r>
            <a:endParaRPr dirty="0"/>
          </a:p>
        </p:txBody>
      </p:sp>
      <p:sp>
        <p:nvSpPr>
          <p:cNvPr id="752" name="Google Shape;752;p69"/>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dirty="0"/>
              <a:t>Group of q adjacent characters of the pattern are condensed in a single character by using a suitable hash function- as shown in previous hashing example</a:t>
            </a:r>
            <a:endParaRPr dirty="0"/>
          </a:p>
          <a:p>
            <a:pPr marL="457200" lvl="0" indent="-350520" rtl="0">
              <a:spcBef>
                <a:spcPts val="0"/>
              </a:spcBef>
              <a:spcAft>
                <a:spcPts val="0"/>
              </a:spcAft>
              <a:buSzPts val="1920"/>
              <a:buChar char="•"/>
            </a:pPr>
            <a:r>
              <a:rPr lang="en-US" dirty="0"/>
              <a:t>Pattern P of length m translates in a condensed pattern     </a:t>
            </a:r>
            <a:endParaRPr i="1" dirty="0"/>
          </a:p>
          <a:p>
            <a:pPr marL="457200" lvl="0" indent="-350520" rtl="0">
              <a:spcBef>
                <a:spcPts val="0"/>
              </a:spcBef>
              <a:spcAft>
                <a:spcPts val="0"/>
              </a:spcAft>
              <a:buSzPts val="1920"/>
              <a:buChar char="•"/>
            </a:pPr>
            <a:endParaRPr i="1" dirty="0"/>
          </a:p>
          <a:p>
            <a:pPr marL="457200" lvl="0" indent="-350520" rtl="0">
              <a:spcBef>
                <a:spcPts val="0"/>
              </a:spcBef>
              <a:spcAft>
                <a:spcPts val="0"/>
              </a:spcAft>
              <a:buSzPts val="1920"/>
              <a:buChar char="•"/>
            </a:pPr>
            <a:r>
              <a:rPr lang="en-US" dirty="0"/>
              <a:t>For every x, </a:t>
            </a:r>
            <a:r>
              <a:rPr lang="en-US" dirty="0" err="1"/>
              <a:t>xє∑</a:t>
            </a:r>
            <a:r>
              <a:rPr lang="en-US" baseline="30000" dirty="0" err="1"/>
              <a:t>q</a:t>
            </a:r>
            <a:r>
              <a:rPr lang="en-US" baseline="30000" dirty="0"/>
              <a:t> </a:t>
            </a:r>
            <a:r>
              <a:rPr lang="en-US" dirty="0"/>
              <a:t> x=x [0… q-1] then h(x) can be computed by</a:t>
            </a:r>
            <a:endParaRPr dirty="0"/>
          </a:p>
          <a:p>
            <a:pPr marL="457200" lvl="0" indent="-350520" rtl="0">
              <a:spcBef>
                <a:spcPts val="0"/>
              </a:spcBef>
              <a:spcAft>
                <a:spcPts val="0"/>
              </a:spcAft>
              <a:buSzPts val="1920"/>
              <a:buChar char="•"/>
            </a:pPr>
            <a:endParaRPr i="1" dirty="0"/>
          </a:p>
        </p:txBody>
      </p:sp>
      <p:sp>
        <p:nvSpPr>
          <p:cNvPr id="753" name="Google Shape;753;p69"/>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56</a:t>
            </a:fld>
            <a:endParaRPr sz="1000" b="0">
              <a:solidFill>
                <a:schemeClr val="dk2"/>
              </a:solidFill>
            </a:endParaRPr>
          </a:p>
        </p:txBody>
      </p:sp>
      <p:pic>
        <p:nvPicPr>
          <p:cNvPr id="754" name="Google Shape;754;p69" descr="P(q)[i] = h(P[i..i+q-1])" title="MathEquation,#000000"/>
          <p:cNvPicPr preferRelativeResize="0"/>
          <p:nvPr/>
        </p:nvPicPr>
        <p:blipFill>
          <a:blip r:embed="rId3">
            <a:alphaModFix/>
          </a:blip>
          <a:stretch>
            <a:fillRect/>
          </a:stretch>
        </p:blipFill>
        <p:spPr>
          <a:xfrm>
            <a:off x="1039100" y="3539825"/>
            <a:ext cx="5153874" cy="350525"/>
          </a:xfrm>
          <a:prstGeom prst="rect">
            <a:avLst/>
          </a:prstGeom>
          <a:noFill/>
          <a:ln>
            <a:noFill/>
          </a:ln>
        </p:spPr>
      </p:pic>
      <p:pic>
        <p:nvPicPr>
          <p:cNvPr id="755" name="Google Shape;755;p69" descr="h(x) = q-1∑i=0((P[i] &amp; M) &lt;&lt; k(q-i-1))" title="MathEquation,#000000"/>
          <p:cNvPicPr preferRelativeResize="0"/>
          <p:nvPr/>
        </p:nvPicPr>
        <p:blipFill>
          <a:blip r:embed="rId4">
            <a:alphaModFix/>
          </a:blip>
          <a:stretch>
            <a:fillRect/>
          </a:stretch>
        </p:blipFill>
        <p:spPr>
          <a:xfrm>
            <a:off x="1039100" y="4655125"/>
            <a:ext cx="7800100" cy="46800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0"/>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Clr>
                <a:schemeClr val="dk1"/>
              </a:buClr>
              <a:buSzPts val="1100"/>
              <a:buFont typeface="Arial"/>
              <a:buNone/>
            </a:pPr>
            <a:r>
              <a:rPr lang="en-US" b="0" dirty="0"/>
              <a:t>Improved Hash Functions for Condensed Alphabets</a:t>
            </a:r>
            <a:endParaRPr b="0" dirty="0"/>
          </a:p>
        </p:txBody>
      </p:sp>
      <p:sp>
        <p:nvSpPr>
          <p:cNvPr id="763" name="Google Shape;763;p70"/>
          <p:cNvSpPr txBox="1">
            <a:spLocks noGrp="1"/>
          </p:cNvSpPr>
          <p:nvPr>
            <p:ph type="body" idx="1"/>
          </p:nvPr>
        </p:nvSpPr>
        <p:spPr>
          <a:xfrm>
            <a:off x="571500" y="1582727"/>
            <a:ext cx="7985100" cy="3523200"/>
          </a:xfrm>
          <a:prstGeom prst="rect">
            <a:avLst/>
          </a:prstGeom>
        </p:spPr>
        <p:txBody>
          <a:bodyPr spcFirstLastPara="1" wrap="square" lIns="0" tIns="0" rIns="0" bIns="0" anchor="t" anchorCtr="0">
            <a:noAutofit/>
          </a:bodyPr>
          <a:lstStyle/>
          <a:p>
            <a:pPr marL="457200" lvl="0" indent="-350520">
              <a:spcBef>
                <a:spcPts val="1440"/>
              </a:spcBef>
              <a:spcAft>
                <a:spcPts val="0"/>
              </a:spcAft>
              <a:buSzPts val="1920"/>
              <a:buChar char="•"/>
            </a:pPr>
            <a:r>
              <a:rPr lang="en-US"/>
              <a:t>8 different hash functions were evaluated in terms of collisions and performance</a:t>
            </a:r>
            <a:endParaRPr/>
          </a:p>
        </p:txBody>
      </p:sp>
      <p:sp>
        <p:nvSpPr>
          <p:cNvPr id="764" name="Google Shape;764;p70"/>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57</a:t>
            </a:fld>
            <a:endParaRPr sz="1000" b="0">
              <a:solidFill>
                <a:schemeClr val="dk2"/>
              </a:solidFill>
            </a:endParaRPr>
          </a:p>
        </p:txBody>
      </p:sp>
      <p:pic>
        <p:nvPicPr>
          <p:cNvPr id="765" name="Google Shape;765;p70"/>
          <p:cNvPicPr preferRelativeResize="0"/>
          <p:nvPr/>
        </p:nvPicPr>
        <p:blipFill>
          <a:blip r:embed="rId3">
            <a:alphaModFix/>
          </a:blip>
          <a:stretch>
            <a:fillRect/>
          </a:stretch>
        </p:blipFill>
        <p:spPr>
          <a:xfrm>
            <a:off x="858681" y="2896450"/>
            <a:ext cx="7312725" cy="1975675"/>
          </a:xfrm>
          <a:prstGeom prst="rect">
            <a:avLst/>
          </a:prstGeom>
          <a:noFill/>
          <a:ln>
            <a:noFill/>
          </a:ln>
        </p:spPr>
      </p:pic>
      <p:sp>
        <p:nvSpPr>
          <p:cNvPr id="766" name="Google Shape;766;p70"/>
          <p:cNvSpPr txBox="1"/>
          <p:nvPr/>
        </p:nvSpPr>
        <p:spPr>
          <a:xfrm>
            <a:off x="740725" y="5246300"/>
            <a:ext cx="7335600" cy="855900"/>
          </a:xfrm>
          <a:prstGeom prst="rect">
            <a:avLst/>
          </a:prstGeom>
          <a:noFill/>
          <a:ln>
            <a:noFill/>
          </a:ln>
        </p:spPr>
        <p:txBody>
          <a:bodyPr spcFirstLastPara="1" wrap="square" lIns="91425" tIns="91425" rIns="91425" bIns="91425" anchor="t" anchorCtr="0">
            <a:noAutofit/>
          </a:bodyPr>
          <a:lstStyle/>
          <a:p>
            <a:pPr marL="457200" lvl="0" indent="0">
              <a:spcBef>
                <a:spcPts val="0"/>
              </a:spcBef>
              <a:spcAft>
                <a:spcPts val="0"/>
              </a:spcAft>
              <a:buNone/>
            </a:pPr>
            <a:r>
              <a:rPr lang="en-US" sz="2400"/>
              <a:t>No. of collisions partially reflects the performance of the algorithm, and it is also affected by the number of operations needed for computing hash value </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71"/>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dirty="0"/>
              <a:t>Multiple sliding Windows Variant of BSDM</a:t>
            </a:r>
            <a:endParaRPr b="0" dirty="0"/>
          </a:p>
        </p:txBody>
      </p:sp>
      <p:sp>
        <p:nvSpPr>
          <p:cNvPr id="774" name="Google Shape;774;p71"/>
          <p:cNvSpPr txBox="1">
            <a:spLocks noGrp="1"/>
          </p:cNvSpPr>
          <p:nvPr>
            <p:ph type="body" idx="1"/>
          </p:nvPr>
        </p:nvSpPr>
        <p:spPr>
          <a:xfrm>
            <a:off x="571500" y="3509449"/>
            <a:ext cx="7985100" cy="26181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a:t>Processing K no. of windows at the same time over the text , k&gt;= 2</a:t>
            </a:r>
            <a:endParaRPr/>
          </a:p>
          <a:p>
            <a:pPr marL="457200" lvl="0" indent="-350520" rtl="0">
              <a:spcBef>
                <a:spcPts val="0"/>
              </a:spcBef>
              <a:spcAft>
                <a:spcPts val="0"/>
              </a:spcAft>
              <a:buSzPts val="1920"/>
              <a:buChar char="•"/>
            </a:pPr>
            <a:r>
              <a:rPr lang="en-US"/>
              <a:t>Sliding window ends when the one window slides over other window</a:t>
            </a:r>
            <a:endParaRPr/>
          </a:p>
          <a:p>
            <a:pPr marL="457200" lvl="0" indent="-350520">
              <a:spcBef>
                <a:spcPts val="0"/>
              </a:spcBef>
              <a:spcAft>
                <a:spcPts val="0"/>
              </a:spcAft>
              <a:buSzPts val="1920"/>
              <a:buChar char="•"/>
            </a:pPr>
            <a:r>
              <a:rPr lang="en-US"/>
              <a:t>Figure represents search iteration for k=1,2 and 4</a:t>
            </a:r>
            <a:endParaRPr/>
          </a:p>
        </p:txBody>
      </p:sp>
      <p:sp>
        <p:nvSpPr>
          <p:cNvPr id="775" name="Google Shape;775;p71"/>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58</a:t>
            </a:fld>
            <a:endParaRPr sz="1000" b="0">
              <a:solidFill>
                <a:schemeClr val="dk2"/>
              </a:solidFill>
            </a:endParaRPr>
          </a:p>
        </p:txBody>
      </p:sp>
      <p:pic>
        <p:nvPicPr>
          <p:cNvPr id="776" name="Google Shape;776;p71"/>
          <p:cNvPicPr preferRelativeResize="0"/>
          <p:nvPr/>
        </p:nvPicPr>
        <p:blipFill>
          <a:blip r:embed="rId3">
            <a:alphaModFix/>
          </a:blip>
          <a:stretch>
            <a:fillRect/>
          </a:stretch>
        </p:blipFill>
        <p:spPr>
          <a:xfrm>
            <a:off x="2083800" y="1568350"/>
            <a:ext cx="5334000" cy="2076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72"/>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Clr>
                <a:schemeClr val="dk1"/>
              </a:buClr>
              <a:buSzPts val="1100"/>
              <a:buFont typeface="Arial"/>
              <a:buNone/>
            </a:pPr>
            <a:r>
              <a:rPr lang="en-US" b="0" dirty="0"/>
              <a:t>Multiple sliding Windows Variant of BSDM</a:t>
            </a:r>
            <a:endParaRPr b="0" dirty="0"/>
          </a:p>
        </p:txBody>
      </p:sp>
      <p:sp>
        <p:nvSpPr>
          <p:cNvPr id="784" name="Google Shape;784;p72"/>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a:t>Drawback: When the alphabet is small as in the case of DNA, the performance of original algorithm degrade by applying the new method</a:t>
            </a:r>
            <a:endParaRPr/>
          </a:p>
          <a:p>
            <a:pPr marL="457200" lvl="0" indent="-350520" rtl="0">
              <a:spcBef>
                <a:spcPts val="0"/>
              </a:spcBef>
              <a:spcAft>
                <a:spcPts val="0"/>
              </a:spcAft>
              <a:buSzPts val="1920"/>
              <a:buChar char="•"/>
            </a:pPr>
            <a:r>
              <a:rPr lang="en-US"/>
              <a:t>It is proved in the paper by the experiment they have carried out</a:t>
            </a:r>
            <a:endParaRPr/>
          </a:p>
          <a:p>
            <a:pPr marL="457200" lvl="0" indent="0" rtl="0">
              <a:spcBef>
                <a:spcPts val="1440"/>
              </a:spcBef>
              <a:spcAft>
                <a:spcPts val="0"/>
              </a:spcAft>
              <a:buNone/>
            </a:pPr>
            <a:endParaRPr/>
          </a:p>
          <a:p>
            <a:pPr marL="457200" lvl="0" indent="0">
              <a:spcBef>
                <a:spcPts val="1440"/>
              </a:spcBef>
              <a:spcAft>
                <a:spcPts val="0"/>
              </a:spcAft>
              <a:buNone/>
            </a:pPr>
            <a:endParaRPr/>
          </a:p>
        </p:txBody>
      </p:sp>
      <p:sp>
        <p:nvSpPr>
          <p:cNvPr id="785" name="Google Shape;785;p72"/>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59</a:t>
            </a:fld>
            <a:endParaRPr sz="1000" b="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body" idx="1"/>
          </p:nvPr>
        </p:nvSpPr>
        <p:spPr>
          <a:xfrm>
            <a:off x="311700" y="4003805"/>
            <a:ext cx="8520600" cy="20601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Char char="●"/>
            </a:pPr>
            <a:r>
              <a:rPr lang="en-US" sz="2400">
                <a:solidFill>
                  <a:schemeClr val="dk1"/>
                </a:solidFill>
              </a:rPr>
              <a:t>When researchers sat down to compare chimps and human genomes</a:t>
            </a:r>
            <a:endParaRPr sz="2400">
              <a:solidFill>
                <a:schemeClr val="dk1"/>
              </a:solidFill>
            </a:endParaRPr>
          </a:p>
          <a:p>
            <a:pPr marL="457200" lvl="0" indent="-381000">
              <a:spcBef>
                <a:spcPts val="0"/>
              </a:spcBef>
              <a:spcAft>
                <a:spcPts val="0"/>
              </a:spcAft>
              <a:buClr>
                <a:schemeClr val="dk1"/>
              </a:buClr>
              <a:buSzPts val="2400"/>
              <a:buChar char="●"/>
            </a:pPr>
            <a:r>
              <a:rPr lang="en-US" sz="2400">
                <a:solidFill>
                  <a:schemeClr val="dk1"/>
                </a:solidFill>
              </a:rPr>
              <a:t>The single letters difference were easy to tally but the big mismatch sections weren’t.</a:t>
            </a:r>
            <a:endParaRPr sz="2400">
              <a:solidFill>
                <a:schemeClr val="dk1"/>
              </a:solidFill>
            </a:endParaRPr>
          </a:p>
        </p:txBody>
      </p:sp>
      <p:pic>
        <p:nvPicPr>
          <p:cNvPr id="114" name="Google Shape;114;p19"/>
          <p:cNvPicPr preferRelativeResize="0"/>
          <p:nvPr/>
        </p:nvPicPr>
        <p:blipFill>
          <a:blip r:embed="rId3">
            <a:alphaModFix/>
          </a:blip>
          <a:stretch>
            <a:fillRect/>
          </a:stretch>
        </p:blipFill>
        <p:spPr>
          <a:xfrm>
            <a:off x="736025" y="101975"/>
            <a:ext cx="7844149" cy="3327025"/>
          </a:xfrm>
          <a:prstGeom prst="rect">
            <a:avLst/>
          </a:prstGeom>
          <a:noFill/>
          <a:ln>
            <a:noFill/>
          </a:ln>
        </p:spPr>
      </p:pic>
      <p:sp>
        <p:nvSpPr>
          <p:cNvPr id="115" name="Google Shape;115;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3"/>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dirty="0"/>
              <a:t>Conclusion and Future Work</a:t>
            </a:r>
            <a:endParaRPr b="0" dirty="0"/>
          </a:p>
        </p:txBody>
      </p:sp>
      <p:sp>
        <p:nvSpPr>
          <p:cNvPr id="793" name="Google Shape;793;p73"/>
          <p:cNvSpPr txBox="1">
            <a:spLocks noGrp="1"/>
          </p:cNvSpPr>
          <p:nvPr>
            <p:ph type="body" idx="1"/>
          </p:nvPr>
        </p:nvSpPr>
        <p:spPr>
          <a:xfrm>
            <a:off x="571500" y="1582737"/>
            <a:ext cx="7985100" cy="4135500"/>
          </a:xfrm>
          <a:prstGeom prst="rect">
            <a:avLst/>
          </a:prstGeom>
        </p:spPr>
        <p:txBody>
          <a:bodyPr spcFirstLastPara="1" wrap="square" lIns="0" tIns="0" rIns="0" bIns="0" anchor="t" anchorCtr="0">
            <a:noAutofit/>
          </a:bodyPr>
          <a:lstStyle/>
          <a:p>
            <a:pPr marL="457200" lvl="0" indent="-350520" rtl="0">
              <a:spcBef>
                <a:spcPts val="1440"/>
              </a:spcBef>
              <a:spcAft>
                <a:spcPts val="0"/>
              </a:spcAft>
              <a:buSzPts val="1920"/>
              <a:buChar char="•"/>
            </a:pPr>
            <a:r>
              <a:rPr lang="en-US"/>
              <a:t>From the experiments results it is concluded in the paper that the new versions of BSDM algorithm turn out to be competitive with previous solutions and obtain best running times in most practical cases</a:t>
            </a:r>
            <a:endParaRPr/>
          </a:p>
          <a:p>
            <a:pPr marL="457200" lvl="0" indent="-350520">
              <a:spcBef>
                <a:spcPts val="0"/>
              </a:spcBef>
              <a:spcAft>
                <a:spcPts val="0"/>
              </a:spcAft>
              <a:buSzPts val="1920"/>
              <a:buChar char="•"/>
            </a:pPr>
            <a:r>
              <a:rPr lang="en-US"/>
              <a:t>It will be interesting if the proposed new version of BSDM can be generalized in case of multiple pattern matching on genome sequence</a:t>
            </a:r>
            <a:endParaRPr/>
          </a:p>
        </p:txBody>
      </p:sp>
      <p:sp>
        <p:nvSpPr>
          <p:cNvPr id="794" name="Google Shape;794;p73"/>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60</a:t>
            </a:fld>
            <a:endParaRPr sz="1000" b="0">
              <a:solidFill>
                <a:schemeClr val="dk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7F7C-EA20-4A46-A1AC-C5B2F4130F3E}"/>
              </a:ext>
            </a:extLst>
          </p:cNvPr>
          <p:cNvSpPr>
            <a:spLocks noGrp="1"/>
          </p:cNvSpPr>
          <p:nvPr>
            <p:ph type="title"/>
          </p:nvPr>
        </p:nvSpPr>
        <p:spPr/>
        <p:txBody>
          <a:bodyPr/>
          <a:lstStyle/>
          <a:p>
            <a:r>
              <a:rPr lang="en-CA" b="0" dirty="0"/>
              <a:t>References</a:t>
            </a:r>
          </a:p>
        </p:txBody>
      </p:sp>
      <p:sp>
        <p:nvSpPr>
          <p:cNvPr id="3" name="Text Placeholder 2">
            <a:extLst>
              <a:ext uri="{FF2B5EF4-FFF2-40B4-BE49-F238E27FC236}">
                <a16:creationId xmlns:a16="http://schemas.microsoft.com/office/drawing/2014/main" id="{45C03EEB-0479-43D0-B990-CE10C5618D88}"/>
              </a:ext>
            </a:extLst>
          </p:cNvPr>
          <p:cNvSpPr>
            <a:spLocks noGrp="1"/>
          </p:cNvSpPr>
          <p:nvPr>
            <p:ph type="body" idx="1"/>
          </p:nvPr>
        </p:nvSpPr>
        <p:spPr/>
        <p:txBody>
          <a:bodyPr/>
          <a:lstStyle/>
          <a:p>
            <a:r>
              <a:rPr lang="en-US" sz="1400" dirty="0">
                <a:latin typeface="+mj-lt"/>
              </a:rPr>
              <a:t>Faro, Simone. "Evaluation and improvement of fast algorithms for exact matching on genome sequences." International Conference on Algorithms for Computational Biology. Springer, Cham, 2016.</a:t>
            </a:r>
          </a:p>
          <a:p>
            <a:r>
              <a:rPr lang="en-CA" sz="1400" dirty="0" err="1">
                <a:latin typeface="+mj-lt"/>
              </a:rPr>
              <a:t>Hirvola</a:t>
            </a:r>
            <a:r>
              <a:rPr lang="en-CA" sz="1400" dirty="0">
                <a:latin typeface="+mj-lt"/>
              </a:rPr>
              <a:t>, </a:t>
            </a:r>
            <a:r>
              <a:rPr lang="en-CA" sz="1400" dirty="0" err="1">
                <a:latin typeface="+mj-lt"/>
              </a:rPr>
              <a:t>Tommi</a:t>
            </a:r>
            <a:r>
              <a:rPr lang="en-CA" sz="1400" dirty="0">
                <a:latin typeface="+mj-lt"/>
              </a:rPr>
              <a:t>, </a:t>
            </a:r>
            <a:r>
              <a:rPr lang="en-CA" sz="1400" dirty="0" err="1">
                <a:latin typeface="+mj-lt"/>
              </a:rPr>
              <a:t>Hannu</a:t>
            </a:r>
            <a:r>
              <a:rPr lang="en-CA" sz="1400" dirty="0">
                <a:latin typeface="+mj-lt"/>
              </a:rPr>
              <a:t> </a:t>
            </a:r>
            <a:r>
              <a:rPr lang="en-CA" sz="1400" dirty="0" err="1">
                <a:latin typeface="+mj-lt"/>
              </a:rPr>
              <a:t>Peltola</a:t>
            </a:r>
            <a:r>
              <a:rPr lang="en-CA" sz="1400" dirty="0">
                <a:latin typeface="+mj-lt"/>
              </a:rPr>
              <a:t>, and </a:t>
            </a:r>
            <a:r>
              <a:rPr lang="en-CA" sz="1400" dirty="0" err="1">
                <a:latin typeface="+mj-lt"/>
              </a:rPr>
              <a:t>Jorma</a:t>
            </a:r>
            <a:r>
              <a:rPr lang="en-CA" sz="1400" dirty="0">
                <a:latin typeface="+mj-lt"/>
              </a:rPr>
              <a:t> </a:t>
            </a:r>
            <a:r>
              <a:rPr lang="en-CA" sz="1400" dirty="0" err="1">
                <a:latin typeface="+mj-lt"/>
              </a:rPr>
              <a:t>Tarhio</a:t>
            </a:r>
            <a:r>
              <a:rPr lang="en-CA" sz="1400" dirty="0">
                <a:latin typeface="+mj-lt"/>
              </a:rPr>
              <a:t>. "Improved Two-Way Bit-parallel Search⋆." Prague </a:t>
            </a:r>
            <a:r>
              <a:rPr lang="en-CA" sz="1400" dirty="0" err="1">
                <a:latin typeface="+mj-lt"/>
              </a:rPr>
              <a:t>Stringology</a:t>
            </a:r>
            <a:r>
              <a:rPr lang="en-CA" sz="1400" dirty="0">
                <a:latin typeface="+mj-lt"/>
              </a:rPr>
              <a:t> Conference 2014. 2014.</a:t>
            </a:r>
          </a:p>
          <a:p>
            <a:r>
              <a:rPr lang="en-CA" sz="1400" dirty="0">
                <a:latin typeface="+mj-lt"/>
              </a:rPr>
              <a:t>Navarro, Gonzalo, and Mathieu </a:t>
            </a:r>
            <a:r>
              <a:rPr lang="en-CA" sz="1400" dirty="0" err="1">
                <a:latin typeface="+mj-lt"/>
              </a:rPr>
              <a:t>Raffinot</a:t>
            </a:r>
            <a:r>
              <a:rPr lang="en-CA" sz="1400" dirty="0">
                <a:latin typeface="+mj-lt"/>
              </a:rPr>
              <a:t>. "A bit-parallel approach to suffix automata: Fast extended string matching." Annual Symposium on Combinatorial Pattern Matching. Springer, Berlin, Heidelberg, 1998.</a:t>
            </a:r>
            <a:endParaRPr lang="en-US" sz="1400" dirty="0">
              <a:latin typeface="+mj-lt"/>
            </a:endParaRPr>
          </a:p>
          <a:p>
            <a:r>
              <a:rPr lang="en-US" sz="1400" dirty="0" err="1">
                <a:latin typeface="+mj-lt"/>
              </a:rPr>
              <a:t>Baeza</a:t>
            </a:r>
            <a:r>
              <a:rPr lang="en-US" sz="1400" dirty="0">
                <a:latin typeface="+mj-lt"/>
              </a:rPr>
              <a:t>-Yates, Ricardo, and Gaston H. </a:t>
            </a:r>
            <a:r>
              <a:rPr lang="en-US" sz="1400" dirty="0" err="1">
                <a:latin typeface="+mj-lt"/>
              </a:rPr>
              <a:t>Gonnet</a:t>
            </a:r>
            <a:r>
              <a:rPr lang="en-US" sz="1400" dirty="0">
                <a:latin typeface="+mj-lt"/>
              </a:rPr>
              <a:t>. "A new approach to text searching." Communications of the ACM35.10 (1992): 74-82.</a:t>
            </a:r>
          </a:p>
          <a:p>
            <a:r>
              <a:rPr lang="en-US" sz="1400" dirty="0" err="1">
                <a:latin typeface="+mj-lt"/>
              </a:rPr>
              <a:t>Lecroq</a:t>
            </a:r>
            <a:r>
              <a:rPr lang="en-US" sz="1400" dirty="0">
                <a:latin typeface="+mj-lt"/>
              </a:rPr>
              <a:t>, Thierry. "Fast exact string matching algorithms." Information Processing Letters 102.6 (2007): 229-235.</a:t>
            </a:r>
          </a:p>
          <a:p>
            <a:endParaRPr lang="en-CA" sz="1400" dirty="0"/>
          </a:p>
        </p:txBody>
      </p:sp>
      <p:sp>
        <p:nvSpPr>
          <p:cNvPr id="4" name="Slide Number Placeholder 3">
            <a:extLst>
              <a:ext uri="{FF2B5EF4-FFF2-40B4-BE49-F238E27FC236}">
                <a16:creationId xmlns:a16="http://schemas.microsoft.com/office/drawing/2014/main" id="{7CAB905C-F6BC-4088-8B7F-144F7C48211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61</a:t>
            </a:fld>
            <a:endParaRPr lang="en-US" sz="1000" b="0">
              <a:solidFill>
                <a:schemeClr val="dk2"/>
              </a:solidFill>
            </a:endParaRPr>
          </a:p>
        </p:txBody>
      </p:sp>
    </p:spTree>
    <p:extLst>
      <p:ext uri="{BB962C8B-B14F-4D97-AF65-F5344CB8AC3E}">
        <p14:creationId xmlns:p14="http://schemas.microsoft.com/office/powerpoint/2010/main" val="3317143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74"/>
          <p:cNvSpPr txBox="1">
            <a:spLocks noGrp="1"/>
          </p:cNvSpPr>
          <p:nvPr>
            <p:ph type="title"/>
          </p:nvPr>
        </p:nvSpPr>
        <p:spPr>
          <a:xfrm>
            <a:off x="571500" y="488950"/>
            <a:ext cx="7985100" cy="1079400"/>
          </a:xfrm>
          <a:prstGeom prst="rect">
            <a:avLst/>
          </a:prstGeom>
        </p:spPr>
        <p:txBody>
          <a:bodyPr spcFirstLastPara="1" wrap="square" lIns="0" tIns="0" rIns="0" bIns="0" anchor="t" anchorCtr="0">
            <a:noAutofit/>
          </a:bodyPr>
          <a:lstStyle/>
          <a:p>
            <a:pPr marL="0" lvl="0" indent="0">
              <a:spcBef>
                <a:spcPts val="0"/>
              </a:spcBef>
              <a:spcAft>
                <a:spcPts val="0"/>
              </a:spcAft>
              <a:buNone/>
            </a:pPr>
            <a:r>
              <a:rPr lang="en-US" b="0" dirty="0"/>
              <a:t>Questions?</a:t>
            </a:r>
            <a:endParaRPr b="0" dirty="0"/>
          </a:p>
        </p:txBody>
      </p:sp>
      <p:sp>
        <p:nvSpPr>
          <p:cNvPr id="802" name="Google Shape;802;p74"/>
          <p:cNvSpPr txBox="1">
            <a:spLocks noGrp="1"/>
          </p:cNvSpPr>
          <p:nvPr>
            <p:ph type="sldNum" idx="12"/>
          </p:nvPr>
        </p:nvSpPr>
        <p:spPr>
          <a:xfrm>
            <a:off x="8558784" y="6381750"/>
            <a:ext cx="448200" cy="125400"/>
          </a:xfrm>
          <a:prstGeom prst="rect">
            <a:avLst/>
          </a:prstGeom>
        </p:spPr>
        <p:txBody>
          <a:bodyPr spcFirstLastPara="1" wrap="square" lIns="0" tIns="0" rIns="0" bIns="0" anchor="t" anchorCtr="0">
            <a:noAutofit/>
          </a:bodyPr>
          <a:lstStyle/>
          <a:p>
            <a:pPr marL="0" lvl="0" indent="0">
              <a:spcBef>
                <a:spcPts val="0"/>
              </a:spcBef>
              <a:spcAft>
                <a:spcPts val="0"/>
              </a:spcAft>
              <a:buClr>
                <a:srgbClr val="898989"/>
              </a:buClr>
              <a:buSzPts val="900"/>
              <a:buFont typeface="Arial"/>
              <a:buNone/>
            </a:pPr>
            <a:fld id="{00000000-1234-1234-1234-123412341234}" type="slidenum">
              <a:rPr lang="en-US"/>
              <a:t>62</a:t>
            </a:fld>
            <a:endParaRPr sz="1000" b="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311700" y="3943674"/>
            <a:ext cx="8520600" cy="21483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chemeClr val="dk1"/>
              </a:buClr>
              <a:buSzPts val="2400"/>
              <a:buChar char="●"/>
            </a:pPr>
            <a:r>
              <a:rPr lang="en-US" sz="2400">
                <a:solidFill>
                  <a:schemeClr val="dk1"/>
                </a:solidFill>
              </a:rPr>
              <a:t>DNA contains the record of the evolutionary relationships between all organism.</a:t>
            </a:r>
            <a:endParaRPr sz="2400">
              <a:solidFill>
                <a:schemeClr val="dk1"/>
              </a:solidFill>
            </a:endParaRPr>
          </a:p>
          <a:p>
            <a:pPr marL="457200" lvl="0" indent="-381000">
              <a:spcBef>
                <a:spcPts val="0"/>
              </a:spcBef>
              <a:spcAft>
                <a:spcPts val="0"/>
              </a:spcAft>
              <a:buClr>
                <a:schemeClr val="dk1"/>
              </a:buClr>
              <a:buSzPts val="2400"/>
              <a:buChar char="●"/>
            </a:pPr>
            <a:r>
              <a:rPr lang="en-US" sz="2400">
                <a:solidFill>
                  <a:schemeClr val="dk1"/>
                </a:solidFill>
              </a:rPr>
              <a:t>It's a garbled record but by reading closely we have been able to glean enough information to refine our drawing evolutionary tree which we have been building long before the genome sequencing.</a:t>
            </a:r>
            <a:endParaRPr sz="2400">
              <a:solidFill>
                <a:schemeClr val="dk1"/>
              </a:solidFill>
            </a:endParaRPr>
          </a:p>
        </p:txBody>
      </p:sp>
      <p:pic>
        <p:nvPicPr>
          <p:cNvPr id="123" name="Google Shape;123;p20"/>
          <p:cNvPicPr preferRelativeResize="0"/>
          <p:nvPr/>
        </p:nvPicPr>
        <p:blipFill>
          <a:blip r:embed="rId3">
            <a:alphaModFix/>
          </a:blip>
          <a:stretch>
            <a:fillRect/>
          </a:stretch>
        </p:blipFill>
        <p:spPr>
          <a:xfrm>
            <a:off x="664100" y="395850"/>
            <a:ext cx="7471000" cy="3033150"/>
          </a:xfrm>
          <a:prstGeom prst="rect">
            <a:avLst/>
          </a:prstGeom>
          <a:noFill/>
          <a:ln>
            <a:noFill/>
          </a:ln>
        </p:spPr>
      </p:pic>
      <p:sp>
        <p:nvSpPr>
          <p:cNvPr id="124" name="Google Shape;124;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body" idx="1"/>
          </p:nvPr>
        </p:nvSpPr>
        <p:spPr>
          <a:xfrm>
            <a:off x="311700" y="4135226"/>
            <a:ext cx="8520600" cy="1956600"/>
          </a:xfrm>
          <a:prstGeom prst="rect">
            <a:avLst/>
          </a:prstGeom>
        </p:spPr>
        <p:txBody>
          <a:bodyPr spcFirstLastPara="1" wrap="square" lIns="91425" tIns="91425" rIns="91425" bIns="91425" anchor="t" anchorCtr="0">
            <a:noAutofit/>
          </a:bodyPr>
          <a:lstStyle/>
          <a:p>
            <a:pPr marL="457200" lvl="0" indent="-419100">
              <a:spcBef>
                <a:spcPts val="0"/>
              </a:spcBef>
              <a:spcAft>
                <a:spcPts val="0"/>
              </a:spcAft>
              <a:buClr>
                <a:schemeClr val="dk1"/>
              </a:buClr>
              <a:buSzPts val="3000"/>
              <a:buChar char="●"/>
            </a:pPr>
            <a:r>
              <a:rPr lang="en-US" sz="3000">
                <a:solidFill>
                  <a:schemeClr val="dk1"/>
                </a:solidFill>
              </a:rPr>
              <a:t>We may not be 99% of actually chimp  but we are 100% great ape and at least a little banana</a:t>
            </a:r>
            <a:endParaRPr sz="3000">
              <a:solidFill>
                <a:schemeClr val="dk1"/>
              </a:solidFill>
            </a:endParaRPr>
          </a:p>
        </p:txBody>
      </p:sp>
      <p:pic>
        <p:nvPicPr>
          <p:cNvPr id="132" name="Google Shape;132;p21"/>
          <p:cNvPicPr preferRelativeResize="0"/>
          <p:nvPr/>
        </p:nvPicPr>
        <p:blipFill>
          <a:blip r:embed="rId3">
            <a:alphaModFix/>
          </a:blip>
          <a:stretch>
            <a:fillRect/>
          </a:stretch>
        </p:blipFill>
        <p:spPr>
          <a:xfrm>
            <a:off x="67250" y="166475"/>
            <a:ext cx="9143999" cy="3386075"/>
          </a:xfrm>
          <a:prstGeom prst="rect">
            <a:avLst/>
          </a:prstGeom>
          <a:noFill/>
          <a:ln>
            <a:noFill/>
          </a:ln>
        </p:spPr>
      </p:pic>
      <p:sp>
        <p:nvSpPr>
          <p:cNvPr id="133" name="Google Shape;133;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
        <p:nvSpPr>
          <p:cNvPr id="139" name="Google Shape;139;p22"/>
          <p:cNvSpPr txBox="1"/>
          <p:nvPr/>
        </p:nvSpPr>
        <p:spPr>
          <a:xfrm>
            <a:off x="323850" y="188912"/>
            <a:ext cx="3854450"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Times New Roman"/>
              <a:buNone/>
            </a:pPr>
            <a:r>
              <a:rPr lang="en-US" sz="3000" i="0" u="none">
                <a:solidFill>
                  <a:srgbClr val="0065BD"/>
                </a:solidFill>
              </a:rPr>
              <a:t>Problem Definition:</a:t>
            </a:r>
            <a:endParaRPr sz="3000">
              <a:solidFill>
                <a:srgbClr val="0065BD"/>
              </a:solidFill>
            </a:endParaRPr>
          </a:p>
        </p:txBody>
      </p:sp>
      <p:sp>
        <p:nvSpPr>
          <p:cNvPr id="140" name="Google Shape;140;p22"/>
          <p:cNvSpPr txBox="1"/>
          <p:nvPr/>
        </p:nvSpPr>
        <p:spPr>
          <a:xfrm>
            <a:off x="395275" y="1628775"/>
            <a:ext cx="6045300" cy="5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i="0" u="none">
                <a:solidFill>
                  <a:schemeClr val="dk1"/>
                </a:solidFill>
              </a:rPr>
              <a:t>Input   : A text </a:t>
            </a:r>
            <a:r>
              <a:rPr lang="en-US" sz="2800" i="1" u="none">
                <a:solidFill>
                  <a:schemeClr val="dk1"/>
                </a:solidFill>
              </a:rPr>
              <a:t>T</a:t>
            </a:r>
            <a:r>
              <a:rPr lang="en-US" sz="2800" i="0" u="none">
                <a:solidFill>
                  <a:schemeClr val="dk1"/>
                </a:solidFill>
              </a:rPr>
              <a:t> and a pattern </a:t>
            </a:r>
            <a:r>
              <a:rPr lang="en-US" sz="2800" i="1" u="none">
                <a:solidFill>
                  <a:schemeClr val="dk1"/>
                </a:solidFill>
              </a:rPr>
              <a:t>P</a:t>
            </a:r>
            <a:r>
              <a:rPr lang="en-US" sz="2800" i="0" u="none">
                <a:solidFill>
                  <a:schemeClr val="dk1"/>
                </a:solidFill>
              </a:rPr>
              <a:t>.</a:t>
            </a:r>
            <a:endParaRPr>
              <a:solidFill>
                <a:schemeClr val="dk1"/>
              </a:solidFill>
            </a:endParaRPr>
          </a:p>
        </p:txBody>
      </p:sp>
      <p:sp>
        <p:nvSpPr>
          <p:cNvPr id="141" name="Google Shape;141;p22"/>
          <p:cNvSpPr txBox="1"/>
          <p:nvPr/>
        </p:nvSpPr>
        <p:spPr>
          <a:xfrm>
            <a:off x="395275" y="2852725"/>
            <a:ext cx="8215500" cy="51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i="0" u="none">
                <a:solidFill>
                  <a:schemeClr val="dk1"/>
                </a:solidFill>
              </a:rPr>
              <a:t>Output : All the locations where </a:t>
            </a:r>
            <a:r>
              <a:rPr lang="en-US" sz="2800" i="1" u="none">
                <a:solidFill>
                  <a:schemeClr val="dk1"/>
                </a:solidFill>
              </a:rPr>
              <a:t>P</a:t>
            </a:r>
            <a:r>
              <a:rPr lang="en-US" sz="2800" i="0" u="none">
                <a:solidFill>
                  <a:schemeClr val="dk1"/>
                </a:solidFill>
              </a:rPr>
              <a:t> matches </a:t>
            </a:r>
            <a:r>
              <a:rPr lang="en-US" sz="2800" i="1" u="none">
                <a:solidFill>
                  <a:schemeClr val="dk1"/>
                </a:solidFill>
              </a:rPr>
              <a:t>T</a:t>
            </a:r>
            <a:r>
              <a:rPr lang="en-US" sz="2800" i="0" u="none">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2338</Words>
  <Application>Microsoft Office PowerPoint</Application>
  <PresentationFormat>On-screen Show (4:3)</PresentationFormat>
  <Paragraphs>444</Paragraphs>
  <Slides>62</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Times New Roman</vt:lpstr>
      <vt:lpstr>Courier New</vt:lpstr>
      <vt:lpstr>Arial</vt:lpstr>
      <vt:lpstr>Roboto</vt:lpstr>
      <vt:lpstr>Simple Light</vt:lpstr>
      <vt:lpstr>Evaluation and Improvement of Fast Algorithms for Exact Matching on Genome Sequences</vt:lpstr>
      <vt:lpstr>Content </vt:lpstr>
      <vt:lpstr>Are we really 99% ape? </vt:lpstr>
      <vt:lpstr>PowerPoint Presentation</vt:lpstr>
      <vt:lpstr>PowerPoint Presentation</vt:lpstr>
      <vt:lpstr>PowerPoint Presentation</vt:lpstr>
      <vt:lpstr>PowerPoint Presentation</vt:lpstr>
      <vt:lpstr>PowerPoint Presentation</vt:lpstr>
      <vt:lpstr>PowerPoint Presentation</vt:lpstr>
      <vt:lpstr>Previous algorithms:  BNDM and its variants</vt:lpstr>
      <vt:lpstr>Previous algorithms:  Shift-Or and its variants</vt:lpstr>
      <vt:lpstr>Previous algorithms:  For the k-mismatches problem  </vt:lpstr>
      <vt:lpstr>The Backward Nondeterministic DAWG         Matching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Improved Two-Way  Bit-parallel Search</vt:lpstr>
      <vt:lpstr>The Two-Way Shift And Algorithm</vt:lpstr>
      <vt:lpstr>Bit-parallelism </vt:lpstr>
      <vt:lpstr>TSO</vt:lpstr>
      <vt:lpstr>Example of working in the inner loop of TSO.  </vt:lpstr>
      <vt:lpstr>Example (Cont…)</vt:lpstr>
      <vt:lpstr>Example (Cont…)</vt:lpstr>
      <vt:lpstr>Drawbacks of Two-Way Shift-OR Algo</vt:lpstr>
      <vt:lpstr>               Analysis - TSO  </vt:lpstr>
      <vt:lpstr>Example of String hashing and collision </vt:lpstr>
      <vt:lpstr>Example of String hashing and collision </vt:lpstr>
      <vt:lpstr>Example of String hashing and collision</vt:lpstr>
      <vt:lpstr>Improvements of BSDM algorithm</vt:lpstr>
      <vt:lpstr>Improved Hash Functions for Condensed Alphabets  </vt:lpstr>
      <vt:lpstr>Improved Hash Functions for Condensed Alphabets</vt:lpstr>
      <vt:lpstr>Multiple sliding Windows Variant of BSDM</vt:lpstr>
      <vt:lpstr>Multiple sliding Windows Variant of BSDM</vt:lpstr>
      <vt:lpstr>Conclusion and Future Work</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and Improvement of Fast Algorithms for Exact Matching on Genome Sequences</dc:title>
  <cp:lastModifiedBy>Kaitav Mehta</cp:lastModifiedBy>
  <cp:revision>7</cp:revision>
  <dcterms:modified xsi:type="dcterms:W3CDTF">2018-08-09T13:43:29Z</dcterms:modified>
</cp:coreProperties>
</file>