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64" r:id="rId6"/>
    <p:sldId id="265" r:id="rId7"/>
    <p:sldId id="259" r:id="rId8"/>
    <p:sldId id="260" r:id="rId9"/>
    <p:sldId id="266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C2D328-70D3-4006-A333-C279957720E2}" v="413" dt="2019-07-06T03:18:07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7CB659-C0EA-4614-93E7-D113A7560CDC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CA"/>
        </a:p>
      </dgm:t>
    </dgm:pt>
    <dgm:pt modelId="{019271BC-BC35-4CB1-912A-4DD3297C0DBE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/>
            <a:t>Data Analysis</a:t>
          </a:r>
        </a:p>
      </dgm:t>
    </dgm:pt>
    <dgm:pt modelId="{1CEA3FBC-AAE5-4107-B50C-F0455AF04E78}" type="parTrans" cxnId="{04049D7F-0B4E-4A30-8639-544B2B82576D}">
      <dgm:prSet/>
      <dgm:spPr/>
      <dgm:t>
        <a:bodyPr/>
        <a:lstStyle/>
        <a:p>
          <a:endParaRPr lang="en-CA"/>
        </a:p>
      </dgm:t>
    </dgm:pt>
    <dgm:pt modelId="{FF1F6C0E-DC2D-4A08-9139-A5BA421F3102}" type="sibTrans" cxnId="{04049D7F-0B4E-4A30-8639-544B2B82576D}">
      <dgm:prSet/>
      <dgm:spPr/>
      <dgm:t>
        <a:bodyPr/>
        <a:lstStyle/>
        <a:p>
          <a:endParaRPr lang="en-CA"/>
        </a:p>
      </dgm:t>
    </dgm:pt>
    <dgm:pt modelId="{E62C2B2A-4C92-4902-A49D-7843DA3DF9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EDA</a:t>
          </a:r>
        </a:p>
        <a:p>
          <a:pPr>
            <a:lnSpc>
              <a:spcPct val="100000"/>
            </a:lnSpc>
          </a:pPr>
          <a:r>
            <a:rPr lang="en-CA" dirty="0"/>
            <a:t>Cleaning</a:t>
          </a:r>
        </a:p>
      </dgm:t>
    </dgm:pt>
    <dgm:pt modelId="{3D898E2B-83CC-4D61-8953-5E161AAFD581}" type="parTrans" cxnId="{A78A6811-61FD-461C-ABD1-193C06AE1194}">
      <dgm:prSet/>
      <dgm:spPr/>
      <dgm:t>
        <a:bodyPr/>
        <a:lstStyle/>
        <a:p>
          <a:endParaRPr lang="en-CA"/>
        </a:p>
      </dgm:t>
    </dgm:pt>
    <dgm:pt modelId="{14B578B8-241B-4E5C-967D-66372CAC7998}" type="sibTrans" cxnId="{A78A6811-61FD-461C-ABD1-193C06AE1194}">
      <dgm:prSet/>
      <dgm:spPr/>
      <dgm:t>
        <a:bodyPr/>
        <a:lstStyle/>
        <a:p>
          <a:endParaRPr lang="en-CA"/>
        </a:p>
      </dgm:t>
    </dgm:pt>
    <dgm:pt modelId="{CB09F1AB-F5A3-411A-AAF9-22D8DD49061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Pre-processing</a:t>
          </a:r>
        </a:p>
      </dgm:t>
    </dgm:pt>
    <dgm:pt modelId="{E8B451A2-0D03-4329-8F7B-850E4F6E364B}" type="parTrans" cxnId="{8709A342-739F-448E-B3EA-DA25D9E162E8}">
      <dgm:prSet/>
      <dgm:spPr/>
      <dgm:t>
        <a:bodyPr/>
        <a:lstStyle/>
        <a:p>
          <a:endParaRPr lang="en-CA"/>
        </a:p>
      </dgm:t>
    </dgm:pt>
    <dgm:pt modelId="{255562CE-0A30-40DD-BEEF-9229678FB164}" type="sibTrans" cxnId="{8709A342-739F-448E-B3EA-DA25D9E162E8}">
      <dgm:prSet/>
      <dgm:spPr/>
      <dgm:t>
        <a:bodyPr/>
        <a:lstStyle/>
        <a:p>
          <a:endParaRPr lang="en-CA"/>
        </a:p>
      </dgm:t>
    </dgm:pt>
    <dgm:pt modelId="{A32B42F9-574A-4A89-8589-A6E0D78C724E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/>
            <a:t>Feature Engineering</a:t>
          </a:r>
        </a:p>
      </dgm:t>
    </dgm:pt>
    <dgm:pt modelId="{09A5620D-B79F-486B-98AC-FAD06F4C42A0}" type="parTrans" cxnId="{2B57A6F8-C011-4C0A-B0EB-4EFB7C7B4F4B}">
      <dgm:prSet/>
      <dgm:spPr/>
      <dgm:t>
        <a:bodyPr/>
        <a:lstStyle/>
        <a:p>
          <a:endParaRPr lang="en-CA"/>
        </a:p>
      </dgm:t>
    </dgm:pt>
    <dgm:pt modelId="{263CC530-2962-4279-A775-9AA70D90A591}" type="sibTrans" cxnId="{2B57A6F8-C011-4C0A-B0EB-4EFB7C7B4F4B}">
      <dgm:prSet/>
      <dgm:spPr/>
      <dgm:t>
        <a:bodyPr/>
        <a:lstStyle/>
        <a:p>
          <a:endParaRPr lang="en-CA"/>
        </a:p>
      </dgm:t>
    </dgm:pt>
    <dgm:pt modelId="{4A2AAFD2-D53B-443A-9AF1-1612227D971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One-hot encoder</a:t>
          </a:r>
        </a:p>
      </dgm:t>
    </dgm:pt>
    <dgm:pt modelId="{17540357-C67C-4391-B543-4AF0543C56C1}" type="parTrans" cxnId="{F52EBFF4-B6D7-4FC4-B9A0-4D26DD2D47FA}">
      <dgm:prSet/>
      <dgm:spPr/>
      <dgm:t>
        <a:bodyPr/>
        <a:lstStyle/>
        <a:p>
          <a:endParaRPr lang="en-CA"/>
        </a:p>
      </dgm:t>
    </dgm:pt>
    <dgm:pt modelId="{48460CA2-3F59-4CE0-A168-0E6F6751CE10}" type="sibTrans" cxnId="{F52EBFF4-B6D7-4FC4-B9A0-4D26DD2D47FA}">
      <dgm:prSet/>
      <dgm:spPr/>
      <dgm:t>
        <a:bodyPr/>
        <a:lstStyle/>
        <a:p>
          <a:endParaRPr lang="en-CA"/>
        </a:p>
      </dgm:t>
    </dgm:pt>
    <dgm:pt modelId="{4FA817EF-07BE-4155-A08E-81520666DD8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Label encoder</a:t>
          </a:r>
        </a:p>
      </dgm:t>
    </dgm:pt>
    <dgm:pt modelId="{EB261420-C1A8-44EF-8ED3-585027F5188F}" type="parTrans" cxnId="{3BDFED33-8D60-483D-8A29-303D5780CCE6}">
      <dgm:prSet/>
      <dgm:spPr/>
      <dgm:t>
        <a:bodyPr/>
        <a:lstStyle/>
        <a:p>
          <a:endParaRPr lang="en-CA"/>
        </a:p>
      </dgm:t>
    </dgm:pt>
    <dgm:pt modelId="{A5C33B69-AC46-4A61-BD56-A6E341B9BBBB}" type="sibTrans" cxnId="{3BDFED33-8D60-483D-8A29-303D5780CCE6}">
      <dgm:prSet/>
      <dgm:spPr/>
      <dgm:t>
        <a:bodyPr/>
        <a:lstStyle/>
        <a:p>
          <a:endParaRPr lang="en-CA"/>
        </a:p>
      </dgm:t>
    </dgm:pt>
    <dgm:pt modelId="{563D246D-CD04-4B53-BDAF-B0C6F1035F73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 dirty="0"/>
            <a:t>Train and Evaluate Models</a:t>
          </a:r>
        </a:p>
      </dgm:t>
    </dgm:pt>
    <dgm:pt modelId="{E17DD68B-751C-49C5-AAC7-972A23F399B1}" type="parTrans" cxnId="{4E9D40BB-2051-4DC6-8FCF-5B7269BB19C5}">
      <dgm:prSet/>
      <dgm:spPr/>
      <dgm:t>
        <a:bodyPr/>
        <a:lstStyle/>
        <a:p>
          <a:endParaRPr lang="en-CA"/>
        </a:p>
      </dgm:t>
    </dgm:pt>
    <dgm:pt modelId="{FEEC4243-B71C-4015-B415-1B0EC6827FA8}" type="sibTrans" cxnId="{4E9D40BB-2051-4DC6-8FCF-5B7269BB19C5}">
      <dgm:prSet/>
      <dgm:spPr/>
      <dgm:t>
        <a:bodyPr/>
        <a:lstStyle/>
        <a:p>
          <a:endParaRPr lang="en-CA"/>
        </a:p>
      </dgm:t>
    </dgm:pt>
    <dgm:pt modelId="{AE5FCBC4-3735-45C7-89D5-476C7C68D56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Logistic Regression Classifier</a:t>
          </a:r>
        </a:p>
        <a:p>
          <a:pPr>
            <a:lnSpc>
              <a:spcPct val="100000"/>
            </a:lnSpc>
          </a:pPr>
          <a:r>
            <a:rPr lang="en-CA" dirty="0"/>
            <a:t>Cross Validation</a:t>
          </a:r>
        </a:p>
        <a:p>
          <a:pPr>
            <a:lnSpc>
              <a:spcPct val="100000"/>
            </a:lnSpc>
          </a:pPr>
          <a:endParaRPr lang="en-CA" dirty="0"/>
        </a:p>
      </dgm:t>
    </dgm:pt>
    <dgm:pt modelId="{D14EA6FE-C68E-42BB-8280-B47CA5899BF6}" type="parTrans" cxnId="{D8D48D59-1074-48CE-8800-860F2ED8E361}">
      <dgm:prSet/>
      <dgm:spPr/>
      <dgm:t>
        <a:bodyPr/>
        <a:lstStyle/>
        <a:p>
          <a:endParaRPr lang="en-CA"/>
        </a:p>
      </dgm:t>
    </dgm:pt>
    <dgm:pt modelId="{88AB1DC7-821B-4F50-A5E5-23623E345662}" type="sibTrans" cxnId="{D8D48D59-1074-48CE-8800-860F2ED8E361}">
      <dgm:prSet/>
      <dgm:spPr/>
      <dgm:t>
        <a:bodyPr/>
        <a:lstStyle/>
        <a:p>
          <a:endParaRPr lang="en-CA"/>
        </a:p>
      </dgm:t>
    </dgm:pt>
    <dgm:pt modelId="{B7AE1054-7C07-484F-BF75-10D1D303116B}" type="pres">
      <dgm:prSet presAssocID="{017CB659-C0EA-4614-93E7-D113A7560CDC}" presName="root" presStyleCnt="0">
        <dgm:presLayoutVars>
          <dgm:dir/>
          <dgm:resizeHandles val="exact"/>
        </dgm:presLayoutVars>
      </dgm:prSet>
      <dgm:spPr/>
    </dgm:pt>
    <dgm:pt modelId="{3DD2547A-FAC8-47F8-8E93-895474BB34A9}" type="pres">
      <dgm:prSet presAssocID="{019271BC-BC35-4CB1-912A-4DD3297C0DBE}" presName="compNode" presStyleCnt="0"/>
      <dgm:spPr/>
    </dgm:pt>
    <dgm:pt modelId="{E79ED1C2-2F32-44F7-B2AA-06A0E40BDEEF}" type="pres">
      <dgm:prSet presAssocID="{019271BC-BC35-4CB1-912A-4DD3297C0DB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4D5368C-5166-40EE-8FBE-61F04E67E0D9}" type="pres">
      <dgm:prSet presAssocID="{019271BC-BC35-4CB1-912A-4DD3297C0DBE}" presName="iconSpace" presStyleCnt="0"/>
      <dgm:spPr/>
    </dgm:pt>
    <dgm:pt modelId="{9AD2EFAF-452C-4340-B94C-59BFD3D05408}" type="pres">
      <dgm:prSet presAssocID="{019271BC-BC35-4CB1-912A-4DD3297C0DBE}" presName="parTx" presStyleLbl="revTx" presStyleIdx="0" presStyleCnt="6">
        <dgm:presLayoutVars>
          <dgm:chMax val="0"/>
          <dgm:chPref val="0"/>
        </dgm:presLayoutVars>
      </dgm:prSet>
      <dgm:spPr/>
    </dgm:pt>
    <dgm:pt modelId="{B96E63B7-9196-4CFE-8012-2FCDE156B859}" type="pres">
      <dgm:prSet presAssocID="{019271BC-BC35-4CB1-912A-4DD3297C0DBE}" presName="txSpace" presStyleCnt="0"/>
      <dgm:spPr/>
    </dgm:pt>
    <dgm:pt modelId="{89A2F5A9-CA33-4C68-B6A2-EDE6A07E1B1C}" type="pres">
      <dgm:prSet presAssocID="{019271BC-BC35-4CB1-912A-4DD3297C0DBE}" presName="desTx" presStyleLbl="revTx" presStyleIdx="1" presStyleCnt="6">
        <dgm:presLayoutVars/>
      </dgm:prSet>
      <dgm:spPr/>
    </dgm:pt>
    <dgm:pt modelId="{E774506D-62B7-4353-86BA-1693039DBD27}" type="pres">
      <dgm:prSet presAssocID="{FF1F6C0E-DC2D-4A08-9139-A5BA421F3102}" presName="sibTrans" presStyleCnt="0"/>
      <dgm:spPr/>
    </dgm:pt>
    <dgm:pt modelId="{DD527B3C-85C3-4347-AF2D-8C0566B65D55}" type="pres">
      <dgm:prSet presAssocID="{A32B42F9-574A-4A89-8589-A6E0D78C724E}" presName="compNode" presStyleCnt="0"/>
      <dgm:spPr/>
    </dgm:pt>
    <dgm:pt modelId="{940BA213-1FB3-487F-A3DC-1E21AA4ECD0A}" type="pres">
      <dgm:prSet presAssocID="{A32B42F9-574A-4A89-8589-A6E0D78C724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0DE3740B-DF8C-4373-B09E-41471F7444E4}" type="pres">
      <dgm:prSet presAssocID="{A32B42F9-574A-4A89-8589-A6E0D78C724E}" presName="iconSpace" presStyleCnt="0"/>
      <dgm:spPr/>
    </dgm:pt>
    <dgm:pt modelId="{1EEF9C91-78DC-4EEF-81F6-8CE9EB201A20}" type="pres">
      <dgm:prSet presAssocID="{A32B42F9-574A-4A89-8589-A6E0D78C724E}" presName="parTx" presStyleLbl="revTx" presStyleIdx="2" presStyleCnt="6">
        <dgm:presLayoutVars>
          <dgm:chMax val="0"/>
          <dgm:chPref val="0"/>
        </dgm:presLayoutVars>
      </dgm:prSet>
      <dgm:spPr/>
    </dgm:pt>
    <dgm:pt modelId="{4C5A31CA-82B3-47F3-9D8F-16CF358DBC56}" type="pres">
      <dgm:prSet presAssocID="{A32B42F9-574A-4A89-8589-A6E0D78C724E}" presName="txSpace" presStyleCnt="0"/>
      <dgm:spPr/>
    </dgm:pt>
    <dgm:pt modelId="{94DC3ABA-C7E0-4805-B473-D394270451D7}" type="pres">
      <dgm:prSet presAssocID="{A32B42F9-574A-4A89-8589-A6E0D78C724E}" presName="desTx" presStyleLbl="revTx" presStyleIdx="3" presStyleCnt="6">
        <dgm:presLayoutVars/>
      </dgm:prSet>
      <dgm:spPr/>
    </dgm:pt>
    <dgm:pt modelId="{A9443074-BEB1-4727-AD1B-12D6BECD06BD}" type="pres">
      <dgm:prSet presAssocID="{263CC530-2962-4279-A775-9AA70D90A591}" presName="sibTrans" presStyleCnt="0"/>
      <dgm:spPr/>
    </dgm:pt>
    <dgm:pt modelId="{9CAB4078-CB92-4ACA-A21A-2C590756CC79}" type="pres">
      <dgm:prSet presAssocID="{563D246D-CD04-4B53-BDAF-B0C6F1035F73}" presName="compNode" presStyleCnt="0"/>
      <dgm:spPr/>
    </dgm:pt>
    <dgm:pt modelId="{4BBA503F-61CB-44A6-B9FC-2C18CA43A848}" type="pres">
      <dgm:prSet presAssocID="{563D246D-CD04-4B53-BDAF-B0C6F1035F7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14731C3F-348E-4ED2-8E06-502B2BDB0B73}" type="pres">
      <dgm:prSet presAssocID="{563D246D-CD04-4B53-BDAF-B0C6F1035F73}" presName="iconSpace" presStyleCnt="0"/>
      <dgm:spPr/>
    </dgm:pt>
    <dgm:pt modelId="{A54A307B-6E22-4B4C-A323-6D0977AA8A20}" type="pres">
      <dgm:prSet presAssocID="{563D246D-CD04-4B53-BDAF-B0C6F1035F73}" presName="parTx" presStyleLbl="revTx" presStyleIdx="4" presStyleCnt="6">
        <dgm:presLayoutVars>
          <dgm:chMax val="0"/>
          <dgm:chPref val="0"/>
        </dgm:presLayoutVars>
      </dgm:prSet>
      <dgm:spPr/>
    </dgm:pt>
    <dgm:pt modelId="{2A690845-811C-4ADA-88BA-CED01A05AEB6}" type="pres">
      <dgm:prSet presAssocID="{563D246D-CD04-4B53-BDAF-B0C6F1035F73}" presName="txSpace" presStyleCnt="0"/>
      <dgm:spPr/>
    </dgm:pt>
    <dgm:pt modelId="{9B124BAE-0945-44EB-A01F-E30136924939}" type="pres">
      <dgm:prSet presAssocID="{563D246D-CD04-4B53-BDAF-B0C6F1035F73}" presName="desTx" presStyleLbl="revTx" presStyleIdx="5" presStyleCnt="6">
        <dgm:presLayoutVars/>
      </dgm:prSet>
      <dgm:spPr/>
    </dgm:pt>
  </dgm:ptLst>
  <dgm:cxnLst>
    <dgm:cxn modelId="{A78A6811-61FD-461C-ABD1-193C06AE1194}" srcId="{019271BC-BC35-4CB1-912A-4DD3297C0DBE}" destId="{E62C2B2A-4C92-4902-A49D-7843DA3DF914}" srcOrd="0" destOrd="0" parTransId="{3D898E2B-83CC-4D61-8953-5E161AAFD581}" sibTransId="{14B578B8-241B-4E5C-967D-66372CAC7998}"/>
    <dgm:cxn modelId="{FBD2EE2B-A177-462A-A889-02690DB916DF}" type="presOf" srcId="{A32B42F9-574A-4A89-8589-A6E0D78C724E}" destId="{1EEF9C91-78DC-4EEF-81F6-8CE9EB201A20}" srcOrd="0" destOrd="0" presId="urn:microsoft.com/office/officeart/2018/5/layout/CenteredIconLabelDescriptionList"/>
    <dgm:cxn modelId="{E5C7E032-CC3A-4013-8036-02D116831C49}" type="presOf" srcId="{4FA817EF-07BE-4155-A08E-81520666DD8E}" destId="{94DC3ABA-C7E0-4805-B473-D394270451D7}" srcOrd="0" destOrd="1" presId="urn:microsoft.com/office/officeart/2018/5/layout/CenteredIconLabelDescriptionList"/>
    <dgm:cxn modelId="{3BDFED33-8D60-483D-8A29-303D5780CCE6}" srcId="{A32B42F9-574A-4A89-8589-A6E0D78C724E}" destId="{4FA817EF-07BE-4155-A08E-81520666DD8E}" srcOrd="1" destOrd="0" parTransId="{EB261420-C1A8-44EF-8ED3-585027F5188F}" sibTransId="{A5C33B69-AC46-4A61-BD56-A6E341B9BBBB}"/>
    <dgm:cxn modelId="{8709A342-739F-448E-B3EA-DA25D9E162E8}" srcId="{019271BC-BC35-4CB1-912A-4DD3297C0DBE}" destId="{CB09F1AB-F5A3-411A-AAF9-22D8DD49061F}" srcOrd="1" destOrd="0" parTransId="{E8B451A2-0D03-4329-8F7B-850E4F6E364B}" sibTransId="{255562CE-0A30-40DD-BEEF-9229678FB164}"/>
    <dgm:cxn modelId="{D8D48D59-1074-48CE-8800-860F2ED8E361}" srcId="{563D246D-CD04-4B53-BDAF-B0C6F1035F73}" destId="{AE5FCBC4-3735-45C7-89D5-476C7C68D562}" srcOrd="0" destOrd="0" parTransId="{D14EA6FE-C68E-42BB-8280-B47CA5899BF6}" sibTransId="{88AB1DC7-821B-4F50-A5E5-23623E345662}"/>
    <dgm:cxn modelId="{04049D7F-0B4E-4A30-8639-544B2B82576D}" srcId="{017CB659-C0EA-4614-93E7-D113A7560CDC}" destId="{019271BC-BC35-4CB1-912A-4DD3297C0DBE}" srcOrd="0" destOrd="0" parTransId="{1CEA3FBC-AAE5-4107-B50C-F0455AF04E78}" sibTransId="{FF1F6C0E-DC2D-4A08-9139-A5BA421F3102}"/>
    <dgm:cxn modelId="{7D612683-2F8F-40AE-8454-D328C39B3D4C}" type="presOf" srcId="{019271BC-BC35-4CB1-912A-4DD3297C0DBE}" destId="{9AD2EFAF-452C-4340-B94C-59BFD3D05408}" srcOrd="0" destOrd="0" presId="urn:microsoft.com/office/officeart/2018/5/layout/CenteredIconLabelDescriptionList"/>
    <dgm:cxn modelId="{A87C8C93-53BF-4EB2-8B42-B73DA3ABCF63}" type="presOf" srcId="{017CB659-C0EA-4614-93E7-D113A7560CDC}" destId="{B7AE1054-7C07-484F-BF75-10D1D303116B}" srcOrd="0" destOrd="0" presId="urn:microsoft.com/office/officeart/2018/5/layout/CenteredIconLabelDescriptionList"/>
    <dgm:cxn modelId="{4349DD98-87F8-4F92-9E31-D0DCF0419395}" type="presOf" srcId="{AE5FCBC4-3735-45C7-89D5-476C7C68D562}" destId="{9B124BAE-0945-44EB-A01F-E30136924939}" srcOrd="0" destOrd="0" presId="urn:microsoft.com/office/officeart/2018/5/layout/CenteredIconLabelDescriptionList"/>
    <dgm:cxn modelId="{4E9D40BB-2051-4DC6-8FCF-5B7269BB19C5}" srcId="{017CB659-C0EA-4614-93E7-D113A7560CDC}" destId="{563D246D-CD04-4B53-BDAF-B0C6F1035F73}" srcOrd="2" destOrd="0" parTransId="{E17DD68B-751C-49C5-AAC7-972A23F399B1}" sibTransId="{FEEC4243-B71C-4015-B415-1B0EC6827FA8}"/>
    <dgm:cxn modelId="{D04DB6BD-8645-43F5-96C5-C2B74D786214}" type="presOf" srcId="{E62C2B2A-4C92-4902-A49D-7843DA3DF914}" destId="{89A2F5A9-CA33-4C68-B6A2-EDE6A07E1B1C}" srcOrd="0" destOrd="0" presId="urn:microsoft.com/office/officeart/2018/5/layout/CenteredIconLabelDescriptionList"/>
    <dgm:cxn modelId="{F4C84ABE-0268-406F-85E1-3D2B506D2E25}" type="presOf" srcId="{CB09F1AB-F5A3-411A-AAF9-22D8DD49061F}" destId="{89A2F5A9-CA33-4C68-B6A2-EDE6A07E1B1C}" srcOrd="0" destOrd="1" presId="urn:microsoft.com/office/officeart/2018/5/layout/CenteredIconLabelDescriptionList"/>
    <dgm:cxn modelId="{09446ACE-2913-403C-AD07-1F400B465929}" type="presOf" srcId="{4A2AAFD2-D53B-443A-9AF1-1612227D971B}" destId="{94DC3ABA-C7E0-4805-B473-D394270451D7}" srcOrd="0" destOrd="0" presId="urn:microsoft.com/office/officeart/2018/5/layout/CenteredIconLabelDescriptionList"/>
    <dgm:cxn modelId="{ED22EFF0-AA42-4D70-82CC-940B0966BA28}" type="presOf" srcId="{563D246D-CD04-4B53-BDAF-B0C6F1035F73}" destId="{A54A307B-6E22-4B4C-A323-6D0977AA8A20}" srcOrd="0" destOrd="0" presId="urn:microsoft.com/office/officeart/2018/5/layout/CenteredIconLabelDescriptionList"/>
    <dgm:cxn modelId="{F52EBFF4-B6D7-4FC4-B9A0-4D26DD2D47FA}" srcId="{A32B42F9-574A-4A89-8589-A6E0D78C724E}" destId="{4A2AAFD2-D53B-443A-9AF1-1612227D971B}" srcOrd="0" destOrd="0" parTransId="{17540357-C67C-4391-B543-4AF0543C56C1}" sibTransId="{48460CA2-3F59-4CE0-A168-0E6F6751CE10}"/>
    <dgm:cxn modelId="{2B57A6F8-C011-4C0A-B0EB-4EFB7C7B4F4B}" srcId="{017CB659-C0EA-4614-93E7-D113A7560CDC}" destId="{A32B42F9-574A-4A89-8589-A6E0D78C724E}" srcOrd="1" destOrd="0" parTransId="{09A5620D-B79F-486B-98AC-FAD06F4C42A0}" sibTransId="{263CC530-2962-4279-A775-9AA70D90A591}"/>
    <dgm:cxn modelId="{1B16FB24-A5FF-4F49-BC5C-99508A641F03}" type="presParOf" srcId="{B7AE1054-7C07-484F-BF75-10D1D303116B}" destId="{3DD2547A-FAC8-47F8-8E93-895474BB34A9}" srcOrd="0" destOrd="0" presId="urn:microsoft.com/office/officeart/2018/5/layout/CenteredIconLabelDescriptionList"/>
    <dgm:cxn modelId="{DF1D9BFF-6DFA-4503-80E6-E3B2BDC347C6}" type="presParOf" srcId="{3DD2547A-FAC8-47F8-8E93-895474BB34A9}" destId="{E79ED1C2-2F32-44F7-B2AA-06A0E40BDEEF}" srcOrd="0" destOrd="0" presId="urn:microsoft.com/office/officeart/2018/5/layout/CenteredIconLabelDescriptionList"/>
    <dgm:cxn modelId="{E479ED9A-64E0-4BAB-A3DA-76782EE5C666}" type="presParOf" srcId="{3DD2547A-FAC8-47F8-8E93-895474BB34A9}" destId="{94D5368C-5166-40EE-8FBE-61F04E67E0D9}" srcOrd="1" destOrd="0" presId="urn:microsoft.com/office/officeart/2018/5/layout/CenteredIconLabelDescriptionList"/>
    <dgm:cxn modelId="{1D26B842-5D47-4030-B18A-2CA152925813}" type="presParOf" srcId="{3DD2547A-FAC8-47F8-8E93-895474BB34A9}" destId="{9AD2EFAF-452C-4340-B94C-59BFD3D05408}" srcOrd="2" destOrd="0" presId="urn:microsoft.com/office/officeart/2018/5/layout/CenteredIconLabelDescriptionList"/>
    <dgm:cxn modelId="{34EBBD8D-4542-43C8-B53E-3F511EC589F9}" type="presParOf" srcId="{3DD2547A-FAC8-47F8-8E93-895474BB34A9}" destId="{B96E63B7-9196-4CFE-8012-2FCDE156B859}" srcOrd="3" destOrd="0" presId="urn:microsoft.com/office/officeart/2018/5/layout/CenteredIconLabelDescriptionList"/>
    <dgm:cxn modelId="{164C56DF-A448-4F68-AA5B-F01F16F0F6F9}" type="presParOf" srcId="{3DD2547A-FAC8-47F8-8E93-895474BB34A9}" destId="{89A2F5A9-CA33-4C68-B6A2-EDE6A07E1B1C}" srcOrd="4" destOrd="0" presId="urn:microsoft.com/office/officeart/2018/5/layout/CenteredIconLabelDescriptionList"/>
    <dgm:cxn modelId="{89589B5B-D52C-47C5-A974-62A1E751E704}" type="presParOf" srcId="{B7AE1054-7C07-484F-BF75-10D1D303116B}" destId="{E774506D-62B7-4353-86BA-1693039DBD27}" srcOrd="1" destOrd="0" presId="urn:microsoft.com/office/officeart/2018/5/layout/CenteredIconLabelDescriptionList"/>
    <dgm:cxn modelId="{FA2EDBB8-4A42-4639-BB40-961BA94D2027}" type="presParOf" srcId="{B7AE1054-7C07-484F-BF75-10D1D303116B}" destId="{DD527B3C-85C3-4347-AF2D-8C0566B65D55}" srcOrd="2" destOrd="0" presId="urn:microsoft.com/office/officeart/2018/5/layout/CenteredIconLabelDescriptionList"/>
    <dgm:cxn modelId="{7F416FDE-7E03-40DF-9F72-366D148D1103}" type="presParOf" srcId="{DD527B3C-85C3-4347-AF2D-8C0566B65D55}" destId="{940BA213-1FB3-487F-A3DC-1E21AA4ECD0A}" srcOrd="0" destOrd="0" presId="urn:microsoft.com/office/officeart/2018/5/layout/CenteredIconLabelDescriptionList"/>
    <dgm:cxn modelId="{96E1E418-2103-4A0B-9497-C849A0C86598}" type="presParOf" srcId="{DD527B3C-85C3-4347-AF2D-8C0566B65D55}" destId="{0DE3740B-DF8C-4373-B09E-41471F7444E4}" srcOrd="1" destOrd="0" presId="urn:microsoft.com/office/officeart/2018/5/layout/CenteredIconLabelDescriptionList"/>
    <dgm:cxn modelId="{A1F9CAE2-7FDC-4A68-AAE7-68DAFFD8176D}" type="presParOf" srcId="{DD527B3C-85C3-4347-AF2D-8C0566B65D55}" destId="{1EEF9C91-78DC-4EEF-81F6-8CE9EB201A20}" srcOrd="2" destOrd="0" presId="urn:microsoft.com/office/officeart/2018/5/layout/CenteredIconLabelDescriptionList"/>
    <dgm:cxn modelId="{A945A5CA-3DFC-4EEA-A784-0F7C9B7CE44C}" type="presParOf" srcId="{DD527B3C-85C3-4347-AF2D-8C0566B65D55}" destId="{4C5A31CA-82B3-47F3-9D8F-16CF358DBC56}" srcOrd="3" destOrd="0" presId="urn:microsoft.com/office/officeart/2018/5/layout/CenteredIconLabelDescriptionList"/>
    <dgm:cxn modelId="{2549DDD5-FFC7-45F1-8B5C-7AA860227344}" type="presParOf" srcId="{DD527B3C-85C3-4347-AF2D-8C0566B65D55}" destId="{94DC3ABA-C7E0-4805-B473-D394270451D7}" srcOrd="4" destOrd="0" presId="urn:microsoft.com/office/officeart/2018/5/layout/CenteredIconLabelDescriptionList"/>
    <dgm:cxn modelId="{2421B675-A763-468A-8412-4F365FAA2C1A}" type="presParOf" srcId="{B7AE1054-7C07-484F-BF75-10D1D303116B}" destId="{A9443074-BEB1-4727-AD1B-12D6BECD06BD}" srcOrd="3" destOrd="0" presId="urn:microsoft.com/office/officeart/2018/5/layout/CenteredIconLabelDescriptionList"/>
    <dgm:cxn modelId="{18DFD4A0-C3AF-4C72-BC05-A24C475F0BCD}" type="presParOf" srcId="{B7AE1054-7C07-484F-BF75-10D1D303116B}" destId="{9CAB4078-CB92-4ACA-A21A-2C590756CC79}" srcOrd="4" destOrd="0" presId="urn:microsoft.com/office/officeart/2018/5/layout/CenteredIconLabelDescriptionList"/>
    <dgm:cxn modelId="{373A5F3A-0AFE-4BDB-8BBC-953C1C5943D3}" type="presParOf" srcId="{9CAB4078-CB92-4ACA-A21A-2C590756CC79}" destId="{4BBA503F-61CB-44A6-B9FC-2C18CA43A848}" srcOrd="0" destOrd="0" presId="urn:microsoft.com/office/officeart/2018/5/layout/CenteredIconLabelDescriptionList"/>
    <dgm:cxn modelId="{D7ADE354-0A28-4CC0-9C7B-D3CCCE0D45C3}" type="presParOf" srcId="{9CAB4078-CB92-4ACA-A21A-2C590756CC79}" destId="{14731C3F-348E-4ED2-8E06-502B2BDB0B73}" srcOrd="1" destOrd="0" presId="urn:microsoft.com/office/officeart/2018/5/layout/CenteredIconLabelDescriptionList"/>
    <dgm:cxn modelId="{9C5AF5DC-413F-48C4-AC92-1FF92DFC5670}" type="presParOf" srcId="{9CAB4078-CB92-4ACA-A21A-2C590756CC79}" destId="{A54A307B-6E22-4B4C-A323-6D0977AA8A20}" srcOrd="2" destOrd="0" presId="urn:microsoft.com/office/officeart/2018/5/layout/CenteredIconLabelDescriptionList"/>
    <dgm:cxn modelId="{0C7C2972-24E1-4424-8A36-B0943D7A4F3A}" type="presParOf" srcId="{9CAB4078-CB92-4ACA-A21A-2C590756CC79}" destId="{2A690845-811C-4ADA-88BA-CED01A05AEB6}" srcOrd="3" destOrd="0" presId="urn:microsoft.com/office/officeart/2018/5/layout/CenteredIconLabelDescriptionList"/>
    <dgm:cxn modelId="{E62C3955-8DBE-49D0-B299-E859DF9C0795}" type="presParOf" srcId="{9CAB4078-CB92-4ACA-A21A-2C590756CC79}" destId="{9B124BAE-0945-44EB-A01F-E3013692493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9ED1C2-2F32-44F7-B2AA-06A0E40BDEEF}">
      <dsp:nvSpPr>
        <dsp:cNvPr id="0" name=""/>
        <dsp:cNvSpPr/>
      </dsp:nvSpPr>
      <dsp:spPr>
        <a:xfrm>
          <a:off x="1020487" y="815132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D2EFAF-452C-4340-B94C-59BFD3D05408}">
      <dsp:nvSpPr>
        <dsp:cNvPr id="0" name=""/>
        <dsp:cNvSpPr/>
      </dsp:nvSpPr>
      <dsp:spPr>
        <a:xfrm>
          <a:off x="393" y="2030700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2200" kern="1200"/>
            <a:t>Data Analysis</a:t>
          </a:r>
        </a:p>
      </dsp:txBody>
      <dsp:txXfrm>
        <a:off x="393" y="2030700"/>
        <a:ext cx="3138750" cy="470812"/>
      </dsp:txXfrm>
    </dsp:sp>
    <dsp:sp modelId="{89A2F5A9-CA33-4C68-B6A2-EDE6A07E1B1C}">
      <dsp:nvSpPr>
        <dsp:cNvPr id="0" name=""/>
        <dsp:cNvSpPr/>
      </dsp:nvSpPr>
      <dsp:spPr>
        <a:xfrm>
          <a:off x="393" y="2555934"/>
          <a:ext cx="3138750" cy="980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EDA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Cleaning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Pre-processing</a:t>
          </a:r>
        </a:p>
      </dsp:txBody>
      <dsp:txXfrm>
        <a:off x="393" y="2555934"/>
        <a:ext cx="3138750" cy="980270"/>
      </dsp:txXfrm>
    </dsp:sp>
    <dsp:sp modelId="{940BA213-1FB3-487F-A3DC-1E21AA4ECD0A}">
      <dsp:nvSpPr>
        <dsp:cNvPr id="0" name=""/>
        <dsp:cNvSpPr/>
      </dsp:nvSpPr>
      <dsp:spPr>
        <a:xfrm>
          <a:off x="4708518" y="815132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EF9C91-78DC-4EEF-81F6-8CE9EB201A20}">
      <dsp:nvSpPr>
        <dsp:cNvPr id="0" name=""/>
        <dsp:cNvSpPr/>
      </dsp:nvSpPr>
      <dsp:spPr>
        <a:xfrm>
          <a:off x="3688425" y="2030700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2200" kern="1200"/>
            <a:t>Feature Engineering</a:t>
          </a:r>
        </a:p>
      </dsp:txBody>
      <dsp:txXfrm>
        <a:off x="3688425" y="2030700"/>
        <a:ext cx="3138750" cy="470812"/>
      </dsp:txXfrm>
    </dsp:sp>
    <dsp:sp modelId="{94DC3ABA-C7E0-4805-B473-D394270451D7}">
      <dsp:nvSpPr>
        <dsp:cNvPr id="0" name=""/>
        <dsp:cNvSpPr/>
      </dsp:nvSpPr>
      <dsp:spPr>
        <a:xfrm>
          <a:off x="3688425" y="2555934"/>
          <a:ext cx="3138750" cy="980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One-hot encoder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Label encoder</a:t>
          </a:r>
        </a:p>
      </dsp:txBody>
      <dsp:txXfrm>
        <a:off x="3688425" y="2555934"/>
        <a:ext cx="3138750" cy="980270"/>
      </dsp:txXfrm>
    </dsp:sp>
    <dsp:sp modelId="{4BBA503F-61CB-44A6-B9FC-2C18CA43A848}">
      <dsp:nvSpPr>
        <dsp:cNvPr id="0" name=""/>
        <dsp:cNvSpPr/>
      </dsp:nvSpPr>
      <dsp:spPr>
        <a:xfrm>
          <a:off x="8396550" y="815132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A307B-6E22-4B4C-A323-6D0977AA8A20}">
      <dsp:nvSpPr>
        <dsp:cNvPr id="0" name=""/>
        <dsp:cNvSpPr/>
      </dsp:nvSpPr>
      <dsp:spPr>
        <a:xfrm>
          <a:off x="7376456" y="2030700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2200" kern="1200" dirty="0"/>
            <a:t>Train and Evaluate Models</a:t>
          </a:r>
        </a:p>
      </dsp:txBody>
      <dsp:txXfrm>
        <a:off x="7376456" y="2030700"/>
        <a:ext cx="3138750" cy="470812"/>
      </dsp:txXfrm>
    </dsp:sp>
    <dsp:sp modelId="{9B124BAE-0945-44EB-A01F-E30136924939}">
      <dsp:nvSpPr>
        <dsp:cNvPr id="0" name=""/>
        <dsp:cNvSpPr/>
      </dsp:nvSpPr>
      <dsp:spPr>
        <a:xfrm>
          <a:off x="7376456" y="2555934"/>
          <a:ext cx="3138750" cy="980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Logistic Regression Classifier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Cross Validation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700" kern="1200" dirty="0"/>
        </a:p>
      </dsp:txBody>
      <dsp:txXfrm>
        <a:off x="7376456" y="2555934"/>
        <a:ext cx="3138750" cy="980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54290-3004-41B7-9634-CC40A5FF3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BFA8D-42BA-4490-B6CC-5222AC306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B59DA-EABE-4D97-97DF-7FB2C57BF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D087-EBBA-44CD-84A7-020E7BC60F5A}" type="datetimeFigureOut">
              <a:rPr lang="en-CA" smtClean="0"/>
              <a:t>2019-07-05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96F06-A538-47E4-A644-29EED80F5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B7188-2382-4234-8EDF-AB43A253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4CEA-AC84-4F25-9437-64AB0B336B5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50698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CA08-2C16-427E-AB77-0C2DFAC38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EF94B-A3BD-4488-9512-2571F2D70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2B12D-1ACB-4804-B42E-4BBB6F441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D087-EBBA-44CD-84A7-020E7BC60F5A}" type="datetimeFigureOut">
              <a:rPr lang="en-CA" smtClean="0"/>
              <a:t>2019-07-05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547BE-9492-418B-B7D7-E36E415F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2BFC5-0758-4C0E-8608-9DDD5447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4CEA-AC84-4F25-9437-64AB0B336B5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6713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633ADF-0CDD-4EC6-8BA2-5ADF603152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1403D-A538-4DED-955C-7324C7B9B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A8A59-869E-4182-8141-4C7F69B0A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D087-EBBA-44CD-84A7-020E7BC60F5A}" type="datetimeFigureOut">
              <a:rPr lang="en-CA" smtClean="0"/>
              <a:t>2019-07-05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6431B-F1F8-46E3-A517-8A65583B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D8B6F-49EC-4AAA-8388-4727300F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4CEA-AC84-4F25-9437-64AB0B336B5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715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996A-2AEB-48D2-9327-A0C8AF4AE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4F38F-2C16-4452-9222-7FC1AA3E7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33A13-75FB-48DA-8034-0F88EB107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D087-EBBA-44CD-84A7-020E7BC60F5A}" type="datetimeFigureOut">
              <a:rPr lang="en-CA" smtClean="0"/>
              <a:t>2019-07-05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3D92C-9F01-4EAB-AC0B-29D8DAD17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27C56-5827-484D-AFC7-243B3D4B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4CEA-AC84-4F25-9437-64AB0B336B5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786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E0431-521A-4B1A-9369-34287F55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50B81-4E56-4708-823F-672B9E2B1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98478-E746-4E22-8A51-0FAE86E4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D087-EBBA-44CD-84A7-020E7BC60F5A}" type="datetimeFigureOut">
              <a:rPr lang="en-CA" smtClean="0"/>
              <a:t>2019-07-05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D4765-5E54-431C-9B63-04ADBB875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BD2FF-51FC-4848-B0DC-B42B86A02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4CEA-AC84-4F25-9437-64AB0B336B5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452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C84A0-1FA2-4DDA-A99D-189782E3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4C5EE-8239-45AF-83C8-16B42C936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6037E-0449-4EA1-A3FC-D8429B426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8D932-EBDD-425A-8950-FA5DA1EE2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D087-EBBA-44CD-84A7-020E7BC60F5A}" type="datetimeFigureOut">
              <a:rPr lang="en-CA" smtClean="0"/>
              <a:t>2019-07-05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C82DF-ACBF-41BF-9378-61540C1F1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736D4-6663-41B4-9DB2-560BD015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4CEA-AC84-4F25-9437-64AB0B336B5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1452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1A72D-1247-4D2F-B5C7-D8530927F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CD2AF-FDA4-4B6B-B622-2A6D89BF6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9DE6A-F185-4FDF-91BE-A7F36D23B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0E21C8-2338-45A0-88DB-CAA74D9AF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0DD90F-302D-4B99-9737-0EC5E5703B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4DA0B9-3F17-4744-BA3D-5A11AC9A6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D087-EBBA-44CD-84A7-020E7BC60F5A}" type="datetimeFigureOut">
              <a:rPr lang="en-CA" smtClean="0"/>
              <a:t>2019-07-05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C49160-4F36-40B9-8B4C-E202ABECB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F9613F-F506-4D35-AE5A-C24C6A96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4CEA-AC84-4F25-9437-64AB0B336B5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358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3E0E4-95C8-47F7-82F3-D39567A4F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B069F4-A22E-4534-A0A7-3ADCFC5A0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D087-EBBA-44CD-84A7-020E7BC60F5A}" type="datetimeFigureOut">
              <a:rPr lang="en-CA" smtClean="0"/>
              <a:t>2019-07-05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900C4-ECBB-43B1-A128-E87D23070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4DC7F-69F0-4CD2-A3D5-B48B8CB2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4CEA-AC84-4F25-9437-64AB0B336B5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307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838E15-92D7-40D6-B973-D32BACD60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D087-EBBA-44CD-84A7-020E7BC60F5A}" type="datetimeFigureOut">
              <a:rPr lang="en-CA" smtClean="0"/>
              <a:t>2019-07-05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759020-1B9B-4EB7-B2BE-E9B16055F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734CF-D806-48AF-8C8C-038CFFB0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4CEA-AC84-4F25-9437-64AB0B336B5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376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52BD-00B2-485D-8DEE-5CB0AE3CB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1F265-B739-435A-A086-8706B13B1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B3A4C-AAEB-49CD-85C9-BF2E68509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8158C-F4E1-479F-8308-A617179C0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D087-EBBA-44CD-84A7-020E7BC60F5A}" type="datetimeFigureOut">
              <a:rPr lang="en-CA" smtClean="0"/>
              <a:t>2019-07-05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A7A62-8146-4629-9CCB-A66451938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17F96-254B-499E-AD98-DC875D03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4CEA-AC84-4F25-9437-64AB0B336B5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342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42AF-FB82-46BA-BF35-4A16A7D56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3AE33B-AC7A-465C-8EB7-580B127AF9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0F45B-7549-4335-98BD-8CC5AA02A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11F92-CDBC-47C2-B35D-3BFEA9309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D087-EBBA-44CD-84A7-020E7BC60F5A}" type="datetimeFigureOut">
              <a:rPr lang="en-CA" smtClean="0"/>
              <a:t>2019-07-05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7B459-788B-4196-ADE5-B2B450899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C1A8D-5B7E-422A-B3CE-C0AE3BE61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4CEA-AC84-4F25-9437-64AB0B336B5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62672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8FA01-7F68-478B-AAAA-F166246D3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A6C02-9508-46BB-A508-09D619BEE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33CBC-BAEF-45FC-A26F-CD6B1FE7D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ED087-EBBA-44CD-84A7-020E7BC60F5A}" type="datetimeFigureOut">
              <a:rPr lang="en-CA" smtClean="0"/>
              <a:t>2019-07-05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3A590-45B4-40CF-8D0C-732FB845D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046F0-8D7D-4C24-943E-FD8C6D32C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44CEA-AC84-4F25-9437-64AB0B336B5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689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CA83E-4E8A-437C-B9DB-B7D80BEB31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Data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69C983-6A7E-42A0-B2B7-38ED4D3DA7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Presented By: Kaitav Mehta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7F0803-313F-419B-A34C-04BD33C65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458" y="1256655"/>
            <a:ext cx="35718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69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8229BE-D91C-4B2D-8C77-E3476D92E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000000"/>
                </a:solidFill>
              </a:rPr>
              <a:t>S/D considerations</a:t>
            </a:r>
          </a:p>
        </p:txBody>
      </p:sp>
      <p:sp>
        <p:nvSpPr>
          <p:cNvPr id="1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A4CBFC-1F73-44D0-A55A-1182BF5C7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49" y="2194077"/>
            <a:ext cx="3661831" cy="249004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69DE-DB87-4395-B3C8-D19031EF6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CA" sz="2000" dirty="0">
              <a:solidFill>
                <a:srgbClr val="000000"/>
              </a:solidFill>
            </a:endParaRPr>
          </a:p>
          <a:p>
            <a:r>
              <a:rPr lang="en-CA" sz="2000" dirty="0">
                <a:solidFill>
                  <a:srgbClr val="000000"/>
                </a:solidFill>
              </a:rPr>
              <a:t>Readable code with comments</a:t>
            </a:r>
          </a:p>
          <a:p>
            <a:r>
              <a:rPr lang="en-CA" sz="2000" dirty="0">
                <a:solidFill>
                  <a:srgbClr val="000000"/>
                </a:solidFill>
              </a:rPr>
              <a:t>Reproducible results</a:t>
            </a:r>
          </a:p>
          <a:p>
            <a:r>
              <a:rPr lang="en-CA" sz="2000" dirty="0">
                <a:solidFill>
                  <a:srgbClr val="000000"/>
                </a:solidFill>
              </a:rPr>
              <a:t>Used cross validation to validate quality of model</a:t>
            </a:r>
          </a:p>
          <a:p>
            <a:r>
              <a:rPr lang="en-CA" sz="2000" dirty="0">
                <a:solidFill>
                  <a:srgbClr val="000000"/>
                </a:solidFill>
              </a:rPr>
              <a:t>Logging accuracy and classification report of model </a:t>
            </a:r>
          </a:p>
          <a:p>
            <a:endParaRPr lang="en-CA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271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4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A50E893-BB19-4125-9530-76825C937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CA" sz="4000" dirty="0">
                <a:solidFill>
                  <a:srgbClr val="FFFFFF"/>
                </a:solidFill>
              </a:rPr>
              <a:t>What I would add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BF54D-D41E-43E0-B811-BEB977771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CA" sz="2000" dirty="0"/>
              <a:t>Using </a:t>
            </a:r>
            <a:r>
              <a:rPr lang="en-CA" sz="2000" dirty="0" err="1"/>
              <a:t>tweet_location</a:t>
            </a:r>
            <a:r>
              <a:rPr lang="en-CA" sz="2000" dirty="0"/>
              <a:t> column to add more data for training and testing</a:t>
            </a:r>
          </a:p>
          <a:p>
            <a:r>
              <a:rPr lang="en-CA" sz="2000" dirty="0"/>
              <a:t>Scale features by adding a model to predict geo-location based on tweets using a CNN</a:t>
            </a: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2178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2A0E2-CD79-4CB2-8E67-56D0D54F7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Luigi Framework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6AAE03-DA84-441D-A8ED-88502CC9A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87880"/>
            <a:ext cx="6823360" cy="43513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CCCF88-4E33-4ABA-9451-0088E78F0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7245" y="1485900"/>
            <a:ext cx="2657475" cy="1943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D3AF44-7846-4735-A298-43D12DA21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047" y="1495425"/>
            <a:ext cx="1266825" cy="1933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6E58AA-07A9-409E-AEC8-2E279780F826}"/>
              </a:ext>
            </a:extLst>
          </p:cNvPr>
          <p:cNvSpPr txBox="1"/>
          <p:nvPr/>
        </p:nvSpPr>
        <p:spPr>
          <a:xfrm>
            <a:off x="7766540" y="3910519"/>
            <a:ext cx="39794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Take away on </a:t>
            </a:r>
            <a:r>
              <a:rPr lang="en-CA" b="1" dirty="0" err="1"/>
              <a:t>luigi</a:t>
            </a:r>
            <a:r>
              <a:rPr lang="en-CA" b="1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Good at Batch programming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Reproducibility Matters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Ability to Resume Tasks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Dependency Graph and Visualization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Emphasis on Hadoop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Direct Development to Deployment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604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6B768-096A-4B94-A203-F89876BBB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/>
              <a:t>My Approach</a:t>
            </a:r>
            <a:endParaRPr lang="en-CA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6B280C3-D8FA-466B-AD3D-B8EC500D6C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1087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225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30623-45CF-4D18-8816-EF75619DB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1A258-5DC6-4820-86FC-2AF1D00A2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6157"/>
            <a:ext cx="10515600" cy="740805"/>
          </a:xfrm>
        </p:spPr>
        <p:txBody>
          <a:bodyPr/>
          <a:lstStyle/>
          <a:p>
            <a:r>
              <a:rPr lang="en-CA" dirty="0"/>
              <a:t>Plotting all geo-location with sentiments on map to visualize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CD1357-1C52-4532-8E13-2FD35AB3E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522" y="1305844"/>
            <a:ext cx="6310366" cy="391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62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1A258-5DC6-4820-86FC-2AF1D00A2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6157"/>
            <a:ext cx="10515600" cy="740805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Analysing data visually, 93% of </a:t>
            </a:r>
            <a:r>
              <a:rPr lang="en-CA" dirty="0" err="1"/>
              <a:t>tweet_coord</a:t>
            </a:r>
            <a:r>
              <a:rPr lang="en-CA" dirty="0"/>
              <a:t> are missing</a:t>
            </a:r>
          </a:p>
          <a:p>
            <a:r>
              <a:rPr lang="en-CA" b="1" dirty="0" err="1"/>
              <a:t>tweet_location</a:t>
            </a:r>
            <a:r>
              <a:rPr lang="en-CA" b="1" dirty="0"/>
              <a:t> is comparatively more than </a:t>
            </a:r>
            <a:r>
              <a:rPr lang="en-CA" b="1" dirty="0" err="1"/>
              <a:t>tweet_coord</a:t>
            </a:r>
            <a:endParaRPr lang="en-CA" b="1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02F807-C6FC-44B8-8E50-F7D7A6CBF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045"/>
            <a:ext cx="12192000" cy="505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88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FFF957-136B-4E90-885F-E18813C0C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19" y="1909367"/>
            <a:ext cx="11625943" cy="37828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1ED4E-D4CF-4276-849C-E3A72DDB3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Negative Biased Sentiment</a:t>
            </a:r>
          </a:p>
        </p:txBody>
      </p:sp>
    </p:spTree>
    <p:extLst>
      <p:ext uri="{BB962C8B-B14F-4D97-AF65-F5344CB8AC3E}">
        <p14:creationId xmlns:p14="http://schemas.microsoft.com/office/powerpoint/2010/main" val="1929967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F74CA-5850-4C29-80A6-43D092F8F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Cleaning and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6509B-1ED5-4234-942C-8265782A9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 remove 93% of </a:t>
            </a:r>
            <a:r>
              <a:rPr lang="en-CA" dirty="0" err="1"/>
              <a:t>tweet_coord</a:t>
            </a:r>
            <a:r>
              <a:rPr lang="en-CA" dirty="0"/>
              <a:t>, I replace [0.0,0.0] with Nan in the data frame and used </a:t>
            </a:r>
            <a:r>
              <a:rPr lang="en-CA" dirty="0" err="1"/>
              <a:t>dropna</a:t>
            </a:r>
            <a:r>
              <a:rPr lang="en-CA" dirty="0"/>
              <a:t> to delete unwanted rows</a:t>
            </a:r>
          </a:p>
          <a:p>
            <a:r>
              <a:rPr lang="en-CA" dirty="0"/>
              <a:t>To associate each geolocation with city, I have used 3Dimensional Euclidean distance to find the nearest city</a:t>
            </a:r>
          </a:p>
          <a:p>
            <a:r>
              <a:rPr lang="en-CA" dirty="0"/>
              <a:t>Theta is latitude and Phi is longitude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10325-FEFF-470D-80DE-C71965421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758" y="4001294"/>
            <a:ext cx="3638550" cy="1104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3D11E5-1D1F-4CF4-91F4-D96725C5C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545" y="5401460"/>
            <a:ext cx="47529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97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893F7E-BF82-45F1-A0BA-DFEA6B07C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000000"/>
                </a:solidFill>
              </a:rPr>
              <a:t>Feature Engineering</a:t>
            </a:r>
          </a:p>
        </p:txBody>
      </p:sp>
      <p:sp>
        <p:nvSpPr>
          <p:cNvPr id="75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https://3.bp.blogspot.com/-UMVoHKrd5uU/WxEeTtX4SxI/AAAAAAAANbA/74H_tsmCAOcCpdIeeJcV4OndvE8qa_QkQCLcBGAs/s1600/XGlbR20.png">
            <a:extLst>
              <a:ext uri="{FF2B5EF4-FFF2-40B4-BE49-F238E27FC236}">
                <a16:creationId xmlns:a16="http://schemas.microsoft.com/office/drawing/2014/main" id="{324A51E2-6365-4B8B-9572-5CFB5D694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349" y="2340550"/>
            <a:ext cx="3661831" cy="219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EF29C-AB47-4C67-A2EC-0098EEA8F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CA" sz="2000">
                <a:solidFill>
                  <a:srgbClr val="000000"/>
                </a:solidFill>
              </a:rPr>
              <a:t>To use city as training feature for the model it is required to convert text data to numerical format</a:t>
            </a:r>
          </a:p>
          <a:p>
            <a:r>
              <a:rPr lang="en-CA" sz="2000">
                <a:solidFill>
                  <a:srgbClr val="000000"/>
                </a:solidFill>
              </a:rPr>
              <a:t>I tried both label encoder and one hot encoder</a:t>
            </a:r>
          </a:p>
          <a:p>
            <a:r>
              <a:rPr lang="en-CA" sz="2000">
                <a:solidFill>
                  <a:srgbClr val="000000"/>
                </a:solidFill>
              </a:rPr>
              <a:t>One hot encoder performs better when there are many columns</a:t>
            </a:r>
          </a:p>
          <a:p>
            <a:r>
              <a:rPr lang="en-CA" sz="2000">
                <a:solidFill>
                  <a:srgbClr val="000000"/>
                </a:solidFill>
              </a:rPr>
              <a:t>But compared to the data points(855), the features(293) are very huge</a:t>
            </a:r>
          </a:p>
          <a:p>
            <a:r>
              <a:rPr lang="en-CA" sz="2000">
                <a:solidFill>
                  <a:srgbClr val="000000"/>
                </a:solidFill>
              </a:rPr>
              <a:t>Need to use other data points which were dropped initially </a:t>
            </a:r>
          </a:p>
          <a:p>
            <a:endParaRPr lang="en-CA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231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6EE83-08B2-4760-AFBA-F9848B810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Logistic Regression for Multi Class Classification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EFE231F8-A547-495C-9EEB-8B871D2640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6014" y="1675227"/>
            <a:ext cx="933997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28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Data Challenge</vt:lpstr>
      <vt:lpstr>Luigi Framework</vt:lpstr>
      <vt:lpstr>My Approach</vt:lpstr>
      <vt:lpstr>Exploratory Data Analysis</vt:lpstr>
      <vt:lpstr>PowerPoint Presentation</vt:lpstr>
      <vt:lpstr>Negative Biased Sentiment</vt:lpstr>
      <vt:lpstr>Cleaning and Pre-processing</vt:lpstr>
      <vt:lpstr>Feature Engineering</vt:lpstr>
      <vt:lpstr>Logistic Regression for Multi Class Classification</vt:lpstr>
      <vt:lpstr>S/D considerations</vt:lpstr>
      <vt:lpstr>What I would add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Challenge</dc:title>
  <dc:creator>Kaitav Mehta</dc:creator>
  <cp:lastModifiedBy>Kaitav Mehta</cp:lastModifiedBy>
  <cp:revision>3</cp:revision>
  <dcterms:created xsi:type="dcterms:W3CDTF">2019-07-06T03:17:11Z</dcterms:created>
  <dcterms:modified xsi:type="dcterms:W3CDTF">2019-07-06T03:46:16Z</dcterms:modified>
</cp:coreProperties>
</file>