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7T14:06:55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13871,'0'0,"0"19,0-19,0 20,20-20,-20 40,0-40,0 20,0 19,0-39,0 40,0-20,0 0,0 19,0-39,20 20,-20 0,0 0,0-20,0 0,0 20,0-20,0 20,20-20,-20 20,0-20,0 19,0-19,0 0,0 0,0 0,0 0,0-19,0-1,0 0,0 20,0-40,0 40,0-40,0 40,0-19,0-1,0 20,0 0,0-20,0 0,20 20,-20 0,0-20,0 20,19 0,-19-39,0 39,0-20,0 20,20-20,-20 0,20 20,-20 0,0 0,0-20,20 20,-20 0,0 0,0-20,20 20,-20 0,20 0,0 0,-20 0,19 0,1 0,20 0,-20 20,0-20,-20 20,19-20,-19 0,0 20,0-20,0 0,0 20,0 0,20-1,-20-19,0 40,0-40,0 20,0-20,0 40,0-40,0 19,0-19,0 20,0 0,0-20,0 20,0-20,0 20,0-20,0 20,0 0,0-20,0 19,0-19,0 20</inkml:trace>
  <inkml:trace contextRef="#ctx0" brushRef="#br0" timeOffset="1080">17859 13593,'0'0,"0"0,20 20,-20-1,0-19,0 20,0-20,0 20,0-20,0 20,0 0,0-20,0 20,0-20,0 19,0 1,0-20,0 20,0-20,20 0,-20 20,0-20,20 0,-20 20,0 0,0-20,20 0,-20 0,0 0,20 0,-1 0,-19 0,20 0,-20 0</inkml:trace>
  <inkml:trace contextRef="#ctx0" brushRef="#br0" timeOffset="1880">18355 14148,'0'0,"20"0,-20 0,20 0,-20 0,40 0,-40 0,40 0,-1 0,-19 0,0 0,20 0,-21 0,1 0,20 0,-40 0,0 0</inkml:trace>
  <inkml:trace contextRef="#ctx0" brushRef="#br0" timeOffset="4072">18931 13771,'20'0,"-20"0,0 0,0 0,0 0,0 20,0 0,0-20,0 20,0 20,0-40,20 19,-20 1,0 0,0 0,0-20,0 40,0-40,0 19,0-19,0 20,0 0,0 20,0-40,0 20,0-20,0 19,0 1,0-20,0 20,0-20,0 20,0-20,19 20,-19 0,0-20,0 20,0-20,0 19,0-19,0 20,0 0,0-20,0 20,0-20,0 20,0-20,0 0,0-20,0-20,0 1,0 19,0-20,0 20,0 0,0-19,0 39,0-20,0 0,0 0,0 0,0 20,0-20,0 20,20 0,-20-19,0-1,0 20,20 0,-20-20,0 20,0-20,20 20,-20-20,0 20,0-20,20 20,0 0,-20-19,0 19,20 0,-20 0,19 0,-19 0,0 0,20 0,-20 0,20 19,-20-19,0 20,20 0,-20-20,0 20,0-20,20 20,-20 0,20-20,-20 0,0 19,0-19,0 20,0-20,19 20,-19 0,0 20,20-40,-20 19,20 1,-20 0,0-20,0 0,0 20,0-20,0 20,20-20,-20 20,0-20,0 20,0-20,0 19,0-19,0 20,0 0,0-20,0 20,0-20</inkml:trace>
  <inkml:trace contextRef="#ctx0" brushRef="#br0" timeOffset="6480">19407 13573,'0'0,"0"0,0 0,0 20,0-20,0 20,0-1,0-19,0 20,0-20,0 20,0-20,0 20,0-20,20 0,-20 20,0-20,0 20,0-20,0 19,0 1,20-20,-20 0,20 0,-20 0,0 20,20-20,-20 0,0 0,19 0,-19 20,0-20,20 0,0 0,-20 0,20 0,-20 0</inkml:trace>
  <inkml:trace contextRef="#ctx0" brushRef="#br0" timeOffset="7167">19705 13732,'20'0,"-20"0,20 0,-20 0,19 0,-19 0,20 0,-20 0,20 0,0 0,-20 0,20 0,-20 0</inkml:trace>
  <inkml:trace contextRef="#ctx0" brushRef="#br0" timeOffset="8487">20022 13712,'0'0,"20"0,-20-20,0 0,0 20,0-20,20 20,-20-20,0 1,0-1,20 20,-20-20,20 0,-20 20,0 0,0-20,0 20,20 0,-20 0,0 0,0 20,0 0,0-20,0 20,0-20,0 20,0-1,0-19,0 20,0-20,0 20,0-20,0 20,0 0,0-20,0 20,0-20,0 19,0 1,0-20,0 20,0-20,0 20,0-20,0 20,0 0,0-20,0 20,0-20,0 0</inkml:trace>
  <inkml:trace contextRef="#ctx0" brushRef="#br0" timeOffset="9111">20201 14188,'0'0,"20"0,0 0,-20 0,19 0,41 0,-20 0,-1 0,21 0,-1 0,-39 0,0 0</inkml:trace>
  <inkml:trace contextRef="#ctx0" brushRef="#br0" timeOffset="9775">20241 14386,'0'0,"0"0,0 0,19 0,1 0,20 0,-20 0,20 0,-21 0,21 0,-20 0,0 0,-20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07T14:07:3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3393 14506,'0'0,"0"0,0 0,20 0,-20 0,0 19,20-19,-20 0,0 0,20 0,-20 20,0-20,0 0,0 20,0-20,0 0,0 0,0 0,0 20,-20-20,20 0,0 20,0-20,0 0,0 0,20 0,-20 0,0 0,20 0,-20 20,19-20,-19 0,0 19,0 1,0-20,0 0,0 20,0-20,-19 0,19 0,0 0,-20 0,20 0,-20 0,20 0,-20 0,0 0,20 0</inkml:trace>
  <inkml:trace contextRef="#ctx0" brushRef="#br0" timeOffset="3208">4842 14565,'0'0,"0"-20,0 20,20 0,-20 0,20 0,-1 0,1 0,-20 0,20 0,-20 0,20 0,-20 0,0 0,20 0,0 0,-20 20,0-20,0 0,0 20,19-20,-19 0,0 20,0 0,0-20,0 19,0-19,0 20,0-20,0 0,0 20,0-20,-19 0,19 20,-20-20,20 0,-20 0,20 0,-20 0,20 0,-20 0,0 0,20 0,0 0,-19 0,19 0,0 0,0-20,0 20,0-20,0 20,0-20,0 20,0 0,0 0,19 0,1 0,-20 0,20 0,-20 0,0 0,20 0,-20 20,20-20,0 0,-20 0,19 0,-19 20,20-20,0 0,-20 20,0-20,20 0,-20 0,0 0,20 0,-20 0,20 0,0 0,-20 0,19 0,-19 0,20 0,0 0,-20 0,20 0,-20 0,0 0</inkml:trace>
  <inkml:trace contextRef="#ctx0" brushRef="#br0" timeOffset="4440">5179 15002,'0'0,"20"0,0 0,-20 0,20 0,-20 0,20 0,-1 0,-19 0,20 0,20 0,-20 0,20 0,-1 0,-39 0,20 0,0 0</inkml:trace>
  <inkml:trace contextRef="#ctx0" brushRef="#br0" timeOffset="5168">5378 15160,'0'0,"0"0</inkml:trace>
  <inkml:trace contextRef="#ctx0" brushRef="#br0" timeOffset="6056">5159 15160,'0'0,"0"0,20 0,-20 0,20 0,-20 0,20 0,0 0,-20 0,20 0,-20 0,19 0,1 0,-20 0,20 0,-20 0,20 0,-20 0,40 0,-40 0,20 0,-20 0,19 0,1 0,-20 0,20 0,-20 0,20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A309-C03E-4F8D-BAF7-AEC4AB17976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CCD05-2FAE-4EF8-822E-D5B3D467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2q9UYVLSNe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poN8ZzScj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vaistariq.net/733/understanding-btree-indexes-and-how-they-impact-performance/#.Vy3Rm0yDFH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%2B_tre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s.usfca.edu/~galles/visualization/BPlusTre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8.emf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gCa_IDCNQ" TargetMode="External"/><Relationship Id="rId2" Type="http://schemas.openxmlformats.org/officeDocument/2006/relationships/hyperlink" Target="https://www.youtube.com/watch?v=R1w_kICRI3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Indexing and Hashing</a:t>
            </a:r>
            <a:endParaRPr lang="he-IL" dirty="0" smtClean="0"/>
          </a:p>
          <a:p>
            <a:r>
              <a:rPr lang="he-IL" dirty="0" smtClean="0"/>
              <a:t>פרק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7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https://www.youtube.com/watch?v=2q9UYVLSNeI</a:t>
            </a: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en-US" sz="2800" dirty="0" smtClean="0"/>
              <a:t>B+ tree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data is stored in a leaf node, the node is just a pointer</a:t>
            </a:r>
          </a:p>
          <a:p>
            <a:r>
              <a:rPr lang="en-US" sz="2000" dirty="0" smtClean="0"/>
              <a:t>Every leaf is on the same level</a:t>
            </a:r>
          </a:p>
          <a:p>
            <a:r>
              <a:rPr lang="en-US" sz="2000" dirty="0" smtClean="0"/>
              <a:t>All leaf nodes as links to other links nodes.</a:t>
            </a:r>
          </a:p>
          <a:p>
            <a:r>
              <a:rPr lang="en-US" sz="2000" dirty="0" smtClean="0"/>
              <a:t>All leaf are sorted </a:t>
            </a:r>
          </a:p>
          <a:p>
            <a:r>
              <a:rPr lang="en-US" sz="1800" dirty="0" smtClean="0"/>
              <a:t>B+ trees are good for range queries because of the linked list between the leafs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                we define the maximum number of search key in node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2438400" cy="143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2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https://www.youtube.com/watch?v=KpoN8ZzScjA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/>
              <a:t>What is the minimum space utilization for a B+ tree index?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B+ tree in order N has:</a:t>
            </a:r>
          </a:p>
          <a:p>
            <a:r>
              <a:rPr lang="en-US" sz="2000" dirty="0" smtClean="0"/>
              <a:t>N pointers</a:t>
            </a:r>
          </a:p>
          <a:p>
            <a:r>
              <a:rPr lang="en-US" sz="2000" dirty="0" smtClean="0"/>
              <a:t>N-1 keys</a:t>
            </a:r>
          </a:p>
          <a:p>
            <a:pPr marL="0" indent="0">
              <a:buNone/>
            </a:pPr>
            <a:r>
              <a:rPr lang="en-US" sz="2000" dirty="0" smtClean="0"/>
              <a:t>   This is how a node looks like, n pointers and n-1 keys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leaf can hold up to n − 1</a:t>
            </a:r>
          </a:p>
          <a:p>
            <a:pPr marL="0" indent="0">
              <a:buNone/>
            </a:pPr>
            <a:r>
              <a:rPr lang="en-US" sz="2000" dirty="0" smtClean="0"/>
              <a:t>We allow leaf nodes to contain as few as (n − 1)/2 values.</a:t>
            </a:r>
          </a:p>
          <a:p>
            <a:pPr marL="0" indent="0">
              <a:buNone/>
            </a:pPr>
            <a:r>
              <a:rPr lang="en-US" sz="2000" dirty="0" smtClean="0"/>
              <a:t>There for the utilization will be 50%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2886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4876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27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From the space point of view ,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takes more memory but the retrieval time is fast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6103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3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How is </a:t>
            </a:r>
            <a:r>
              <a:rPr lang="en-US" sz="5400" b="1" dirty="0" err="1"/>
              <a:t>B+tree</a:t>
            </a:r>
            <a:r>
              <a:rPr lang="en-US" sz="5400" b="1" dirty="0"/>
              <a:t> structured?</a:t>
            </a:r>
            <a:br>
              <a:rPr lang="en-US" sz="5400" b="1" dirty="0"/>
            </a:br>
            <a:r>
              <a:rPr lang="en-US" sz="1200" b="1" dirty="0" smtClean="0">
                <a:hlinkClick r:id="rId2"/>
              </a:rPr>
              <a:t>http://www.ovaistariq.net/733/understanding-btree-indexes-and-how-they-impact-performance/#.Vy3Rm0yDFHw</a:t>
            </a:r>
            <a:r>
              <a:rPr lang="he-IL" sz="1200" b="1" dirty="0" smtClean="0"/>
              <a:t/>
            </a:r>
            <a:br>
              <a:rPr lang="he-IL" sz="1200" b="1" dirty="0" smtClean="0"/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B+trees are normally structured in such a way that the size of a node is chosen according to the </a:t>
            </a:r>
            <a:r>
              <a:rPr lang="en-US" sz="1800" dirty="0" smtClean="0">
                <a:solidFill>
                  <a:srgbClr val="00B0F0"/>
                </a:solidFill>
              </a:rPr>
              <a:t>page size</a:t>
            </a:r>
            <a:r>
              <a:rPr lang="en-US" sz="1800" dirty="0" smtClean="0"/>
              <a:t>. Why? Because whenever data is accessed on disk, instead of reading a few bits, a whole page of data is read, because that is much cheaper.</a:t>
            </a:r>
          </a:p>
          <a:p>
            <a:r>
              <a:rPr lang="en-US" sz="2000" dirty="0"/>
              <a:t>The more the height of the tree, the more disk accesses are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a storage system has a block size of B bytes, and the keys to be stored have a size of k, arguably the most efficient B+ tree is one where . </a:t>
            </a:r>
          </a:p>
          <a:p>
            <a:r>
              <a:rPr lang="en-US" sz="2000" dirty="0" smtClean="0"/>
              <a:t>Where be is the order of the tree.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0104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5257800"/>
            <a:ext cx="13906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39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efficiency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Space efficiency of B+ trees can be improved by using some compression </a:t>
            </a:r>
            <a:r>
              <a:rPr lang="en-US" sz="2400" dirty="0" smtClean="0"/>
              <a:t>techniques.</a:t>
            </a:r>
          </a:p>
          <a:p>
            <a:r>
              <a:rPr lang="en-US" sz="2400" dirty="0"/>
              <a:t>One possibility is to use delta encoding to compress keys stored into each </a:t>
            </a:r>
            <a:r>
              <a:rPr lang="en-US" sz="2400" dirty="0" smtClean="0"/>
              <a:t>block.</a:t>
            </a:r>
          </a:p>
          <a:p>
            <a:r>
              <a:rPr lang="en-US" sz="2400" dirty="0"/>
              <a:t>For internal blocks, space saving can be achieved by either compressing keys or </a:t>
            </a:r>
            <a:r>
              <a:rPr lang="en-US" sz="2400" dirty="0" smtClean="0"/>
              <a:t>pointers</a:t>
            </a:r>
          </a:p>
          <a:p>
            <a:pPr algn="r" rtl="1"/>
            <a:r>
              <a:rPr lang="he-IL" sz="2400" dirty="0" smtClean="0"/>
              <a:t>ל </a:t>
            </a:r>
            <a:r>
              <a:rPr lang="en-US" sz="2400" dirty="0" smtClean="0"/>
              <a:t>compression </a:t>
            </a:r>
            <a:r>
              <a:rPr lang="he-IL" sz="2400" dirty="0"/>
              <a:t> </a:t>
            </a:r>
            <a:r>
              <a:rPr lang="he-IL" sz="2400" dirty="0" smtClean="0"/>
              <a:t>יש גם חסרונות , אפשר לקרוא ב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Wikipedia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07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 + Tree visual</a:t>
            </a:r>
            <a:br>
              <a:rPr lang="en-US" dirty="0" smtClean="0"/>
            </a:br>
            <a:r>
              <a:rPr lang="en-US" sz="2200" dirty="0" smtClean="0">
                <a:hlinkClick r:id="rId2"/>
              </a:rPr>
              <a:t>http://www.cs.usfca.edu/~galles/visualization/BPlusTree.html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47257" cy="5029200"/>
          </a:xfrm>
        </p:spPr>
        <p:txBody>
          <a:bodyPr/>
          <a:lstStyle/>
          <a:p>
            <a:r>
              <a:rPr lang="en-US" dirty="0" smtClean="0"/>
              <a:t>N = 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he-IL" dirty="0" smtClean="0"/>
          </a:p>
          <a:p>
            <a:r>
              <a:rPr lang="en-US" sz="1800" dirty="0" smtClean="0"/>
              <a:t>From , adding 8 will change the structure ( the root node changed)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7" y="2362200"/>
            <a:ext cx="86582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7" y="3276601"/>
            <a:ext cx="8648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869776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3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לפני שנמשיך נפתור שאלה ממבחן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pPr algn="l"/>
            <a:r>
              <a:rPr lang="en-US" sz="1800" dirty="0" smtClean="0"/>
              <a:t>Block size is 2404. each block can hold  N pointers and n-1 keys</a:t>
            </a:r>
          </a:p>
          <a:p>
            <a:pPr algn="l"/>
            <a:r>
              <a:rPr lang="en-US" sz="1800" dirty="0" smtClean="0"/>
              <a:t>=&gt; 4*n + 8(n-1) &lt;= 2404  </a:t>
            </a:r>
          </a:p>
          <a:p>
            <a:pPr algn="l"/>
            <a:r>
              <a:rPr lang="en-US" sz="1800" dirty="0" smtClean="0"/>
              <a:t>=&gt; 12n = 2412  =&gt; n &lt;= 201</a:t>
            </a:r>
          </a:p>
          <a:p>
            <a:pPr algn="l"/>
            <a:r>
              <a:rPr lang="en-US" sz="1800" dirty="0" smtClean="0"/>
              <a:t>The number of records  for  3 levels ( 2+ 1 of the root) is  </a:t>
            </a:r>
          </a:p>
          <a:p>
            <a:r>
              <a:rPr lang="en-US" sz="1800" dirty="0" smtClean="0"/>
              <a:t>201 – 201      8080200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41764"/>
            <a:ext cx="57340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7" y="4114800"/>
            <a:ext cx="9429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250680" y="4871880"/>
              <a:ext cx="1150560" cy="307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1320" y="4862520"/>
                <a:ext cx="1169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221480" y="5222160"/>
              <a:ext cx="750600" cy="235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2120" y="5212800"/>
                <a:ext cx="7693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4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אחרי שקראנו את ההקדמה בפרק 11</a:t>
            </a:r>
          </a:p>
          <a:p>
            <a:pPr algn="r" rtl="1"/>
            <a:r>
              <a:rPr lang="he-IL" sz="1200" dirty="0" smtClean="0"/>
              <a:t>בפרק זה נילמד על טכניקות אינדקסים מתוחכמות שבשימוש. יש לזכור שאם האינדקס גדול מאד הוא לא יעיל אפילו אם הוא ממויין ולכן צריך לטפל בו בטכניקות מיוחדות שעליהן נילמד כאן.</a:t>
            </a:r>
          </a:p>
          <a:p>
            <a:pPr algn="r" rtl="1"/>
            <a:r>
              <a:rPr lang="he-IL" sz="1200" dirty="0" smtClean="0"/>
              <a:t> </a:t>
            </a:r>
          </a:p>
          <a:p>
            <a:pPr algn="r" rtl="1"/>
            <a:r>
              <a:rPr lang="he-IL" sz="1200" dirty="0" smtClean="0"/>
              <a:t>יש שני סוגים של אינדקסים:</a:t>
            </a:r>
          </a:p>
          <a:p>
            <a:pPr algn="r" rtl="1"/>
            <a:r>
              <a:rPr lang="en-US" sz="1200" dirty="0" smtClean="0"/>
              <a:t>Order indices </a:t>
            </a:r>
            <a:r>
              <a:rPr lang="he-IL" sz="1200" dirty="0" smtClean="0"/>
              <a:t> אינדקסים ממויינים </a:t>
            </a:r>
          </a:p>
          <a:p>
            <a:pPr algn="r" rtl="1"/>
            <a:r>
              <a:rPr lang="en-US" sz="1200" dirty="0" smtClean="0"/>
              <a:t>Hash indices</a:t>
            </a:r>
            <a:r>
              <a:rPr lang="he-IL" sz="1200" dirty="0" smtClean="0"/>
              <a:t>  -  אינדקס מגובב </a:t>
            </a:r>
          </a:p>
          <a:p>
            <a:pPr algn="r" rtl="1"/>
            <a:r>
              <a:rPr lang="he-IL" sz="1200" dirty="0" smtClean="0"/>
              <a:t>אין טכניקה שהיא מתאימה יותר או פחות , זה לפי התאמה </a:t>
            </a:r>
            <a:r>
              <a:rPr lang="en-US" sz="1200" dirty="0" smtClean="0"/>
              <a:t> </a:t>
            </a:r>
            <a:r>
              <a:rPr lang="he-IL" sz="1200" dirty="0" smtClean="0"/>
              <a:t>ל </a:t>
            </a:r>
            <a:r>
              <a:rPr lang="en-US" sz="1200" dirty="0" smtClean="0"/>
              <a:t>database </a:t>
            </a:r>
            <a:r>
              <a:rPr lang="he-IL" sz="1200" dirty="0" smtClean="0"/>
              <a:t>. כל טכניקה צריכה כן להיות מוערכת על ידי התנאים הבאים: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Access types: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Access time: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הזמן שלוקח למצוא את הרשומה או קבוצת הרשומות בשאילתה </a:t>
            </a:r>
            <a:endParaRPr lang="he-IL" sz="1200" dirty="0" smtClean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rgbClr val="00B0F0"/>
                </a:solidFill>
              </a:rPr>
              <a:t>Insertion time:</a:t>
            </a:r>
            <a:r>
              <a:rPr lang="he-IL" sz="1200" dirty="0" smtClean="0">
                <a:solidFill>
                  <a:srgbClr val="00B0F0"/>
                </a:solidFill>
              </a:rPr>
              <a:t>   </a:t>
            </a:r>
            <a:r>
              <a:rPr lang="he-IL" sz="1200" dirty="0"/>
              <a:t> </a:t>
            </a:r>
            <a:r>
              <a:rPr lang="he-IL" sz="1200" dirty="0" smtClean="0"/>
              <a:t>הזמן שלוקח להכניס את הרשומה כמו כן הזמן שלוקח לעדכן את האינדקס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Deletion time: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הזמן שלוקח למחוק את הרשומה כמו כן הזמן שלוקח לעדכן את האינדקס 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Space overhead:</a:t>
            </a:r>
            <a:r>
              <a:rPr lang="he-IL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he-IL" sz="1200" dirty="0" smtClean="0"/>
              <a:t>שמירת אינדקס תופסת מקום. מקום לעומת ביצועים</a:t>
            </a:r>
          </a:p>
          <a:p>
            <a:endParaRPr lang="he-IL" sz="1200" dirty="0">
              <a:solidFill>
                <a:srgbClr val="00B0F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An attribute or set of attributes used to look up records in a file is called a</a:t>
            </a:r>
            <a:r>
              <a:rPr lang="he-IL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search key.</a:t>
            </a:r>
          </a:p>
          <a:p>
            <a:pPr algn="r" rtl="1"/>
            <a:endParaRPr lang="he-IL" sz="1200" dirty="0" smtClean="0"/>
          </a:p>
          <a:p>
            <a:pPr algn="r" rtl="1"/>
            <a:endParaRPr lang="he-IL" sz="1200" dirty="0" smtClean="0"/>
          </a:p>
          <a:p>
            <a:pPr algn="r" rt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44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 Ordered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clustering index</a:t>
            </a:r>
          </a:p>
          <a:p>
            <a:pPr marL="0" indent="0" algn="r" rtl="1">
              <a:buNone/>
            </a:pPr>
            <a:r>
              <a:rPr lang="he-IL" sz="2000" dirty="0" smtClean="0"/>
              <a:t>זהו אינדקס אשר נשמר בקובץ בצורה ממויינת, בסדר עולה.</a:t>
            </a:r>
          </a:p>
          <a:p>
            <a:pPr marL="0" indent="0" algn="r" rtl="1">
              <a:buNone/>
            </a:pPr>
            <a:r>
              <a:rPr lang="he-IL" sz="2000" dirty="0" smtClean="0"/>
              <a:t>למשל ה </a:t>
            </a:r>
            <a:r>
              <a:rPr lang="en-US" sz="2000" dirty="0" smtClean="0"/>
              <a:t>primary key </a:t>
            </a:r>
            <a:r>
              <a:rPr lang="he-IL" sz="2000" dirty="0" smtClean="0"/>
              <a:t> הוא </a:t>
            </a:r>
            <a:r>
              <a:rPr lang="en-US" sz="2000" dirty="0" smtClean="0"/>
              <a:t>clustering index </a:t>
            </a:r>
            <a:r>
              <a:rPr lang="he-IL" sz="2000" dirty="0" smtClean="0"/>
              <a:t> והוא נשמר בצורה </a:t>
            </a:r>
            <a:r>
              <a:rPr lang="en-US" sz="2000" dirty="0" smtClean="0"/>
              <a:t>sequential </a:t>
            </a:r>
          </a:p>
          <a:p>
            <a:pPr marL="0" indent="0" algn="r" rtl="1">
              <a:buNone/>
            </a:pPr>
            <a:endParaRPr lang="he-IL" sz="20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nonclustering indices, or secondary indices.</a:t>
            </a:r>
          </a:p>
          <a:p>
            <a:pPr marL="0" indent="0" algn="r" rtl="1">
              <a:buNone/>
            </a:pP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he-IL" sz="2000" dirty="0" smtClean="0"/>
              <a:t>הם אינדקסים שאינם נשמרים בסדר עולה ממויין בקובץ</a:t>
            </a:r>
          </a:p>
          <a:p>
            <a:pPr marL="0" indent="0" algn="r" rtl="1">
              <a:buNone/>
            </a:pPr>
            <a:r>
              <a:rPr lang="he-IL" sz="2000" dirty="0" smtClean="0"/>
              <a:t>למשל השדה </a:t>
            </a:r>
            <a:r>
              <a:rPr lang="en-US" sz="2000" dirty="0" smtClean="0"/>
              <a:t>ID </a:t>
            </a:r>
            <a:r>
              <a:rPr lang="he-IL" sz="2000" dirty="0" smtClean="0"/>
              <a:t> הראשון משמאל הוא בסדר עולה</a:t>
            </a:r>
          </a:p>
          <a:p>
            <a:pPr marL="0" indent="0" algn="r" rtl="1">
              <a:buNone/>
            </a:pPr>
            <a:r>
              <a:rPr lang="he-IL" sz="2000" dirty="0" smtClean="0"/>
              <a:t>וה </a:t>
            </a:r>
            <a:r>
              <a:rPr lang="en-US" sz="2000" dirty="0" smtClean="0"/>
              <a:t>salary </a:t>
            </a:r>
            <a:r>
              <a:rPr lang="he-IL" sz="2000" dirty="0" smtClean="0"/>
              <a:t> הוא ללא סדר.</a:t>
            </a:r>
          </a:p>
          <a:p>
            <a:pPr marL="0" indent="0" algn="r" rtl="1">
              <a:buNone/>
            </a:pPr>
            <a:endParaRPr lang="he-IL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כאשר מגדירים אינדקס צריך לאפיין אותו כ </a:t>
            </a:r>
          </a:p>
          <a:p>
            <a:pPr marL="0" indent="0" algn="r" rtl="1">
              <a:buNone/>
            </a:pPr>
            <a:r>
              <a:rPr lang="en-US" sz="2000" dirty="0" smtClean="0"/>
              <a:t>Cluster or non cluster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51898"/>
            <a:ext cx="2647950" cy="210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40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11.2.1 Dense and Sparse Indices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are two types of ordered indices that we can use: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Dense index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a dense index, an index entry appears </a:t>
            </a:r>
            <a:r>
              <a:rPr lang="en-US" sz="1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every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search-key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value in the file. In a dense clustering index, the index record contains the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search-key value and a pointer to the first data record with that search-key value.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Sparse index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In a sparse index, an index entry appears for only </a:t>
            </a:r>
            <a:r>
              <a:rPr lang="en-US" sz="1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the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search-key values. Sparse indices can be used only if the relation is stored in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sorted order of the search key, that is, if the index is a </a:t>
            </a:r>
            <a:r>
              <a:rPr lang="en-US" sz="1800" dirty="0" smtClean="0">
                <a:solidFill>
                  <a:srgbClr val="FF0000"/>
                </a:solidFill>
              </a:rPr>
              <a:t>clustering index.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4114800"/>
            <a:ext cx="395066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86322"/>
            <a:ext cx="3638468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72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 is generally </a:t>
            </a:r>
            <a:r>
              <a:rPr lang="en-US" sz="1800" u="sng" dirty="0" smtClean="0"/>
              <a:t>faster</a:t>
            </a:r>
            <a:r>
              <a:rPr lang="en-US" sz="1800" dirty="0" smtClean="0"/>
              <a:t> to locate a record if we have a </a:t>
            </a:r>
            <a:r>
              <a:rPr lang="en-US" sz="1800" u="sng" dirty="0" smtClean="0"/>
              <a:t>dense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he-IL" sz="1800" dirty="0" smtClean="0"/>
              <a:t> </a:t>
            </a:r>
            <a:r>
              <a:rPr lang="en-US" sz="1800" u="sng" dirty="0" smtClean="0"/>
              <a:t>index </a:t>
            </a:r>
            <a:r>
              <a:rPr lang="en-US" sz="1800" dirty="0" smtClean="0"/>
              <a:t>rather than a sparse index.</a:t>
            </a:r>
          </a:p>
          <a:p>
            <a:r>
              <a:rPr lang="en-US" sz="1800" dirty="0" smtClean="0"/>
              <a:t>sparse indices require less space and they impose less maintenance overhead for insertions and deletions.</a:t>
            </a:r>
          </a:p>
          <a:p>
            <a:r>
              <a:rPr lang="en-US" sz="1800" dirty="0" smtClean="0"/>
              <a:t>a good compromise is to have a sparse index with one</a:t>
            </a:r>
          </a:p>
          <a:p>
            <a:pPr marL="0" indent="0">
              <a:buNone/>
            </a:pPr>
            <a:r>
              <a:rPr lang="en-US" sz="1800" dirty="0" smtClean="0"/>
              <a:t>     index entry per block.</a:t>
            </a:r>
          </a:p>
          <a:p>
            <a:r>
              <a:rPr lang="en-US" sz="1800" dirty="0" smtClean="0"/>
              <a:t>For sparse index we must consider the case where records for one search-key value occupy several blocks. It is easy to modify our scheme to handle this situation.</a:t>
            </a:r>
          </a:p>
          <a:p>
            <a:pPr algn="r" rtl="1"/>
            <a:r>
              <a:rPr lang="he-IL" sz="1800" dirty="0" smtClean="0"/>
              <a:t>למשל אם יש לנו טבלה של תלמידים ואחת השדות היא גיל או עיר מגורים. יש הרבה תלמידים שהם באותו גיל והרבה באותו עיר</a:t>
            </a:r>
            <a:r>
              <a:rPr lang="en-US" sz="1800" dirty="0" smtClean="0"/>
              <a:t> </a:t>
            </a:r>
            <a:r>
              <a:rPr lang="he-IL" sz="1800" dirty="0" smtClean="0"/>
              <a:t>, נוכל להגדיר את השדות כ </a:t>
            </a:r>
            <a:r>
              <a:rPr lang="en-US" sz="1800" dirty="0" smtClean="0"/>
              <a:t>clusters</a:t>
            </a:r>
          </a:p>
          <a:p>
            <a:pPr algn="r" rtl="1"/>
            <a:endParaRPr lang="en-US" sz="1800" dirty="0" smtClean="0"/>
          </a:p>
          <a:p>
            <a:pPr marL="0" indent="0" algn="l">
              <a:buNone/>
            </a:pPr>
            <a:r>
              <a:rPr lang="en-US" sz="1800" dirty="0" smtClean="0"/>
              <a:t>A sparse index on the ID attribute		A dense index on the department</a:t>
            </a:r>
            <a:endParaRPr lang="he-IL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30507"/>
            <a:ext cx="3900487" cy="217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93561"/>
            <a:ext cx="3960599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60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11.2.2 Multilevel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לקרוא ולהבין</a:t>
            </a:r>
          </a:p>
          <a:p>
            <a:pPr algn="l"/>
            <a:r>
              <a:rPr lang="en-US" dirty="0" smtClean="0"/>
              <a:t>Multilevel indices are sparse outer index that can be help to locate inner section.</a:t>
            </a:r>
          </a:p>
          <a:p>
            <a:pPr algn="r" rtl="1"/>
            <a:r>
              <a:rPr lang="he-IL" dirty="0" smtClean="0"/>
              <a:t>בונים </a:t>
            </a:r>
            <a:r>
              <a:rPr lang="en-US" dirty="0" smtClean="0"/>
              <a:t>indices </a:t>
            </a:r>
            <a:r>
              <a:rPr lang="he-IL" dirty="0" smtClean="0"/>
              <a:t> ככה שהגישה תהיה כמו חיפוש בינארי שיחסוך פעולות.</a:t>
            </a:r>
          </a:p>
          <a:p>
            <a:pPr algn="r" rtl="1"/>
            <a:endParaRPr lang="he-IL" dirty="0"/>
          </a:p>
          <a:p>
            <a:pPr algn="r" rtl="1"/>
            <a:r>
              <a:rPr lang="he-IL" sz="2800" dirty="0" smtClean="0"/>
              <a:t>ה </a:t>
            </a:r>
            <a:r>
              <a:rPr lang="en-US" sz="2800" dirty="0" smtClean="0"/>
              <a:t>multilevel </a:t>
            </a:r>
            <a:r>
              <a:rPr lang="he-IL" sz="2800" dirty="0" smtClean="0"/>
              <a:t> בא לחסוך מהירות חיפוש של רשומה מתוך טבלה ענקית של 100000000 למשל.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5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11.2.4 Secondary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Secondary indices must be dense</a:t>
            </a:r>
            <a:r>
              <a:rPr lang="he-IL" sz="1800" dirty="0" smtClean="0"/>
              <a:t> </a:t>
            </a:r>
            <a:r>
              <a:rPr lang="en-US" sz="1800" dirty="0" smtClean="0"/>
              <a:t> because the secondary search key is not sorted</a:t>
            </a:r>
            <a:endParaRPr lang="he-IL" sz="1800" dirty="0" smtClean="0"/>
          </a:p>
          <a:p>
            <a:r>
              <a:rPr lang="en-US" sz="1800" dirty="0" smtClean="0"/>
              <a:t>we cannot</a:t>
            </a:r>
            <a:r>
              <a:rPr lang="he-IL" sz="1800" dirty="0" smtClean="0"/>
              <a:t> </a:t>
            </a:r>
            <a:r>
              <a:rPr lang="en-US" sz="1800" dirty="0" smtClean="0"/>
              <a:t>store a file physically ordered by both</a:t>
            </a:r>
            <a:r>
              <a:rPr lang="he-IL" sz="1800" dirty="0" smtClean="0"/>
              <a:t> </a:t>
            </a:r>
            <a:r>
              <a:rPr lang="en-US" sz="1800" dirty="0" smtClean="0"/>
              <a:t>the search key of the clustering index and the search key of a secondary index.</a:t>
            </a:r>
            <a:endParaRPr lang="he-IL" sz="1800" dirty="0" smtClean="0"/>
          </a:p>
          <a:p>
            <a:r>
              <a:rPr lang="en-US" sz="1800" dirty="0" smtClean="0"/>
              <a:t>Secondary indices improve the performance of queries that use keys other</a:t>
            </a:r>
            <a:r>
              <a:rPr lang="he-IL" sz="1800" dirty="0" smtClean="0"/>
              <a:t> </a:t>
            </a:r>
            <a:r>
              <a:rPr lang="en-US" sz="1800" dirty="0" smtClean="0"/>
              <a:t>than the search key of the clustering index.</a:t>
            </a:r>
          </a:p>
          <a:p>
            <a:endParaRPr lang="en-US" sz="1800" dirty="0"/>
          </a:p>
          <a:p>
            <a:pPr algn="r" rtl="1"/>
            <a:r>
              <a:rPr lang="he-IL" sz="1800" dirty="0" smtClean="0"/>
              <a:t>ה אינדקס הוא על שדה ה </a:t>
            </a:r>
            <a:r>
              <a:rPr lang="en-US" sz="1800" dirty="0" smtClean="0"/>
              <a:t>salary</a:t>
            </a:r>
          </a:p>
          <a:p>
            <a:pPr marL="0" indent="0" algn="r" rtl="1">
              <a:buNone/>
            </a:pPr>
            <a:r>
              <a:rPr lang="en-US" sz="1800" dirty="0" smtClean="0"/>
              <a:t>       </a:t>
            </a:r>
            <a:r>
              <a:rPr lang="he-IL" sz="1800" dirty="0" smtClean="0"/>
              <a:t>והוא חייב להיות עבור כל שורה</a:t>
            </a:r>
          </a:p>
          <a:p>
            <a:pPr algn="r" rtl="1"/>
            <a:r>
              <a:rPr lang="he-IL" sz="1800" dirty="0" smtClean="0"/>
              <a:t>אי אפשר כמו ב </a:t>
            </a:r>
            <a:r>
              <a:rPr lang="en-US" sz="1800" dirty="0" smtClean="0"/>
              <a:t>sparse</a:t>
            </a:r>
            <a:r>
              <a:rPr lang="he-IL" sz="1800" dirty="0" smtClean="0"/>
              <a:t> לגשת לבלוקים</a:t>
            </a:r>
          </a:p>
          <a:p>
            <a:pPr marL="0" indent="0" algn="r" rtl="1">
              <a:buNone/>
            </a:pPr>
            <a:r>
              <a:rPr lang="he-IL" sz="1800" dirty="0" smtClean="0"/>
              <a:t>     של שדה ה </a:t>
            </a:r>
            <a:r>
              <a:rPr lang="en-US" sz="1800" dirty="0" smtClean="0"/>
              <a:t>salary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421412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33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11.2.5 Indices on Multiple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search key can have more than one attribute.</a:t>
            </a:r>
          </a:p>
          <a:p>
            <a:r>
              <a:rPr lang="en-US" sz="2400" dirty="0" smtClean="0"/>
              <a:t>A search key containing more than one attribute is referred to as a </a:t>
            </a:r>
            <a:r>
              <a:rPr lang="en-US" sz="2400" dirty="0" smtClean="0">
                <a:solidFill>
                  <a:srgbClr val="00B0F0"/>
                </a:solidFill>
              </a:rPr>
              <a:t>composite search key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search key can be represented as a tuple of values</a:t>
            </a:r>
          </a:p>
          <a:p>
            <a:r>
              <a:rPr lang="en-US" sz="2000" dirty="0" smtClean="0"/>
              <a:t>The ordering of search-key values is the lexicographic ordering.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83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11.3 B+-Tree Index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החסרון של </a:t>
            </a:r>
            <a:r>
              <a:rPr lang="en-US" sz="1600" dirty="0" smtClean="0"/>
              <a:t>index-sequential file </a:t>
            </a:r>
            <a:r>
              <a:rPr lang="he-IL" sz="1600" dirty="0" smtClean="0"/>
              <a:t> הוא שככל ה</a:t>
            </a:r>
            <a:r>
              <a:rPr lang="en-US" sz="1600" dirty="0" smtClean="0"/>
              <a:t>data </a:t>
            </a:r>
            <a:r>
              <a:rPr lang="he-IL" sz="1600" dirty="0" smtClean="0"/>
              <a:t> גדול יותר הביצוע לשאילתה חזרה איטי יותר</a:t>
            </a:r>
          </a:p>
          <a:p>
            <a:pPr algn="r" rtl="1"/>
            <a:r>
              <a:rPr lang="he-IL" sz="1600" dirty="0" smtClean="0"/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B+-tree </a:t>
            </a:r>
            <a:r>
              <a:rPr lang="en-US" sz="1600" dirty="0" smtClean="0"/>
              <a:t>index structure</a:t>
            </a:r>
            <a:r>
              <a:rPr lang="he-IL" sz="1600" dirty="0" smtClean="0"/>
              <a:t> הוא הנפוץ ביותר (</a:t>
            </a:r>
            <a:r>
              <a:rPr lang="en-US" sz="1600" dirty="0" smtClean="0"/>
              <a:t> balance search tree</a:t>
            </a:r>
            <a:r>
              <a:rPr lang="he-IL" sz="1600" dirty="0" smtClean="0"/>
              <a:t>)</a:t>
            </a:r>
          </a:p>
          <a:p>
            <a:pPr algn="r" rtl="1"/>
            <a:r>
              <a:rPr lang="en-US" sz="1600" dirty="0" smtClean="0"/>
              <a:t>Good place to see quick tutorial on balance search tree is you tube</a:t>
            </a:r>
          </a:p>
          <a:p>
            <a:pPr algn="r" rtl="1"/>
            <a:r>
              <a:rPr lang="en-US" sz="1050" dirty="0" smtClean="0">
                <a:hlinkClick r:id="rId2"/>
              </a:rPr>
              <a:t>https://www.youtube.com/watch?v=R1w_kICRI3g</a:t>
            </a:r>
            <a:r>
              <a:rPr lang="he-IL" sz="1050" dirty="0"/>
              <a:t> </a:t>
            </a:r>
            <a:r>
              <a:rPr lang="he-IL" sz="1050" dirty="0" smtClean="0"/>
              <a:t>, </a:t>
            </a:r>
            <a:r>
              <a:rPr lang="en-US" sz="1050" dirty="0" smtClean="0">
                <a:hlinkClick r:id="rId3"/>
              </a:rPr>
              <a:t>https://www.youtube.com/watch?v=RAgCa_IDCNQ</a:t>
            </a:r>
            <a:r>
              <a:rPr lang="he-IL" sz="1050" dirty="0" smtClean="0"/>
              <a:t> , </a:t>
            </a:r>
          </a:p>
          <a:p>
            <a:pPr algn="l"/>
            <a:r>
              <a:rPr lang="en-US" sz="1600" dirty="0" smtClean="0"/>
              <a:t>Within </a:t>
            </a:r>
            <a:r>
              <a:rPr lang="en-US" sz="1600" dirty="0"/>
              <a:t>a </a:t>
            </a:r>
            <a:r>
              <a:rPr lang="en-US" sz="1600" dirty="0" err="1"/>
              <a:t>B+tree</a:t>
            </a:r>
            <a:r>
              <a:rPr lang="en-US" sz="1600" dirty="0"/>
              <a:t> all leaf nodes are linked together in a linked-listed, left to right, and since the values at the leaf nodes are sorted, so range lookups are very efficient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Each leaf can hold up to n − 1</a:t>
            </a:r>
          </a:p>
          <a:p>
            <a:r>
              <a:rPr lang="en-US" sz="2000" dirty="0" smtClean="0"/>
              <a:t>We allow leaf nodes to contain as few as (n − 1)/2 values.</a:t>
            </a:r>
          </a:p>
          <a:p>
            <a:pPr marL="0" indent="0">
              <a:buNone/>
            </a:pPr>
            <a:r>
              <a:rPr lang="en-US" sz="2000" dirty="0" smtClean="0"/>
              <a:t>   This is how a node looks like, n pointers and n-1 keys</a:t>
            </a:r>
          </a:p>
          <a:p>
            <a:pPr algn="l"/>
            <a:endParaRPr lang="he-IL" sz="1050" dirty="0" smtClean="0"/>
          </a:p>
          <a:p>
            <a:pPr algn="r" rtl="1"/>
            <a:endParaRPr 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4876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29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1177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20277 מערכות בסיסי-נתונים‏ 4 נקודות זכות ברמה רגילה</vt:lpstr>
      <vt:lpstr>הקדמה</vt:lpstr>
      <vt:lpstr>11.2 Ordered Indices</vt:lpstr>
      <vt:lpstr>11.2.1 Dense and Sparse Indices  </vt:lpstr>
      <vt:lpstr>PowerPoint Presentation</vt:lpstr>
      <vt:lpstr>11.2.2 Multilevel Indices</vt:lpstr>
      <vt:lpstr>11.2.4 Secondary Indices</vt:lpstr>
      <vt:lpstr>11.2.5 Indices on Multiple Keys</vt:lpstr>
      <vt:lpstr>11.3 B+-Tree Index Files</vt:lpstr>
      <vt:lpstr>https://www.youtube.com/watch?v=2q9UYVLSNeI B+ tree</vt:lpstr>
      <vt:lpstr>https://www.youtube.com/watch?v=KpoN8ZzScjA What is the minimum space utilization for a B+ tree index? </vt:lpstr>
      <vt:lpstr>From the space point of view , B+tree takes more memory but the retrieval time is fast</vt:lpstr>
      <vt:lpstr>How is B+tree structured? http://www.ovaistariq.net/733/understanding-btree-indexes-and-how-they-impact-performance/#.Vy3Rm0yDFHw </vt:lpstr>
      <vt:lpstr>Characteristics </vt:lpstr>
      <vt:lpstr>Space efficiency </vt:lpstr>
      <vt:lpstr> B + Tree visual http://www.cs.usfca.edu/~galles/visualization/BPlusTree.html </vt:lpstr>
      <vt:lpstr>לפני שנמשיך נפתור שאלה ממבחן</vt:lpstr>
      <vt:lpstr>B+ tree insertion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20277 מערכות בסיסי-נתונים‏ 4 נקודות זכות ברמה רגילה</dc:title>
  <dc:creator>MPFM-Team</dc:creator>
  <cp:lastModifiedBy>MPFM-Team</cp:lastModifiedBy>
  <cp:revision>233</cp:revision>
  <dcterms:created xsi:type="dcterms:W3CDTF">2016-05-07T06:18:30Z</dcterms:created>
  <dcterms:modified xsi:type="dcterms:W3CDTF">2016-05-10T03:02:59Z</dcterms:modified>
</cp:coreProperties>
</file>