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60" r:id="rId5"/>
    <p:sldId id="261" r:id="rId6"/>
    <p:sldId id="262" r:id="rId7"/>
    <p:sldId id="263" r:id="rId8"/>
    <p:sldId id="264" r:id="rId9"/>
    <p:sldId id="265" r:id="rId10"/>
    <p:sldId id="269" r:id="rId11"/>
    <p:sldId id="259" r:id="rId12"/>
    <p:sldId id="270" r:id="rId13"/>
    <p:sldId id="268" r:id="rId14"/>
    <p:sldId id="271" r:id="rId15"/>
    <p:sldId id="275" r:id="rId16"/>
    <p:sldId id="267" r:id="rId17"/>
    <p:sldId id="272" r:id="rId18"/>
    <p:sldId id="276" r:id="rId19"/>
    <p:sldId id="266" r:id="rId20"/>
    <p:sldId id="277" r:id="rId21"/>
    <p:sldId id="278" r:id="rId22"/>
    <p:sldId id="279" r:id="rId23"/>
    <p:sldId id="273" r:id="rId24"/>
    <p:sldId id="274" r:id="rId25"/>
    <p:sldId id="280" r:id="rId26"/>
    <p:sldId id="286" r:id="rId27"/>
    <p:sldId id="281" r:id="rId28"/>
    <p:sldId id="284" r:id="rId29"/>
    <p:sldId id="282" r:id="rId30"/>
    <p:sldId id="283" r:id="rId31"/>
    <p:sldId id="285" r:id="rId32"/>
    <p:sldId id="287" r:id="rId33"/>
    <p:sldId id="288" r:id="rId34"/>
    <p:sldId id="289" r:id="rId35"/>
    <p:sldId id="294" r:id="rId36"/>
    <p:sldId id="290" r:id="rId37"/>
    <p:sldId id="291" r:id="rId38"/>
    <p:sldId id="292" r:id="rId39"/>
    <p:sldId id="293"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50" autoAdjust="0"/>
    <p:restoredTop sz="94660"/>
  </p:normalViewPr>
  <p:slideViewPr>
    <p:cSldViewPr snapToGrid="0">
      <p:cViewPr varScale="1">
        <p:scale>
          <a:sx n="89" d="100"/>
          <a:sy n="89" d="100"/>
        </p:scale>
        <p:origin x="11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3D9404-A71E-442C-BDE4-5674E5245E32}"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1078093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D9404-A71E-442C-BDE4-5674E5245E32}"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236122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D9404-A71E-442C-BDE4-5674E5245E32}"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144651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D9404-A71E-442C-BDE4-5674E5245E32}"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276038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3D9404-A71E-442C-BDE4-5674E5245E32}"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369519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3D9404-A71E-442C-BDE4-5674E5245E32}"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47409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3D9404-A71E-442C-BDE4-5674E5245E32}" type="datetimeFigureOut">
              <a:rPr lang="en-US" smtClean="0"/>
              <a:t>5/25/2016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147232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3D9404-A71E-442C-BDE4-5674E5245E32}" type="datetimeFigureOut">
              <a:rPr lang="en-US" smtClean="0"/>
              <a:t>5/25/2016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35433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D9404-A71E-442C-BDE4-5674E5245E32}" type="datetimeFigureOut">
              <a:rPr lang="en-US" smtClean="0"/>
              <a:t>5/25/2016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347331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3D9404-A71E-442C-BDE4-5674E5245E32}"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2988232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3D9404-A71E-442C-BDE4-5674E5245E32}"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1579422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D9404-A71E-442C-BDE4-5674E5245E32}" type="datetimeFigureOut">
              <a:rPr lang="en-US" smtClean="0"/>
              <a:t>5/25/2016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DAD93C-4167-47B1-A157-A9AAA8C5EA50}" type="slidenum">
              <a:rPr lang="en-US" smtClean="0"/>
              <a:t>‹#›</a:t>
            </a:fld>
            <a:endParaRPr lang="en-US"/>
          </a:p>
        </p:txBody>
      </p:sp>
    </p:spTree>
    <p:extLst>
      <p:ext uri="{BB962C8B-B14F-4D97-AF65-F5344CB8AC3E}">
        <p14:creationId xmlns:p14="http://schemas.microsoft.com/office/powerpoint/2010/main" val="182109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UrYLYV7WSH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0C5q_Mvq4pY&amp;index=6&amp;list=PLvFa3FaBpeUF4ijmj4fEF0voIOs7TbOT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file/d/0B-Rb64QiDg8wZXZNSnNQNmVjUkU/edi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pzZbSVkriBI" TargetMode="External"/><Relationship Id="rId2" Type="http://schemas.openxmlformats.org/officeDocument/2006/relationships/hyperlink" Target="https://www.youtube.com/watch?v=IUPTC65B9q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xploredatabase.blogspot.co.il/2014/08/how-to-find-closure-of-attributes-in-DBMS.html" TargetMode="External"/><Relationship Id="rId2" Type="http://schemas.openxmlformats.org/officeDocument/2006/relationships/hyperlink" Target="https://www.blogger.com/nul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b="1" dirty="0"/>
            </a:br>
            <a:r>
              <a:rPr lang="he-IL" b="1" dirty="0"/>
              <a:t>20277 מערכות בסיסי-נתונים‏</a:t>
            </a:r>
            <a:br>
              <a:rPr lang="he-IL" b="1" dirty="0"/>
            </a:br>
            <a:r>
              <a:rPr lang="he-IL" b="1" dirty="0"/>
              <a:t>4 נקודות זכות ברמה רגילה</a:t>
            </a:r>
            <a:br>
              <a:rPr lang="he-IL" dirty="0"/>
            </a:br>
            <a:endParaRPr lang="en-US" dirty="0"/>
          </a:p>
        </p:txBody>
      </p:sp>
      <p:sp>
        <p:nvSpPr>
          <p:cNvPr id="3" name="Subtitle 2"/>
          <p:cNvSpPr>
            <a:spLocks noGrp="1"/>
          </p:cNvSpPr>
          <p:nvPr>
            <p:ph type="subTitle" idx="1"/>
          </p:nvPr>
        </p:nvSpPr>
        <p:spPr/>
        <p:txBody>
          <a:bodyPr/>
          <a:lstStyle/>
          <a:p>
            <a:r>
              <a:rPr lang="en-US" dirty="0"/>
              <a:t>Introduction</a:t>
            </a:r>
          </a:p>
          <a:p>
            <a:r>
              <a:rPr lang="en-US" dirty="0"/>
              <a:t>SQL Query</a:t>
            </a:r>
          </a:p>
          <a:p>
            <a:r>
              <a:rPr lang="en-US" dirty="0"/>
              <a:t>Install and run queries on </a:t>
            </a:r>
            <a:r>
              <a:rPr lang="en-US" dirty="0" err="1"/>
              <a:t>postgres</a:t>
            </a:r>
            <a:endParaRPr lang="en-US" dirty="0"/>
          </a:p>
        </p:txBody>
      </p:sp>
    </p:spTree>
    <p:extLst>
      <p:ext uri="{BB962C8B-B14F-4D97-AF65-F5344CB8AC3E}">
        <p14:creationId xmlns:p14="http://schemas.microsoft.com/office/powerpoint/2010/main" val="1011170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normalization forms</a:t>
            </a:r>
          </a:p>
        </p:txBody>
      </p:sp>
      <p:sp>
        <p:nvSpPr>
          <p:cNvPr id="3" name="Content Placeholder 2"/>
          <p:cNvSpPr>
            <a:spLocks noGrp="1"/>
          </p:cNvSpPr>
          <p:nvPr>
            <p:ph idx="1"/>
          </p:nvPr>
        </p:nvSpPr>
        <p:spPr/>
        <p:txBody>
          <a:bodyPr/>
          <a:lstStyle/>
          <a:p>
            <a:pPr algn="r" rtl="1"/>
            <a:r>
              <a:rPr lang="he-IL" dirty="0"/>
              <a:t>רק</a:t>
            </a:r>
            <a:r>
              <a:rPr lang="en-US" dirty="0"/>
              <a:t> </a:t>
            </a:r>
            <a:r>
              <a:rPr lang="he-IL" dirty="0"/>
              <a:t> נאמר את הדבר הבא:</a:t>
            </a:r>
          </a:p>
          <a:p>
            <a:pPr algn="r" rtl="1"/>
            <a:endParaRPr lang="he-IL" dirty="0"/>
          </a:p>
          <a:p>
            <a:pPr algn="r" rtl="1"/>
            <a:r>
              <a:rPr lang="he-IL" dirty="0"/>
              <a:t>כל התקדמות ב </a:t>
            </a:r>
            <a:r>
              <a:rPr lang="en-US" dirty="0"/>
              <a:t>normal form </a:t>
            </a:r>
            <a:r>
              <a:rPr lang="he-IL" dirty="0"/>
              <a:t> תלוי בקודמו.</a:t>
            </a:r>
          </a:p>
          <a:p>
            <a:pPr algn="r" rtl="1"/>
            <a:r>
              <a:rPr lang="en-US" dirty="0"/>
              <a:t>2NF  </a:t>
            </a:r>
            <a:r>
              <a:rPr lang="he-IL" dirty="0"/>
              <a:t>  כולל את </a:t>
            </a:r>
            <a:r>
              <a:rPr lang="en-US" dirty="0"/>
              <a:t>1NF</a:t>
            </a:r>
          </a:p>
          <a:p>
            <a:pPr algn="r" rtl="1"/>
            <a:r>
              <a:rPr lang="en-US" dirty="0"/>
              <a:t>3NF </a:t>
            </a:r>
            <a:r>
              <a:rPr lang="he-IL" dirty="0"/>
              <a:t> כולל את </a:t>
            </a:r>
            <a:r>
              <a:rPr lang="en-US" dirty="0"/>
              <a:t>1NF and 2NF</a:t>
            </a:r>
          </a:p>
          <a:p>
            <a:pPr algn="r" rtl="1"/>
            <a:r>
              <a:rPr lang="en-US" dirty="0"/>
              <a:t>Boyce </a:t>
            </a:r>
            <a:r>
              <a:rPr lang="he-IL" dirty="0"/>
              <a:t> כולל את </a:t>
            </a:r>
            <a:r>
              <a:rPr lang="en-US" dirty="0"/>
              <a:t>NF</a:t>
            </a:r>
            <a:r>
              <a:rPr lang="he-IL" dirty="0"/>
              <a:t>3</a:t>
            </a:r>
            <a:endParaRPr lang="en-US" dirty="0"/>
          </a:p>
          <a:p>
            <a:pPr algn="l"/>
            <a:r>
              <a:rPr lang="en-US" dirty="0"/>
              <a:t>Good video:</a:t>
            </a:r>
          </a:p>
          <a:p>
            <a:pPr algn="l"/>
            <a:r>
              <a:rPr lang="en-US" dirty="0">
                <a:hlinkClick r:id="rId2"/>
              </a:rPr>
              <a:t>https://www.youtube.com/watch?v=UrYLYV7WSHM</a:t>
            </a:r>
            <a:endParaRPr lang="en-US" dirty="0"/>
          </a:p>
          <a:p>
            <a:pPr algn="r" rtl="1"/>
            <a:endParaRPr lang="en-US" dirty="0"/>
          </a:p>
        </p:txBody>
      </p:sp>
    </p:spTree>
    <p:extLst>
      <p:ext uri="{BB962C8B-B14F-4D97-AF65-F5344CB8AC3E}">
        <p14:creationId xmlns:p14="http://schemas.microsoft.com/office/powerpoint/2010/main" val="279892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First normal form</a:t>
            </a:r>
            <a:br>
              <a:rPr lang="en-US" dirty="0"/>
            </a:br>
            <a:r>
              <a:rPr lang="en-US" dirty="0"/>
              <a:t>simple attribute</a:t>
            </a:r>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dirty="0"/>
              <a:t>A domain is atomic if elements of the domain are considered to be</a:t>
            </a:r>
          </a:p>
          <a:p>
            <a:pPr marL="0" indent="0">
              <a:buNone/>
            </a:pPr>
            <a:r>
              <a:rPr lang="en-US" dirty="0"/>
              <a:t>   indivisible units.</a:t>
            </a:r>
            <a:endParaRPr lang="he-IL" dirty="0"/>
          </a:p>
          <a:p>
            <a:r>
              <a:rPr lang="en-US" dirty="0"/>
              <a:t>The attribute is not indication for two tables like  22332_8121</a:t>
            </a:r>
          </a:p>
          <a:p>
            <a:r>
              <a:rPr lang="en-US" dirty="0"/>
              <a:t>We say that a relation schema R is in first normal form (1NF) if</a:t>
            </a:r>
          </a:p>
          <a:p>
            <a:pPr marL="0" indent="0">
              <a:buNone/>
            </a:pPr>
            <a:r>
              <a:rPr lang="en-US" dirty="0"/>
              <a:t>   the domains of all attributes of R are atomic.</a:t>
            </a:r>
          </a:p>
          <a:p>
            <a:pPr marL="0" indent="0">
              <a:buNone/>
            </a:pPr>
            <a:r>
              <a:rPr lang="en-US" dirty="0"/>
              <a:t>This is not a 1NF, to make it one 1NF we need to separate the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dirty="0">
                <a:hlinkClick r:id="rId2"/>
              </a:rPr>
              <a:t>https://www.youtube.com/watch?v=0C5q_Mvq4pY&amp;index=6&amp;list=PLvFa3FaBpeUF4ijmj4fEF0voIOs7TbOTa</a:t>
            </a:r>
            <a:endParaRPr lang="en-US" sz="1800" dirty="0"/>
          </a:p>
          <a:p>
            <a:pPr marL="0" indent="0">
              <a:buNone/>
            </a:pPr>
            <a:endParaRPr lang="en-US" dirty="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39142458"/>
              </p:ext>
            </p:extLst>
          </p:nvPr>
        </p:nvGraphicFramePr>
        <p:xfrm>
          <a:off x="967293" y="4699994"/>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14961913"/>
                    </a:ext>
                  </a:extLst>
                </a:gridCol>
                <a:gridCol w="4064000">
                  <a:extLst>
                    <a:ext uri="{9D8B030D-6E8A-4147-A177-3AD203B41FA5}">
                      <a16:colId xmlns:a16="http://schemas.microsoft.com/office/drawing/2014/main" val="1716340693"/>
                    </a:ext>
                  </a:extLst>
                </a:gridCol>
              </a:tblGrid>
              <a:tr h="370840">
                <a:tc>
                  <a:txBody>
                    <a:bodyPr/>
                    <a:lstStyle/>
                    <a:p>
                      <a:r>
                        <a:rPr lang="en-US" dirty="0"/>
                        <a:t>Customer</a:t>
                      </a:r>
                    </a:p>
                  </a:txBody>
                  <a:tcPr/>
                </a:tc>
                <a:tc>
                  <a:txBody>
                    <a:bodyPr/>
                    <a:lstStyle/>
                    <a:p>
                      <a:r>
                        <a:rPr lang="en-US" dirty="0"/>
                        <a:t>order</a:t>
                      </a:r>
                    </a:p>
                  </a:txBody>
                  <a:tcPr/>
                </a:tc>
                <a:extLst>
                  <a:ext uri="{0D108BD9-81ED-4DB2-BD59-A6C34878D82A}">
                    <a16:rowId xmlns:a16="http://schemas.microsoft.com/office/drawing/2014/main" val="3877951259"/>
                  </a:ext>
                </a:extLst>
              </a:tr>
              <a:tr h="370840">
                <a:tc>
                  <a:txBody>
                    <a:bodyPr/>
                    <a:lstStyle/>
                    <a:p>
                      <a:r>
                        <a:rPr lang="en-US" dirty="0"/>
                        <a:t>John Smith</a:t>
                      </a:r>
                    </a:p>
                  </a:txBody>
                  <a:tcPr/>
                </a:tc>
                <a:tc>
                  <a:txBody>
                    <a:bodyPr/>
                    <a:lstStyle/>
                    <a:p>
                      <a:r>
                        <a:rPr lang="en-US" dirty="0"/>
                        <a:t>TV, IPhone4, Xbox</a:t>
                      </a:r>
                    </a:p>
                  </a:txBody>
                  <a:tcPr/>
                </a:tc>
                <a:extLst>
                  <a:ext uri="{0D108BD9-81ED-4DB2-BD59-A6C34878D82A}">
                    <a16:rowId xmlns:a16="http://schemas.microsoft.com/office/drawing/2014/main" val="1928215677"/>
                  </a:ext>
                </a:extLst>
              </a:tr>
              <a:tr h="370840">
                <a:tc>
                  <a:txBody>
                    <a:bodyPr/>
                    <a:lstStyle/>
                    <a:p>
                      <a:r>
                        <a:rPr lang="en-US" dirty="0"/>
                        <a:t>Jane Alison</a:t>
                      </a:r>
                    </a:p>
                  </a:txBody>
                  <a:tcPr/>
                </a:tc>
                <a:tc>
                  <a:txBody>
                    <a:bodyPr/>
                    <a:lstStyle/>
                    <a:p>
                      <a:r>
                        <a:rPr lang="en-US" dirty="0"/>
                        <a:t>PS3, Ipone3</a:t>
                      </a:r>
                    </a:p>
                  </a:txBody>
                  <a:tcPr/>
                </a:tc>
                <a:extLst>
                  <a:ext uri="{0D108BD9-81ED-4DB2-BD59-A6C34878D82A}">
                    <a16:rowId xmlns:a16="http://schemas.microsoft.com/office/drawing/2014/main" val="3175250346"/>
                  </a:ext>
                </a:extLst>
              </a:tr>
              <a:tr h="370840">
                <a:tc>
                  <a:txBody>
                    <a:bodyPr/>
                    <a:lstStyle/>
                    <a:p>
                      <a:r>
                        <a:rPr lang="en-US" dirty="0"/>
                        <a:t>Barak Obama</a:t>
                      </a:r>
                    </a:p>
                  </a:txBody>
                  <a:tcPr/>
                </a:tc>
                <a:tc>
                  <a:txBody>
                    <a:bodyPr/>
                    <a:lstStyle/>
                    <a:p>
                      <a:r>
                        <a:rPr lang="en-US" dirty="0"/>
                        <a:t>PS4, Car</a:t>
                      </a:r>
                    </a:p>
                  </a:txBody>
                  <a:tcPr/>
                </a:tc>
                <a:extLst>
                  <a:ext uri="{0D108BD9-81ED-4DB2-BD59-A6C34878D82A}">
                    <a16:rowId xmlns:a16="http://schemas.microsoft.com/office/drawing/2014/main" val="1250965327"/>
                  </a:ext>
                </a:extLst>
              </a:tr>
            </a:tbl>
          </a:graphicData>
        </a:graphic>
      </p:graphicFrame>
    </p:spTree>
    <p:extLst>
      <p:ext uri="{BB962C8B-B14F-4D97-AF65-F5344CB8AC3E}">
        <p14:creationId xmlns:p14="http://schemas.microsoft.com/office/powerpoint/2010/main" val="37029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ctr"/>
            <a:r>
              <a:rPr lang="en-US" dirty="0"/>
              <a:t>How to change to 1NF?</a:t>
            </a:r>
          </a:p>
        </p:txBody>
      </p:sp>
      <p:sp>
        <p:nvSpPr>
          <p:cNvPr id="11" name="Content Placeholder 10"/>
          <p:cNvSpPr>
            <a:spLocks noGrp="1"/>
          </p:cNvSpPr>
          <p:nvPr>
            <p:ph idx="1"/>
          </p:nvPr>
        </p:nvSpPr>
        <p:spPr/>
        <p:txBody>
          <a:bodyPr/>
          <a:lstStyle/>
          <a:p>
            <a:r>
              <a:rPr lang="en-US" dirty="0"/>
              <a:t>We make the order to be simple attribute and make more rows.</a:t>
            </a:r>
          </a:p>
        </p:txBody>
      </p:sp>
      <p:graphicFrame>
        <p:nvGraphicFramePr>
          <p:cNvPr id="13" name="Content Placeholder 6"/>
          <p:cNvGraphicFramePr>
            <a:graphicFrameLocks/>
          </p:cNvGraphicFramePr>
          <p:nvPr>
            <p:extLst>
              <p:ext uri="{D42A27DB-BD31-4B8C-83A1-F6EECF244321}">
                <p14:modId xmlns:p14="http://schemas.microsoft.com/office/powerpoint/2010/main" val="1659239884"/>
              </p:ext>
            </p:extLst>
          </p:nvPr>
        </p:nvGraphicFramePr>
        <p:xfrm>
          <a:off x="1064111" y="2578661"/>
          <a:ext cx="4411532" cy="2320949"/>
        </p:xfrm>
        <a:graphic>
          <a:graphicData uri="http://schemas.openxmlformats.org/drawingml/2006/table">
            <a:tbl>
              <a:tblPr firstRow="1" bandRow="1">
                <a:tableStyleId>{5C22544A-7EE6-4342-B048-85BDC9FD1C3A}</a:tableStyleId>
              </a:tblPr>
              <a:tblGrid>
                <a:gridCol w="1926514">
                  <a:extLst>
                    <a:ext uri="{9D8B030D-6E8A-4147-A177-3AD203B41FA5}">
                      <a16:colId xmlns:a16="http://schemas.microsoft.com/office/drawing/2014/main" val="431190741"/>
                    </a:ext>
                  </a:extLst>
                </a:gridCol>
                <a:gridCol w="2485018">
                  <a:extLst>
                    <a:ext uri="{9D8B030D-6E8A-4147-A177-3AD203B41FA5}">
                      <a16:colId xmlns:a16="http://schemas.microsoft.com/office/drawing/2014/main" val="2606288596"/>
                    </a:ext>
                  </a:extLst>
                </a:gridCol>
              </a:tblGrid>
              <a:tr h="349723">
                <a:tc>
                  <a:txBody>
                    <a:bodyPr/>
                    <a:lstStyle/>
                    <a:p>
                      <a:r>
                        <a:rPr lang="en-US" dirty="0"/>
                        <a:t>Customer</a:t>
                      </a:r>
                    </a:p>
                  </a:txBody>
                  <a:tcPr/>
                </a:tc>
                <a:tc>
                  <a:txBody>
                    <a:bodyPr/>
                    <a:lstStyle/>
                    <a:p>
                      <a:r>
                        <a:rPr lang="en-US" dirty="0"/>
                        <a:t>Order</a:t>
                      </a:r>
                    </a:p>
                  </a:txBody>
                  <a:tcPr/>
                </a:tc>
                <a:extLst>
                  <a:ext uri="{0D108BD9-81ED-4DB2-BD59-A6C34878D82A}">
                    <a16:rowId xmlns:a16="http://schemas.microsoft.com/office/drawing/2014/main" val="2747511824"/>
                  </a:ext>
                </a:extLst>
              </a:tr>
              <a:tr h="349723">
                <a:tc>
                  <a:txBody>
                    <a:bodyPr/>
                    <a:lstStyle/>
                    <a:p>
                      <a:r>
                        <a:rPr lang="en-US" dirty="0"/>
                        <a:t>John Smith</a:t>
                      </a:r>
                    </a:p>
                  </a:txBody>
                  <a:tcPr/>
                </a:tc>
                <a:tc>
                  <a:txBody>
                    <a:bodyPr/>
                    <a:lstStyle/>
                    <a:p>
                      <a:r>
                        <a:rPr lang="en-US" dirty="0"/>
                        <a:t>TV</a:t>
                      </a:r>
                    </a:p>
                  </a:txBody>
                  <a:tcPr/>
                </a:tc>
                <a:extLst>
                  <a:ext uri="{0D108BD9-81ED-4DB2-BD59-A6C34878D82A}">
                    <a16:rowId xmlns:a16="http://schemas.microsoft.com/office/drawing/2014/main" val="3872618432"/>
                  </a:ext>
                </a:extLst>
              </a:tr>
              <a:tr h="34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John Smith</a:t>
                      </a:r>
                    </a:p>
                  </a:txBody>
                  <a:tcPr/>
                </a:tc>
                <a:tc>
                  <a:txBody>
                    <a:bodyPr/>
                    <a:lstStyle/>
                    <a:p>
                      <a:r>
                        <a:rPr lang="en-US" dirty="0"/>
                        <a:t>IPhone 4</a:t>
                      </a:r>
                    </a:p>
                  </a:txBody>
                  <a:tcPr/>
                </a:tc>
                <a:extLst>
                  <a:ext uri="{0D108BD9-81ED-4DB2-BD59-A6C34878D82A}">
                    <a16:rowId xmlns:a16="http://schemas.microsoft.com/office/drawing/2014/main" val="1475206248"/>
                  </a:ext>
                </a:extLst>
              </a:tr>
              <a:tr h="34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John Smith</a:t>
                      </a:r>
                    </a:p>
                  </a:txBody>
                  <a:tcPr/>
                </a:tc>
                <a:tc>
                  <a:txBody>
                    <a:bodyPr/>
                    <a:lstStyle/>
                    <a:p>
                      <a:r>
                        <a:rPr lang="en-US" dirty="0"/>
                        <a:t>Xbox</a:t>
                      </a:r>
                    </a:p>
                  </a:txBody>
                  <a:tcPr/>
                </a:tc>
                <a:extLst>
                  <a:ext uri="{0D108BD9-81ED-4DB2-BD59-A6C34878D82A}">
                    <a16:rowId xmlns:a16="http://schemas.microsoft.com/office/drawing/2014/main" val="1499762631"/>
                  </a:ext>
                </a:extLst>
              </a:tr>
              <a:tr h="34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Barak Obama</a:t>
                      </a:r>
                    </a:p>
                  </a:txBody>
                  <a:tcPr/>
                </a:tc>
                <a:tc>
                  <a:txBody>
                    <a:bodyPr/>
                    <a:lstStyle/>
                    <a:p>
                      <a:r>
                        <a:rPr lang="en-US" dirty="0"/>
                        <a:t>PS4</a:t>
                      </a:r>
                    </a:p>
                  </a:txBody>
                  <a:tcPr/>
                </a:tc>
                <a:extLst>
                  <a:ext uri="{0D108BD9-81ED-4DB2-BD59-A6C34878D82A}">
                    <a16:rowId xmlns:a16="http://schemas.microsoft.com/office/drawing/2014/main" val="725290662"/>
                  </a:ext>
                </a:extLst>
              </a:tr>
              <a:tr h="492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Barak Obama</a:t>
                      </a:r>
                    </a:p>
                  </a:txBody>
                  <a:tcPr/>
                </a:tc>
                <a:tc>
                  <a:txBody>
                    <a:bodyPr/>
                    <a:lstStyle/>
                    <a:p>
                      <a:r>
                        <a:rPr lang="en-US" dirty="0"/>
                        <a:t>Car</a:t>
                      </a:r>
                    </a:p>
                  </a:txBody>
                  <a:tcPr/>
                </a:tc>
                <a:extLst>
                  <a:ext uri="{0D108BD9-81ED-4DB2-BD59-A6C34878D82A}">
                    <a16:rowId xmlns:a16="http://schemas.microsoft.com/office/drawing/2014/main" val="3693910713"/>
                  </a:ext>
                </a:extLst>
              </a:tr>
            </a:tbl>
          </a:graphicData>
        </a:graphic>
      </p:graphicFrame>
    </p:spTree>
    <p:extLst>
      <p:ext uri="{BB962C8B-B14F-4D97-AF65-F5344CB8AC3E}">
        <p14:creationId xmlns:p14="http://schemas.microsoft.com/office/powerpoint/2010/main" val="69757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Second normal form</a:t>
            </a:r>
          </a:p>
        </p:txBody>
      </p:sp>
      <p:sp>
        <p:nvSpPr>
          <p:cNvPr id="3" name="Content Placeholder 2"/>
          <p:cNvSpPr>
            <a:spLocks noGrp="1"/>
          </p:cNvSpPr>
          <p:nvPr>
            <p:ph idx="1"/>
          </p:nvPr>
        </p:nvSpPr>
        <p:spPr>
          <a:xfrm>
            <a:off x="591073" y="1690688"/>
            <a:ext cx="10515600" cy="4968296"/>
          </a:xfrm>
        </p:spPr>
        <p:txBody>
          <a:bodyPr>
            <a:normAutofit/>
          </a:bodyPr>
          <a:lstStyle/>
          <a:p>
            <a:r>
              <a:rPr lang="en-US" dirty="0">
                <a:solidFill>
                  <a:srgbClr val="FF0000"/>
                </a:solidFill>
              </a:rPr>
              <a:t>All attributes ( non key column) depends on the key</a:t>
            </a:r>
          </a:p>
          <a:p>
            <a:r>
              <a:rPr lang="en-US" dirty="0"/>
              <a:t>Consider the following table:</a:t>
            </a:r>
          </a:p>
          <a:p>
            <a:endParaRPr lang="en-US" dirty="0"/>
          </a:p>
          <a:p>
            <a:endParaRPr lang="en-US" dirty="0"/>
          </a:p>
          <a:p>
            <a:r>
              <a:rPr lang="en-US" dirty="0"/>
              <a:t>Does the price determine the cust_Id?  no</a:t>
            </a:r>
          </a:p>
          <a:p>
            <a:r>
              <a:rPr lang="en-US" dirty="0"/>
              <a:t>Does the cust_Id is determine price? No</a:t>
            </a:r>
          </a:p>
          <a:p>
            <a:pPr marL="0" indent="0">
              <a:buNone/>
            </a:pPr>
            <a:r>
              <a:rPr lang="en-US" dirty="0"/>
              <a:t>There for, the above table is not in the second normal form</a:t>
            </a:r>
          </a:p>
          <a:p>
            <a:endParaRPr lang="en-US" dirty="0"/>
          </a:p>
        </p:txBody>
      </p:sp>
      <p:pic>
        <p:nvPicPr>
          <p:cNvPr id="8" name="Picture 7"/>
          <p:cNvPicPr>
            <a:picLocks noChangeAspect="1"/>
          </p:cNvPicPr>
          <p:nvPr/>
        </p:nvPicPr>
        <p:blipFill>
          <a:blip r:embed="rId2"/>
          <a:stretch>
            <a:fillRect/>
          </a:stretch>
        </p:blipFill>
        <p:spPr>
          <a:xfrm>
            <a:off x="838200" y="2625594"/>
            <a:ext cx="6412454" cy="1205501"/>
          </a:xfrm>
          <a:prstGeom prst="rect">
            <a:avLst/>
          </a:prstGeom>
        </p:spPr>
      </p:pic>
    </p:spTree>
    <p:extLst>
      <p:ext uri="{BB962C8B-B14F-4D97-AF65-F5344CB8AC3E}">
        <p14:creationId xmlns:p14="http://schemas.microsoft.com/office/powerpoint/2010/main" val="230104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Change to 2NF</a:t>
            </a:r>
          </a:p>
        </p:txBody>
      </p:sp>
      <p:sp>
        <p:nvSpPr>
          <p:cNvPr id="3" name="Content Placeholder 2"/>
          <p:cNvSpPr>
            <a:spLocks noGrp="1"/>
          </p:cNvSpPr>
          <p:nvPr>
            <p:ph idx="1"/>
          </p:nvPr>
        </p:nvSpPr>
        <p:spPr>
          <a:xfrm>
            <a:off x="838200" y="1290918"/>
            <a:ext cx="10515600" cy="4886045"/>
          </a:xfrm>
        </p:spPr>
        <p:txBody>
          <a:bodyPr/>
          <a:lstStyle/>
          <a:p>
            <a:r>
              <a:rPr lang="en-US" dirty="0"/>
              <a:t>We need to separate to two tables and create relationship schema</a:t>
            </a:r>
          </a:p>
          <a:p>
            <a:endParaRPr lang="en-US" dirty="0"/>
          </a:p>
          <a:p>
            <a:endParaRPr lang="en-US" dirty="0"/>
          </a:p>
          <a:p>
            <a:endParaRPr lang="en-US" dirty="0"/>
          </a:p>
          <a:p>
            <a:endParaRPr lang="en-US" dirty="0"/>
          </a:p>
          <a:p>
            <a:pPr marL="0" indent="0">
              <a:buNone/>
            </a:pPr>
            <a:r>
              <a:rPr lang="en-US" dirty="0"/>
              <a:t>		</a:t>
            </a:r>
            <a:endParaRPr lang="en-US" sz="1800" dirty="0"/>
          </a:p>
          <a:p>
            <a:endParaRPr lang="en-US" dirty="0"/>
          </a:p>
          <a:p>
            <a:endParaRPr lang="en-US" dirty="0"/>
          </a:p>
        </p:txBody>
      </p:sp>
      <p:pic>
        <p:nvPicPr>
          <p:cNvPr id="8" name="Picture 7"/>
          <p:cNvPicPr>
            <a:picLocks noChangeAspect="1"/>
          </p:cNvPicPr>
          <p:nvPr/>
        </p:nvPicPr>
        <p:blipFill>
          <a:blip r:embed="rId2"/>
          <a:stretch>
            <a:fillRect/>
          </a:stretch>
        </p:blipFill>
        <p:spPr>
          <a:xfrm>
            <a:off x="1000965" y="1821656"/>
            <a:ext cx="3305175" cy="1104900"/>
          </a:xfrm>
          <a:prstGeom prst="rect">
            <a:avLst/>
          </a:prstGeom>
        </p:spPr>
      </p:pic>
      <p:pic>
        <p:nvPicPr>
          <p:cNvPr id="9" name="Picture 8"/>
          <p:cNvPicPr>
            <a:picLocks noChangeAspect="1"/>
          </p:cNvPicPr>
          <p:nvPr/>
        </p:nvPicPr>
        <p:blipFill>
          <a:blip r:embed="rId3"/>
          <a:stretch>
            <a:fillRect/>
          </a:stretch>
        </p:blipFill>
        <p:spPr>
          <a:xfrm>
            <a:off x="4602535" y="1821656"/>
            <a:ext cx="2771775" cy="742950"/>
          </a:xfrm>
          <a:prstGeom prst="rect">
            <a:avLst/>
          </a:prstGeom>
        </p:spPr>
      </p:pic>
      <p:pic>
        <p:nvPicPr>
          <p:cNvPr id="10" name="Picture 9"/>
          <p:cNvPicPr>
            <a:picLocks noChangeAspect="1"/>
          </p:cNvPicPr>
          <p:nvPr/>
        </p:nvPicPr>
        <p:blipFill>
          <a:blip r:embed="rId4"/>
          <a:stretch>
            <a:fillRect/>
          </a:stretch>
        </p:blipFill>
        <p:spPr>
          <a:xfrm>
            <a:off x="1905392" y="2814124"/>
            <a:ext cx="6143625" cy="2076450"/>
          </a:xfrm>
          <a:prstGeom prst="rect">
            <a:avLst/>
          </a:prstGeom>
        </p:spPr>
      </p:pic>
    </p:spTree>
    <p:extLst>
      <p:ext uri="{BB962C8B-B14F-4D97-AF65-F5344CB8AC3E}">
        <p14:creationId xmlns:p14="http://schemas.microsoft.com/office/powerpoint/2010/main" val="885083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explanation , from tutorialspoint</a:t>
            </a:r>
          </a:p>
        </p:txBody>
      </p:sp>
      <p:sp>
        <p:nvSpPr>
          <p:cNvPr id="3" name="Content Placeholder 2"/>
          <p:cNvSpPr>
            <a:spLocks noGrp="1"/>
          </p:cNvSpPr>
          <p:nvPr>
            <p:ph idx="1"/>
          </p:nvPr>
        </p:nvSpPr>
        <p:spPr>
          <a:xfrm>
            <a:off x="333487" y="1825625"/>
            <a:ext cx="11020313" cy="4351338"/>
          </a:xfrm>
        </p:spPr>
        <p:txBody>
          <a:bodyPr/>
          <a:lstStyle/>
          <a:p>
            <a:pPr marL="3657600" lvl="8" indent="0" algn="r">
              <a:buNone/>
            </a:pPr>
            <a:r>
              <a:rPr lang="en-US" dirty="0"/>
              <a:t>Primary key</a:t>
            </a:r>
            <a:r>
              <a:rPr lang="he-IL" dirty="0"/>
              <a:t>יש לנו שני </a:t>
            </a:r>
            <a:endParaRPr lang="en-US" dirty="0"/>
          </a:p>
          <a:p>
            <a:pPr marL="3657600" lvl="8" indent="0" algn="r">
              <a:buNone/>
            </a:pPr>
            <a:r>
              <a:rPr lang="en-US" dirty="0"/>
              <a:t>Stud_ID-&gt;Stu_name  and Proj_ID-&gt;Proj_Name</a:t>
            </a:r>
          </a:p>
          <a:p>
            <a:pPr marL="3657600" lvl="8" indent="0" algn="r">
              <a:buNone/>
            </a:pPr>
            <a:endParaRPr lang="en-US" dirty="0"/>
          </a:p>
          <a:p>
            <a:pPr marL="3657600" lvl="8" indent="0" algn="r">
              <a:buNone/>
            </a:pPr>
            <a:r>
              <a:rPr lang="en-US" dirty="0"/>
              <a:t>Partial dependency</a:t>
            </a:r>
            <a:r>
              <a:rPr lang="he-IL" dirty="0"/>
              <a:t> </a:t>
            </a:r>
            <a:r>
              <a:rPr lang="en-US" dirty="0"/>
              <a:t> </a:t>
            </a:r>
            <a:r>
              <a:rPr lang="he-IL" dirty="0"/>
              <a:t> זה נקרא</a:t>
            </a:r>
            <a:r>
              <a:rPr lang="en-US" dirty="0"/>
              <a:t> </a:t>
            </a:r>
            <a:endParaRPr lang="he-IL" dirty="0"/>
          </a:p>
          <a:p>
            <a:pPr marL="3657600" lvl="8" indent="0" algn="r">
              <a:buNone/>
            </a:pPr>
            <a:r>
              <a:rPr lang="en-US" dirty="0"/>
              <a:t>   </a:t>
            </a:r>
            <a:r>
              <a:rPr lang="he-IL" dirty="0"/>
              <a:t> זה אסור</a:t>
            </a:r>
            <a:r>
              <a:rPr lang="en-US" dirty="0"/>
              <a:t>2NF </a:t>
            </a:r>
            <a:r>
              <a:rPr lang="he-IL" dirty="0"/>
              <a:t>ב </a:t>
            </a:r>
            <a:r>
              <a:rPr lang="en-US" dirty="0"/>
              <a:t> </a:t>
            </a:r>
            <a:endParaRPr lang="he-IL" dirty="0"/>
          </a:p>
          <a:p>
            <a:pPr marL="0" lvl="8" indent="0" algn="r" rtl="1">
              <a:spcBef>
                <a:spcPts val="1000"/>
              </a:spcBef>
              <a:buNone/>
            </a:pPr>
            <a:r>
              <a:rPr lang="he-IL" dirty="0"/>
              <a:t>ולכן צריך להפריד את הטבלה זהו לשתי טבלאות נפרדות וליצור טבלת קישור</a:t>
            </a:r>
          </a:p>
          <a:p>
            <a:pPr marL="0" lvl="8" indent="0" algn="r" rtl="1">
              <a:spcBef>
                <a:spcPts val="1000"/>
              </a:spcBef>
              <a:buNone/>
            </a:pPr>
            <a:endParaRPr lang="en-US" dirty="0"/>
          </a:p>
          <a:p>
            <a:pPr algn="r" rtl="1"/>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704850" y="1376978"/>
            <a:ext cx="5295900" cy="1371600"/>
          </a:xfrm>
          <a:prstGeom prst="rect">
            <a:avLst/>
          </a:prstGeom>
        </p:spPr>
      </p:pic>
      <p:pic>
        <p:nvPicPr>
          <p:cNvPr id="6" name="Picture 5"/>
          <p:cNvPicPr>
            <a:picLocks noChangeAspect="1"/>
          </p:cNvPicPr>
          <p:nvPr/>
        </p:nvPicPr>
        <p:blipFill>
          <a:blip r:embed="rId3"/>
          <a:stretch>
            <a:fillRect/>
          </a:stretch>
        </p:blipFill>
        <p:spPr>
          <a:xfrm>
            <a:off x="470031" y="3912141"/>
            <a:ext cx="2581275" cy="733425"/>
          </a:xfrm>
          <a:prstGeom prst="rect">
            <a:avLst/>
          </a:prstGeom>
        </p:spPr>
      </p:pic>
      <p:pic>
        <p:nvPicPr>
          <p:cNvPr id="7" name="Picture 6"/>
          <p:cNvPicPr>
            <a:picLocks noChangeAspect="1"/>
          </p:cNvPicPr>
          <p:nvPr/>
        </p:nvPicPr>
        <p:blipFill>
          <a:blip r:embed="rId4"/>
          <a:stretch>
            <a:fillRect/>
          </a:stretch>
        </p:blipFill>
        <p:spPr>
          <a:xfrm>
            <a:off x="3419475" y="3854990"/>
            <a:ext cx="3028950" cy="847725"/>
          </a:xfrm>
          <a:prstGeom prst="rect">
            <a:avLst/>
          </a:prstGeom>
        </p:spPr>
      </p:pic>
      <p:pic>
        <p:nvPicPr>
          <p:cNvPr id="8" name="Picture 7"/>
          <p:cNvPicPr>
            <a:picLocks noChangeAspect="1"/>
          </p:cNvPicPr>
          <p:nvPr/>
        </p:nvPicPr>
        <p:blipFill>
          <a:blip r:embed="rId5"/>
          <a:stretch>
            <a:fillRect/>
          </a:stretch>
        </p:blipFill>
        <p:spPr>
          <a:xfrm>
            <a:off x="2123290" y="5361452"/>
            <a:ext cx="1447800" cy="447675"/>
          </a:xfrm>
          <a:prstGeom prst="rect">
            <a:avLst/>
          </a:prstGeom>
        </p:spPr>
      </p:pic>
      <p:pic>
        <p:nvPicPr>
          <p:cNvPr id="9" name="Picture 8"/>
          <p:cNvPicPr>
            <a:picLocks noChangeAspect="1"/>
          </p:cNvPicPr>
          <p:nvPr/>
        </p:nvPicPr>
        <p:blipFill>
          <a:blip r:embed="rId6"/>
          <a:stretch>
            <a:fillRect/>
          </a:stretch>
        </p:blipFill>
        <p:spPr>
          <a:xfrm>
            <a:off x="3421716" y="5347164"/>
            <a:ext cx="1295400" cy="476250"/>
          </a:xfrm>
          <a:prstGeom prst="rect">
            <a:avLst/>
          </a:prstGeom>
        </p:spPr>
      </p:pic>
    </p:spTree>
    <p:extLst>
      <p:ext uri="{BB962C8B-B14F-4D97-AF65-F5344CB8AC3E}">
        <p14:creationId xmlns:p14="http://schemas.microsoft.com/office/powerpoint/2010/main" val="226334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3NF   Third normal form</a:t>
            </a:r>
          </a:p>
        </p:txBody>
      </p:sp>
      <p:sp>
        <p:nvSpPr>
          <p:cNvPr id="3" name="Content Placeholder 2"/>
          <p:cNvSpPr>
            <a:spLocks noGrp="1"/>
          </p:cNvSpPr>
          <p:nvPr>
            <p:ph idx="1"/>
          </p:nvPr>
        </p:nvSpPr>
        <p:spPr>
          <a:xfrm>
            <a:off x="107576" y="1825624"/>
            <a:ext cx="11908716" cy="5032375"/>
          </a:xfrm>
        </p:spPr>
        <p:txBody>
          <a:bodyPr/>
          <a:lstStyle/>
          <a:p>
            <a:r>
              <a:rPr lang="en-US" dirty="0"/>
              <a:t>Consider the following table:</a:t>
            </a:r>
          </a:p>
          <a:p>
            <a:endParaRPr lang="en-US" dirty="0"/>
          </a:p>
          <a:p>
            <a:endParaRPr lang="en-US" dirty="0"/>
          </a:p>
          <a:p>
            <a:endParaRPr lang="en-US" dirty="0"/>
          </a:p>
          <a:p>
            <a:r>
              <a:rPr lang="en-US" sz="2400" dirty="0"/>
              <a:t>The </a:t>
            </a:r>
            <a:r>
              <a:rPr lang="en-US" sz="2400" u="sng" dirty="0"/>
              <a:t>none</a:t>
            </a:r>
            <a:r>
              <a:rPr lang="en-US" sz="2400" dirty="0"/>
              <a:t> key manufacture is FD on CustomerPhone there for it is no 3NF</a:t>
            </a:r>
          </a:p>
          <a:p>
            <a:endParaRPr lang="en-US" sz="24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4480863"/>
              </p:ext>
            </p:extLst>
          </p:nvPr>
        </p:nvGraphicFramePr>
        <p:xfrm>
          <a:off x="687295" y="2311798"/>
          <a:ext cx="8542768" cy="1483360"/>
        </p:xfrm>
        <a:graphic>
          <a:graphicData uri="http://schemas.openxmlformats.org/drawingml/2006/table">
            <a:tbl>
              <a:tblPr firstRow="1" bandRow="1">
                <a:tableStyleId>{5C22544A-7EE6-4342-B048-85BDC9FD1C3A}</a:tableStyleId>
              </a:tblPr>
              <a:tblGrid>
                <a:gridCol w="2135692">
                  <a:extLst>
                    <a:ext uri="{9D8B030D-6E8A-4147-A177-3AD203B41FA5}">
                      <a16:colId xmlns:a16="http://schemas.microsoft.com/office/drawing/2014/main" val="1407908909"/>
                    </a:ext>
                  </a:extLst>
                </a:gridCol>
                <a:gridCol w="2135692">
                  <a:extLst>
                    <a:ext uri="{9D8B030D-6E8A-4147-A177-3AD203B41FA5}">
                      <a16:colId xmlns:a16="http://schemas.microsoft.com/office/drawing/2014/main" val="3442898788"/>
                    </a:ext>
                  </a:extLst>
                </a:gridCol>
                <a:gridCol w="2507128">
                  <a:extLst>
                    <a:ext uri="{9D8B030D-6E8A-4147-A177-3AD203B41FA5}">
                      <a16:colId xmlns:a16="http://schemas.microsoft.com/office/drawing/2014/main" val="2807063282"/>
                    </a:ext>
                  </a:extLst>
                </a:gridCol>
                <a:gridCol w="1764256">
                  <a:extLst>
                    <a:ext uri="{9D8B030D-6E8A-4147-A177-3AD203B41FA5}">
                      <a16:colId xmlns:a16="http://schemas.microsoft.com/office/drawing/2014/main" val="880302084"/>
                    </a:ext>
                  </a:extLst>
                </a:gridCol>
              </a:tblGrid>
              <a:tr h="370840">
                <a:tc>
                  <a:txBody>
                    <a:bodyPr/>
                    <a:lstStyle/>
                    <a:p>
                      <a:r>
                        <a:rPr lang="en-US" dirty="0"/>
                        <a:t>Product name (PK)</a:t>
                      </a:r>
                    </a:p>
                  </a:txBody>
                  <a:tcPr/>
                </a:tc>
                <a:tc>
                  <a:txBody>
                    <a:bodyPr/>
                    <a:lstStyle/>
                    <a:p>
                      <a:r>
                        <a:rPr lang="en-US" dirty="0"/>
                        <a:t>Manufacture</a:t>
                      </a:r>
                    </a:p>
                  </a:txBody>
                  <a:tcPr/>
                </a:tc>
                <a:tc>
                  <a:txBody>
                    <a:bodyPr/>
                    <a:lstStyle/>
                    <a:p>
                      <a:r>
                        <a:rPr lang="en-US" dirty="0"/>
                        <a:t>CustomerService</a:t>
                      </a:r>
                      <a:r>
                        <a:rPr lang="en-US" baseline="0" dirty="0"/>
                        <a:t>Phone</a:t>
                      </a:r>
                      <a:endParaRPr lang="en-US" dirty="0"/>
                    </a:p>
                  </a:txBody>
                  <a:tcPr/>
                </a:tc>
                <a:tc>
                  <a:txBody>
                    <a:bodyPr/>
                    <a:lstStyle/>
                    <a:p>
                      <a:r>
                        <a:rPr lang="en-US" dirty="0"/>
                        <a:t>Price</a:t>
                      </a:r>
                    </a:p>
                  </a:txBody>
                  <a:tcPr/>
                </a:tc>
                <a:extLst>
                  <a:ext uri="{0D108BD9-81ED-4DB2-BD59-A6C34878D82A}">
                    <a16:rowId xmlns:a16="http://schemas.microsoft.com/office/drawing/2014/main" val="887454245"/>
                  </a:ext>
                </a:extLst>
              </a:tr>
              <a:tr h="370840">
                <a:tc>
                  <a:txBody>
                    <a:bodyPr/>
                    <a:lstStyle/>
                    <a:p>
                      <a:r>
                        <a:rPr lang="en-US" dirty="0"/>
                        <a:t>XBox-1</a:t>
                      </a:r>
                    </a:p>
                  </a:txBody>
                  <a:tcPr/>
                </a:tc>
                <a:tc>
                  <a:txBody>
                    <a:bodyPr/>
                    <a:lstStyle/>
                    <a:p>
                      <a:r>
                        <a:rPr lang="en-US" dirty="0"/>
                        <a:t>Microsoft</a:t>
                      </a:r>
                    </a:p>
                  </a:txBody>
                  <a:tcPr/>
                </a:tc>
                <a:tc>
                  <a:txBody>
                    <a:bodyPr/>
                    <a:lstStyle/>
                    <a:p>
                      <a:r>
                        <a:rPr lang="en-US" dirty="0"/>
                        <a:t>555-66112-1234</a:t>
                      </a:r>
                    </a:p>
                  </a:txBody>
                  <a:tcPr/>
                </a:tc>
                <a:tc>
                  <a:txBody>
                    <a:bodyPr/>
                    <a:lstStyle/>
                    <a:p>
                      <a:r>
                        <a:rPr lang="en-US" dirty="0"/>
                        <a:t>4000$</a:t>
                      </a:r>
                    </a:p>
                  </a:txBody>
                  <a:tcPr/>
                </a:tc>
                <a:extLst>
                  <a:ext uri="{0D108BD9-81ED-4DB2-BD59-A6C34878D82A}">
                    <a16:rowId xmlns:a16="http://schemas.microsoft.com/office/drawing/2014/main" val="2630287147"/>
                  </a:ext>
                </a:extLst>
              </a:tr>
              <a:tr h="370840">
                <a:tc>
                  <a:txBody>
                    <a:bodyPr/>
                    <a:lstStyle/>
                    <a:p>
                      <a:r>
                        <a:rPr lang="en-US" dirty="0"/>
                        <a:t>Xbox-360</a:t>
                      </a:r>
                    </a:p>
                  </a:txBody>
                  <a:tcPr/>
                </a:tc>
                <a:tc>
                  <a:txBody>
                    <a:bodyPr/>
                    <a:lstStyle/>
                    <a:p>
                      <a:r>
                        <a:rPr lang="en-US" dirty="0"/>
                        <a:t>Microsoft</a:t>
                      </a:r>
                    </a:p>
                  </a:txBody>
                  <a:tcPr/>
                </a:tc>
                <a:tc>
                  <a:txBody>
                    <a:bodyPr/>
                    <a:lstStyle/>
                    <a:p>
                      <a:r>
                        <a:rPr lang="en-US" dirty="0"/>
                        <a:t>555-66112-1234</a:t>
                      </a:r>
                    </a:p>
                  </a:txBody>
                  <a:tcPr/>
                </a:tc>
                <a:tc>
                  <a:txBody>
                    <a:bodyPr/>
                    <a:lstStyle/>
                    <a:p>
                      <a:r>
                        <a:rPr lang="en-US" dirty="0"/>
                        <a:t>2000$</a:t>
                      </a:r>
                    </a:p>
                  </a:txBody>
                  <a:tcPr/>
                </a:tc>
                <a:extLst>
                  <a:ext uri="{0D108BD9-81ED-4DB2-BD59-A6C34878D82A}">
                    <a16:rowId xmlns:a16="http://schemas.microsoft.com/office/drawing/2014/main" val="3912999740"/>
                  </a:ext>
                </a:extLst>
              </a:tr>
              <a:tr h="370840">
                <a:tc>
                  <a:txBody>
                    <a:bodyPr/>
                    <a:lstStyle/>
                    <a:p>
                      <a:r>
                        <a:rPr lang="en-US" dirty="0"/>
                        <a:t>PS3</a:t>
                      </a:r>
                    </a:p>
                  </a:txBody>
                  <a:tcPr/>
                </a:tc>
                <a:tc>
                  <a:txBody>
                    <a:bodyPr/>
                    <a:lstStyle/>
                    <a:p>
                      <a:r>
                        <a:rPr lang="en-US" dirty="0"/>
                        <a:t>Sony</a:t>
                      </a:r>
                    </a:p>
                  </a:txBody>
                  <a:tcPr/>
                </a:tc>
                <a:tc>
                  <a:txBody>
                    <a:bodyPr/>
                    <a:lstStyle/>
                    <a:p>
                      <a:r>
                        <a:rPr lang="en-US" dirty="0"/>
                        <a:t>555-44412-4221</a:t>
                      </a:r>
                    </a:p>
                  </a:txBody>
                  <a:tcPr/>
                </a:tc>
                <a:tc>
                  <a:txBody>
                    <a:bodyPr/>
                    <a:lstStyle/>
                    <a:p>
                      <a:r>
                        <a:rPr lang="en-US" dirty="0"/>
                        <a:t>1500$</a:t>
                      </a:r>
                    </a:p>
                  </a:txBody>
                  <a:tcPr/>
                </a:tc>
                <a:extLst>
                  <a:ext uri="{0D108BD9-81ED-4DB2-BD59-A6C34878D82A}">
                    <a16:rowId xmlns:a16="http://schemas.microsoft.com/office/drawing/2014/main" val="23339246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64094264"/>
              </p:ext>
            </p:extLst>
          </p:nvPr>
        </p:nvGraphicFramePr>
        <p:xfrm>
          <a:off x="457797" y="4925776"/>
          <a:ext cx="5638203" cy="1737360"/>
        </p:xfrm>
        <a:graphic>
          <a:graphicData uri="http://schemas.openxmlformats.org/drawingml/2006/table">
            <a:tbl>
              <a:tblPr firstRow="1" bandRow="1">
                <a:tableStyleId>{5C22544A-7EE6-4342-B048-85BDC9FD1C3A}</a:tableStyleId>
              </a:tblPr>
              <a:tblGrid>
                <a:gridCol w="1614843">
                  <a:extLst>
                    <a:ext uri="{9D8B030D-6E8A-4147-A177-3AD203B41FA5}">
                      <a16:colId xmlns:a16="http://schemas.microsoft.com/office/drawing/2014/main" val="1291710010"/>
                    </a:ext>
                  </a:extLst>
                </a:gridCol>
                <a:gridCol w="2143959">
                  <a:extLst>
                    <a:ext uri="{9D8B030D-6E8A-4147-A177-3AD203B41FA5}">
                      <a16:colId xmlns:a16="http://schemas.microsoft.com/office/drawing/2014/main" val="1165737149"/>
                    </a:ext>
                  </a:extLst>
                </a:gridCol>
                <a:gridCol w="1879401">
                  <a:extLst>
                    <a:ext uri="{9D8B030D-6E8A-4147-A177-3AD203B41FA5}">
                      <a16:colId xmlns:a16="http://schemas.microsoft.com/office/drawing/2014/main" val="3677261273"/>
                    </a:ext>
                  </a:extLst>
                </a:gridCol>
              </a:tblGrid>
              <a:tr h="5560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Product name</a:t>
                      </a:r>
                    </a:p>
                    <a:p>
                      <a:r>
                        <a:rPr lang="en-US" dirty="0"/>
                        <a:t>   PK</a:t>
                      </a:r>
                    </a:p>
                  </a:txBody>
                  <a:tcPr/>
                </a:tc>
                <a:tc>
                  <a:txBody>
                    <a:bodyPr/>
                    <a:lstStyle/>
                    <a:p>
                      <a:r>
                        <a:rPr lang="en-US" dirty="0"/>
                        <a:t>Manufacture</a:t>
                      </a:r>
                    </a:p>
                  </a:txBody>
                  <a:tcPr/>
                </a:tc>
                <a:tc>
                  <a:txBody>
                    <a:bodyPr/>
                    <a:lstStyle/>
                    <a:p>
                      <a:r>
                        <a:rPr lang="en-US" dirty="0"/>
                        <a:t>Price</a:t>
                      </a:r>
                    </a:p>
                  </a:txBody>
                  <a:tcPr/>
                </a:tc>
                <a:extLst>
                  <a:ext uri="{0D108BD9-81ED-4DB2-BD59-A6C34878D82A}">
                    <a16:rowId xmlns:a16="http://schemas.microsoft.com/office/drawing/2014/main" val="3195465041"/>
                  </a:ext>
                </a:extLst>
              </a:tr>
              <a:tr h="331912">
                <a:tc>
                  <a:txBody>
                    <a:bodyPr/>
                    <a:lstStyle/>
                    <a:p>
                      <a:r>
                        <a:rPr lang="en-US" dirty="0"/>
                        <a:t>XBox-1</a:t>
                      </a:r>
                    </a:p>
                  </a:txBody>
                  <a:tcPr/>
                </a:tc>
                <a:tc>
                  <a:txBody>
                    <a:bodyPr/>
                    <a:lstStyle/>
                    <a:p>
                      <a:r>
                        <a:rPr lang="en-US" dirty="0"/>
                        <a:t>Microsoft</a:t>
                      </a:r>
                    </a:p>
                  </a:txBody>
                  <a:tcPr/>
                </a:tc>
                <a:tc>
                  <a:txBody>
                    <a:bodyPr/>
                    <a:lstStyle/>
                    <a:p>
                      <a:r>
                        <a:rPr lang="en-US" dirty="0"/>
                        <a:t>4000$</a:t>
                      </a:r>
                    </a:p>
                  </a:txBody>
                  <a:tcPr/>
                </a:tc>
                <a:extLst>
                  <a:ext uri="{0D108BD9-81ED-4DB2-BD59-A6C34878D82A}">
                    <a16:rowId xmlns:a16="http://schemas.microsoft.com/office/drawing/2014/main" val="3848398562"/>
                  </a:ext>
                </a:extLst>
              </a:tr>
              <a:tr h="3319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Xbox-360</a:t>
                      </a:r>
                    </a:p>
                  </a:txBody>
                  <a:tcPr/>
                </a:tc>
                <a:tc>
                  <a:txBody>
                    <a:bodyPr/>
                    <a:lstStyle/>
                    <a:p>
                      <a:r>
                        <a:rPr lang="en-US" dirty="0"/>
                        <a:t>Microsoft</a:t>
                      </a:r>
                    </a:p>
                  </a:txBody>
                  <a:tcPr/>
                </a:tc>
                <a:tc>
                  <a:txBody>
                    <a:bodyPr/>
                    <a:lstStyle/>
                    <a:p>
                      <a:r>
                        <a:rPr lang="en-US" dirty="0"/>
                        <a:t>2000$</a:t>
                      </a:r>
                    </a:p>
                  </a:txBody>
                  <a:tcPr/>
                </a:tc>
                <a:extLst>
                  <a:ext uri="{0D108BD9-81ED-4DB2-BD59-A6C34878D82A}">
                    <a16:rowId xmlns:a16="http://schemas.microsoft.com/office/drawing/2014/main" val="202662919"/>
                  </a:ext>
                </a:extLst>
              </a:tr>
              <a:tr h="3319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PS3</a:t>
                      </a:r>
                    </a:p>
                  </a:txBody>
                  <a:tcPr/>
                </a:tc>
                <a:tc>
                  <a:txBody>
                    <a:bodyPr/>
                    <a:lstStyle/>
                    <a:p>
                      <a:r>
                        <a:rPr lang="en-US" dirty="0"/>
                        <a:t>Sony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1500$</a:t>
                      </a:r>
                    </a:p>
                  </a:txBody>
                  <a:tcPr/>
                </a:tc>
                <a:extLst>
                  <a:ext uri="{0D108BD9-81ED-4DB2-BD59-A6C34878D82A}">
                    <a16:rowId xmlns:a16="http://schemas.microsoft.com/office/drawing/2014/main" val="402051133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26589813"/>
              </p:ext>
            </p:extLst>
          </p:nvPr>
        </p:nvGraphicFramePr>
        <p:xfrm>
          <a:off x="6529888" y="4925776"/>
          <a:ext cx="4902504" cy="1112520"/>
        </p:xfrm>
        <a:graphic>
          <a:graphicData uri="http://schemas.openxmlformats.org/drawingml/2006/table">
            <a:tbl>
              <a:tblPr firstRow="1" bandRow="1">
                <a:tableStyleId>{5C22544A-7EE6-4342-B048-85BDC9FD1C3A}</a:tableStyleId>
              </a:tblPr>
              <a:tblGrid>
                <a:gridCol w="2451252">
                  <a:extLst>
                    <a:ext uri="{9D8B030D-6E8A-4147-A177-3AD203B41FA5}">
                      <a16:colId xmlns:a16="http://schemas.microsoft.com/office/drawing/2014/main" val="1509462738"/>
                    </a:ext>
                  </a:extLst>
                </a:gridCol>
                <a:gridCol w="2451252">
                  <a:extLst>
                    <a:ext uri="{9D8B030D-6E8A-4147-A177-3AD203B41FA5}">
                      <a16:colId xmlns:a16="http://schemas.microsoft.com/office/drawing/2014/main" val="162592426"/>
                    </a:ext>
                  </a:extLst>
                </a:gridCol>
              </a:tblGrid>
              <a:tr h="370840">
                <a:tc>
                  <a:txBody>
                    <a:bodyPr/>
                    <a:lstStyle/>
                    <a:p>
                      <a:r>
                        <a:rPr lang="en-US" dirty="0"/>
                        <a:t>Manufacture (PK)</a:t>
                      </a:r>
                    </a:p>
                  </a:txBody>
                  <a:tcPr/>
                </a:tc>
                <a:tc>
                  <a:txBody>
                    <a:bodyPr/>
                    <a:lstStyle/>
                    <a:p>
                      <a:r>
                        <a:rPr lang="en-US" dirty="0"/>
                        <a:t>CustomerService</a:t>
                      </a:r>
                      <a:r>
                        <a:rPr lang="en-US" baseline="0" dirty="0"/>
                        <a:t>Phone</a:t>
                      </a:r>
                      <a:endParaRPr lang="en-US" dirty="0"/>
                    </a:p>
                  </a:txBody>
                  <a:tcPr/>
                </a:tc>
                <a:extLst>
                  <a:ext uri="{0D108BD9-81ED-4DB2-BD59-A6C34878D82A}">
                    <a16:rowId xmlns:a16="http://schemas.microsoft.com/office/drawing/2014/main" val="2139073624"/>
                  </a:ext>
                </a:extLst>
              </a:tr>
              <a:tr h="370840">
                <a:tc>
                  <a:txBody>
                    <a:bodyPr/>
                    <a:lstStyle/>
                    <a:p>
                      <a:r>
                        <a:rPr lang="en-US" dirty="0"/>
                        <a:t>Microsoft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555-66112-1234</a:t>
                      </a:r>
                    </a:p>
                  </a:txBody>
                  <a:tcPr/>
                </a:tc>
                <a:extLst>
                  <a:ext uri="{0D108BD9-81ED-4DB2-BD59-A6C34878D82A}">
                    <a16:rowId xmlns:a16="http://schemas.microsoft.com/office/drawing/2014/main" val="1020497369"/>
                  </a:ext>
                </a:extLst>
              </a:tr>
              <a:tr h="370840">
                <a:tc>
                  <a:txBody>
                    <a:bodyPr/>
                    <a:lstStyle/>
                    <a:p>
                      <a:r>
                        <a:rPr lang="en-US" dirty="0"/>
                        <a:t>Sony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555-44412-4221</a:t>
                      </a:r>
                    </a:p>
                  </a:txBody>
                  <a:tcPr/>
                </a:tc>
                <a:extLst>
                  <a:ext uri="{0D108BD9-81ED-4DB2-BD59-A6C34878D82A}">
                    <a16:rowId xmlns:a16="http://schemas.microsoft.com/office/drawing/2014/main" val="4281315984"/>
                  </a:ext>
                </a:extLst>
              </a:tr>
            </a:tbl>
          </a:graphicData>
        </a:graphic>
      </p:graphicFrame>
    </p:spTree>
    <p:extLst>
      <p:ext uri="{BB962C8B-B14F-4D97-AF65-F5344CB8AC3E}">
        <p14:creationId xmlns:p14="http://schemas.microsoft.com/office/powerpoint/2010/main" val="293954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Construct relationship schema for 3NF</a:t>
            </a:r>
          </a:p>
        </p:txBody>
      </p:sp>
      <p:sp>
        <p:nvSpPr>
          <p:cNvPr id="5" name="Content Placeholder 4"/>
          <p:cNvSpPr>
            <a:spLocks noGrp="1"/>
          </p:cNvSpPr>
          <p:nvPr>
            <p:ph idx="1"/>
          </p:nvPr>
        </p:nvSpPr>
        <p:spPr/>
        <p:txBody>
          <a:bodyPr>
            <a:normAutofit/>
          </a:bodyPr>
          <a:lstStyle/>
          <a:p>
            <a:r>
              <a:rPr lang="en-US" dirty="0"/>
              <a:t>The order table of a customer will look like that</a:t>
            </a:r>
          </a:p>
          <a:p>
            <a:endParaRPr lang="en-US" dirty="0"/>
          </a:p>
          <a:p>
            <a:endParaRPr lang="en-US" dirty="0"/>
          </a:p>
          <a:p>
            <a:endParaRPr lang="en-US" dirty="0"/>
          </a:p>
          <a:p>
            <a:endParaRPr lang="en-US" dirty="0"/>
          </a:p>
          <a:p>
            <a:endParaRPr lang="en-US" dirty="0"/>
          </a:p>
          <a:p>
            <a:r>
              <a:rPr lang="en-US" dirty="0"/>
              <a:t>Using join we can get all the information we now need about the manufacture, phone, and customer details.</a:t>
            </a:r>
          </a:p>
          <a:p>
            <a:endParaRPr lang="en-US" dirty="0"/>
          </a:p>
          <a:p>
            <a:endParaRPr lang="en-US" dirty="0"/>
          </a:p>
          <a:p>
            <a:endParaRPr lang="en-US" dirty="0"/>
          </a:p>
          <a:p>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79239478"/>
              </p:ext>
            </p:extLst>
          </p:nvPr>
        </p:nvGraphicFramePr>
        <p:xfrm>
          <a:off x="838200" y="2623770"/>
          <a:ext cx="4970930" cy="1854200"/>
        </p:xfrm>
        <a:graphic>
          <a:graphicData uri="http://schemas.openxmlformats.org/drawingml/2006/table">
            <a:tbl>
              <a:tblPr firstRow="1" bandRow="1">
                <a:tableStyleId>{5C22544A-7EE6-4342-B048-85BDC9FD1C3A}</a:tableStyleId>
              </a:tblPr>
              <a:tblGrid>
                <a:gridCol w="2485465">
                  <a:extLst>
                    <a:ext uri="{9D8B030D-6E8A-4147-A177-3AD203B41FA5}">
                      <a16:colId xmlns:a16="http://schemas.microsoft.com/office/drawing/2014/main" val="2863490630"/>
                    </a:ext>
                  </a:extLst>
                </a:gridCol>
                <a:gridCol w="2485465">
                  <a:extLst>
                    <a:ext uri="{9D8B030D-6E8A-4147-A177-3AD203B41FA5}">
                      <a16:colId xmlns:a16="http://schemas.microsoft.com/office/drawing/2014/main" val="169899451"/>
                    </a:ext>
                  </a:extLst>
                </a:gridCol>
              </a:tblGrid>
              <a:tr h="370840">
                <a:tc>
                  <a:txBody>
                    <a:bodyPr/>
                    <a:lstStyle/>
                    <a:p>
                      <a:r>
                        <a:rPr lang="en-US" dirty="0"/>
                        <a:t>Customer Id</a:t>
                      </a:r>
                    </a:p>
                  </a:txBody>
                  <a:tcPr/>
                </a:tc>
                <a:tc>
                  <a:txBody>
                    <a:bodyPr/>
                    <a:lstStyle/>
                    <a:p>
                      <a:r>
                        <a:rPr lang="en-US" dirty="0"/>
                        <a:t>Product</a:t>
                      </a:r>
                      <a:r>
                        <a:rPr lang="en-US" baseline="0" dirty="0"/>
                        <a:t> Name</a:t>
                      </a:r>
                      <a:endParaRPr lang="en-US" dirty="0"/>
                    </a:p>
                  </a:txBody>
                  <a:tcPr/>
                </a:tc>
                <a:extLst>
                  <a:ext uri="{0D108BD9-81ED-4DB2-BD59-A6C34878D82A}">
                    <a16:rowId xmlns:a16="http://schemas.microsoft.com/office/drawing/2014/main" val="3388141999"/>
                  </a:ext>
                </a:extLst>
              </a:tr>
              <a:tr h="370840">
                <a:tc>
                  <a:txBody>
                    <a:bodyPr/>
                    <a:lstStyle/>
                    <a:p>
                      <a:r>
                        <a:rPr lang="en-US" dirty="0"/>
                        <a:t>1</a:t>
                      </a:r>
                    </a:p>
                  </a:txBody>
                  <a:tcPr/>
                </a:tc>
                <a:tc>
                  <a:txBody>
                    <a:bodyPr/>
                    <a:lstStyle/>
                    <a:p>
                      <a:r>
                        <a:rPr lang="en-US" dirty="0"/>
                        <a:t>XBox-1</a:t>
                      </a:r>
                    </a:p>
                  </a:txBody>
                  <a:tcPr/>
                </a:tc>
                <a:extLst>
                  <a:ext uri="{0D108BD9-81ED-4DB2-BD59-A6C34878D82A}">
                    <a16:rowId xmlns:a16="http://schemas.microsoft.com/office/drawing/2014/main" val="209417713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XBox-1</a:t>
                      </a:r>
                    </a:p>
                  </a:txBody>
                  <a:tcPr/>
                </a:tc>
                <a:extLst>
                  <a:ext uri="{0D108BD9-81ED-4DB2-BD59-A6C34878D82A}">
                    <a16:rowId xmlns:a16="http://schemas.microsoft.com/office/drawing/2014/main" val="361958889"/>
                  </a:ext>
                </a:extLst>
              </a:tr>
              <a:tr h="370840">
                <a:tc>
                  <a:txBody>
                    <a:bodyPr/>
                    <a:lstStyle/>
                    <a:p>
                      <a:r>
                        <a:rPr lang="en-US"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XBox-360</a:t>
                      </a:r>
                    </a:p>
                  </a:txBody>
                  <a:tcPr/>
                </a:tc>
                <a:extLst>
                  <a:ext uri="{0D108BD9-81ED-4DB2-BD59-A6C34878D82A}">
                    <a16:rowId xmlns:a16="http://schemas.microsoft.com/office/drawing/2014/main" val="2044747338"/>
                  </a:ext>
                </a:extLst>
              </a:tr>
              <a:tr h="370840">
                <a:tc>
                  <a:txBody>
                    <a:bodyPr/>
                    <a:lstStyle/>
                    <a:p>
                      <a:r>
                        <a:rPr lang="en-US" dirty="0"/>
                        <a:t>4</a:t>
                      </a:r>
                    </a:p>
                  </a:txBody>
                  <a:tcPr/>
                </a:tc>
                <a:tc>
                  <a:txBody>
                    <a:bodyPr/>
                    <a:lstStyle/>
                    <a:p>
                      <a:r>
                        <a:rPr lang="en-US" dirty="0"/>
                        <a:t>PS4</a:t>
                      </a:r>
                    </a:p>
                  </a:txBody>
                  <a:tcPr/>
                </a:tc>
                <a:extLst>
                  <a:ext uri="{0D108BD9-81ED-4DB2-BD59-A6C34878D82A}">
                    <a16:rowId xmlns:a16="http://schemas.microsoft.com/office/drawing/2014/main" val="1085783020"/>
                  </a:ext>
                </a:extLst>
              </a:tr>
            </a:tbl>
          </a:graphicData>
        </a:graphic>
      </p:graphicFrame>
    </p:spTree>
    <p:extLst>
      <p:ext uri="{BB962C8B-B14F-4D97-AF65-F5344CB8AC3E}">
        <p14:creationId xmlns:p14="http://schemas.microsoft.com/office/powerpoint/2010/main" val="2689217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1825625"/>
            <a:ext cx="5143500" cy="1152525"/>
          </a:xfrm>
          <a:prstGeom prst="rect">
            <a:avLst/>
          </a:prstGeom>
        </p:spPr>
      </p:pic>
      <p:sp>
        <p:nvSpPr>
          <p:cNvPr id="2" name="Title 1"/>
          <p:cNvSpPr>
            <a:spLocks noGrp="1"/>
          </p:cNvSpPr>
          <p:nvPr>
            <p:ph type="title"/>
          </p:nvPr>
        </p:nvSpPr>
        <p:spPr/>
        <p:txBody>
          <a:bodyPr/>
          <a:lstStyle/>
          <a:p>
            <a:r>
              <a:rPr lang="he-IL" dirty="0"/>
              <a:t>3</a:t>
            </a:r>
            <a:r>
              <a:rPr lang="en-US" dirty="0"/>
              <a:t>NF</a:t>
            </a:r>
            <a:r>
              <a:rPr lang="he-IL" dirty="0"/>
              <a:t> - </a:t>
            </a:r>
            <a:r>
              <a:rPr lang="en-US" dirty="0"/>
              <a:t> tutorialspoint</a:t>
            </a:r>
          </a:p>
        </p:txBody>
      </p:sp>
      <p:sp>
        <p:nvSpPr>
          <p:cNvPr id="3" name="Content Placeholder 2"/>
          <p:cNvSpPr>
            <a:spLocks noGrp="1"/>
          </p:cNvSpPr>
          <p:nvPr>
            <p:ph idx="1"/>
          </p:nvPr>
        </p:nvSpPr>
        <p:spPr/>
        <p:txBody>
          <a:bodyPr>
            <a:normAutofit/>
          </a:bodyPr>
          <a:lstStyle/>
          <a:p>
            <a:pPr algn="just" rtl="1"/>
            <a:r>
              <a:rPr lang="en-US" sz="1800" dirty="0"/>
              <a:t>City </a:t>
            </a:r>
            <a:r>
              <a:rPr lang="he-IL" sz="1800" dirty="0"/>
              <a:t> הוא לא מפתח ראשי וגם לא </a:t>
            </a:r>
            <a:r>
              <a:rPr lang="en-US" sz="1800" dirty="0"/>
              <a:t>Zip </a:t>
            </a:r>
            <a:r>
              <a:rPr lang="he-IL" sz="1800" dirty="0"/>
              <a:t> </a:t>
            </a:r>
          </a:p>
          <a:p>
            <a:pPr algn="just" rtl="1"/>
            <a:r>
              <a:rPr lang="he-IL" sz="1800" dirty="0"/>
              <a:t>אבל </a:t>
            </a:r>
            <a:r>
              <a:rPr lang="en-US" sz="1800" dirty="0"/>
              <a:t>City-&gt;Zip</a:t>
            </a:r>
          </a:p>
          <a:p>
            <a:pPr algn="just" rtl="1"/>
            <a:endParaRPr lang="en-US" sz="1800" dirty="0"/>
          </a:p>
          <a:p>
            <a:pPr algn="just" rtl="1"/>
            <a:r>
              <a:rPr lang="he-IL" sz="1800" dirty="0"/>
              <a:t>זה אומר שברגע שנוסיף רשומות לטבלה יהיה לנו כפילויות בעיר </a:t>
            </a:r>
            <a:r>
              <a:rPr lang="he-IL" sz="1800" dirty="0" err="1"/>
              <a:t>וב</a:t>
            </a:r>
            <a:r>
              <a:rPr lang="he-IL" sz="1800" dirty="0"/>
              <a:t> </a:t>
            </a:r>
            <a:r>
              <a:rPr lang="en-US" sz="1800" dirty="0"/>
              <a:t>zip</a:t>
            </a:r>
          </a:p>
          <a:p>
            <a:pPr algn="just" rtl="1"/>
            <a:r>
              <a:rPr lang="he-IL" sz="1800" dirty="0"/>
              <a:t>נפצל את הטבלה לשניים כך שתהיה לנו רשימה של </a:t>
            </a:r>
            <a:r>
              <a:rPr lang="en-US" sz="1800" dirty="0"/>
              <a:t>zip codes</a:t>
            </a:r>
          </a:p>
          <a:p>
            <a:pPr algn="just" rtl="1"/>
            <a:endParaRPr lang="en-US" sz="1800" dirty="0"/>
          </a:p>
          <a:p>
            <a:pPr algn="just" rtl="1"/>
            <a:r>
              <a:rPr lang="he-IL" sz="1800" dirty="0"/>
              <a:t>ו</a:t>
            </a:r>
            <a:r>
              <a:rPr lang="en-US" sz="1800" dirty="0"/>
              <a:t>student details </a:t>
            </a:r>
            <a:r>
              <a:rPr lang="he-IL" sz="1800" dirty="0"/>
              <a:t> יכיל עכשיו את השדות:</a:t>
            </a:r>
          </a:p>
          <a:p>
            <a:pPr algn="just" rtl="1"/>
            <a:endParaRPr lang="en-US" sz="1800" dirty="0"/>
          </a:p>
          <a:p>
            <a:pPr algn="just" rtl="1"/>
            <a:endParaRPr lang="en-US" sz="1800" dirty="0"/>
          </a:p>
          <a:p>
            <a:pPr algn="just" rtl="1"/>
            <a:endParaRPr lang="en-US" sz="1800" dirty="0"/>
          </a:p>
        </p:txBody>
      </p:sp>
      <p:pic>
        <p:nvPicPr>
          <p:cNvPr id="6" name="Picture 5"/>
          <p:cNvPicPr>
            <a:picLocks noChangeAspect="1"/>
          </p:cNvPicPr>
          <p:nvPr/>
        </p:nvPicPr>
        <p:blipFill>
          <a:blip r:embed="rId3"/>
          <a:stretch>
            <a:fillRect/>
          </a:stretch>
        </p:blipFill>
        <p:spPr>
          <a:xfrm>
            <a:off x="2489442" y="3409165"/>
            <a:ext cx="2867025" cy="857250"/>
          </a:xfrm>
          <a:prstGeom prst="rect">
            <a:avLst/>
          </a:prstGeom>
        </p:spPr>
      </p:pic>
      <p:pic>
        <p:nvPicPr>
          <p:cNvPr id="7" name="Picture 6"/>
          <p:cNvPicPr>
            <a:picLocks noChangeAspect="1"/>
          </p:cNvPicPr>
          <p:nvPr/>
        </p:nvPicPr>
        <p:blipFill>
          <a:blip r:embed="rId4"/>
          <a:stretch>
            <a:fillRect/>
          </a:stretch>
        </p:blipFill>
        <p:spPr>
          <a:xfrm>
            <a:off x="7404510" y="4624611"/>
            <a:ext cx="4095750" cy="771525"/>
          </a:xfrm>
          <a:prstGeom prst="rect">
            <a:avLst/>
          </a:prstGeom>
        </p:spPr>
      </p:pic>
    </p:spTree>
    <p:extLst>
      <p:ext uri="{BB962C8B-B14F-4D97-AF65-F5344CB8AC3E}">
        <p14:creationId xmlns:p14="http://schemas.microsoft.com/office/powerpoint/2010/main" val="2618865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8.3.2 Boyce –Codd Normal Form</a:t>
            </a:r>
            <a:br>
              <a:rPr lang="en-US" dirty="0"/>
            </a:br>
            <a:r>
              <a:rPr lang="en-US" dirty="0"/>
              <a:t>BCNF  ( 3.5 NF)</a:t>
            </a:r>
          </a:p>
        </p:txBody>
      </p:sp>
      <p:sp>
        <p:nvSpPr>
          <p:cNvPr id="6" name="Content Placeholder 5"/>
          <p:cNvSpPr>
            <a:spLocks noGrp="1"/>
          </p:cNvSpPr>
          <p:nvPr>
            <p:ph idx="1"/>
          </p:nvPr>
        </p:nvSpPr>
        <p:spPr>
          <a:xfrm>
            <a:off x="838200" y="1825624"/>
            <a:ext cx="10515600" cy="5032375"/>
          </a:xfrm>
        </p:spPr>
        <p:txBody>
          <a:bodyPr>
            <a:normAutofit/>
          </a:bodyPr>
          <a:lstStyle/>
          <a:p>
            <a:endParaRPr lang="en-US" dirty="0"/>
          </a:p>
          <a:p>
            <a:endParaRPr lang="en-US" dirty="0"/>
          </a:p>
          <a:p>
            <a:endParaRPr lang="en-US" sz="2000" dirty="0"/>
          </a:p>
          <a:p>
            <a:r>
              <a:rPr lang="en-US" sz="2000" dirty="0"/>
              <a:t>Why this table is not in BCNF</a:t>
            </a:r>
            <a:r>
              <a:rPr lang="en-US" dirty="0"/>
              <a:t>?</a:t>
            </a:r>
          </a:p>
          <a:p>
            <a:endParaRPr lang="en-US" dirty="0"/>
          </a:p>
          <a:p>
            <a:endParaRPr lang="en-US" dirty="0"/>
          </a:p>
          <a:p>
            <a:endParaRPr lang="en-US" dirty="0"/>
          </a:p>
          <a:p>
            <a:endParaRPr lang="en-US" dirty="0"/>
          </a:p>
          <a:p>
            <a:r>
              <a:rPr lang="en-US" sz="2000" dirty="0"/>
              <a:t>Because we cannot say that  Author-&gt;Nationality, Book title,  genre                 or </a:t>
            </a:r>
          </a:p>
          <a:p>
            <a:r>
              <a:rPr lang="en-US" sz="2000" dirty="0"/>
              <a:t>Author -&gt;  number of pages</a:t>
            </a:r>
          </a:p>
        </p:txBody>
      </p:sp>
      <p:pic>
        <p:nvPicPr>
          <p:cNvPr id="7" name="Content Placeholder 3"/>
          <p:cNvPicPr>
            <a:picLocks noChangeAspect="1"/>
          </p:cNvPicPr>
          <p:nvPr/>
        </p:nvPicPr>
        <p:blipFill>
          <a:blip r:embed="rId2"/>
          <a:stretch>
            <a:fillRect/>
          </a:stretch>
        </p:blipFill>
        <p:spPr>
          <a:xfrm>
            <a:off x="838200" y="1690687"/>
            <a:ext cx="6734175" cy="1450545"/>
          </a:xfrm>
          <a:prstGeom prst="rect">
            <a:avLst/>
          </a:prstGeom>
        </p:spPr>
      </p:pic>
      <p:pic>
        <p:nvPicPr>
          <p:cNvPr id="8" name="Picture 7"/>
          <p:cNvPicPr>
            <a:picLocks noChangeAspect="1"/>
          </p:cNvPicPr>
          <p:nvPr/>
        </p:nvPicPr>
        <p:blipFill>
          <a:blip r:embed="rId3"/>
          <a:stretch>
            <a:fillRect/>
          </a:stretch>
        </p:blipFill>
        <p:spPr>
          <a:xfrm>
            <a:off x="838200" y="3826668"/>
            <a:ext cx="7316096" cy="1864127"/>
          </a:xfrm>
          <a:prstGeom prst="rect">
            <a:avLst/>
          </a:prstGeom>
        </p:spPr>
      </p:pic>
    </p:spTree>
    <p:extLst>
      <p:ext uri="{BB962C8B-B14F-4D97-AF65-F5344CB8AC3E}">
        <p14:creationId xmlns:p14="http://schemas.microsoft.com/office/powerpoint/2010/main" val="98722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ספר הקורס</a:t>
            </a:r>
            <a:endParaRPr lang="en-US" dirty="0"/>
          </a:p>
        </p:txBody>
      </p:sp>
      <p:sp>
        <p:nvSpPr>
          <p:cNvPr id="3" name="Content Placeholder 2"/>
          <p:cNvSpPr>
            <a:spLocks noGrp="1"/>
          </p:cNvSpPr>
          <p:nvPr>
            <p:ph idx="1"/>
          </p:nvPr>
        </p:nvSpPr>
        <p:spPr/>
        <p:txBody>
          <a:bodyPr/>
          <a:lstStyle/>
          <a:p>
            <a:r>
              <a:rPr lang="en-US" dirty="0"/>
              <a:t>A. </a:t>
            </a:r>
            <a:r>
              <a:rPr lang="en-US" dirty="0" err="1"/>
              <a:t>Silberschatz</a:t>
            </a:r>
            <a:r>
              <a:rPr lang="en-US" dirty="0"/>
              <a:t>, H.F. </a:t>
            </a:r>
            <a:r>
              <a:rPr lang="en-US" dirty="0" err="1"/>
              <a:t>Korth</a:t>
            </a:r>
            <a:r>
              <a:rPr lang="en-US" dirty="0"/>
              <a:t> &amp; S. </a:t>
            </a:r>
            <a:r>
              <a:rPr lang="en-US" dirty="0" err="1"/>
              <a:t>Sudarshan</a:t>
            </a:r>
            <a:r>
              <a:rPr lang="en-US" dirty="0"/>
              <a:t>, </a:t>
            </a:r>
            <a:r>
              <a:rPr lang="en-US" i="1" dirty="0"/>
              <a:t>Database System Concepts</a:t>
            </a:r>
            <a:r>
              <a:rPr lang="en-US" dirty="0"/>
              <a:t>, 6th ed. (‏﻿McGraw Hill, 2011‎)‏</a:t>
            </a:r>
            <a:endParaRPr lang="he-IL" dirty="0"/>
          </a:p>
          <a:p>
            <a:r>
              <a:rPr lang="en-US" dirty="0">
                <a:hlinkClick r:id="rId2"/>
              </a:rPr>
              <a:t>https://docs.google.com/file/d/0B-Rb64QiDg8wZXZNSnNQNmVjUkU/edit</a:t>
            </a:r>
            <a:endParaRPr lang="he-IL" dirty="0"/>
          </a:p>
          <a:p>
            <a:pPr algn="r" rtl="1"/>
            <a:endParaRPr lang="he-IL" dirty="0"/>
          </a:p>
          <a:p>
            <a:pPr algn="r" rtl="1"/>
            <a:r>
              <a:rPr lang="he-IL" sz="1400" dirty="0"/>
              <a:t>הערה אישית: ספר מצויין , שמכיל בתוכו כל מה שקשור ל </a:t>
            </a:r>
            <a:r>
              <a:rPr lang="en-US" sz="1400" dirty="0" err="1"/>
              <a:t>sql</a:t>
            </a:r>
            <a:r>
              <a:rPr lang="en-US" sz="1400" dirty="0"/>
              <a:t> </a:t>
            </a:r>
            <a:r>
              <a:rPr lang="he-IL" sz="1400" dirty="0"/>
              <a:t> ו </a:t>
            </a:r>
            <a:r>
              <a:rPr lang="en-US" sz="1400" dirty="0"/>
              <a:t> databases </a:t>
            </a:r>
            <a:r>
              <a:rPr lang="he-IL" sz="1400" dirty="0"/>
              <a:t> ספר שאפשר לקחת גם שמתחילים לעבוד.  </a:t>
            </a:r>
          </a:p>
          <a:p>
            <a:pPr algn="r" rtl="1"/>
            <a:r>
              <a:rPr lang="he-IL" sz="1400" dirty="0"/>
              <a:t>לא לגעת בספר הקורס בעברית – לא מתרגמים משהו מצויין.</a:t>
            </a:r>
            <a:endParaRPr lang="en-US" sz="1400" dirty="0"/>
          </a:p>
        </p:txBody>
      </p:sp>
    </p:spTree>
    <p:extLst>
      <p:ext uri="{BB962C8B-B14F-4D97-AF65-F5344CB8AC3E}">
        <p14:creationId xmlns:p14="http://schemas.microsoft.com/office/powerpoint/2010/main" val="4250571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How to make it BCNF?</a:t>
            </a:r>
            <a:br>
              <a:rPr lang="en-US" sz="4000" dirty="0"/>
            </a:br>
            <a:r>
              <a:rPr lang="en-US" sz="4000" dirty="0"/>
              <a:t>We need to divided it into 2 tables</a:t>
            </a:r>
          </a:p>
        </p:txBody>
      </p:sp>
      <p:sp>
        <p:nvSpPr>
          <p:cNvPr id="6" name="Content Placeholder 5"/>
          <p:cNvSpPr>
            <a:spLocks noGrp="1"/>
          </p:cNvSpPr>
          <p:nvPr>
            <p:ph idx="1"/>
          </p:nvPr>
        </p:nvSpPr>
        <p:spPr>
          <a:xfrm>
            <a:off x="494852" y="1825624"/>
            <a:ext cx="10858948" cy="4704267"/>
          </a:xfrm>
        </p:spPr>
        <p:txBody>
          <a:bodyPr/>
          <a:lstStyle/>
          <a:p>
            <a:r>
              <a:rPr lang="en-US" dirty="0"/>
              <a:t>Author-&gt;</a:t>
            </a:r>
            <a:r>
              <a:rPr lang="en-US" dirty="0" err="1"/>
              <a:t>Nationalty</a:t>
            </a:r>
            <a:endParaRPr lang="en-US" dirty="0"/>
          </a:p>
          <a:p>
            <a:endParaRPr lang="en-US" dirty="0"/>
          </a:p>
          <a:p>
            <a:endParaRPr lang="en-US" dirty="0"/>
          </a:p>
          <a:p>
            <a:endParaRPr lang="en-US" dirty="0"/>
          </a:p>
          <a:p>
            <a:endParaRPr lang="en-US" dirty="0"/>
          </a:p>
          <a:p>
            <a:r>
              <a:rPr lang="en-US" dirty="0"/>
              <a:t>Book Title-&gt;genre , number of pages</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Content Placeholder 3"/>
          <p:cNvPicPr>
            <a:picLocks noChangeAspect="1"/>
          </p:cNvPicPr>
          <p:nvPr/>
        </p:nvPicPr>
        <p:blipFill>
          <a:blip r:embed="rId2"/>
          <a:stretch>
            <a:fillRect/>
          </a:stretch>
        </p:blipFill>
        <p:spPr>
          <a:xfrm>
            <a:off x="724067" y="2250553"/>
            <a:ext cx="7172325" cy="1914525"/>
          </a:xfrm>
          <a:prstGeom prst="rect">
            <a:avLst/>
          </a:prstGeom>
        </p:spPr>
      </p:pic>
      <p:pic>
        <p:nvPicPr>
          <p:cNvPr id="8" name="Picture 7"/>
          <p:cNvPicPr>
            <a:picLocks noChangeAspect="1"/>
          </p:cNvPicPr>
          <p:nvPr/>
        </p:nvPicPr>
        <p:blipFill>
          <a:blip r:embed="rId3"/>
          <a:stretch>
            <a:fillRect/>
          </a:stretch>
        </p:blipFill>
        <p:spPr>
          <a:xfrm>
            <a:off x="623047" y="4799891"/>
            <a:ext cx="7372350" cy="1533525"/>
          </a:xfrm>
          <a:prstGeom prst="rect">
            <a:avLst/>
          </a:prstGeom>
        </p:spPr>
      </p:pic>
    </p:spTree>
    <p:extLst>
      <p:ext uri="{BB962C8B-B14F-4D97-AF65-F5344CB8AC3E}">
        <p14:creationId xmlns:p14="http://schemas.microsoft.com/office/powerpoint/2010/main" val="2338898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create additional relationship table</a:t>
            </a:r>
          </a:p>
        </p:txBody>
      </p:sp>
      <p:pic>
        <p:nvPicPr>
          <p:cNvPr id="4" name="Content Placeholder 3"/>
          <p:cNvPicPr>
            <a:picLocks noGrp="1" noChangeAspect="1"/>
          </p:cNvPicPr>
          <p:nvPr>
            <p:ph idx="1"/>
          </p:nvPr>
        </p:nvPicPr>
        <p:blipFill>
          <a:blip r:embed="rId2"/>
          <a:stretch>
            <a:fillRect/>
          </a:stretch>
        </p:blipFill>
        <p:spPr>
          <a:xfrm>
            <a:off x="1795630" y="2031412"/>
            <a:ext cx="7181850" cy="1809750"/>
          </a:xfrm>
          <a:prstGeom prst="rect">
            <a:avLst/>
          </a:prstGeom>
        </p:spPr>
      </p:pic>
    </p:spTree>
    <p:extLst>
      <p:ext uri="{BB962C8B-B14F-4D97-AF65-F5344CB8AC3E}">
        <p14:creationId xmlns:p14="http://schemas.microsoft.com/office/powerpoint/2010/main" val="2739427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BCNF – </a:t>
            </a:r>
            <a:r>
              <a:rPr lang="he-IL" dirty="0"/>
              <a:t>דוגמה נוספת</a:t>
            </a:r>
            <a:endParaRPr lang="en-US" dirty="0"/>
          </a:p>
        </p:txBody>
      </p:sp>
      <p:sp>
        <p:nvSpPr>
          <p:cNvPr id="3" name="Content Placeholder 2"/>
          <p:cNvSpPr>
            <a:spLocks noGrp="1"/>
          </p:cNvSpPr>
          <p:nvPr>
            <p:ph idx="1"/>
          </p:nvPr>
        </p:nvSpPr>
        <p:spPr>
          <a:xfrm>
            <a:off x="838200" y="1825624"/>
            <a:ext cx="10515600" cy="4930177"/>
          </a:xfrm>
        </p:spPr>
        <p:txBody>
          <a:bodyPr>
            <a:normAutofit/>
          </a:bodyPr>
          <a:lstStyle/>
          <a:p>
            <a:pPr marL="0" indent="0" algn="r" rtl="1">
              <a:buNone/>
            </a:pPr>
            <a:r>
              <a:rPr lang="en-US" dirty="0"/>
              <a:t>StudentID is the PK</a:t>
            </a:r>
          </a:p>
          <a:p>
            <a:pPr marL="0" indent="0" algn="r" rtl="1">
              <a:buNone/>
            </a:pPr>
            <a:r>
              <a:rPr lang="he-IL" sz="2400" dirty="0"/>
              <a:t>אין כאן תלות בין מפתח ראשי לתת קבוצה</a:t>
            </a:r>
            <a:endParaRPr lang="en-US" sz="2400" dirty="0"/>
          </a:p>
          <a:p>
            <a:pPr marL="0" indent="0" algn="r" rtl="1">
              <a:buNone/>
            </a:pPr>
            <a:r>
              <a:rPr lang="en-US" dirty="0"/>
              <a:t>Student ID-&gt;Name, Course, Duration</a:t>
            </a:r>
            <a:endParaRPr lang="he-IL" dirty="0"/>
          </a:p>
          <a:p>
            <a:pPr marL="0" indent="0" algn="r" rtl="1">
              <a:buNone/>
            </a:pPr>
            <a:endParaRPr lang="he-IL" dirty="0"/>
          </a:p>
          <a:p>
            <a:pPr marL="0" indent="0" algn="r" rtl="1">
              <a:buNone/>
            </a:pPr>
            <a:endParaRPr lang="he-IL" dirty="0"/>
          </a:p>
          <a:p>
            <a:pPr marL="0" indent="0" algn="r" rtl="1">
              <a:buNone/>
            </a:pPr>
            <a:endParaRPr lang="en-US" dirty="0"/>
          </a:p>
          <a:p>
            <a:pPr marL="0" indent="0" algn="r" rtl="1">
              <a:buNone/>
            </a:pPr>
            <a:r>
              <a:rPr lang="he-IL" dirty="0"/>
              <a:t>אחרי הפרדה נקבל:</a:t>
            </a:r>
          </a:p>
          <a:p>
            <a:pPr marL="0" indent="0" algn="l">
              <a:buNone/>
            </a:pPr>
            <a:r>
              <a:rPr lang="en-US" sz="2400" dirty="0"/>
              <a:t>StudentID -&gt; Name  and </a:t>
            </a:r>
            <a:r>
              <a:rPr lang="en-US" sz="2400" dirty="0" err="1"/>
              <a:t>StudenID</a:t>
            </a:r>
            <a:r>
              <a:rPr lang="en-US" sz="2400" dirty="0"/>
              <a:t>-&gt;Course, Duration</a:t>
            </a:r>
          </a:p>
          <a:p>
            <a:pPr marL="0" indent="0" algn="l">
              <a:buNone/>
            </a:pPr>
            <a:r>
              <a:rPr lang="en-US" sz="2400" dirty="0"/>
              <a:t>Or </a:t>
            </a:r>
            <a:r>
              <a:rPr lang="en-US" sz="2400" dirty="0" err="1"/>
              <a:t>StudendId</a:t>
            </a:r>
            <a:r>
              <a:rPr lang="en-US" sz="2400" dirty="0"/>
              <a:t>-&gt; Course , </a:t>
            </a:r>
            <a:r>
              <a:rPr lang="en-US" sz="2400" dirty="0" err="1"/>
              <a:t>StudentId</a:t>
            </a:r>
            <a:r>
              <a:rPr lang="en-US" sz="2400" dirty="0"/>
              <a:t>-&gt;Duration</a:t>
            </a:r>
          </a:p>
          <a:p>
            <a:pPr marL="0" indent="0" algn="l">
              <a:buNone/>
            </a:pPr>
            <a:endParaRPr lang="he-IL" dirty="0"/>
          </a:p>
          <a:p>
            <a:endParaRPr lang="he-IL" dirty="0"/>
          </a:p>
          <a:p>
            <a:endParaRPr lang="he-IL" dirty="0"/>
          </a:p>
          <a:p>
            <a:endParaRPr lang="he-IL" dirty="0"/>
          </a:p>
          <a:p>
            <a:endParaRPr lang="en-US" dirty="0"/>
          </a:p>
        </p:txBody>
      </p:sp>
      <p:pic>
        <p:nvPicPr>
          <p:cNvPr id="5" name="Picture 4"/>
          <p:cNvPicPr>
            <a:picLocks noChangeAspect="1"/>
          </p:cNvPicPr>
          <p:nvPr/>
        </p:nvPicPr>
        <p:blipFill>
          <a:blip r:embed="rId2"/>
          <a:stretch>
            <a:fillRect/>
          </a:stretch>
        </p:blipFill>
        <p:spPr>
          <a:xfrm>
            <a:off x="838200" y="1825625"/>
            <a:ext cx="4819650" cy="1781175"/>
          </a:xfrm>
          <a:prstGeom prst="rect">
            <a:avLst/>
          </a:prstGeom>
        </p:spPr>
      </p:pic>
      <p:pic>
        <p:nvPicPr>
          <p:cNvPr id="6" name="Picture 5"/>
          <p:cNvPicPr>
            <a:picLocks noChangeAspect="1"/>
          </p:cNvPicPr>
          <p:nvPr/>
        </p:nvPicPr>
        <p:blipFill>
          <a:blip r:embed="rId3"/>
          <a:stretch>
            <a:fillRect/>
          </a:stretch>
        </p:blipFill>
        <p:spPr>
          <a:xfrm>
            <a:off x="945778" y="3706018"/>
            <a:ext cx="2190750" cy="1152525"/>
          </a:xfrm>
          <a:prstGeom prst="rect">
            <a:avLst/>
          </a:prstGeom>
        </p:spPr>
      </p:pic>
      <p:pic>
        <p:nvPicPr>
          <p:cNvPr id="7" name="Picture 6"/>
          <p:cNvPicPr>
            <a:picLocks noChangeAspect="1"/>
          </p:cNvPicPr>
          <p:nvPr/>
        </p:nvPicPr>
        <p:blipFill>
          <a:blip r:embed="rId4"/>
          <a:stretch>
            <a:fillRect/>
          </a:stretch>
        </p:blipFill>
        <p:spPr>
          <a:xfrm>
            <a:off x="5239367" y="3606800"/>
            <a:ext cx="2638425" cy="1447800"/>
          </a:xfrm>
          <a:prstGeom prst="rect">
            <a:avLst/>
          </a:prstGeom>
        </p:spPr>
      </p:pic>
    </p:spTree>
    <p:extLst>
      <p:ext uri="{BB962C8B-B14F-4D97-AF65-F5344CB8AC3E}">
        <p14:creationId xmlns:p14="http://schemas.microsoft.com/office/powerpoint/2010/main" val="2128068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4NF – four normal form</a:t>
            </a:r>
          </a:p>
        </p:txBody>
      </p:sp>
      <p:sp>
        <p:nvSpPr>
          <p:cNvPr id="3" name="Content Placeholder 2"/>
          <p:cNvSpPr>
            <a:spLocks noGrp="1"/>
          </p:cNvSpPr>
          <p:nvPr>
            <p:ph idx="1"/>
          </p:nvPr>
        </p:nvSpPr>
        <p:spPr>
          <a:xfrm>
            <a:off x="279699" y="1690688"/>
            <a:ext cx="11074101" cy="5032841"/>
          </a:xfrm>
        </p:spPr>
        <p:txBody>
          <a:bodyPr/>
          <a:lstStyle/>
          <a:p>
            <a:r>
              <a:rPr lang="en-US" dirty="0">
                <a:solidFill>
                  <a:srgbClr val="FF0000"/>
                </a:solidFill>
              </a:rPr>
              <a:t>No multi value dependencies</a:t>
            </a:r>
          </a:p>
          <a:p>
            <a:pPr marL="0" indent="0">
              <a:buNone/>
            </a:pPr>
            <a:r>
              <a:rPr lang="en-US" dirty="0"/>
              <a:t>Suppose we have the following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600" dirty="0"/>
              <a:t>We are in 1NF , 2NF and 3ND , simple attribute, all depends on primary key and no duplicate attributes.</a:t>
            </a:r>
          </a:p>
          <a:p>
            <a:pPr marL="0" indent="0">
              <a:buNone/>
            </a:pPr>
            <a:r>
              <a:rPr lang="en-US" sz="1600" dirty="0"/>
              <a:t>But for 4NF, because a customer can have more then 1 picture or a phone, we added multiple rows and it’s a redundancy.</a:t>
            </a:r>
          </a:p>
          <a:p>
            <a:pPr marL="0" indent="0">
              <a:buNone/>
            </a:pPr>
            <a:r>
              <a:rPr lang="en-US" sz="1600" dirty="0"/>
              <a:t>To fix that , we need to design the database tables such as there are no multi value dependencies:</a:t>
            </a:r>
          </a:p>
          <a:p>
            <a:pPr marL="0" indent="0">
              <a:buNone/>
            </a:pPr>
            <a:endParaRPr lang="en-US" sz="1600"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58642723"/>
              </p:ext>
            </p:extLst>
          </p:nvPr>
        </p:nvGraphicFramePr>
        <p:xfrm>
          <a:off x="730324" y="3118621"/>
          <a:ext cx="8128000" cy="1483360"/>
        </p:xfrm>
        <a:graphic>
          <a:graphicData uri="http://schemas.openxmlformats.org/drawingml/2006/table">
            <a:tbl>
              <a:tblPr firstRow="1" bandRow="1">
                <a:tableStyleId>{5C22544A-7EE6-4342-B048-85BDC9FD1C3A}</a:tableStyleId>
              </a:tblPr>
              <a:tblGrid>
                <a:gridCol w="1819238">
                  <a:extLst>
                    <a:ext uri="{9D8B030D-6E8A-4147-A177-3AD203B41FA5}">
                      <a16:colId xmlns:a16="http://schemas.microsoft.com/office/drawing/2014/main" val="1202269712"/>
                    </a:ext>
                  </a:extLst>
                </a:gridCol>
                <a:gridCol w="1431962">
                  <a:extLst>
                    <a:ext uri="{9D8B030D-6E8A-4147-A177-3AD203B41FA5}">
                      <a16:colId xmlns:a16="http://schemas.microsoft.com/office/drawing/2014/main" val="2663029019"/>
                    </a:ext>
                  </a:extLst>
                </a:gridCol>
                <a:gridCol w="1625600">
                  <a:extLst>
                    <a:ext uri="{9D8B030D-6E8A-4147-A177-3AD203B41FA5}">
                      <a16:colId xmlns:a16="http://schemas.microsoft.com/office/drawing/2014/main" val="454924163"/>
                    </a:ext>
                  </a:extLst>
                </a:gridCol>
                <a:gridCol w="1625600">
                  <a:extLst>
                    <a:ext uri="{9D8B030D-6E8A-4147-A177-3AD203B41FA5}">
                      <a16:colId xmlns:a16="http://schemas.microsoft.com/office/drawing/2014/main" val="3682697396"/>
                    </a:ext>
                  </a:extLst>
                </a:gridCol>
                <a:gridCol w="1625600">
                  <a:extLst>
                    <a:ext uri="{9D8B030D-6E8A-4147-A177-3AD203B41FA5}">
                      <a16:colId xmlns:a16="http://schemas.microsoft.com/office/drawing/2014/main" val="313607571"/>
                    </a:ext>
                  </a:extLst>
                </a:gridCol>
              </a:tblGrid>
              <a:tr h="370840">
                <a:tc>
                  <a:txBody>
                    <a:bodyPr/>
                    <a:lstStyle/>
                    <a:p>
                      <a:r>
                        <a:rPr lang="en-US" dirty="0"/>
                        <a:t>Customer</a:t>
                      </a:r>
                      <a:r>
                        <a:rPr lang="en-US" baseline="0" dirty="0"/>
                        <a:t> ID</a:t>
                      </a:r>
                      <a:endParaRPr lang="en-US" dirty="0"/>
                    </a:p>
                  </a:txBody>
                  <a:tcPr/>
                </a:tc>
                <a:tc>
                  <a:txBody>
                    <a:bodyPr/>
                    <a:lstStyle/>
                    <a:p>
                      <a:r>
                        <a:rPr lang="en-US" dirty="0"/>
                        <a:t>Address</a:t>
                      </a:r>
                    </a:p>
                  </a:txBody>
                  <a:tcPr/>
                </a:tc>
                <a:tc>
                  <a:txBody>
                    <a:bodyPr/>
                    <a:lstStyle/>
                    <a:p>
                      <a:r>
                        <a:rPr lang="en-US" dirty="0"/>
                        <a:t>Order id</a:t>
                      </a:r>
                    </a:p>
                  </a:txBody>
                  <a:tcPr/>
                </a:tc>
                <a:tc>
                  <a:txBody>
                    <a:bodyPr/>
                    <a:lstStyle/>
                    <a:p>
                      <a:r>
                        <a:rPr lang="en-US" dirty="0"/>
                        <a:t>picture</a:t>
                      </a:r>
                    </a:p>
                  </a:txBody>
                  <a:tcPr/>
                </a:tc>
                <a:tc>
                  <a:txBody>
                    <a:bodyPr/>
                    <a:lstStyle/>
                    <a:p>
                      <a:r>
                        <a:rPr lang="en-US" dirty="0"/>
                        <a:t>Phone</a:t>
                      </a:r>
                      <a:r>
                        <a:rPr lang="en-US" baseline="0" dirty="0"/>
                        <a:t> number</a:t>
                      </a:r>
                      <a:endParaRPr lang="en-US" dirty="0"/>
                    </a:p>
                  </a:txBody>
                  <a:tcPr/>
                </a:tc>
                <a:extLst>
                  <a:ext uri="{0D108BD9-81ED-4DB2-BD59-A6C34878D82A}">
                    <a16:rowId xmlns:a16="http://schemas.microsoft.com/office/drawing/2014/main" val="1677854416"/>
                  </a:ext>
                </a:extLst>
              </a:tr>
              <a:tr h="370840">
                <a:tc>
                  <a:txBody>
                    <a:bodyPr/>
                    <a:lstStyle/>
                    <a:p>
                      <a:r>
                        <a:rPr lang="en-US" dirty="0"/>
                        <a:t>1</a:t>
                      </a:r>
                    </a:p>
                  </a:txBody>
                  <a:tcPr/>
                </a:tc>
                <a:tc>
                  <a:txBody>
                    <a:bodyPr/>
                    <a:lstStyle/>
                    <a:p>
                      <a:r>
                        <a:rPr lang="en-US" dirty="0"/>
                        <a:t>Rishon</a:t>
                      </a:r>
                    </a:p>
                  </a:txBody>
                  <a:tcPr/>
                </a:tc>
                <a:tc>
                  <a:txBody>
                    <a:bodyPr/>
                    <a:lstStyle/>
                    <a:p>
                      <a:r>
                        <a:rPr lang="en-US" dirty="0"/>
                        <a:t>1</a:t>
                      </a:r>
                    </a:p>
                  </a:txBody>
                  <a:tcPr/>
                </a:tc>
                <a:tc>
                  <a:txBody>
                    <a:bodyPr/>
                    <a:lstStyle/>
                    <a:p>
                      <a:r>
                        <a:rPr lang="en-US" dirty="0"/>
                        <a:t>Image1.jpg</a:t>
                      </a:r>
                    </a:p>
                  </a:txBody>
                  <a:tcPr/>
                </a:tc>
                <a:tc>
                  <a:txBody>
                    <a:bodyPr/>
                    <a:lstStyle/>
                    <a:p>
                      <a:r>
                        <a:rPr lang="en-US" dirty="0"/>
                        <a:t>03-1231231</a:t>
                      </a:r>
                    </a:p>
                  </a:txBody>
                  <a:tcPr/>
                </a:tc>
                <a:extLst>
                  <a:ext uri="{0D108BD9-81ED-4DB2-BD59-A6C34878D82A}">
                    <a16:rowId xmlns:a16="http://schemas.microsoft.com/office/drawing/2014/main" val="3922210785"/>
                  </a:ext>
                </a:extLst>
              </a:tr>
              <a:tr h="370840">
                <a:tc>
                  <a:txBody>
                    <a:bodyPr/>
                    <a:lstStyle/>
                    <a:p>
                      <a:r>
                        <a:rPr lang="en-US" dirty="0"/>
                        <a:t>2</a:t>
                      </a:r>
                    </a:p>
                  </a:txBody>
                  <a:tcPr/>
                </a:tc>
                <a:tc>
                  <a:txBody>
                    <a:bodyPr/>
                    <a:lstStyle/>
                    <a:p>
                      <a:r>
                        <a:rPr lang="en-US" dirty="0"/>
                        <a:t>Tel Aviv</a:t>
                      </a:r>
                    </a:p>
                  </a:txBody>
                  <a:tcPr/>
                </a:tc>
                <a:tc>
                  <a:txBody>
                    <a:bodyPr/>
                    <a:lstStyle/>
                    <a:p>
                      <a:r>
                        <a:rPr lang="en-US" dirty="0"/>
                        <a:t>2</a:t>
                      </a:r>
                    </a:p>
                  </a:txBody>
                  <a:tcPr/>
                </a:tc>
                <a:tc>
                  <a:txBody>
                    <a:bodyPr/>
                    <a:lstStyle/>
                    <a:p>
                      <a:r>
                        <a:rPr lang="en-US" dirty="0"/>
                        <a:t>Image10.jpg</a:t>
                      </a:r>
                    </a:p>
                  </a:txBody>
                  <a:tcPr/>
                </a:tc>
                <a:tc>
                  <a:txBody>
                    <a:bodyPr/>
                    <a:lstStyle/>
                    <a:p>
                      <a:r>
                        <a:rPr lang="en-US" dirty="0"/>
                        <a:t>03-1234569</a:t>
                      </a:r>
                    </a:p>
                  </a:txBody>
                  <a:tcPr/>
                </a:tc>
                <a:extLst>
                  <a:ext uri="{0D108BD9-81ED-4DB2-BD59-A6C34878D82A}">
                    <a16:rowId xmlns:a16="http://schemas.microsoft.com/office/drawing/2014/main" val="2649131246"/>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Tel Aviv</a:t>
                      </a:r>
                    </a:p>
                  </a:txBody>
                  <a:tcPr/>
                </a:tc>
                <a:tc>
                  <a:txBody>
                    <a:bodyPr/>
                    <a:lstStyle/>
                    <a:p>
                      <a:r>
                        <a:rPr lang="en-US" dirty="0"/>
                        <a:t>3</a:t>
                      </a:r>
                    </a:p>
                  </a:txBody>
                  <a:tcPr/>
                </a:tc>
                <a:tc>
                  <a:txBody>
                    <a:bodyPr/>
                    <a:lstStyle/>
                    <a:p>
                      <a:r>
                        <a:rPr lang="en-US" dirty="0"/>
                        <a:t>Image2.jpg</a:t>
                      </a:r>
                    </a:p>
                  </a:txBody>
                  <a:tcPr/>
                </a:tc>
                <a:tc>
                  <a:txBody>
                    <a:bodyPr/>
                    <a:lstStyle/>
                    <a:p>
                      <a:r>
                        <a:rPr lang="en-US" dirty="0"/>
                        <a:t>03-1234569</a:t>
                      </a:r>
                    </a:p>
                  </a:txBody>
                  <a:tcPr/>
                </a:tc>
                <a:extLst>
                  <a:ext uri="{0D108BD9-81ED-4DB2-BD59-A6C34878D82A}">
                    <a16:rowId xmlns:a16="http://schemas.microsoft.com/office/drawing/2014/main" val="1719008514"/>
                  </a:ext>
                </a:extLst>
              </a:tr>
            </a:tbl>
          </a:graphicData>
        </a:graphic>
      </p:graphicFrame>
    </p:spTree>
    <p:extLst>
      <p:ext uri="{BB962C8B-B14F-4D97-AF65-F5344CB8AC3E}">
        <p14:creationId xmlns:p14="http://schemas.microsoft.com/office/powerpoint/2010/main" val="1642042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to fix to 4NF?</a:t>
            </a:r>
          </a:p>
        </p:txBody>
      </p:sp>
      <p:sp>
        <p:nvSpPr>
          <p:cNvPr id="3" name="Content Placeholder 2"/>
          <p:cNvSpPr>
            <a:spLocks noGrp="1"/>
          </p:cNvSpPr>
          <p:nvPr>
            <p:ph idx="1"/>
          </p:nvPr>
        </p:nvSpPr>
        <p:spPr>
          <a:xfrm>
            <a:off x="838200" y="1452282"/>
            <a:ext cx="10515600" cy="472468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47827040"/>
              </p:ext>
            </p:extLst>
          </p:nvPr>
        </p:nvGraphicFramePr>
        <p:xfrm>
          <a:off x="838200" y="1410989"/>
          <a:ext cx="5616687" cy="1485652"/>
        </p:xfrm>
        <a:graphic>
          <a:graphicData uri="http://schemas.openxmlformats.org/drawingml/2006/table">
            <a:tbl>
              <a:tblPr firstRow="1" bandRow="1">
                <a:tableStyleId>{5C22544A-7EE6-4342-B048-85BDC9FD1C3A}</a:tableStyleId>
              </a:tblPr>
              <a:tblGrid>
                <a:gridCol w="1872229">
                  <a:extLst>
                    <a:ext uri="{9D8B030D-6E8A-4147-A177-3AD203B41FA5}">
                      <a16:colId xmlns:a16="http://schemas.microsoft.com/office/drawing/2014/main" val="161880559"/>
                    </a:ext>
                  </a:extLst>
                </a:gridCol>
                <a:gridCol w="1872229">
                  <a:extLst>
                    <a:ext uri="{9D8B030D-6E8A-4147-A177-3AD203B41FA5}">
                      <a16:colId xmlns:a16="http://schemas.microsoft.com/office/drawing/2014/main" val="2261602900"/>
                    </a:ext>
                  </a:extLst>
                </a:gridCol>
                <a:gridCol w="1872229">
                  <a:extLst>
                    <a:ext uri="{9D8B030D-6E8A-4147-A177-3AD203B41FA5}">
                      <a16:colId xmlns:a16="http://schemas.microsoft.com/office/drawing/2014/main" val="3854584816"/>
                    </a:ext>
                  </a:extLst>
                </a:gridCol>
              </a:tblGrid>
              <a:tr h="371413">
                <a:tc>
                  <a:txBody>
                    <a:bodyPr/>
                    <a:lstStyle/>
                    <a:p>
                      <a:r>
                        <a:rPr lang="en-US" dirty="0"/>
                        <a:t>Customer</a:t>
                      </a:r>
                      <a:r>
                        <a:rPr lang="en-US" baseline="0" dirty="0"/>
                        <a:t> ID</a:t>
                      </a:r>
                      <a:endParaRPr lang="en-US" dirty="0"/>
                    </a:p>
                  </a:txBody>
                  <a:tcPr/>
                </a:tc>
                <a:tc>
                  <a:txBody>
                    <a:bodyPr/>
                    <a:lstStyle/>
                    <a:p>
                      <a:r>
                        <a:rPr lang="en-US" dirty="0"/>
                        <a:t>Address</a:t>
                      </a:r>
                    </a:p>
                  </a:txBody>
                  <a:tcPr/>
                </a:tc>
                <a:tc>
                  <a:txBody>
                    <a:bodyPr/>
                    <a:lstStyle/>
                    <a:p>
                      <a:r>
                        <a:rPr lang="en-US" dirty="0"/>
                        <a:t>Order id</a:t>
                      </a:r>
                    </a:p>
                  </a:txBody>
                  <a:tcPr/>
                </a:tc>
                <a:extLst>
                  <a:ext uri="{0D108BD9-81ED-4DB2-BD59-A6C34878D82A}">
                    <a16:rowId xmlns:a16="http://schemas.microsoft.com/office/drawing/2014/main" val="2770506603"/>
                  </a:ext>
                </a:extLst>
              </a:tr>
              <a:tr h="371413">
                <a:tc>
                  <a:txBody>
                    <a:bodyPr/>
                    <a:lstStyle/>
                    <a:p>
                      <a:r>
                        <a:rPr lang="en-US" dirty="0"/>
                        <a:t>1</a:t>
                      </a:r>
                    </a:p>
                  </a:txBody>
                  <a:tcPr/>
                </a:tc>
                <a:tc>
                  <a:txBody>
                    <a:bodyPr/>
                    <a:lstStyle/>
                    <a:p>
                      <a:r>
                        <a:rPr lang="en-US" dirty="0"/>
                        <a:t>Rishon</a:t>
                      </a:r>
                    </a:p>
                  </a:txBody>
                  <a:tcPr/>
                </a:tc>
                <a:tc>
                  <a:txBody>
                    <a:bodyPr/>
                    <a:lstStyle/>
                    <a:p>
                      <a:r>
                        <a:rPr lang="en-US" dirty="0"/>
                        <a:t>1</a:t>
                      </a:r>
                    </a:p>
                  </a:txBody>
                  <a:tcPr/>
                </a:tc>
                <a:extLst>
                  <a:ext uri="{0D108BD9-81ED-4DB2-BD59-A6C34878D82A}">
                    <a16:rowId xmlns:a16="http://schemas.microsoft.com/office/drawing/2014/main" val="1891554365"/>
                  </a:ext>
                </a:extLst>
              </a:tr>
              <a:tr h="371413">
                <a:tc>
                  <a:txBody>
                    <a:bodyPr/>
                    <a:lstStyle/>
                    <a:p>
                      <a:r>
                        <a:rPr lang="en-US" dirty="0"/>
                        <a:t>2</a:t>
                      </a:r>
                    </a:p>
                  </a:txBody>
                  <a:tcPr/>
                </a:tc>
                <a:tc>
                  <a:txBody>
                    <a:bodyPr/>
                    <a:lstStyle/>
                    <a:p>
                      <a:r>
                        <a:rPr lang="en-US" dirty="0"/>
                        <a:t>Tel Aviv</a:t>
                      </a:r>
                    </a:p>
                  </a:txBody>
                  <a:tcPr/>
                </a:tc>
                <a:tc>
                  <a:txBody>
                    <a:bodyPr/>
                    <a:lstStyle/>
                    <a:p>
                      <a:r>
                        <a:rPr lang="en-US" dirty="0"/>
                        <a:t>2</a:t>
                      </a:r>
                    </a:p>
                  </a:txBody>
                  <a:tcPr/>
                </a:tc>
                <a:extLst>
                  <a:ext uri="{0D108BD9-81ED-4DB2-BD59-A6C34878D82A}">
                    <a16:rowId xmlns:a16="http://schemas.microsoft.com/office/drawing/2014/main" val="2727248421"/>
                  </a:ext>
                </a:extLst>
              </a:tr>
              <a:tr h="371413">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Tel Aviv</a:t>
                      </a:r>
                    </a:p>
                  </a:txBody>
                  <a:tcPr/>
                </a:tc>
                <a:tc>
                  <a:txBody>
                    <a:bodyPr/>
                    <a:lstStyle/>
                    <a:p>
                      <a:r>
                        <a:rPr lang="en-US" dirty="0"/>
                        <a:t>3</a:t>
                      </a:r>
                    </a:p>
                  </a:txBody>
                  <a:tcPr/>
                </a:tc>
                <a:extLst>
                  <a:ext uri="{0D108BD9-81ED-4DB2-BD59-A6C34878D82A}">
                    <a16:rowId xmlns:a16="http://schemas.microsoft.com/office/drawing/2014/main" val="36293688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93908981"/>
              </p:ext>
            </p:extLst>
          </p:nvPr>
        </p:nvGraphicFramePr>
        <p:xfrm>
          <a:off x="935915" y="3053442"/>
          <a:ext cx="4249271" cy="1483360"/>
        </p:xfrm>
        <a:graphic>
          <a:graphicData uri="http://schemas.openxmlformats.org/drawingml/2006/table">
            <a:tbl>
              <a:tblPr firstRow="1" bandRow="1">
                <a:tableStyleId>{5C22544A-7EE6-4342-B048-85BDC9FD1C3A}</a:tableStyleId>
              </a:tblPr>
              <a:tblGrid>
                <a:gridCol w="1968650">
                  <a:extLst>
                    <a:ext uri="{9D8B030D-6E8A-4147-A177-3AD203B41FA5}">
                      <a16:colId xmlns:a16="http://schemas.microsoft.com/office/drawing/2014/main" val="1959763790"/>
                    </a:ext>
                  </a:extLst>
                </a:gridCol>
                <a:gridCol w="2280621">
                  <a:extLst>
                    <a:ext uri="{9D8B030D-6E8A-4147-A177-3AD203B41FA5}">
                      <a16:colId xmlns:a16="http://schemas.microsoft.com/office/drawing/2014/main" val="130985082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Customer</a:t>
                      </a:r>
                      <a:r>
                        <a:rPr lang="en-US" baseline="0" dirty="0"/>
                        <a:t> ID</a:t>
                      </a:r>
                      <a:endParaRPr lang="en-US" dirty="0"/>
                    </a:p>
                  </a:txBody>
                  <a:tcPr/>
                </a:tc>
                <a:tc>
                  <a:txBody>
                    <a:bodyPr/>
                    <a:lstStyle/>
                    <a:p>
                      <a:r>
                        <a:rPr lang="en-US" dirty="0"/>
                        <a:t>Picture</a:t>
                      </a:r>
                    </a:p>
                  </a:txBody>
                  <a:tcPr/>
                </a:tc>
                <a:extLst>
                  <a:ext uri="{0D108BD9-81ED-4DB2-BD59-A6C34878D82A}">
                    <a16:rowId xmlns:a16="http://schemas.microsoft.com/office/drawing/2014/main" val="1508602111"/>
                  </a:ext>
                </a:extLst>
              </a:tr>
              <a:tr h="370840">
                <a:tc>
                  <a:txBody>
                    <a:bodyPr/>
                    <a:lstStyle/>
                    <a:p>
                      <a:r>
                        <a:rPr lang="en-US" dirty="0"/>
                        <a:t>1</a:t>
                      </a:r>
                    </a:p>
                  </a:txBody>
                  <a:tcPr/>
                </a:tc>
                <a:tc>
                  <a:txBody>
                    <a:bodyPr/>
                    <a:lstStyle/>
                    <a:p>
                      <a:r>
                        <a:rPr lang="en-US" dirty="0"/>
                        <a:t>Image10.jpg</a:t>
                      </a:r>
                    </a:p>
                  </a:txBody>
                  <a:tcPr/>
                </a:tc>
                <a:extLst>
                  <a:ext uri="{0D108BD9-81ED-4DB2-BD59-A6C34878D82A}">
                    <a16:rowId xmlns:a16="http://schemas.microsoft.com/office/drawing/2014/main" val="3797448163"/>
                  </a:ext>
                </a:extLst>
              </a:tr>
              <a:tr h="370840">
                <a:tc>
                  <a:txBody>
                    <a:bodyPr/>
                    <a:lstStyle/>
                    <a:p>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Image11.jpg</a:t>
                      </a:r>
                    </a:p>
                  </a:txBody>
                  <a:tcPr/>
                </a:tc>
                <a:extLst>
                  <a:ext uri="{0D108BD9-81ED-4DB2-BD59-A6C34878D82A}">
                    <a16:rowId xmlns:a16="http://schemas.microsoft.com/office/drawing/2014/main" val="1948673993"/>
                  </a:ext>
                </a:extLst>
              </a:tr>
              <a:tr h="370840">
                <a:tc>
                  <a:txBody>
                    <a:bodyPr/>
                    <a:lstStyle/>
                    <a:p>
                      <a:r>
                        <a:rPr lang="en-US"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Image30.jpg</a:t>
                      </a:r>
                    </a:p>
                  </a:txBody>
                  <a:tcPr/>
                </a:tc>
                <a:extLst>
                  <a:ext uri="{0D108BD9-81ED-4DB2-BD59-A6C34878D82A}">
                    <a16:rowId xmlns:a16="http://schemas.microsoft.com/office/drawing/2014/main" val="295254443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81190497"/>
              </p:ext>
            </p:extLst>
          </p:nvPr>
        </p:nvGraphicFramePr>
        <p:xfrm>
          <a:off x="5809129" y="3072942"/>
          <a:ext cx="4249271" cy="1483360"/>
        </p:xfrm>
        <a:graphic>
          <a:graphicData uri="http://schemas.openxmlformats.org/drawingml/2006/table">
            <a:tbl>
              <a:tblPr firstRow="1" bandRow="1">
                <a:tableStyleId>{5C22544A-7EE6-4342-B048-85BDC9FD1C3A}</a:tableStyleId>
              </a:tblPr>
              <a:tblGrid>
                <a:gridCol w="1968650">
                  <a:extLst>
                    <a:ext uri="{9D8B030D-6E8A-4147-A177-3AD203B41FA5}">
                      <a16:colId xmlns:a16="http://schemas.microsoft.com/office/drawing/2014/main" val="1959763790"/>
                    </a:ext>
                  </a:extLst>
                </a:gridCol>
                <a:gridCol w="2280621">
                  <a:extLst>
                    <a:ext uri="{9D8B030D-6E8A-4147-A177-3AD203B41FA5}">
                      <a16:colId xmlns:a16="http://schemas.microsoft.com/office/drawing/2014/main" val="130985082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Customer</a:t>
                      </a:r>
                      <a:r>
                        <a:rPr lang="en-US" baseline="0" dirty="0"/>
                        <a:t> ID</a:t>
                      </a:r>
                      <a:endParaRPr lang="en-US" dirty="0"/>
                    </a:p>
                  </a:txBody>
                  <a:tcPr/>
                </a:tc>
                <a:tc>
                  <a:txBody>
                    <a:bodyPr/>
                    <a:lstStyle/>
                    <a:p>
                      <a:r>
                        <a:rPr lang="en-US" dirty="0"/>
                        <a:t>phone</a:t>
                      </a:r>
                    </a:p>
                  </a:txBody>
                  <a:tcPr/>
                </a:tc>
                <a:extLst>
                  <a:ext uri="{0D108BD9-81ED-4DB2-BD59-A6C34878D82A}">
                    <a16:rowId xmlns:a16="http://schemas.microsoft.com/office/drawing/2014/main" val="1508602111"/>
                  </a:ext>
                </a:extLst>
              </a:tr>
              <a:tr h="370840">
                <a:tc>
                  <a:txBody>
                    <a:bodyPr/>
                    <a:lstStyle/>
                    <a:p>
                      <a:r>
                        <a:rPr lang="en-US" dirty="0"/>
                        <a:t>1</a:t>
                      </a:r>
                    </a:p>
                  </a:txBody>
                  <a:tcPr/>
                </a:tc>
                <a:tc>
                  <a:txBody>
                    <a:bodyPr/>
                    <a:lstStyle/>
                    <a:p>
                      <a:r>
                        <a:rPr lang="en-US" dirty="0"/>
                        <a:t>03-12345678</a:t>
                      </a:r>
                    </a:p>
                  </a:txBody>
                  <a:tcPr/>
                </a:tc>
                <a:extLst>
                  <a:ext uri="{0D108BD9-81ED-4DB2-BD59-A6C34878D82A}">
                    <a16:rowId xmlns:a16="http://schemas.microsoft.com/office/drawing/2014/main" val="3797448163"/>
                  </a:ext>
                </a:extLst>
              </a:tr>
              <a:tr h="370840">
                <a:tc>
                  <a:txBody>
                    <a:bodyPr/>
                    <a:lstStyle/>
                    <a:p>
                      <a:r>
                        <a:rPr lang="en-US" dirty="0"/>
                        <a:t>2</a:t>
                      </a:r>
                    </a:p>
                  </a:txBody>
                  <a:tcPr/>
                </a:tc>
                <a:tc>
                  <a:txBody>
                    <a:bodyPr/>
                    <a:lstStyle/>
                    <a:p>
                      <a:r>
                        <a:rPr lang="en-US" dirty="0"/>
                        <a:t>03-14345678</a:t>
                      </a:r>
                    </a:p>
                  </a:txBody>
                  <a:tcPr/>
                </a:tc>
                <a:extLst>
                  <a:ext uri="{0D108BD9-81ED-4DB2-BD59-A6C34878D82A}">
                    <a16:rowId xmlns:a16="http://schemas.microsoft.com/office/drawing/2014/main" val="1948673993"/>
                  </a:ext>
                </a:extLst>
              </a:tr>
              <a:tr h="370840">
                <a:tc>
                  <a:txBody>
                    <a:bodyPr/>
                    <a:lstStyle/>
                    <a:p>
                      <a:r>
                        <a:rPr lang="en-US" dirty="0"/>
                        <a:t>3</a:t>
                      </a:r>
                    </a:p>
                  </a:txBody>
                  <a:tcPr/>
                </a:tc>
                <a:tc>
                  <a:txBody>
                    <a:bodyPr/>
                    <a:lstStyle/>
                    <a:p>
                      <a:r>
                        <a:rPr lang="en-US" dirty="0"/>
                        <a:t>03-12345111</a:t>
                      </a:r>
                    </a:p>
                  </a:txBody>
                  <a:tcPr/>
                </a:tc>
                <a:extLst>
                  <a:ext uri="{0D108BD9-81ED-4DB2-BD59-A6C34878D82A}">
                    <a16:rowId xmlns:a16="http://schemas.microsoft.com/office/drawing/2014/main" val="2952544439"/>
                  </a:ext>
                </a:extLst>
              </a:tr>
            </a:tbl>
          </a:graphicData>
        </a:graphic>
      </p:graphicFrame>
    </p:spTree>
    <p:extLst>
      <p:ext uri="{BB962C8B-B14F-4D97-AF65-F5344CB8AC3E}">
        <p14:creationId xmlns:p14="http://schemas.microsoft.com/office/powerpoint/2010/main" val="2994916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Functional-Dependency Theory</a:t>
            </a:r>
          </a:p>
        </p:txBody>
      </p:sp>
      <p:sp>
        <p:nvSpPr>
          <p:cNvPr id="3" name="Content Placeholder 2"/>
          <p:cNvSpPr>
            <a:spLocks noGrp="1"/>
          </p:cNvSpPr>
          <p:nvPr>
            <p:ph idx="1"/>
          </p:nvPr>
        </p:nvSpPr>
        <p:spPr/>
        <p:txBody>
          <a:bodyPr>
            <a:normAutofit/>
          </a:bodyPr>
          <a:lstStyle/>
          <a:p>
            <a:pPr marL="0" indent="0">
              <a:buNone/>
            </a:pPr>
            <a:r>
              <a:rPr lang="en-US" dirty="0"/>
              <a:t>A → B</a:t>
            </a:r>
          </a:p>
          <a:p>
            <a:pPr marL="0" indent="0">
              <a:buNone/>
            </a:pPr>
            <a:r>
              <a:rPr lang="en-US" dirty="0"/>
              <a:t>A → C</a:t>
            </a:r>
          </a:p>
          <a:p>
            <a:pPr marL="0" indent="0">
              <a:buNone/>
            </a:pPr>
            <a:r>
              <a:rPr lang="en-US" dirty="0"/>
              <a:t>CG → H</a:t>
            </a:r>
          </a:p>
          <a:p>
            <a:pPr marL="0" indent="0">
              <a:buNone/>
            </a:pPr>
            <a:r>
              <a:rPr lang="en-US" dirty="0"/>
              <a:t>CG → I</a:t>
            </a:r>
          </a:p>
          <a:p>
            <a:pPr marL="0" indent="0">
              <a:buNone/>
            </a:pPr>
            <a:r>
              <a:rPr lang="en-US" dirty="0"/>
              <a:t>B → H</a:t>
            </a:r>
          </a:p>
          <a:p>
            <a:pPr marL="0" indent="0">
              <a:buNone/>
            </a:pPr>
            <a:r>
              <a:rPr lang="en-US" dirty="0"/>
              <a:t>The functional dependency:   (A-&gt;B-&gt;H)</a:t>
            </a:r>
          </a:p>
          <a:p>
            <a:pPr marL="0" indent="0">
              <a:buNone/>
            </a:pPr>
            <a:r>
              <a:rPr lang="en-US" dirty="0">
                <a:solidFill>
                  <a:schemeClr val="accent2"/>
                </a:solidFill>
              </a:rPr>
              <a:t>A → H</a:t>
            </a:r>
          </a:p>
          <a:p>
            <a:pPr marL="0" indent="0">
              <a:buNone/>
            </a:pPr>
            <a:r>
              <a:rPr lang="en-US" dirty="0"/>
              <a:t>			</a:t>
            </a:r>
            <a:r>
              <a:rPr lang="en-US" dirty="0">
                <a:solidFill>
                  <a:schemeClr val="accent2"/>
                </a:solidFill>
              </a:rPr>
              <a:t>transitivity rule.</a:t>
            </a:r>
          </a:p>
        </p:txBody>
      </p:sp>
    </p:spTree>
    <p:extLst>
      <p:ext uri="{BB962C8B-B14F-4D97-AF65-F5344CB8AC3E}">
        <p14:creationId xmlns:p14="http://schemas.microsoft.com/office/powerpoint/2010/main" val="878275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דוגמה</a:t>
            </a:r>
            <a:endParaRPr lang="en-US" dirty="0"/>
          </a:p>
        </p:txBody>
      </p:sp>
      <p:sp>
        <p:nvSpPr>
          <p:cNvPr id="6" name="Content Placeholder 5"/>
          <p:cNvSpPr>
            <a:spLocks noGrp="1"/>
          </p:cNvSpPr>
          <p:nvPr>
            <p:ph idx="1"/>
          </p:nvPr>
        </p:nvSpPr>
        <p:spPr/>
        <p:txBody>
          <a:bodyPr/>
          <a:lstStyle/>
          <a:p>
            <a:endParaRPr lang="en-US" dirty="0"/>
          </a:p>
          <a:p>
            <a:endParaRPr lang="en-US" dirty="0"/>
          </a:p>
          <a:p>
            <a:endParaRPr lang="en-US" dirty="0"/>
          </a:p>
          <a:p>
            <a:r>
              <a:rPr lang="en-US" dirty="0"/>
              <a:t>If Name-&gt;occupation and occupation -&gt; salary</a:t>
            </a:r>
          </a:p>
          <a:p>
            <a:r>
              <a:rPr lang="en-US" dirty="0"/>
              <a:t>We can say the Ron ern 20000</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11936489"/>
              </p:ext>
            </p:extLst>
          </p:nvPr>
        </p:nvGraphicFramePr>
        <p:xfrm>
          <a:off x="923962" y="2054291"/>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90560662"/>
                    </a:ext>
                  </a:extLst>
                </a:gridCol>
                <a:gridCol w="2709333">
                  <a:extLst>
                    <a:ext uri="{9D8B030D-6E8A-4147-A177-3AD203B41FA5}">
                      <a16:colId xmlns:a16="http://schemas.microsoft.com/office/drawing/2014/main" val="41559184"/>
                    </a:ext>
                  </a:extLst>
                </a:gridCol>
                <a:gridCol w="2709333">
                  <a:extLst>
                    <a:ext uri="{9D8B030D-6E8A-4147-A177-3AD203B41FA5}">
                      <a16:colId xmlns:a16="http://schemas.microsoft.com/office/drawing/2014/main" val="3958521899"/>
                    </a:ext>
                  </a:extLst>
                </a:gridCol>
              </a:tblGrid>
              <a:tr h="370840">
                <a:tc>
                  <a:txBody>
                    <a:bodyPr/>
                    <a:lstStyle/>
                    <a:p>
                      <a:r>
                        <a:rPr lang="en-US" dirty="0"/>
                        <a:t>Name</a:t>
                      </a:r>
                    </a:p>
                  </a:txBody>
                  <a:tcPr/>
                </a:tc>
                <a:tc>
                  <a:txBody>
                    <a:bodyPr/>
                    <a:lstStyle/>
                    <a:p>
                      <a:r>
                        <a:rPr lang="en-US" dirty="0"/>
                        <a:t>Occupation</a:t>
                      </a:r>
                    </a:p>
                  </a:txBody>
                  <a:tcPr/>
                </a:tc>
                <a:tc>
                  <a:txBody>
                    <a:bodyPr/>
                    <a:lstStyle/>
                    <a:p>
                      <a:r>
                        <a:rPr lang="en-US" dirty="0"/>
                        <a:t>Salary</a:t>
                      </a:r>
                    </a:p>
                  </a:txBody>
                  <a:tcPr/>
                </a:tc>
                <a:extLst>
                  <a:ext uri="{0D108BD9-81ED-4DB2-BD59-A6C34878D82A}">
                    <a16:rowId xmlns:a16="http://schemas.microsoft.com/office/drawing/2014/main" val="2644359477"/>
                  </a:ext>
                </a:extLst>
              </a:tr>
              <a:tr h="370840">
                <a:tc>
                  <a:txBody>
                    <a:bodyPr/>
                    <a:lstStyle/>
                    <a:p>
                      <a:r>
                        <a:rPr lang="en-US" dirty="0"/>
                        <a:t>Ron</a:t>
                      </a:r>
                    </a:p>
                  </a:txBody>
                  <a:tcPr/>
                </a:tc>
                <a:tc>
                  <a:txBody>
                    <a:bodyPr/>
                    <a:lstStyle/>
                    <a:p>
                      <a:r>
                        <a:rPr lang="en-US" dirty="0"/>
                        <a:t>Engineer</a:t>
                      </a:r>
                    </a:p>
                  </a:txBody>
                  <a:tcPr/>
                </a:tc>
                <a:tc>
                  <a:txBody>
                    <a:bodyPr/>
                    <a:lstStyle/>
                    <a:p>
                      <a:r>
                        <a:rPr lang="en-US" dirty="0"/>
                        <a:t>20000</a:t>
                      </a:r>
                    </a:p>
                  </a:txBody>
                  <a:tcPr/>
                </a:tc>
                <a:extLst>
                  <a:ext uri="{0D108BD9-81ED-4DB2-BD59-A6C34878D82A}">
                    <a16:rowId xmlns:a16="http://schemas.microsoft.com/office/drawing/2014/main" val="1210028019"/>
                  </a:ext>
                </a:extLst>
              </a:tr>
            </a:tbl>
          </a:graphicData>
        </a:graphic>
      </p:graphicFrame>
    </p:spTree>
    <p:extLst>
      <p:ext uri="{BB962C8B-B14F-4D97-AF65-F5344CB8AC3E}">
        <p14:creationId xmlns:p14="http://schemas.microsoft.com/office/powerpoint/2010/main" val="4149315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union rule</a:t>
            </a:r>
          </a:p>
        </p:txBody>
      </p:sp>
      <p:sp>
        <p:nvSpPr>
          <p:cNvPr id="3" name="Content Placeholder 2"/>
          <p:cNvSpPr>
            <a:spLocks noGrp="1"/>
          </p:cNvSpPr>
          <p:nvPr>
            <p:ph idx="1"/>
          </p:nvPr>
        </p:nvSpPr>
        <p:spPr/>
        <p:txBody>
          <a:bodyPr/>
          <a:lstStyle/>
          <a:p>
            <a:pPr marL="0" indent="0">
              <a:buNone/>
            </a:pPr>
            <a:r>
              <a:rPr lang="en-US" dirty="0"/>
              <a:t>A → B</a:t>
            </a:r>
          </a:p>
          <a:p>
            <a:pPr marL="0" indent="0">
              <a:buNone/>
            </a:pPr>
            <a:r>
              <a:rPr lang="en-US" dirty="0"/>
              <a:t>A → C</a:t>
            </a:r>
          </a:p>
          <a:p>
            <a:pPr marL="0" indent="0">
              <a:buNone/>
            </a:pPr>
            <a:r>
              <a:rPr lang="en-US" dirty="0"/>
              <a:t>CG → H</a:t>
            </a:r>
          </a:p>
          <a:p>
            <a:pPr marL="0" indent="0">
              <a:buNone/>
            </a:pPr>
            <a:r>
              <a:rPr lang="en-US" dirty="0"/>
              <a:t>CG → I</a:t>
            </a:r>
          </a:p>
          <a:p>
            <a:pPr marL="0" indent="0">
              <a:buNone/>
            </a:pPr>
            <a:r>
              <a:rPr lang="en-US" dirty="0"/>
              <a:t>B → H</a:t>
            </a:r>
          </a:p>
          <a:p>
            <a:pPr marL="0" indent="0">
              <a:buNone/>
            </a:pPr>
            <a:r>
              <a:rPr lang="en-US" dirty="0"/>
              <a:t>Since CG-&gt;H and CG-&gt;I  :</a:t>
            </a:r>
          </a:p>
          <a:p>
            <a:pPr marL="0" indent="0">
              <a:buNone/>
            </a:pPr>
            <a:r>
              <a:rPr lang="en-US" dirty="0">
                <a:solidFill>
                  <a:schemeClr val="accent2"/>
                </a:solidFill>
              </a:rPr>
              <a:t>CG → HI</a:t>
            </a:r>
          </a:p>
        </p:txBody>
      </p:sp>
    </p:spTree>
    <p:extLst>
      <p:ext uri="{BB962C8B-B14F-4D97-AF65-F5344CB8AC3E}">
        <p14:creationId xmlns:p14="http://schemas.microsoft.com/office/powerpoint/2010/main" val="2469480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Augmenation rule</a:t>
            </a:r>
          </a:p>
        </p:txBody>
      </p:sp>
      <p:sp>
        <p:nvSpPr>
          <p:cNvPr id="3" name="Content Placeholder 2"/>
          <p:cNvSpPr>
            <a:spLocks noGrp="1"/>
          </p:cNvSpPr>
          <p:nvPr>
            <p:ph idx="1"/>
          </p:nvPr>
        </p:nvSpPr>
        <p:spPr/>
        <p:txBody>
          <a:bodyPr>
            <a:normAutofit/>
          </a:bodyPr>
          <a:lstStyle/>
          <a:p>
            <a:r>
              <a:rPr lang="en-US" sz="3600" dirty="0"/>
              <a:t>A-&gt;B     then  AC-&gt;BC</a:t>
            </a:r>
          </a:p>
        </p:txBody>
      </p:sp>
    </p:spTree>
    <p:extLst>
      <p:ext uri="{BB962C8B-B14F-4D97-AF65-F5344CB8AC3E}">
        <p14:creationId xmlns:p14="http://schemas.microsoft.com/office/powerpoint/2010/main" val="50019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Pseudo transitivity rule</a:t>
            </a:r>
            <a:br>
              <a:rPr lang="en-US" dirty="0"/>
            </a:br>
            <a:r>
              <a:rPr lang="en-US" dirty="0"/>
              <a:t>if A-&gt;B and BC-&gt;D then  AC-&gt;D</a:t>
            </a:r>
          </a:p>
        </p:txBody>
      </p:sp>
      <p:sp>
        <p:nvSpPr>
          <p:cNvPr id="3" name="Content Placeholder 2"/>
          <p:cNvSpPr>
            <a:spLocks noGrp="1"/>
          </p:cNvSpPr>
          <p:nvPr>
            <p:ph idx="1"/>
          </p:nvPr>
        </p:nvSpPr>
        <p:spPr/>
        <p:txBody>
          <a:bodyPr/>
          <a:lstStyle/>
          <a:p>
            <a:pPr marL="0" indent="0">
              <a:buNone/>
            </a:pPr>
            <a:r>
              <a:rPr lang="en-US" dirty="0"/>
              <a:t>A → B</a:t>
            </a:r>
          </a:p>
          <a:p>
            <a:pPr marL="0" indent="0">
              <a:buNone/>
            </a:pPr>
            <a:r>
              <a:rPr lang="en-US" dirty="0"/>
              <a:t>A → C</a:t>
            </a:r>
          </a:p>
          <a:p>
            <a:pPr marL="0" indent="0">
              <a:buNone/>
            </a:pPr>
            <a:r>
              <a:rPr lang="en-US" dirty="0"/>
              <a:t>CG → H</a:t>
            </a:r>
          </a:p>
          <a:p>
            <a:pPr marL="0" indent="0">
              <a:buNone/>
            </a:pPr>
            <a:r>
              <a:rPr lang="en-US" dirty="0"/>
              <a:t>CG → I</a:t>
            </a:r>
          </a:p>
          <a:p>
            <a:pPr marL="0" indent="0">
              <a:buNone/>
            </a:pPr>
            <a:r>
              <a:rPr lang="en-US" dirty="0"/>
              <a:t>B → H</a:t>
            </a:r>
          </a:p>
          <a:p>
            <a:r>
              <a:rPr lang="en-US" dirty="0"/>
              <a:t>Since A → C and CG → I   :</a:t>
            </a:r>
          </a:p>
          <a:p>
            <a:r>
              <a:rPr lang="en-US" dirty="0">
                <a:solidFill>
                  <a:schemeClr val="accent2"/>
                </a:solidFill>
              </a:rPr>
              <a:t>AG-&gt;I  and AG-&gt;H</a:t>
            </a:r>
          </a:p>
        </p:txBody>
      </p:sp>
    </p:spTree>
    <p:extLst>
      <p:ext uri="{BB962C8B-B14F-4D97-AF65-F5344CB8AC3E}">
        <p14:creationId xmlns:p14="http://schemas.microsoft.com/office/powerpoint/2010/main" val="9313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Relational Database Design</a:t>
            </a:r>
          </a:p>
        </p:txBody>
      </p:sp>
      <p:sp>
        <p:nvSpPr>
          <p:cNvPr id="3" name="Subtitle 2"/>
          <p:cNvSpPr>
            <a:spLocks noGrp="1"/>
          </p:cNvSpPr>
          <p:nvPr>
            <p:ph type="subTitle" idx="1"/>
          </p:nvPr>
        </p:nvSpPr>
        <p:spPr/>
        <p:txBody>
          <a:bodyPr>
            <a:normAutofit/>
          </a:bodyPr>
          <a:lstStyle/>
          <a:p>
            <a:r>
              <a:rPr lang="en-US" sz="2800" dirty="0"/>
              <a:t>Chapter 8 ( page 350)</a:t>
            </a:r>
          </a:p>
          <a:p>
            <a:r>
              <a:rPr lang="en-US" sz="2800" dirty="0"/>
              <a:t>functional dependencies.</a:t>
            </a:r>
          </a:p>
          <a:p>
            <a:r>
              <a:rPr lang="en-US" sz="2800" dirty="0"/>
              <a:t>normal forms</a:t>
            </a:r>
          </a:p>
        </p:txBody>
      </p:sp>
    </p:spTree>
    <p:extLst>
      <p:ext uri="{BB962C8B-B14F-4D97-AF65-F5344CB8AC3E}">
        <p14:creationId xmlns:p14="http://schemas.microsoft.com/office/powerpoint/2010/main" val="3615349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Additive |Union rule</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If A-&gt;B and A-&gt;C  then  A-&gt;BC	</a:t>
            </a:r>
          </a:p>
        </p:txBody>
      </p:sp>
    </p:spTree>
    <p:extLst>
      <p:ext uri="{BB962C8B-B14F-4D97-AF65-F5344CB8AC3E}">
        <p14:creationId xmlns:p14="http://schemas.microsoft.com/office/powerpoint/2010/main" val="3261118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Productive rule</a:t>
            </a:r>
          </a:p>
        </p:txBody>
      </p:sp>
      <p:sp>
        <p:nvSpPr>
          <p:cNvPr id="3" name="Content Placeholder 2"/>
          <p:cNvSpPr>
            <a:spLocks noGrp="1"/>
          </p:cNvSpPr>
          <p:nvPr>
            <p:ph idx="1"/>
          </p:nvPr>
        </p:nvSpPr>
        <p:spPr/>
        <p:txBody>
          <a:bodyPr/>
          <a:lstStyle/>
          <a:p>
            <a:r>
              <a:rPr lang="en-US" dirty="0"/>
              <a:t>If A-&gt;BC  then A-&gt;B and A-&gt;C</a:t>
            </a:r>
          </a:p>
        </p:txBody>
      </p:sp>
    </p:spTree>
    <p:extLst>
      <p:ext uri="{BB962C8B-B14F-4D97-AF65-F5344CB8AC3E}">
        <p14:creationId xmlns:p14="http://schemas.microsoft.com/office/powerpoint/2010/main" val="4029875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1214"/>
            <a:ext cx="10515600" cy="5875749"/>
          </a:xfrm>
        </p:spPr>
        <p:txBody>
          <a:bodyPr/>
          <a:lstStyle/>
          <a:p>
            <a:pPr marL="0" indent="0" algn="r" rtl="1">
              <a:buNone/>
            </a:pPr>
            <a:r>
              <a:rPr lang="he-IL" altLang="en-US" b="1" dirty="0">
                <a:solidFill>
                  <a:srgbClr val="FF00FF"/>
                </a:solidFill>
                <a:latin typeface="Times New Roman (Hebrew)" charset="0"/>
                <a:cs typeface="David" panose="020E0502060401010101" pitchFamily="34" charset="-79"/>
              </a:rPr>
              <a:t>תכונה עודפת  בתלות פונקציונלית:</a:t>
            </a:r>
          </a:p>
          <a:p>
            <a:pPr marL="0" indent="0" algn="r" rtl="1">
              <a:buNone/>
            </a:pPr>
            <a:r>
              <a:rPr lang="he-IL" altLang="en-US" dirty="0">
                <a:latin typeface="Times New Roman (Hebrew)" charset="0"/>
                <a:cs typeface="David" panose="020E0502060401010101" pitchFamily="34" charset="-79"/>
              </a:rPr>
              <a:t> תכונה שניתן להשמיטה מהתלות הפונקציונלית מבלי לשנות את הסגור של </a:t>
            </a:r>
            <a:r>
              <a:rPr lang="en-US" altLang="he-IL" dirty="0">
                <a:latin typeface="Times New Roman (Hebrew)" charset="0"/>
                <a:cs typeface="David" panose="020E0502060401010101" pitchFamily="34" charset="-79"/>
              </a:rPr>
              <a:t>F</a:t>
            </a:r>
            <a:r>
              <a:rPr lang="he-IL" altLang="he-IL" dirty="0">
                <a:latin typeface="Times New Roman (Hebrew)" charset="0"/>
                <a:cs typeface="David" panose="020E0502060401010101" pitchFamily="34" charset="-79"/>
              </a:rPr>
              <a:t>.</a:t>
            </a:r>
          </a:p>
          <a:p>
            <a:endParaRPr lang="en-US" dirty="0"/>
          </a:p>
        </p:txBody>
      </p:sp>
    </p:spTree>
    <p:extLst>
      <p:ext uri="{BB962C8B-B14F-4D97-AF65-F5344CB8AC3E}">
        <p14:creationId xmlns:p14="http://schemas.microsoft.com/office/powerpoint/2010/main" val="3824365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Minimum Cover – </a:t>
            </a:r>
            <a:r>
              <a:rPr lang="he-IL" dirty="0"/>
              <a:t>כיסוי קנוני</a:t>
            </a:r>
            <a:endParaRPr lang="en-US" dirty="0"/>
          </a:p>
        </p:txBody>
      </p:sp>
      <p:sp>
        <p:nvSpPr>
          <p:cNvPr id="3" name="Content Placeholder 2"/>
          <p:cNvSpPr>
            <a:spLocks noGrp="1"/>
          </p:cNvSpPr>
          <p:nvPr>
            <p:ph idx="1"/>
          </p:nvPr>
        </p:nvSpPr>
        <p:spPr/>
        <p:txBody>
          <a:bodyPr/>
          <a:lstStyle/>
          <a:p>
            <a:pPr algn="r" rtl="1"/>
            <a:r>
              <a:rPr lang="he-IL" dirty="0"/>
              <a:t>השלבים למציאת  כיסוי קנוני – </a:t>
            </a:r>
            <a:r>
              <a:rPr lang="en-US" dirty="0"/>
              <a:t>Minimum Cover</a:t>
            </a:r>
            <a:endParaRPr lang="he-IL" dirty="0"/>
          </a:p>
          <a:p>
            <a:pPr algn="r" rtl="1"/>
            <a:endParaRPr lang="en-US" dirty="0"/>
          </a:p>
          <a:p>
            <a:pPr algn="r" rtl="1"/>
            <a:r>
              <a:rPr lang="he-IL" dirty="0"/>
              <a:t>איבר יחיד בצד ימין</a:t>
            </a:r>
          </a:p>
          <a:p>
            <a:pPr algn="r" rtl="1"/>
            <a:r>
              <a:rPr lang="he-IL" dirty="0"/>
              <a:t>הוצאת איברים שאינם נחוצים</a:t>
            </a:r>
          </a:p>
          <a:p>
            <a:pPr algn="r" rtl="1"/>
            <a:r>
              <a:rPr lang="he-IL" dirty="0"/>
              <a:t>הוצאת תלויות מיותרות</a:t>
            </a:r>
            <a:endParaRPr lang="en-US" dirty="0"/>
          </a:p>
        </p:txBody>
      </p:sp>
    </p:spTree>
    <p:extLst>
      <p:ext uri="{BB962C8B-B14F-4D97-AF65-F5344CB8AC3E}">
        <p14:creationId xmlns:p14="http://schemas.microsoft.com/office/powerpoint/2010/main" val="671561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a:t>
            </a:r>
            <a:r>
              <a:rPr lang="en-US" dirty="0">
                <a:sym typeface="Wingdings" panose="05000000000000000000" pitchFamily="2" charset="2"/>
              </a:rPr>
              <a:t></a:t>
            </a:r>
            <a:r>
              <a:rPr lang="en-US" dirty="0"/>
              <a:t>CD</a:t>
            </a:r>
          </a:p>
        </p:txBody>
      </p:sp>
      <p:sp>
        <p:nvSpPr>
          <p:cNvPr id="3" name="Content Placeholder 2"/>
          <p:cNvSpPr>
            <a:spLocks noGrp="1"/>
          </p:cNvSpPr>
          <p:nvPr>
            <p:ph idx="1"/>
          </p:nvPr>
        </p:nvSpPr>
        <p:spPr/>
        <p:txBody>
          <a:bodyPr/>
          <a:lstStyle/>
          <a:p>
            <a:pPr algn="r" rtl="1"/>
            <a:r>
              <a:rPr lang="he-IL" dirty="0"/>
              <a:t>התלות הפונקציונלית </a:t>
            </a:r>
            <a:r>
              <a:rPr lang="en-US" dirty="0"/>
              <a:t>AB-&gt;CD</a:t>
            </a:r>
            <a:r>
              <a:rPr lang="he-IL" dirty="0"/>
              <a:t> יכולה להירשם גם כ:</a:t>
            </a:r>
          </a:p>
          <a:p>
            <a:pPr algn="r" rtl="1"/>
            <a:endParaRPr lang="he-IL" dirty="0"/>
          </a:p>
          <a:p>
            <a:pPr marL="0" indent="0" algn="l">
              <a:buNone/>
            </a:pPr>
            <a:r>
              <a:rPr lang="en-US" sz="4800" dirty="0"/>
              <a:t>			AB</a:t>
            </a:r>
            <a:r>
              <a:rPr lang="en-US" sz="4800" dirty="0">
                <a:sym typeface="Wingdings" panose="05000000000000000000" pitchFamily="2" charset="2"/>
              </a:rPr>
              <a:t>C    and ABD</a:t>
            </a:r>
          </a:p>
          <a:p>
            <a:pPr marL="0" indent="0" algn="r" rtl="1">
              <a:buNone/>
            </a:pPr>
            <a:endParaRPr lang="en-US" sz="4800" dirty="0">
              <a:sym typeface="Wingdings" panose="05000000000000000000" pitchFamily="2" charset="2"/>
            </a:endParaRPr>
          </a:p>
          <a:p>
            <a:pPr marL="0" indent="0" algn="r" rtl="1">
              <a:buNone/>
            </a:pPr>
            <a:r>
              <a:rPr lang="he-IL" sz="4800" dirty="0">
                <a:sym typeface="Wingdings" panose="05000000000000000000" pitchFamily="2" charset="2"/>
              </a:rPr>
              <a:t>מה שעשינו הוא את הכלל הראשון שבצד ימין יש רק איבר אחד</a:t>
            </a:r>
            <a:endParaRPr lang="en-US" sz="4800" dirty="0"/>
          </a:p>
        </p:txBody>
      </p:sp>
    </p:spTree>
    <p:extLst>
      <p:ext uri="{BB962C8B-B14F-4D97-AF65-F5344CB8AC3E}">
        <p14:creationId xmlns:p14="http://schemas.microsoft.com/office/powerpoint/2010/main" val="925579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Attribute Closure</a:t>
            </a:r>
            <a:br>
              <a:rPr lang="en-US" sz="1800" dirty="0"/>
            </a:br>
            <a:r>
              <a:rPr lang="en-US" sz="1800" dirty="0"/>
              <a:t>algorithm</a:t>
            </a:r>
            <a:endParaRPr lang="en-US" dirty="0"/>
          </a:p>
        </p:txBody>
      </p:sp>
      <p:sp>
        <p:nvSpPr>
          <p:cNvPr id="3" name="Content Placeholder 2"/>
          <p:cNvSpPr>
            <a:spLocks noGrp="1"/>
          </p:cNvSpPr>
          <p:nvPr>
            <p:ph idx="1"/>
          </p:nvPr>
        </p:nvSpPr>
        <p:spPr/>
        <p:txBody>
          <a:bodyPr/>
          <a:lstStyle/>
          <a:p>
            <a:r>
              <a:rPr lang="he-IL" dirty="0"/>
              <a:t> </a:t>
            </a:r>
            <a:r>
              <a:rPr lang="en-US" dirty="0"/>
              <a:t>set X</a:t>
            </a:r>
            <a:r>
              <a:rPr lang="en-US" baseline="30000" dirty="0"/>
              <a:t>+</a:t>
            </a:r>
            <a:r>
              <a:rPr lang="en-US" dirty="0"/>
              <a:t> = X</a:t>
            </a:r>
          </a:p>
          <a:p>
            <a:r>
              <a:rPr lang="en-US" dirty="0"/>
              <a:t>Repeat :  For each functional dependency  Y-&gt;Z in F</a:t>
            </a:r>
          </a:p>
          <a:p>
            <a:pPr marL="457200" lvl="1" indent="0">
              <a:buNone/>
            </a:pPr>
            <a:r>
              <a:rPr lang="en-US" dirty="0"/>
              <a:t>If X+ </a:t>
            </a:r>
            <a:r>
              <a:rPr lang="en-US" altLang="en-US" dirty="0">
                <a:sym typeface="Symbol" panose="05050102010706020507" pitchFamily="18" charset="2"/>
              </a:rPr>
              <a:t> Y then X+ = X+  Z</a:t>
            </a:r>
          </a:p>
          <a:p>
            <a:pPr marL="457200" lvl="1" indent="0">
              <a:buNone/>
            </a:pPr>
            <a:r>
              <a:rPr lang="en-US" altLang="en-US" dirty="0">
                <a:sym typeface="Symbol" panose="05050102010706020507" pitchFamily="18" charset="2"/>
              </a:rPr>
              <a:t>Until X+ does not changed.</a:t>
            </a:r>
          </a:p>
          <a:p>
            <a:pPr algn="r" rtl="1">
              <a:buClr>
                <a:schemeClr val="tx1"/>
              </a:buClr>
            </a:pPr>
            <a:r>
              <a:rPr lang="he-IL" altLang="en-US" sz="2500" dirty="0"/>
              <a:t>נתון </a:t>
            </a:r>
            <a:r>
              <a:rPr lang="en-US" altLang="en-US" sz="2500" dirty="0"/>
              <a:t>F = {A</a:t>
            </a:r>
            <a:r>
              <a:rPr lang="en-US" altLang="en-US" sz="2500" dirty="0">
                <a:sym typeface="Math C" pitchFamily="2" charset="2"/>
              </a:rPr>
              <a:t></a:t>
            </a:r>
            <a:r>
              <a:rPr lang="en-US" altLang="en-US" sz="2500" dirty="0"/>
              <a:t>B,A </a:t>
            </a:r>
            <a:r>
              <a:rPr lang="en-US" altLang="en-US" sz="2500" dirty="0">
                <a:sym typeface="Math C" pitchFamily="2" charset="2"/>
              </a:rPr>
              <a:t></a:t>
            </a:r>
            <a:r>
              <a:rPr lang="en-US" altLang="en-US" sz="2500" dirty="0"/>
              <a:t>E,BC</a:t>
            </a:r>
            <a:r>
              <a:rPr lang="en-US" altLang="en-US" sz="2500" dirty="0">
                <a:sym typeface="Math C" pitchFamily="2" charset="2"/>
              </a:rPr>
              <a:t></a:t>
            </a:r>
            <a:r>
              <a:rPr lang="en-US" altLang="en-US" sz="2500" dirty="0"/>
              <a:t>D,E</a:t>
            </a:r>
            <a:r>
              <a:rPr lang="en-US" altLang="en-US" sz="2500" dirty="0">
                <a:sym typeface="Math C" pitchFamily="2" charset="2"/>
              </a:rPr>
              <a:t>C</a:t>
            </a:r>
            <a:r>
              <a:rPr lang="en-US" altLang="en-US" sz="2500" dirty="0"/>
              <a:t>}</a:t>
            </a:r>
            <a:r>
              <a:rPr lang="he-IL" altLang="en-US" sz="2500" dirty="0"/>
              <a:t>, </a:t>
            </a:r>
            <a:r>
              <a:rPr lang="en-US" altLang="en-US" sz="2500" dirty="0"/>
              <a:t>R(A, B, C, D, E)</a:t>
            </a:r>
            <a:r>
              <a:rPr lang="he-IL" altLang="en-US" sz="2500" dirty="0"/>
              <a:t>. נחשב את </a:t>
            </a:r>
            <a:r>
              <a:rPr lang="en-US" altLang="en-US" sz="2500" dirty="0"/>
              <a:t>A</a:t>
            </a:r>
            <a:r>
              <a:rPr lang="en-US" altLang="en-US" sz="2500" baseline="30000" dirty="0"/>
              <a:t>+</a:t>
            </a:r>
            <a:r>
              <a:rPr lang="en-US" altLang="en-US" sz="2500" baseline="-25000" dirty="0"/>
              <a:t>F</a:t>
            </a:r>
            <a:r>
              <a:rPr lang="he-IL" altLang="en-US" dirty="0"/>
              <a:t>:</a:t>
            </a:r>
            <a:endParaRPr lang="en-US" altLang="en-US" dirty="0"/>
          </a:p>
          <a:p>
            <a:pPr algn="l">
              <a:buClr>
                <a:schemeClr val="tx1"/>
              </a:buClr>
            </a:pPr>
            <a:r>
              <a:rPr lang="en-US" altLang="en-US"/>
              <a:t>ABECD</a:t>
            </a:r>
            <a:endParaRPr lang="en-US" altLang="en-US" dirty="0"/>
          </a:p>
          <a:p>
            <a:pPr algn="r" rtl="1">
              <a:buClr>
                <a:schemeClr val="tx1"/>
              </a:buClr>
            </a:pPr>
            <a:endParaRPr lang="he-IL" altLang="en-US" dirty="0"/>
          </a:p>
        </p:txBody>
      </p:sp>
    </p:spTree>
    <p:extLst>
      <p:ext uri="{BB962C8B-B14F-4D97-AF65-F5344CB8AC3E}">
        <p14:creationId xmlns:p14="http://schemas.microsoft.com/office/powerpoint/2010/main" val="1453322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Candidate Key and the Closure of attribute</a:t>
            </a:r>
            <a:br>
              <a:rPr lang="en-US" dirty="0"/>
            </a:br>
            <a:r>
              <a:rPr lang="he-IL" sz="3600" dirty="0"/>
              <a:t>מועמד למפתח על והסגור של איבר</a:t>
            </a:r>
            <a:endParaRPr lang="en-US" dirty="0"/>
          </a:p>
        </p:txBody>
      </p:sp>
      <p:sp>
        <p:nvSpPr>
          <p:cNvPr id="3" name="Content Placeholder 2"/>
          <p:cNvSpPr>
            <a:spLocks noGrp="1"/>
          </p:cNvSpPr>
          <p:nvPr>
            <p:ph idx="1"/>
          </p:nvPr>
        </p:nvSpPr>
        <p:spPr/>
        <p:txBody>
          <a:bodyPr/>
          <a:lstStyle/>
          <a:p>
            <a:r>
              <a:rPr lang="en-US" dirty="0"/>
              <a:t>R(A,B,C)</a:t>
            </a:r>
          </a:p>
          <a:p>
            <a:r>
              <a:rPr lang="en-US" dirty="0"/>
              <a:t>And given FD:  A</a:t>
            </a:r>
            <a:r>
              <a:rPr lang="en-US" dirty="0">
                <a:sym typeface="Wingdings" panose="05000000000000000000" pitchFamily="2" charset="2"/>
              </a:rPr>
              <a:t>B , BC</a:t>
            </a:r>
          </a:p>
          <a:p>
            <a:r>
              <a:rPr lang="en-US" dirty="0">
                <a:sym typeface="Wingdings" panose="05000000000000000000" pitchFamily="2" charset="2"/>
              </a:rPr>
              <a:t>A</a:t>
            </a:r>
            <a:r>
              <a:rPr lang="en-US" baseline="30000" dirty="0">
                <a:sym typeface="Wingdings" panose="05000000000000000000" pitchFamily="2" charset="2"/>
              </a:rPr>
              <a:t>+</a:t>
            </a:r>
            <a:r>
              <a:rPr lang="en-US" dirty="0">
                <a:sym typeface="Wingdings" panose="05000000000000000000" pitchFamily="2" charset="2"/>
              </a:rPr>
              <a:t> =  ABC   (A-&gt;B , A-&gt;C)</a:t>
            </a:r>
          </a:p>
          <a:p>
            <a:r>
              <a:rPr lang="en-US" dirty="0">
                <a:sym typeface="Wingdings" panose="05000000000000000000" pitchFamily="2" charset="2"/>
              </a:rPr>
              <a:t>B</a:t>
            </a:r>
            <a:r>
              <a:rPr lang="en-US" baseline="30000" dirty="0">
                <a:sym typeface="Wingdings" panose="05000000000000000000" pitchFamily="2" charset="2"/>
              </a:rPr>
              <a:t>+</a:t>
            </a:r>
            <a:r>
              <a:rPr lang="en-US" dirty="0">
                <a:sym typeface="Wingdings" panose="05000000000000000000" pitchFamily="2" charset="2"/>
              </a:rPr>
              <a:t> = BC</a:t>
            </a:r>
          </a:p>
          <a:p>
            <a:pPr algn="r" rtl="1"/>
            <a:r>
              <a:rPr lang="he-IL" dirty="0">
                <a:sym typeface="Wingdings" panose="05000000000000000000" pitchFamily="2" charset="2"/>
              </a:rPr>
              <a:t>אם הסגור של איבר מכיל את כל איברי הקבוצה אז הוא מועמד למפתח ראשי</a:t>
            </a:r>
          </a:p>
          <a:p>
            <a:pPr algn="r" rtl="1"/>
            <a:r>
              <a:rPr lang="he-IL" dirty="0">
                <a:sym typeface="Wingdings" panose="05000000000000000000" pitchFamily="2" charset="2"/>
              </a:rPr>
              <a:t>מכאן ש </a:t>
            </a:r>
            <a:r>
              <a:rPr lang="en-US" dirty="0">
                <a:sym typeface="Wingdings" panose="05000000000000000000" pitchFamily="2" charset="2"/>
              </a:rPr>
              <a:t>A</a:t>
            </a:r>
            <a:r>
              <a:rPr lang="en-US" baseline="30000" dirty="0">
                <a:sym typeface="Wingdings" panose="05000000000000000000" pitchFamily="2" charset="2"/>
              </a:rPr>
              <a:t>+</a:t>
            </a:r>
            <a:r>
              <a:rPr lang="he-IL" dirty="0">
                <a:sym typeface="Wingdings" panose="05000000000000000000" pitchFamily="2" charset="2"/>
              </a:rPr>
              <a:t> מכיל </a:t>
            </a:r>
            <a:r>
              <a:rPr lang="en-US" dirty="0">
                <a:sym typeface="Wingdings" panose="05000000000000000000" pitchFamily="2" charset="2"/>
              </a:rPr>
              <a:t>ABC</a:t>
            </a:r>
            <a:r>
              <a:rPr lang="he-IL" dirty="0">
                <a:sym typeface="Wingdings" panose="05000000000000000000" pitchFamily="2" charset="2"/>
              </a:rPr>
              <a:t>  ולכן </a:t>
            </a:r>
            <a:r>
              <a:rPr lang="en-US" dirty="0">
                <a:sym typeface="Wingdings" panose="05000000000000000000" pitchFamily="2" charset="2"/>
              </a:rPr>
              <a:t>A</a:t>
            </a:r>
            <a:r>
              <a:rPr lang="he-IL" dirty="0">
                <a:sym typeface="Wingdings" panose="05000000000000000000" pitchFamily="2" charset="2"/>
              </a:rPr>
              <a:t> הוא מועמד למפתח על,ראשי</a:t>
            </a:r>
            <a:endParaRPr lang="en-US" dirty="0">
              <a:sym typeface="Wingdings" panose="05000000000000000000" pitchFamily="2" charset="2"/>
            </a:endParaRPr>
          </a:p>
          <a:p>
            <a:endParaRPr lang="en-US" baseline="30000" dirty="0">
              <a:sym typeface="Wingdings" panose="05000000000000000000" pitchFamily="2" charset="2"/>
            </a:endParaRPr>
          </a:p>
          <a:p>
            <a:endParaRPr lang="en-US" baseline="30000" dirty="0"/>
          </a:p>
        </p:txBody>
      </p:sp>
    </p:spTree>
    <p:extLst>
      <p:ext uri="{BB962C8B-B14F-4D97-AF65-F5344CB8AC3E}">
        <p14:creationId xmlns:p14="http://schemas.microsoft.com/office/powerpoint/2010/main" val="1720460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dirty="0"/>
              <a:t>הסגור של איבר – דוגמה</a:t>
            </a:r>
            <a:br>
              <a:rPr lang="en-US" dirty="0"/>
            </a:br>
            <a:r>
              <a:rPr lang="en-US" sz="1800" dirty="0">
                <a:hlinkClick r:id="rId2"/>
              </a:rPr>
              <a:t>https://www.youtube.com/watch?v=IUPTC65B9qE</a:t>
            </a:r>
            <a:br>
              <a:rPr lang="he-IL" sz="1800" dirty="0"/>
            </a:br>
            <a:r>
              <a:rPr lang="en-US" sz="1800" dirty="0">
                <a:hlinkClick r:id="rId3"/>
              </a:rPr>
              <a:t>https://www.youtube.com/watch?v=pzZbSVkriBI</a:t>
            </a:r>
            <a:endParaRPr lang="en-US" dirty="0"/>
          </a:p>
        </p:txBody>
      </p:sp>
      <p:sp>
        <p:nvSpPr>
          <p:cNvPr id="3" name="Content Placeholder 2"/>
          <p:cNvSpPr>
            <a:spLocks noGrp="1"/>
          </p:cNvSpPr>
          <p:nvPr>
            <p:ph idx="1"/>
          </p:nvPr>
        </p:nvSpPr>
        <p:spPr/>
        <p:txBody>
          <a:bodyPr/>
          <a:lstStyle/>
          <a:p>
            <a:r>
              <a:rPr lang="en-US" dirty="0"/>
              <a:t>R</a:t>
            </a:r>
            <a:r>
              <a:rPr lang="he-IL" dirty="0"/>
              <a:t>)</a:t>
            </a:r>
            <a:r>
              <a:rPr lang="en-US" dirty="0"/>
              <a:t>A,B,C,D,E,F)          F(AB</a:t>
            </a:r>
            <a:r>
              <a:rPr lang="en-US" dirty="0">
                <a:sym typeface="Wingdings" panose="05000000000000000000" pitchFamily="2" charset="2"/>
              </a:rPr>
              <a:t>  </a:t>
            </a:r>
            <a:r>
              <a:rPr lang="en-US" dirty="0"/>
              <a:t>C, AD</a:t>
            </a:r>
            <a:r>
              <a:rPr lang="en-US" dirty="0">
                <a:sym typeface="Wingdings" panose="05000000000000000000" pitchFamily="2" charset="2"/>
              </a:rPr>
              <a:t></a:t>
            </a:r>
            <a:r>
              <a:rPr lang="en-US" dirty="0"/>
              <a:t>E,B</a:t>
            </a:r>
            <a:r>
              <a:rPr lang="en-US" dirty="0">
                <a:sym typeface="Wingdings" panose="05000000000000000000" pitchFamily="2" charset="2"/>
              </a:rPr>
              <a:t>D,AFB, BC)</a:t>
            </a:r>
          </a:p>
          <a:p>
            <a:r>
              <a:rPr lang="en-US" dirty="0">
                <a:sym typeface="Wingdings" panose="05000000000000000000" pitchFamily="2" charset="2"/>
              </a:rPr>
              <a:t>AB+ = ABCDE – </a:t>
            </a:r>
            <a:r>
              <a:rPr lang="he-IL" dirty="0">
                <a:sym typeface="Wingdings" panose="05000000000000000000" pitchFamily="2" charset="2"/>
              </a:rPr>
              <a:t>כל  הקומבינציות</a:t>
            </a:r>
            <a:endParaRPr lang="en-US" dirty="0">
              <a:sym typeface="Wingdings" panose="05000000000000000000" pitchFamily="2" charset="2"/>
            </a:endParaRPr>
          </a:p>
          <a:p>
            <a:r>
              <a:rPr lang="en-US" dirty="0">
                <a:sym typeface="Wingdings" panose="05000000000000000000" pitchFamily="2" charset="2"/>
              </a:rPr>
              <a:t>AD+ = ADE</a:t>
            </a:r>
          </a:p>
          <a:p>
            <a:r>
              <a:rPr lang="en-US" dirty="0">
                <a:sym typeface="Wingdings" panose="05000000000000000000" pitchFamily="2" charset="2"/>
              </a:rPr>
              <a:t>B+ = BCD</a:t>
            </a:r>
          </a:p>
          <a:p>
            <a:r>
              <a:rPr lang="en-US" dirty="0">
                <a:sym typeface="Wingdings" panose="05000000000000000000" pitchFamily="2" charset="2"/>
              </a:rPr>
              <a:t>AF+= ABCDEF</a:t>
            </a:r>
          </a:p>
          <a:p>
            <a:r>
              <a:rPr lang="en-US" dirty="0">
                <a:sym typeface="Wingdings" panose="05000000000000000000" pitchFamily="2" charset="2"/>
              </a:rPr>
              <a:t>B+ = BC</a:t>
            </a:r>
          </a:p>
          <a:p>
            <a:r>
              <a:rPr lang="en-US" dirty="0">
                <a:sym typeface="Wingdings" panose="05000000000000000000" pitchFamily="2" charset="2"/>
              </a:rPr>
              <a:t>Candidate key of R is AF</a:t>
            </a:r>
            <a:endParaRPr lang="en-US" dirty="0"/>
          </a:p>
        </p:txBody>
      </p:sp>
    </p:spTree>
    <p:extLst>
      <p:ext uri="{BB962C8B-B14F-4D97-AF65-F5344CB8AC3E}">
        <p14:creationId xmlns:p14="http://schemas.microsoft.com/office/powerpoint/2010/main" val="4263641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49742"/>
          </a:xfrm>
        </p:spPr>
        <p:txBody>
          <a:bodyPr>
            <a:noAutofit/>
          </a:bodyPr>
          <a:lstStyle/>
          <a:p>
            <a:pPr algn="ctr"/>
            <a:r>
              <a:rPr lang="he-IL" sz="3200" dirty="0"/>
              <a:t>הסגור של איבר – דוגמה </a:t>
            </a:r>
            <a:br>
              <a:rPr lang="en-US" sz="3200" dirty="0"/>
            </a:br>
            <a:r>
              <a:rPr lang="he-IL" sz="3200" dirty="0"/>
              <a:t>בספריה של הקורס יש יופי של דוגמא:</a:t>
            </a:r>
            <a:br>
              <a:rPr lang="he-IL" sz="3200" dirty="0"/>
            </a:br>
            <a:r>
              <a:rPr lang="en-US" sz="3200" dirty="0"/>
              <a:t>CloseOfAttributeSets.doc</a:t>
            </a:r>
          </a:p>
        </p:txBody>
      </p:sp>
      <p:sp>
        <p:nvSpPr>
          <p:cNvPr id="3" name="Content Placeholder 2"/>
          <p:cNvSpPr>
            <a:spLocks noGrp="1"/>
          </p:cNvSpPr>
          <p:nvPr>
            <p:ph idx="1"/>
          </p:nvPr>
        </p:nvSpPr>
        <p:spPr>
          <a:xfrm>
            <a:off x="838200" y="1814867"/>
            <a:ext cx="10515600" cy="4919420"/>
          </a:xfrm>
        </p:spPr>
        <p:txBody>
          <a:bodyPr>
            <a:normAutofit fontScale="92500" lnSpcReduction="10000"/>
          </a:bodyPr>
          <a:lstStyle/>
          <a:p>
            <a:r>
              <a:rPr lang="en-US" dirty="0"/>
              <a:t>Computer the closure for relational schema R(A,B,C,D,E)</a:t>
            </a:r>
          </a:p>
          <a:p>
            <a:r>
              <a:rPr lang="en-US" dirty="0"/>
              <a:t>A</a:t>
            </a:r>
            <a:r>
              <a:rPr lang="en-US" dirty="0">
                <a:sym typeface="Wingdings" panose="05000000000000000000" pitchFamily="2" charset="2"/>
              </a:rPr>
              <a:t>BC,CDE , BD , EA</a:t>
            </a:r>
          </a:p>
          <a:p>
            <a:r>
              <a:rPr lang="en-US" dirty="0">
                <a:sym typeface="Wingdings" panose="05000000000000000000" pitchFamily="2" charset="2"/>
              </a:rPr>
              <a:t>A+ = ABCDE </a:t>
            </a:r>
          </a:p>
          <a:p>
            <a:pPr algn="r" rtl="1"/>
            <a:r>
              <a:rPr lang="en-US" dirty="0">
                <a:sym typeface="Wingdings" panose="05000000000000000000" pitchFamily="2" charset="2"/>
              </a:rPr>
              <a:t>A</a:t>
            </a:r>
            <a:r>
              <a:rPr lang="he-IL" dirty="0">
                <a:sym typeface="Wingdings" panose="05000000000000000000" pitchFamily="2" charset="2"/>
              </a:rPr>
              <a:t> הוא מועמד למפתח ראשי.</a:t>
            </a:r>
          </a:p>
          <a:p>
            <a:pPr algn="r" rtl="1"/>
            <a:r>
              <a:rPr lang="he-IL" dirty="0">
                <a:sym typeface="Wingdings" panose="05000000000000000000" pitchFamily="2" charset="2"/>
              </a:rPr>
              <a:t>למציאת של איבר יש אלגוריתם , שהוא פשוט קומבינציה של צד שמאל כל פעם שמוסיפים עוד איבר</a:t>
            </a:r>
          </a:p>
          <a:p>
            <a:pPr algn="l"/>
            <a:r>
              <a:rPr lang="en-US" dirty="0">
                <a:sym typeface="Wingdings" panose="05000000000000000000" pitchFamily="2" charset="2"/>
              </a:rPr>
              <a:t>CD</a:t>
            </a:r>
            <a:r>
              <a:rPr lang="he-IL" dirty="0">
                <a:sym typeface="Wingdings" panose="05000000000000000000" pitchFamily="2" charset="2"/>
              </a:rPr>
              <a:t>+</a:t>
            </a:r>
            <a:r>
              <a:rPr lang="en-US" dirty="0">
                <a:sym typeface="Wingdings" panose="05000000000000000000" pitchFamily="2" charset="2"/>
              </a:rPr>
              <a:t>= ABCDE  , CD also a super key</a:t>
            </a:r>
          </a:p>
          <a:p>
            <a:r>
              <a:rPr lang="en-US" dirty="0"/>
              <a:t>B+ = B-&gt;D  - No super key</a:t>
            </a:r>
          </a:p>
          <a:p>
            <a:r>
              <a:rPr lang="en-US" dirty="0"/>
              <a:t>Try use alternate key , using Armstrong Axioms , B-&gt;D = BC-&gt;DC</a:t>
            </a:r>
          </a:p>
          <a:p>
            <a:pPr marL="0" indent="0">
              <a:buNone/>
            </a:pPr>
            <a:r>
              <a:rPr lang="en-US" dirty="0"/>
              <a:t>  BCD, EA   so ABCDE  , in that case BC is a super key</a:t>
            </a:r>
            <a:endParaRPr lang="he-IL" dirty="0"/>
          </a:p>
          <a:p>
            <a:pPr marL="0" indent="0">
              <a:buNone/>
            </a:pPr>
            <a:r>
              <a:rPr lang="en-US" dirty="0"/>
              <a:t>E</a:t>
            </a:r>
            <a:r>
              <a:rPr lang="he-IL" dirty="0"/>
              <a:t>+</a:t>
            </a:r>
            <a:r>
              <a:rPr lang="en-US" dirty="0"/>
              <a:t> = EABCD  so E is a super key</a:t>
            </a:r>
          </a:p>
        </p:txBody>
      </p:sp>
    </p:spTree>
    <p:extLst>
      <p:ext uri="{BB962C8B-B14F-4D97-AF65-F5344CB8AC3E}">
        <p14:creationId xmlns:p14="http://schemas.microsoft.com/office/powerpoint/2010/main" val="3366734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b="1" dirty="0"/>
              <a:t>Question:</a:t>
            </a:r>
            <a:br>
              <a:rPr lang="en-US" sz="1800" dirty="0"/>
            </a:br>
            <a:r>
              <a:rPr lang="en-US" sz="1800" dirty="0"/>
              <a:t>Consider a relation R with the schema R(A, B, C, D, E, F) with a set of functional dependencies F as follows;</a:t>
            </a:r>
            <a:br>
              <a:rPr lang="en-US" sz="1800" dirty="0"/>
            </a:br>
            <a:r>
              <a:rPr lang="en-US" sz="1800" dirty="0">
                <a:hlinkClick r:id="rId2"/>
              </a:rPr>
              <a:t>{</a:t>
            </a:r>
            <a:r>
              <a:rPr lang="en-US" sz="1800" i="1" dirty="0">
                <a:hlinkClick r:id="rId2"/>
              </a:rPr>
              <a:t>AB </a:t>
            </a:r>
            <a:r>
              <a:rPr lang="en-US" sz="1800" i="1" dirty="0"/>
              <a:t>→ C, BC → AD, D → E, CF → B</a:t>
            </a:r>
            <a:r>
              <a:rPr lang="en-US" sz="1800" dirty="0"/>
              <a:t>}</a:t>
            </a:r>
            <a:br>
              <a:rPr lang="en-US" sz="1800" dirty="0"/>
            </a:br>
            <a:r>
              <a:rPr lang="en-US" sz="1800" dirty="0"/>
              <a:t>Find the super key for this relation.</a:t>
            </a:r>
            <a:br>
              <a:rPr lang="en-US" sz="1800" dirty="0"/>
            </a:br>
            <a:r>
              <a:rPr lang="en-US" sz="1800" dirty="0">
                <a:hlinkClick r:id="rId3"/>
              </a:rPr>
              <a:t>https://exploredatabase.blogspot.co.il/2014/08/how-to-find-closure-of-attributes-in-DBMS.html</a:t>
            </a:r>
            <a:br>
              <a:rPr lang="en-US" sz="1800" dirty="0"/>
            </a:br>
            <a:br>
              <a:rPr lang="en-US" sz="1800" dirty="0"/>
            </a:br>
            <a:endParaRPr lang="en-US" sz="1800" dirty="0"/>
          </a:p>
        </p:txBody>
      </p:sp>
      <p:sp>
        <p:nvSpPr>
          <p:cNvPr id="3" name="Content Placeholder 2"/>
          <p:cNvSpPr>
            <a:spLocks noGrp="1"/>
          </p:cNvSpPr>
          <p:nvPr>
            <p:ph idx="1"/>
          </p:nvPr>
        </p:nvSpPr>
        <p:spPr/>
        <p:txBody>
          <a:bodyPr/>
          <a:lstStyle/>
          <a:p>
            <a:r>
              <a:rPr lang="en-US" dirty="0"/>
              <a:t>AB+= ABCDE</a:t>
            </a:r>
          </a:p>
          <a:p>
            <a:r>
              <a:rPr lang="en-US" dirty="0"/>
              <a:t>BC+= ABCDE</a:t>
            </a:r>
          </a:p>
          <a:p>
            <a:r>
              <a:rPr lang="en-US" dirty="0"/>
              <a:t>CF+= CFB</a:t>
            </a:r>
          </a:p>
          <a:p>
            <a:r>
              <a:rPr lang="en-US" dirty="0"/>
              <a:t>ABF+ = ABCF = ABCFDE = Super key</a:t>
            </a:r>
          </a:p>
        </p:txBody>
      </p:sp>
    </p:spTree>
    <p:extLst>
      <p:ext uri="{BB962C8B-B14F-4D97-AF65-F5344CB8AC3E}">
        <p14:creationId xmlns:p14="http://schemas.microsoft.com/office/powerpoint/2010/main" val="186575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 dependency</a:t>
            </a:r>
          </a:p>
        </p:txBody>
      </p:sp>
      <p:sp>
        <p:nvSpPr>
          <p:cNvPr id="3" name="Content Placeholder 2"/>
          <p:cNvSpPr>
            <a:spLocks noGrp="1"/>
          </p:cNvSpPr>
          <p:nvPr>
            <p:ph idx="1"/>
          </p:nvPr>
        </p:nvSpPr>
        <p:spPr>
          <a:xfrm>
            <a:off x="236668" y="1690688"/>
            <a:ext cx="11661290" cy="5167311"/>
          </a:xfrm>
        </p:spPr>
        <p:txBody>
          <a:bodyPr/>
          <a:lstStyle/>
          <a:p>
            <a:pPr marL="914400" lvl="2" indent="0" algn="r">
              <a:buNone/>
            </a:pPr>
            <a:r>
              <a:rPr lang="he-IL" dirty="0"/>
              <a:t> היינו חושבים</a:t>
            </a:r>
            <a:r>
              <a:rPr lang="en-US" dirty="0"/>
              <a:t>University </a:t>
            </a:r>
            <a:r>
              <a:rPr lang="he-IL" dirty="0"/>
              <a:t> נניח שב מסד הנתונים </a:t>
            </a:r>
          </a:p>
          <a:p>
            <a:pPr marL="914400" lvl="2" indent="0" algn="r">
              <a:buNone/>
            </a:pPr>
            <a:r>
              <a:rPr lang="en-US" dirty="0"/>
              <a:t>department  </a:t>
            </a:r>
            <a:r>
              <a:rPr lang="he-IL" dirty="0"/>
              <a:t> ו </a:t>
            </a:r>
            <a:r>
              <a:rPr lang="en-US" dirty="0"/>
              <a:t>Instructor </a:t>
            </a:r>
            <a:r>
              <a:rPr lang="he-IL" dirty="0"/>
              <a:t> ליצור טבלה אחת לשמירה </a:t>
            </a:r>
            <a:endParaRPr lang="en-US" dirty="0"/>
          </a:p>
          <a:p>
            <a:pPr marL="914400" lvl="2" indent="0" algn="r">
              <a:buNone/>
            </a:pPr>
            <a:r>
              <a:rPr lang="he-IL" dirty="0"/>
              <a:t>אם היינו עושים כך היינו מקבלים לא מעט כפילויות</a:t>
            </a:r>
          </a:p>
          <a:p>
            <a:pPr marL="914400" lvl="2" indent="0" algn="r">
              <a:buNone/>
            </a:pPr>
            <a:r>
              <a:rPr lang="he-IL" dirty="0"/>
              <a:t> </a:t>
            </a:r>
            <a:r>
              <a:rPr lang="en-US" dirty="0"/>
              <a:t>  dept_name  vs budget</a:t>
            </a:r>
            <a:r>
              <a:rPr lang="he-IL" dirty="0"/>
              <a:t>למשל </a:t>
            </a:r>
            <a:endParaRPr lang="en-US" dirty="0"/>
          </a:p>
          <a:p>
            <a:pPr marL="914400" lvl="2" indent="0" algn="r">
              <a:buNone/>
            </a:pPr>
            <a:r>
              <a:rPr lang="en-US" dirty="0"/>
              <a:t>dept_name vs building</a:t>
            </a:r>
          </a:p>
          <a:p>
            <a:pPr marL="914400" lvl="2" indent="0" algn="r">
              <a:buNone/>
            </a:pPr>
            <a:r>
              <a:rPr lang="he-IL" dirty="0"/>
              <a:t>)</a:t>
            </a:r>
            <a:r>
              <a:rPr lang="en-US" dirty="0"/>
              <a:t> redundant</a:t>
            </a:r>
            <a:r>
              <a:rPr lang="he-IL" dirty="0"/>
              <a:t>זה היה מידע מיותר (</a:t>
            </a:r>
            <a:r>
              <a:rPr lang="en-US" dirty="0"/>
              <a:t> </a:t>
            </a:r>
            <a:endParaRPr lang="he-IL" dirty="0"/>
          </a:p>
          <a:p>
            <a:pPr marL="914400" lvl="2" indent="0" algn="r">
              <a:buNone/>
            </a:pPr>
            <a:r>
              <a:rPr lang="en-US" dirty="0"/>
              <a:t>Inconsistent of the database</a:t>
            </a:r>
            <a:r>
              <a:rPr lang="he-IL" dirty="0"/>
              <a:t>והיה גורם ל </a:t>
            </a:r>
            <a:r>
              <a:rPr lang="en-US" dirty="0"/>
              <a:t> </a:t>
            </a:r>
            <a:endParaRPr lang="he-IL" dirty="0"/>
          </a:p>
          <a:p>
            <a:pPr marL="914400" lvl="2" indent="0" algn="r">
              <a:buNone/>
            </a:pPr>
            <a:r>
              <a:rPr lang="he-IL" dirty="0"/>
              <a:t>מכיוון שבכל פעם שמוסיפים מרצה חדש חייבים להכניס </a:t>
            </a:r>
          </a:p>
          <a:p>
            <a:pPr marL="914400" lvl="2" indent="0" algn="r">
              <a:buNone/>
            </a:pPr>
            <a:r>
              <a:rPr lang="he-IL" dirty="0"/>
              <a:t>נכון את נתוני המחלקה.</a:t>
            </a:r>
          </a:p>
          <a:p>
            <a:pPr marL="914400" lvl="2" indent="0" algn="r">
              <a:buNone/>
            </a:pPr>
            <a:r>
              <a:rPr lang="he-IL" dirty="0">
                <a:solidFill>
                  <a:schemeClr val="accent2"/>
                </a:solidFill>
              </a:rPr>
              <a:t>איך נדע שצריך להפריד טבלה כזו לשתי טבלאות?</a:t>
            </a:r>
          </a:p>
          <a:p>
            <a:pPr marL="914400" lvl="2" indent="0" algn="r">
              <a:buNone/>
            </a:pPr>
            <a:r>
              <a:rPr lang="en-US" dirty="0">
                <a:solidFill>
                  <a:schemeClr val="accent2"/>
                </a:solidFill>
              </a:rPr>
              <a:t> budget</a:t>
            </a:r>
            <a:r>
              <a:rPr lang="he-IL" dirty="0">
                <a:solidFill>
                  <a:schemeClr val="accent2"/>
                </a:solidFill>
              </a:rPr>
              <a:t>מתאים למופע אחד של </a:t>
            </a:r>
            <a:r>
              <a:rPr lang="en-US" dirty="0">
                <a:solidFill>
                  <a:schemeClr val="accent2"/>
                </a:solidFill>
              </a:rPr>
              <a:t> dept_name</a:t>
            </a:r>
            <a:r>
              <a:rPr lang="he-IL" dirty="0">
                <a:solidFill>
                  <a:schemeClr val="accent2"/>
                </a:solidFill>
              </a:rPr>
              <a:t>אנחנו צריכים לספק חוק שיקבע שכל מידע ב </a:t>
            </a:r>
            <a:endParaRPr lang="en-US" dirty="0">
              <a:solidFill>
                <a:schemeClr val="accent2"/>
              </a:solidFill>
            </a:endParaRPr>
          </a:p>
          <a:p>
            <a:pPr marL="914400" lvl="2" indent="0" algn="r">
              <a:buNone/>
            </a:pPr>
            <a:r>
              <a:rPr lang="he-IL" dirty="0">
                <a:solidFill>
                  <a:schemeClr val="accent2"/>
                </a:solidFill>
              </a:rPr>
              <a:t> </a:t>
            </a:r>
            <a:r>
              <a:rPr lang="en-US" dirty="0">
                <a:solidFill>
                  <a:schemeClr val="accent2"/>
                </a:solidFill>
              </a:rPr>
              <a:t> functional dependency</a:t>
            </a:r>
            <a:r>
              <a:rPr lang="he-IL" dirty="0">
                <a:solidFill>
                  <a:schemeClr val="accent2"/>
                </a:solidFill>
              </a:rPr>
              <a:t>החוק הזה נקרא </a:t>
            </a:r>
            <a:endParaRPr lang="en-US" dirty="0">
              <a:solidFill>
                <a:schemeClr val="accent2"/>
              </a:solidFill>
            </a:endParaRPr>
          </a:p>
          <a:p>
            <a:pPr marL="914400" lvl="2" indent="0" algn="r">
              <a:buNone/>
            </a:pPr>
            <a:endParaRPr lang="en-US" dirty="0">
              <a:solidFill>
                <a:schemeClr val="accent2"/>
              </a:solidFill>
            </a:endParaRPr>
          </a:p>
          <a:p>
            <a:pPr marL="914400" lvl="2" indent="0" algn="ctr">
              <a:buNone/>
            </a:pPr>
            <a:r>
              <a:rPr lang="en-US" dirty="0"/>
              <a:t>dept_name → budget</a:t>
            </a:r>
          </a:p>
        </p:txBody>
      </p:sp>
      <p:pic>
        <p:nvPicPr>
          <p:cNvPr id="6" name="Picture 5"/>
          <p:cNvPicPr>
            <a:picLocks noChangeAspect="1"/>
          </p:cNvPicPr>
          <p:nvPr/>
        </p:nvPicPr>
        <p:blipFill>
          <a:blip r:embed="rId2"/>
          <a:stretch>
            <a:fillRect/>
          </a:stretch>
        </p:blipFill>
        <p:spPr>
          <a:xfrm>
            <a:off x="19050" y="1464777"/>
            <a:ext cx="5879792" cy="3290103"/>
          </a:xfrm>
          <a:prstGeom prst="rect">
            <a:avLst/>
          </a:prstGeom>
        </p:spPr>
      </p:pic>
    </p:spTree>
    <p:extLst>
      <p:ext uri="{BB962C8B-B14F-4D97-AF65-F5344CB8AC3E}">
        <p14:creationId xmlns:p14="http://schemas.microsoft.com/office/powerpoint/2010/main" val="2526878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Extraneous attribute – </a:t>
            </a:r>
            <a:r>
              <a:rPr lang="he-IL" dirty="0"/>
              <a:t>איבר שאינו נחוץ</a:t>
            </a:r>
            <a:br>
              <a:rPr lang="he-IL" dirty="0"/>
            </a:br>
            <a:r>
              <a:rPr lang="en-US" sz="2000" dirty="0"/>
              <a:t>https://exploredatabase.blogspot.co.il/2014/09/how-to-find-extraneous-attribute-example.html</a:t>
            </a:r>
            <a:endParaRPr lang="en-US" dirty="0"/>
          </a:p>
        </p:txBody>
      </p:sp>
      <p:sp>
        <p:nvSpPr>
          <p:cNvPr id="3" name="Content Placeholder 2"/>
          <p:cNvSpPr>
            <a:spLocks noGrp="1"/>
          </p:cNvSpPr>
          <p:nvPr>
            <p:ph idx="1"/>
          </p:nvPr>
        </p:nvSpPr>
        <p:spPr>
          <a:xfrm>
            <a:off x="838200" y="1825624"/>
            <a:ext cx="10515600" cy="5032375"/>
          </a:xfrm>
        </p:spPr>
        <p:txBody>
          <a:bodyPr/>
          <a:lstStyle/>
          <a:p>
            <a:pPr algn="r" rtl="1"/>
            <a:r>
              <a:rPr lang="he-IL" dirty="0"/>
              <a:t>יש שני מקרים: יתירות בצד שמאל ויתירות בצד ימין. הטיפול בהם שונה</a:t>
            </a:r>
            <a:endParaRPr lang="en-US" dirty="0"/>
          </a:p>
          <a:p>
            <a:pPr algn="r" rtl="1"/>
            <a:r>
              <a:rPr lang="he-IL" dirty="0"/>
              <a:t>צד שמאל</a:t>
            </a:r>
          </a:p>
          <a:p>
            <a:r>
              <a:rPr lang="en-US" dirty="0"/>
              <a:t>Given F = {P→Q, PQ→R}</a:t>
            </a:r>
            <a:endParaRPr lang="he-IL" dirty="0"/>
          </a:p>
          <a:p>
            <a:r>
              <a:rPr lang="en-US" dirty="0"/>
              <a:t>Q</a:t>
            </a:r>
            <a:r>
              <a:rPr lang="he-IL" dirty="0"/>
              <a:t>+</a:t>
            </a:r>
            <a:r>
              <a:rPr lang="en-US" dirty="0"/>
              <a:t>=?    -&gt;  Q+=Q so it is redundant</a:t>
            </a:r>
            <a:r>
              <a:rPr lang="he-IL" dirty="0"/>
              <a:t>   </a:t>
            </a:r>
            <a:r>
              <a:rPr lang="en-US" dirty="0"/>
              <a:t> </a:t>
            </a:r>
            <a:r>
              <a:rPr lang="he-IL" dirty="0"/>
              <a:t>לפי שיטה אחת</a:t>
            </a:r>
          </a:p>
          <a:p>
            <a:pPr algn="r" rtl="1"/>
            <a:r>
              <a:rPr lang="he-IL" dirty="0"/>
              <a:t>שיטה שנייה:</a:t>
            </a:r>
            <a:r>
              <a:rPr lang="en-US" i="1" dirty="0"/>
              <a:t>Find ({</a:t>
            </a:r>
            <a:r>
              <a:rPr lang="el-GR" i="1" dirty="0"/>
              <a:t>α} – </a:t>
            </a:r>
            <a:r>
              <a:rPr lang="en-US" i="1" dirty="0"/>
              <a:t>A)</a:t>
            </a:r>
            <a:r>
              <a:rPr lang="en-US" i="1" baseline="30000" dirty="0"/>
              <a:t>+</a:t>
            </a:r>
            <a:endParaRPr lang="he-IL" i="1" baseline="30000" dirty="0"/>
          </a:p>
          <a:p>
            <a:pPr marL="0" indent="0">
              <a:buNone/>
            </a:pPr>
            <a:r>
              <a:rPr lang="en-US" dirty="0"/>
              <a:t>{PQ-Q}</a:t>
            </a:r>
            <a:r>
              <a:rPr lang="en-US" baseline="30000" dirty="0"/>
              <a:t>+  = </a:t>
            </a:r>
            <a:r>
              <a:rPr lang="en-US" dirty="0"/>
              <a:t>P</a:t>
            </a:r>
            <a:r>
              <a:rPr lang="en-US" baseline="30000" dirty="0"/>
              <a:t>+</a:t>
            </a:r>
            <a:r>
              <a:rPr lang="en-US" dirty="0"/>
              <a:t>  = PQR</a:t>
            </a:r>
          </a:p>
          <a:p>
            <a:pPr marL="0" indent="0">
              <a:buNone/>
            </a:pPr>
            <a:r>
              <a:rPr lang="en-US" baseline="30000" dirty="0"/>
              <a:t> </a:t>
            </a:r>
            <a:r>
              <a:rPr lang="en-US" dirty="0"/>
              <a:t>If </a:t>
            </a:r>
            <a:r>
              <a:rPr lang="en-US" i="1" dirty="0"/>
              <a:t>({</a:t>
            </a:r>
            <a:r>
              <a:rPr lang="el-GR" i="1" dirty="0"/>
              <a:t>α} – </a:t>
            </a:r>
            <a:r>
              <a:rPr lang="en-US" i="1" dirty="0"/>
              <a:t>A)</a:t>
            </a:r>
            <a:r>
              <a:rPr lang="en-US" i="1" baseline="30000" dirty="0"/>
              <a:t>+ </a:t>
            </a:r>
            <a:r>
              <a:rPr lang="en-US" dirty="0"/>
              <a:t> contains of all the attributes of B then A is redundant</a:t>
            </a:r>
            <a:endParaRPr lang="en-US" baseline="30000" dirty="0"/>
          </a:p>
          <a:p>
            <a:pPr marL="0" indent="0">
              <a:buNone/>
            </a:pPr>
            <a:r>
              <a:rPr lang="en-US" baseline="30000" dirty="0"/>
              <a:t>P+ = PQR</a:t>
            </a:r>
            <a:r>
              <a:rPr lang="en-US" dirty="0"/>
              <a:t> then Q is redundant</a:t>
            </a:r>
            <a:endParaRPr lang="en-US" baseline="30000" dirty="0"/>
          </a:p>
          <a:p>
            <a:pPr marL="0" indent="0">
              <a:buNone/>
            </a:pPr>
            <a:endParaRPr lang="en-US" baseline="30000" dirty="0"/>
          </a:p>
        </p:txBody>
      </p:sp>
    </p:spTree>
    <p:extLst>
      <p:ext uri="{BB962C8B-B14F-4D97-AF65-F5344CB8AC3E}">
        <p14:creationId xmlns:p14="http://schemas.microsoft.com/office/powerpoint/2010/main" val="1849790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מציאת תלות מיותרת</a:t>
            </a:r>
            <a:br>
              <a:rPr lang="he-IL" dirty="0"/>
            </a:br>
            <a:r>
              <a:rPr lang="en-US" dirty="0"/>
              <a:t>Finding redundancy dependent</a:t>
            </a:r>
          </a:p>
        </p:txBody>
      </p:sp>
      <p:sp>
        <p:nvSpPr>
          <p:cNvPr id="3" name="Content Placeholder 2"/>
          <p:cNvSpPr>
            <a:spLocks noGrp="1"/>
          </p:cNvSpPr>
          <p:nvPr>
            <p:ph idx="1"/>
          </p:nvPr>
        </p:nvSpPr>
        <p:spPr>
          <a:xfrm>
            <a:off x="838200" y="1825624"/>
            <a:ext cx="10515600" cy="5032375"/>
          </a:xfrm>
        </p:spPr>
        <p:txBody>
          <a:bodyPr/>
          <a:lstStyle/>
          <a:p>
            <a:pPr algn="r" rtl="1"/>
            <a:r>
              <a:rPr lang="he-IL" dirty="0"/>
              <a:t>בשביל למצוא אם תלות היא מיותרת צריך למצוא את הסגור של כל איבר שמאלי עם שאר התלויות שנשארו. אם בסגור ימצאו האיברים הימניים בכל זאת אז נוכל לומר שהתלות היא מיותרת.</a:t>
            </a:r>
          </a:p>
          <a:p>
            <a:pPr algn="l"/>
            <a:r>
              <a:rPr lang="en-US" dirty="0"/>
              <a:t>F</a:t>
            </a:r>
            <a:r>
              <a:rPr lang="he-IL" dirty="0"/>
              <a:t>)</a:t>
            </a:r>
            <a:r>
              <a:rPr lang="en-US" dirty="0"/>
              <a:t>A-&gt;B, A-&gt;C, D-&gt;AC, D-&gt;E)</a:t>
            </a:r>
          </a:p>
          <a:p>
            <a:pPr algn="r" rtl="1"/>
            <a:r>
              <a:rPr lang="he-IL" dirty="0"/>
              <a:t>שלב ראשון, נחפש את הסגור של </a:t>
            </a:r>
            <a:r>
              <a:rPr lang="en-US" dirty="0"/>
              <a:t>A</a:t>
            </a:r>
            <a:r>
              <a:rPr lang="he-IL" dirty="0"/>
              <a:t> בלי התלות </a:t>
            </a:r>
            <a:r>
              <a:rPr lang="en-US" dirty="0"/>
              <a:t>A-&gt;B</a:t>
            </a:r>
          </a:p>
          <a:p>
            <a:pPr algn="l"/>
            <a:r>
              <a:rPr lang="en-US" sz="2400" dirty="0"/>
              <a:t>A-&gt;B , A+= AC  , means B is missing , so we cannot say that A-&gt;B is redundant</a:t>
            </a:r>
          </a:p>
          <a:p>
            <a:r>
              <a:rPr lang="en-US" sz="2400" dirty="0"/>
              <a:t>A-&gt;C , A+= AB  , means C is missing , so we cannot say that A-&gt;C is redundant</a:t>
            </a:r>
          </a:p>
          <a:p>
            <a:r>
              <a:rPr lang="en-US" sz="2400" dirty="0"/>
              <a:t>D-&gt;AC needs to be split to D-&gt;A and D-&gt;C before finding the redundancy.</a:t>
            </a:r>
          </a:p>
          <a:p>
            <a:r>
              <a:rPr lang="en-US" sz="2400" dirty="0"/>
              <a:t>D-&gt;A, D+= DEC , so D-&gt;A is not redundant </a:t>
            </a:r>
          </a:p>
          <a:p>
            <a:pPr algn="l"/>
            <a:r>
              <a:rPr lang="en-US" sz="2400" dirty="0"/>
              <a:t>D-&gt;C, D+= DABC  , D-&gt;C is redundant</a:t>
            </a:r>
          </a:p>
          <a:p>
            <a:pPr algn="l"/>
            <a:r>
              <a:rPr lang="en-US" sz="2400" dirty="0"/>
              <a:t>D-&gt;E, D+= DACB,    No redundant </a:t>
            </a:r>
          </a:p>
          <a:p>
            <a:pPr algn="l"/>
            <a:endParaRPr lang="en-US" sz="2400" dirty="0"/>
          </a:p>
        </p:txBody>
      </p:sp>
    </p:spTree>
    <p:extLst>
      <p:ext uri="{BB962C8B-B14F-4D97-AF65-F5344CB8AC3E}">
        <p14:creationId xmlns:p14="http://schemas.microsoft.com/office/powerpoint/2010/main" val="3933225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he-IL" sz="2800" dirty="0"/>
              <a:t>ממשיכים – מה נשאר?</a:t>
            </a:r>
            <a:br>
              <a:rPr lang="he-IL" sz="2800" dirty="0"/>
            </a:br>
            <a:r>
              <a:rPr lang="en-US" sz="2400" dirty="0"/>
              <a:t>F</a:t>
            </a:r>
            <a:r>
              <a:rPr lang="he-IL" sz="2400" dirty="0"/>
              <a:t>)</a:t>
            </a:r>
            <a:r>
              <a:rPr lang="en-US" sz="2400" dirty="0"/>
              <a:t>A-&gt;B, A-&gt;C, D-&gt;A , D-&gt;E)</a:t>
            </a:r>
            <a:br>
              <a:rPr lang="en-US" sz="2400" dirty="0"/>
            </a:br>
            <a:endParaRPr lang="en-US" sz="2800" dirty="0"/>
          </a:p>
        </p:txBody>
      </p:sp>
      <p:sp>
        <p:nvSpPr>
          <p:cNvPr id="3" name="Content Placeholder 2"/>
          <p:cNvSpPr>
            <a:spLocks noGrp="1"/>
          </p:cNvSpPr>
          <p:nvPr>
            <p:ph idx="1"/>
          </p:nvPr>
        </p:nvSpPr>
        <p:spPr/>
        <p:txBody>
          <a:bodyPr/>
          <a:lstStyle/>
          <a:p>
            <a:pPr algn="r" rtl="1"/>
            <a:r>
              <a:rPr lang="he-IL" dirty="0"/>
              <a:t>צריך שוב לחפש איברים מיותרים ולהוציא תלויות מיותרות </a:t>
            </a:r>
          </a:p>
          <a:p>
            <a:pPr algn="l"/>
            <a:r>
              <a:rPr lang="en-US" dirty="0"/>
              <a:t>A-&gt;B, A+= AC</a:t>
            </a:r>
          </a:p>
          <a:p>
            <a:pPr algn="l"/>
            <a:r>
              <a:rPr lang="en-US" dirty="0"/>
              <a:t>A-&gt;C , A+= AB</a:t>
            </a:r>
          </a:p>
          <a:p>
            <a:pPr algn="l"/>
            <a:r>
              <a:rPr lang="en-US" dirty="0"/>
              <a:t>D-&gt;A, D+= DE</a:t>
            </a:r>
          </a:p>
          <a:p>
            <a:pPr algn="l"/>
            <a:r>
              <a:rPr lang="en-US" dirty="0"/>
              <a:t>D-&gt;E , D+= DABC</a:t>
            </a:r>
          </a:p>
          <a:p>
            <a:pPr algn="l"/>
            <a:r>
              <a:rPr lang="en-US" dirty="0"/>
              <a:t>No redundant in any of the above FD so this is the minimum cover</a:t>
            </a:r>
          </a:p>
          <a:p>
            <a:pPr algn="l"/>
            <a:r>
              <a:rPr lang="en-US" dirty="0"/>
              <a:t>F(A-&gt;B , A-&gt;C , D-&gt;A, D-&gt;E)</a:t>
            </a:r>
          </a:p>
        </p:txBody>
      </p:sp>
    </p:spTree>
    <p:extLst>
      <p:ext uri="{BB962C8B-B14F-4D97-AF65-F5344CB8AC3E}">
        <p14:creationId xmlns:p14="http://schemas.microsoft.com/office/powerpoint/2010/main" val="42362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304"/>
            <a:ext cx="10515600" cy="6101659"/>
          </a:xfrm>
        </p:spPr>
        <p:txBody>
          <a:bodyPr/>
          <a:lstStyle/>
          <a:p>
            <a:pPr marL="0" indent="0" algn="r">
              <a:buNone/>
            </a:pPr>
            <a:r>
              <a:rPr lang="he-IL" dirty="0"/>
              <a:t>אינו יכול לשמש כמפתח ראשי אנחנו יודעים עכשיו</a:t>
            </a:r>
            <a:r>
              <a:rPr lang="en-US" dirty="0"/>
              <a:t> dept_name </a:t>
            </a:r>
            <a:r>
              <a:rPr lang="he-IL" dirty="0"/>
              <a:t> מכיוון ש</a:t>
            </a:r>
          </a:p>
          <a:p>
            <a:pPr marL="0" indent="0" algn="r">
              <a:buNone/>
            </a:pPr>
            <a:r>
              <a:rPr lang="he-IL" dirty="0"/>
              <a:t>לשניים </a:t>
            </a:r>
            <a:r>
              <a:rPr lang="en-US" dirty="0"/>
              <a:t> inst_dept</a:t>
            </a:r>
            <a:r>
              <a:rPr lang="he-IL" dirty="0"/>
              <a:t>לפצל את הטבלה </a:t>
            </a:r>
            <a:r>
              <a:rPr lang="en-US" dirty="0"/>
              <a:t> </a:t>
            </a:r>
            <a:r>
              <a:rPr lang="he-IL" dirty="0"/>
              <a:t> שיש </a:t>
            </a:r>
            <a:endParaRPr lang="en-US" dirty="0"/>
          </a:p>
          <a:p>
            <a:pPr marL="0" indent="0" algn="r">
              <a:buNone/>
            </a:pPr>
            <a:r>
              <a:rPr lang="he-IL" dirty="0"/>
              <a:t>נסתכל על זה כך:</a:t>
            </a:r>
          </a:p>
          <a:p>
            <a:pPr marL="0" indent="0">
              <a:buNone/>
            </a:pPr>
            <a:r>
              <a:rPr lang="en-US" dirty="0"/>
              <a:t>A-&gt;B  means B depends on A</a:t>
            </a:r>
            <a:endParaRPr lang="he-IL" dirty="0"/>
          </a:p>
          <a:p>
            <a:pPr marL="0" indent="0">
              <a:buNone/>
            </a:pPr>
            <a:r>
              <a:rPr lang="en-US" dirty="0"/>
              <a:t>And  A determines B.</a:t>
            </a:r>
          </a:p>
          <a:p>
            <a:pPr marL="0" indent="0">
              <a:buNone/>
            </a:pPr>
            <a:endParaRPr lang="en-US" dirty="0"/>
          </a:p>
          <a:p>
            <a:pPr marL="0" indent="0">
              <a:buNone/>
            </a:pPr>
            <a:r>
              <a:rPr lang="en-US" dirty="0"/>
              <a:t>For example, if A is ID  14343  then there is only one B with that ID</a:t>
            </a:r>
          </a:p>
          <a:p>
            <a:pPr marL="0" indent="0">
              <a:buNone/>
            </a:pPr>
            <a:r>
              <a:rPr lang="en-US" dirty="0"/>
              <a:t>If A appears in the tables many times than A-&gt;B will appear many time.</a:t>
            </a:r>
          </a:p>
          <a:p>
            <a:endParaRPr lang="en-US" dirty="0"/>
          </a:p>
          <a:p>
            <a:r>
              <a:rPr lang="en-US" dirty="0"/>
              <a:t>Cannot be different B for A.</a:t>
            </a:r>
          </a:p>
          <a:p>
            <a:pPr marL="0" indent="0">
              <a:buNone/>
            </a:pPr>
            <a:endParaRPr lang="en-US" dirty="0"/>
          </a:p>
          <a:p>
            <a:pPr marL="0" indent="0" algn="r">
              <a:buNone/>
            </a:pPr>
            <a:endParaRPr lang="en-US" dirty="0"/>
          </a:p>
          <a:p>
            <a:pPr marL="0" indent="0" algn="r">
              <a:buNone/>
            </a:pPr>
            <a:endParaRPr lang="he-IL" dirty="0"/>
          </a:p>
          <a:p>
            <a:pPr marL="0" indent="0" algn="r">
              <a:buNone/>
            </a:pPr>
            <a:endParaRPr lang="he-IL" dirty="0"/>
          </a:p>
          <a:p>
            <a:pPr marL="0" indent="0" algn="r">
              <a:buNone/>
            </a:pPr>
            <a:endParaRPr lang="he-IL" dirty="0"/>
          </a:p>
          <a:p>
            <a:pPr marL="0" indent="0" algn="r">
              <a:buNone/>
            </a:pPr>
            <a:endParaRPr lang="en-US" dirty="0"/>
          </a:p>
        </p:txBody>
      </p:sp>
    </p:spTree>
    <p:extLst>
      <p:ext uri="{BB962C8B-B14F-4D97-AF65-F5344CB8AC3E}">
        <p14:creationId xmlns:p14="http://schemas.microsoft.com/office/powerpoint/2010/main" val="8785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A-&gt;B and B-&gt;A  then A-&gt;C</a:t>
            </a:r>
          </a:p>
        </p:txBody>
      </p:sp>
      <p:sp>
        <p:nvSpPr>
          <p:cNvPr id="3" name="Content Placeholder 2"/>
          <p:cNvSpPr>
            <a:spLocks noGrp="1"/>
          </p:cNvSpPr>
          <p:nvPr>
            <p:ph idx="1"/>
          </p:nvPr>
        </p:nvSpPr>
        <p:spPr/>
        <p:txBody>
          <a:bodyPr/>
          <a:lstStyle/>
          <a:p>
            <a:r>
              <a:rPr lang="en-US" dirty="0"/>
              <a:t>If we have this relation ( occupation  , status, happy)</a:t>
            </a:r>
          </a:p>
          <a:p>
            <a:r>
              <a:rPr lang="en-US" dirty="0"/>
              <a:t>And this tuple:</a:t>
            </a:r>
          </a:p>
          <a:p>
            <a:r>
              <a:rPr lang="en-US" dirty="0"/>
              <a:t>{Instellator , wealth , very_happy)</a:t>
            </a:r>
          </a:p>
          <a:p>
            <a:r>
              <a:rPr lang="en-US" dirty="0"/>
              <a:t>If we say: that the above dependency is applied:</a:t>
            </a:r>
          </a:p>
          <a:p>
            <a:r>
              <a:rPr lang="en-US" dirty="0"/>
              <a:t>Instellator is always wealth and whom is wealth is very happy then</a:t>
            </a:r>
          </a:p>
          <a:p>
            <a:r>
              <a:rPr lang="en-US" dirty="0">
                <a:solidFill>
                  <a:schemeClr val="accent2"/>
                </a:solidFill>
              </a:rPr>
              <a:t>Installators are very happy</a:t>
            </a:r>
          </a:p>
          <a:p>
            <a:endParaRPr lang="en-US" dirty="0"/>
          </a:p>
        </p:txBody>
      </p:sp>
    </p:spTree>
    <p:extLst>
      <p:ext uri="{BB962C8B-B14F-4D97-AF65-F5344CB8AC3E}">
        <p14:creationId xmlns:p14="http://schemas.microsoft.com/office/powerpoint/2010/main" val="4036259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Super key vs Function dependency</a:t>
            </a:r>
          </a:p>
        </p:txBody>
      </p:sp>
      <p:sp>
        <p:nvSpPr>
          <p:cNvPr id="3" name="Content Placeholder 2"/>
          <p:cNvSpPr>
            <a:spLocks noGrp="1"/>
          </p:cNvSpPr>
          <p:nvPr>
            <p:ph idx="1"/>
          </p:nvPr>
        </p:nvSpPr>
        <p:spPr>
          <a:xfrm>
            <a:off x="838200" y="1825625"/>
            <a:ext cx="10876878" cy="4351338"/>
          </a:xfrm>
        </p:spPr>
        <p:txBody>
          <a:bodyPr/>
          <a:lstStyle/>
          <a:p>
            <a:r>
              <a:rPr lang="en-US" dirty="0"/>
              <a:t>A super key is a set of attributes that uniquely identifies an </a:t>
            </a:r>
            <a:r>
              <a:rPr lang="en-US" u="sng" dirty="0"/>
              <a:t>entire tuple</a:t>
            </a:r>
          </a:p>
          <a:p>
            <a:r>
              <a:rPr lang="en-US" dirty="0"/>
              <a:t>A functional dependency allows us to express constraints that uniquely</a:t>
            </a:r>
          </a:p>
          <a:p>
            <a:pPr marL="0" indent="0">
              <a:buNone/>
            </a:pPr>
            <a:r>
              <a:rPr lang="en-US" dirty="0"/>
              <a:t>   identify the values of certain attributes.</a:t>
            </a:r>
          </a:p>
          <a:p>
            <a:pPr marL="0" indent="0">
              <a:buNone/>
            </a:pPr>
            <a:r>
              <a:rPr lang="en-US" dirty="0"/>
              <a:t>                                           A-&gt;C  why?</a:t>
            </a:r>
          </a:p>
          <a:p>
            <a:pPr marL="0" indent="0">
              <a:buNone/>
            </a:pPr>
            <a:r>
              <a:rPr lang="en-US" dirty="0"/>
              <a:t>                                           For every unique A we get the same C</a:t>
            </a:r>
          </a:p>
          <a:p>
            <a:pPr marL="0" indent="0">
              <a:buNone/>
            </a:pPr>
            <a:r>
              <a:rPr lang="en-US" dirty="0"/>
              <a:t>                                           Even if A is repeated in the relation C is </a:t>
            </a:r>
            <a:r>
              <a:rPr lang="en-US" dirty="0" err="1"/>
              <a:t>mathed</a:t>
            </a:r>
            <a:r>
              <a:rPr lang="en-US" dirty="0"/>
              <a:t> to 			         it.</a:t>
            </a:r>
          </a:p>
        </p:txBody>
      </p:sp>
      <p:pic>
        <p:nvPicPr>
          <p:cNvPr id="4" name="Picture 3"/>
          <p:cNvPicPr>
            <a:picLocks noChangeAspect="1"/>
          </p:cNvPicPr>
          <p:nvPr/>
        </p:nvPicPr>
        <p:blipFill>
          <a:blip r:embed="rId2"/>
          <a:stretch>
            <a:fillRect/>
          </a:stretch>
        </p:blipFill>
        <p:spPr>
          <a:xfrm>
            <a:off x="218570" y="3389835"/>
            <a:ext cx="4181475" cy="1971675"/>
          </a:xfrm>
          <a:prstGeom prst="rect">
            <a:avLst/>
          </a:prstGeom>
        </p:spPr>
      </p:pic>
    </p:spTree>
    <p:extLst>
      <p:ext uri="{BB962C8B-B14F-4D97-AF65-F5344CB8AC3E}">
        <p14:creationId xmlns:p14="http://schemas.microsoft.com/office/powerpoint/2010/main" val="281944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AB-&gt;C  , what then means?</a:t>
            </a:r>
          </a:p>
        </p:txBody>
      </p:sp>
      <p:sp>
        <p:nvSpPr>
          <p:cNvPr id="5" name="Content Placeholder 4"/>
          <p:cNvSpPr>
            <a:spLocks noGrp="1"/>
          </p:cNvSpPr>
          <p:nvPr>
            <p:ph idx="1"/>
          </p:nvPr>
        </p:nvSpPr>
        <p:spPr/>
        <p:txBody>
          <a:bodyPr/>
          <a:lstStyle/>
          <a:p>
            <a:pPr marL="0" indent="0">
              <a:buNone/>
            </a:pPr>
            <a:r>
              <a:rPr lang="en-US" dirty="0"/>
              <a:t>				We cannot determine that room_number-					capacity. Why? Because it possible that there 				is a different building that holds that 						dependency. </a:t>
            </a:r>
          </a:p>
          <a:p>
            <a:pPr marL="0" indent="0">
              <a:buNone/>
            </a:pPr>
            <a:endParaRPr lang="en-US" dirty="0"/>
          </a:p>
          <a:p>
            <a:pPr marL="0" indent="0">
              <a:buNone/>
            </a:pPr>
            <a:r>
              <a:rPr lang="en-US" dirty="0"/>
              <a:t>But we can determine that:  </a:t>
            </a:r>
          </a:p>
          <a:p>
            <a:pPr marL="0" indent="0">
              <a:buNone/>
            </a:pPr>
            <a:r>
              <a:rPr lang="en-US" dirty="0"/>
              <a:t>Building, room_number -&gt; capacity</a:t>
            </a:r>
          </a:p>
        </p:txBody>
      </p:sp>
      <p:pic>
        <p:nvPicPr>
          <p:cNvPr id="6" name="Content Placeholder 3"/>
          <p:cNvPicPr>
            <a:picLocks noChangeAspect="1"/>
          </p:cNvPicPr>
          <p:nvPr/>
        </p:nvPicPr>
        <p:blipFill>
          <a:blip r:embed="rId2"/>
          <a:stretch>
            <a:fillRect/>
          </a:stretch>
        </p:blipFill>
        <p:spPr>
          <a:xfrm>
            <a:off x="762896" y="1825625"/>
            <a:ext cx="3638550" cy="1981200"/>
          </a:xfrm>
          <a:prstGeom prst="rect">
            <a:avLst/>
          </a:prstGeom>
        </p:spPr>
      </p:pic>
    </p:spTree>
    <p:extLst>
      <p:ext uri="{BB962C8B-B14F-4D97-AF65-F5344CB8AC3E}">
        <p14:creationId xmlns:p14="http://schemas.microsoft.com/office/powerpoint/2010/main" val="3172326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a:t>
            </a:r>
            <a:r>
              <a:rPr lang="en-US" baseline="30000" dirty="0"/>
              <a:t>+</a:t>
            </a:r>
            <a:r>
              <a:rPr lang="en-US" dirty="0"/>
              <a:t>        closure</a:t>
            </a:r>
          </a:p>
        </p:txBody>
      </p:sp>
      <p:sp>
        <p:nvSpPr>
          <p:cNvPr id="3" name="Content Placeholder 2"/>
          <p:cNvSpPr>
            <a:spLocks noGrp="1"/>
          </p:cNvSpPr>
          <p:nvPr>
            <p:ph idx="1"/>
          </p:nvPr>
        </p:nvSpPr>
        <p:spPr/>
        <p:txBody>
          <a:bodyPr>
            <a:normAutofit/>
          </a:bodyPr>
          <a:lstStyle/>
          <a:p>
            <a:pPr marL="0" indent="0">
              <a:buNone/>
            </a:pPr>
            <a:r>
              <a:rPr lang="en-US" sz="6600" dirty="0"/>
              <a:t>F</a:t>
            </a:r>
            <a:r>
              <a:rPr lang="en-US" sz="6600" baseline="30000" dirty="0"/>
              <a:t> +   </a:t>
            </a:r>
          </a:p>
          <a:p>
            <a:pPr marL="0" indent="0">
              <a:buNone/>
            </a:pPr>
            <a:r>
              <a:rPr lang="en-US" sz="6600" dirty="0"/>
              <a:t>contains all of the functional dependencies in F.</a:t>
            </a:r>
            <a:endParaRPr lang="he-IL" sz="6600" dirty="0"/>
          </a:p>
          <a:p>
            <a:pPr marL="0" indent="0" algn="r" rtl="1">
              <a:buNone/>
            </a:pPr>
            <a:r>
              <a:rPr lang="he-IL" dirty="0"/>
              <a:t> בהינתן </a:t>
            </a:r>
            <a:r>
              <a:rPr lang="en-US" dirty="0"/>
              <a:t>FD</a:t>
            </a:r>
            <a:r>
              <a:rPr lang="he-IL" dirty="0"/>
              <a:t> אלו עוד </a:t>
            </a:r>
            <a:r>
              <a:rPr lang="en-US" dirty="0"/>
              <a:t>FD</a:t>
            </a:r>
            <a:r>
              <a:rPr lang="he-IL" dirty="0"/>
              <a:t> ניתן להסיק מהתלויות שקיבלנו.</a:t>
            </a:r>
          </a:p>
          <a:p>
            <a:pPr marL="0" indent="0" algn="r" rtl="1">
              <a:buNone/>
            </a:pPr>
            <a:r>
              <a:rPr lang="he-IL" sz="2400" dirty="0"/>
              <a:t>בהמשך נראה חוקים אשר ניתן להסיק ולקבל תלויות נוספות מתלויות קיימות</a:t>
            </a:r>
            <a:endParaRPr lang="en-US" sz="2400" dirty="0"/>
          </a:p>
        </p:txBody>
      </p:sp>
    </p:spTree>
    <p:extLst>
      <p:ext uri="{BB962C8B-B14F-4D97-AF65-F5344CB8AC3E}">
        <p14:creationId xmlns:p14="http://schemas.microsoft.com/office/powerpoint/2010/main" val="1851408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3509</TotalTime>
  <Words>1928</Words>
  <Application>Microsoft Office PowerPoint</Application>
  <PresentationFormat>Widescreen</PresentationFormat>
  <Paragraphs>432</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Calibri Light</vt:lpstr>
      <vt:lpstr>David</vt:lpstr>
      <vt:lpstr>Math C</vt:lpstr>
      <vt:lpstr>Symbol</vt:lpstr>
      <vt:lpstr>Times New Roman</vt:lpstr>
      <vt:lpstr>Times New Roman (Hebrew)</vt:lpstr>
      <vt:lpstr>Wingdings</vt:lpstr>
      <vt:lpstr>Office Theme</vt:lpstr>
      <vt:lpstr> 20277 מערכות בסיסי-נתונים‏ 4 נקודות זכות ברמה רגילה </vt:lpstr>
      <vt:lpstr>ספר הקורס</vt:lpstr>
      <vt:lpstr>Relational Database Design</vt:lpstr>
      <vt:lpstr>Functional dependency</vt:lpstr>
      <vt:lpstr>PowerPoint Presentation</vt:lpstr>
      <vt:lpstr>A-&gt;B and B-&gt;A  then A-&gt;C</vt:lpstr>
      <vt:lpstr>Super key vs Function dependency</vt:lpstr>
      <vt:lpstr>AB-&gt;C  , what then means?</vt:lpstr>
      <vt:lpstr>F+        closure</vt:lpstr>
      <vt:lpstr>Database normalization forms</vt:lpstr>
      <vt:lpstr>First normal form simple attribute</vt:lpstr>
      <vt:lpstr>How to change to 1NF?</vt:lpstr>
      <vt:lpstr>Second normal form</vt:lpstr>
      <vt:lpstr>How Change to 2NF</vt:lpstr>
      <vt:lpstr>Another explanation , from tutorialspoint</vt:lpstr>
      <vt:lpstr>3NF   Third normal form</vt:lpstr>
      <vt:lpstr>Construct relationship schema for 3NF</vt:lpstr>
      <vt:lpstr>3NF -  tutorialspoint</vt:lpstr>
      <vt:lpstr>8.3.2 Boyce –Codd Normal Form BCNF  ( 3.5 NF)</vt:lpstr>
      <vt:lpstr>How to make it BCNF? We need to divided it into 2 tables</vt:lpstr>
      <vt:lpstr>And create additional relationship table</vt:lpstr>
      <vt:lpstr>BCNF – דוגמה נוספת</vt:lpstr>
      <vt:lpstr>4NF – four normal form</vt:lpstr>
      <vt:lpstr>How to fix to 4NF?</vt:lpstr>
      <vt:lpstr>Functional-Dependency Theory</vt:lpstr>
      <vt:lpstr>דוגמה</vt:lpstr>
      <vt:lpstr>  The union rule</vt:lpstr>
      <vt:lpstr>Augmenation rule</vt:lpstr>
      <vt:lpstr>Pseudo transitivity rule if A-&gt;B and BC-&gt;D then  AC-&gt;D</vt:lpstr>
      <vt:lpstr>Additive |Union rule </vt:lpstr>
      <vt:lpstr>Productive rule</vt:lpstr>
      <vt:lpstr>PowerPoint Presentation</vt:lpstr>
      <vt:lpstr>Minimum Cover – כיסוי קנוני</vt:lpstr>
      <vt:lpstr>ABCD</vt:lpstr>
      <vt:lpstr>Attribute Closure algorithm</vt:lpstr>
      <vt:lpstr>Candidate Key and the Closure of attribute מועמד למפתח על והסגור של איבר</vt:lpstr>
      <vt:lpstr>הסגור של איבר – דוגמה https://www.youtube.com/watch?v=IUPTC65B9qE https://www.youtube.com/watch?v=pzZbSVkriBI</vt:lpstr>
      <vt:lpstr>הסגור של איבר – דוגמה  בספריה של הקורס יש יופי של דוגמא: CloseOfAttributeSets.doc</vt:lpstr>
      <vt:lpstr>Question: Consider a relation R with the schema R(A, B, C, D, E, F) with a set of functional dependencies F as follows; {AB → C, BC → AD, D → E, CF → B} Find the super key for this relation. https://exploredatabase.blogspot.co.il/2014/08/how-to-find-closure-of-attributes-in-DBMS.html  </vt:lpstr>
      <vt:lpstr>Extraneous attribute – איבר שאינו נחוץ https://exploredatabase.blogspot.co.il/2014/09/how-to-find-extraneous-attribute-example.html</vt:lpstr>
      <vt:lpstr>מציאת תלות מיותרת Finding redundancy dependent</vt:lpstr>
      <vt:lpstr>ממשיכים – מה נשאר? F)A-&gt;B, A-&gt;C, D-&gt;A , D-&gt;E)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20277 מערכות בסיסי-נתונים‏ 4 נקודות זכות ברמה רגילה </dc:title>
  <dc:creator>first</dc:creator>
  <cp:lastModifiedBy>first</cp:lastModifiedBy>
  <cp:revision>833</cp:revision>
  <dcterms:created xsi:type="dcterms:W3CDTF">2016-05-21T12:42:29Z</dcterms:created>
  <dcterms:modified xsi:type="dcterms:W3CDTF">2016-05-26T09:12:07Z</dcterms:modified>
</cp:coreProperties>
</file>