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6E64AF-9033-4EDF-872C-A5713FE39A5D}">
          <p14:sldIdLst>
            <p14:sldId id="256"/>
            <p14:sldId id="270"/>
            <p14:sldId id="271"/>
            <p14:sldId id="272"/>
            <p14:sldId id="273"/>
            <p14:sldId id="274"/>
            <p14:sldId id="27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</p14:sldIdLst>
        </p14:section>
        <p14:section name="Untitled Section" id="{6A578033-96BC-439B-A339-02264946E83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9T07:36:13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4822 13692,'0'0,"-20"0,0 20,0 19,-19-19,19 20,0 0,-20-20,21 39,-1-59,20 20,-40 0,40 0,-20-1,0 1,20-20,0 20,-19-20,19 20</inkml:trace>
  <inkml:trace contextRef="#ctx0" brushRef="#br0" timeOffset="1072">4524 13712,'0'0,"0"0,20 0,0 20,0-1,0 1,-20 0,20-20,-20 20,0-20,19 20,-19-20,20 20,0-20,-20 20,0-20,20 19,-20-19,0 0,0 20,20-20,0 20,-20 0,19-20,1 40,0-21,0 1,0-20,-20 0,0 20,0 0,20-20,-20 0,0 20,0-20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9T07:36:36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8275 13791,'0'0,"20"0,39 0,1 0,-1 0,1 0,19 20,-19-20,-1 0,1 20,-21-20,1 0,-20 0,0 0</inkml:trace>
  <inkml:trace contextRef="#ctx0" brushRef="#br0" timeOffset="696">8315 14089,'0'0,"0"0,0 0,0 20,0-20,19 0,-19 0,40 0,-20 0,0 0,19 0,1 0,0 0,19 0,1 0,-20 0,19 0,1-20,-60 20,19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9T08:40:01.50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16649 9842,'0'0,"0"0,0 20,0-20,0 20,0 0,0-20,0 0,0 20,0-20,0 0,0 19,0-19,0 0,0 20,0 0,20-20,-20 0,0-20,0 20,0-20,0 20,0 0,0-19,20 19,-20 0,0-20,19 20,-19-20,0 20,0 0,0-20,20 20,-20 0,20 0,-20 0,20 0,-20 0,0 20,0-20,0 20,20-20,-20 0,0 20,0-20,0 0,0 19,20-19,-20 0,0 20,0 0,0-20,0 0,0 20,0-20,0 20</inkml:trace>
  <inkml:trace contextRef="#ctx0" brushRef="#br0" timeOffset="6064">14684 9961,'0'0,"0"0,20 0,20 0,0 0,-1 0,-19 0,0 0,-20 0,0 20,0-20,0 20,0-20,0 0,0 0,0 20,0-20,-20 0,20 20,0-20,-20 0,0 0,20 0,-19 0,19 0,-20 0,0 0,20 0,-20 0,20 0,0 0,0 20,0-20,20 0,0 0,-20 19,0-19,0 0,20 0,-20 20,0-20,19 0,-19 20,20-20,-20 0,0 0,0 20,0-20,0 0,0 20,0-20,-20 0,20 20,0-20,-19 0,19 0,-20 0,0 0,20 0,-20 0,20 0,0 0,-20 0,20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9T11:25:00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9247 7441,'0'0,"0"0,40 0,19 0,1 0,19 0,21 0,-1 0,20 0,-40 0,40 0,-20 0,21 20,-1-20,-40 0,0 0,1 20,19-20,-20 0,1 0,-21 0,1 0,19 0,20 0,-39 0,-1 0,1 0,-1 0,1 0,-20 0,19 0,1 0,-21 0,21 0,0 0,-41 0,21 0,0 0,-1 0,-19 0,0 0,20 0,-20 0,-1 0,1 0,0 0,20 0,0 0,-1 0,21 0,-21 0,41 0,-21 0,1 0,-1 0,1 0,-1 0,1 0,0 0,-21 0,1 0,0 0,-1 0,-19 0,20 0,-20 0,19 0,-39 0,20 0,-20 0,20 0,0 0,-20 0,20 0,-20 0,39 0,-19 0,0 0,20 0,-1 0,-19 0,0 0,0-20,0 20,-20 0,20 0</inkml:trace>
  <inkml:trace contextRef="#ctx0" brushRef="#br0" timeOffset="4008">3552 8731,'0'0,"0"0,0 0,40 0,-40 0,20 0,-1 0,1 0,20 0,0 0,-21 0,21 0,40 0,-41 0,1 0,0 0,-1 0,1 0,39 0,-59 0,0 0,0 0,20 0,-40 0,39 0,-39 0,20 0,0 0,0 0,0 0,-1 0,21 0,-20 0,-20 0,20 0,0 0,19 0,-19 0,0 0,20 0,-20 0,-20 0,39 0,-19 0,0 0,-20 0,20 0,-20-20,20 20,-20 0,19 0,1 0,-20 0,20 0,20 0,-20 0,0 0,-20 0,19 0,-19 0,20 0,-20-20,20 20,-20 0,20 0,-20 0,20 0,-20 0,20 0,-1 0,-19 0,20 0,-20 0,20 0,0 0,-20 0,20 0,-20 0,20 0,-20 0,20 0,-1 0,-19 0,20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D931-2402-4FD8-88BD-FF4ECCD575A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1196-127B-40A5-9DC4-16436ED7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2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D931-2402-4FD8-88BD-FF4ECCD575A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1196-127B-40A5-9DC4-16436ED7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D931-2402-4FD8-88BD-FF4ECCD575A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1196-127B-40A5-9DC4-16436ED7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7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D931-2402-4FD8-88BD-FF4ECCD575A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1196-127B-40A5-9DC4-16436ED7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D931-2402-4FD8-88BD-FF4ECCD575A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1196-127B-40A5-9DC4-16436ED7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5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D931-2402-4FD8-88BD-FF4ECCD575A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1196-127B-40A5-9DC4-16436ED7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D931-2402-4FD8-88BD-FF4ECCD575A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1196-127B-40A5-9DC4-16436ED7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D931-2402-4FD8-88BD-FF4ECCD575A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1196-127B-40A5-9DC4-16436ED7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D931-2402-4FD8-88BD-FF4ECCD575A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1196-127B-40A5-9DC4-16436ED7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D931-2402-4FD8-88BD-FF4ECCD575A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1196-127B-40A5-9DC4-16436ED7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D931-2402-4FD8-88BD-FF4ECCD575A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1196-127B-40A5-9DC4-16436ED7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9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D931-2402-4FD8-88BD-FF4ECCD575A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1196-127B-40A5-9DC4-16436ED7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math.stackexchange.com/questions/414022/how-to-find-a-nonzero-2-times-2-matrix-whose-square-is-zer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.emf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s://www.youtube.com/watch?v=rUJ5B-swc9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ooks.google.co.il/books?id=ZIoNA4CvSCgC&amp;pg=PA29&amp;dq=prove+if+abcd%3Di+then+bcda%3Di&amp;hl=en&amp;sa=X&amp;ved=0ahUKEwip-KyyyJrMAhXHOBQKHTysBFUQ6AEIHTAA#v=onepage&amp;q=prove%20if%20abcd%3Di%20then%20bcda%3Di&amp;f=fal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-3BaYAHSIN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1529103/if-a-is-a-matrix-satisfying-a3-4a-2i-0-explain-why-a-is-invertible" TargetMode="External"/><Relationship Id="rId2" Type="http://schemas.openxmlformats.org/officeDocument/2006/relationships/hyperlink" Target="http://www.gool.co.il/Books/lineari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gool.co.il/Books/lineari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lanetmath.org/node/34551" TargetMode="External"/><Relationship Id="rId3" Type="http://schemas.openxmlformats.org/officeDocument/2006/relationships/hyperlink" Target="https://www.youtube.com/watch?v=-dQlO-gPBa8" TargetMode="External"/><Relationship Id="rId7" Type="http://schemas.openxmlformats.org/officeDocument/2006/relationships/hyperlink" Target="http://planetmath.org/node/37710" TargetMode="External"/><Relationship Id="rId2" Type="http://schemas.openxmlformats.org/officeDocument/2006/relationships/hyperlink" Target="https://en.wikipedia.org/wiki/Nilpotent_matr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netmath.org/node/32797" TargetMode="External"/><Relationship Id="rId5" Type="http://schemas.openxmlformats.org/officeDocument/2006/relationships/hyperlink" Target="https://www.youtube.com/watch?v=PD-1C40ri98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www.youtube.com/watch?v=lFAKDQoDX5k" TargetMode="External"/><Relationship Id="rId9" Type="http://schemas.openxmlformats.org/officeDocument/2006/relationships/hyperlink" Target="http://planetmath.org/43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אלגברה לינארית אביב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פתרון ממנים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0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שתי דוגמאות לפתרון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 smtClean="0"/>
              <a:t>הראשונה:</a:t>
            </a:r>
          </a:p>
          <a:p>
            <a:pPr algn="r" rtl="1"/>
            <a:r>
              <a:rPr lang="en-US" sz="1200" dirty="0" smtClean="0">
                <a:hlinkClick r:id="rId2"/>
              </a:rPr>
              <a:t>http://math.stackexchange.com/questions/414022/how-to-find-a-nonzero-2-times-2-matrix-whose-square-is-zero</a:t>
            </a:r>
            <a:endParaRPr lang="he-IL" sz="1200" dirty="0" smtClean="0"/>
          </a:p>
          <a:p>
            <a:pPr algn="r" rtl="1"/>
            <a:r>
              <a:rPr lang="he-IL" sz="1200" dirty="0" smtClean="0"/>
              <a:t>ניתן למצוא מטריצה ריבועית בגודל </a:t>
            </a:r>
            <a:r>
              <a:rPr lang="en-US" sz="1200" dirty="0" err="1" smtClean="0"/>
              <a:t>nxn</a:t>
            </a:r>
            <a:r>
              <a:rPr lang="en-US" sz="1200" dirty="0" smtClean="0"/>
              <a:t> </a:t>
            </a:r>
            <a:r>
              <a:rPr lang="he-IL" sz="1200" dirty="0" smtClean="0"/>
              <a:t> אשר מקיימת את המטריצה </a:t>
            </a:r>
            <a:r>
              <a:rPr lang="he-IL" sz="1200" dirty="0"/>
              <a:t> </a:t>
            </a:r>
            <a:r>
              <a:rPr lang="he-IL" sz="1200" dirty="0" smtClean="0"/>
              <a:t>  </a:t>
            </a:r>
            <a:r>
              <a:rPr lang="en-US" sz="1200" dirty="0" smtClean="0"/>
              <a:t>A^2 !=  0  and A^3 !=0</a:t>
            </a:r>
          </a:p>
          <a:p>
            <a:pPr algn="r" rtl="1"/>
            <a:r>
              <a:rPr lang="he-IL" sz="1200" dirty="0" smtClean="0"/>
              <a:t>כאמור השאלה הזו שייכת לנושא שנקרא </a:t>
            </a:r>
            <a:r>
              <a:rPr lang="en-US" sz="1200" dirty="0" smtClean="0"/>
              <a:t>nilpotent matrices </a:t>
            </a:r>
          </a:p>
          <a:p>
            <a:pPr algn="r" rtl="1"/>
            <a:r>
              <a:rPr lang="he-IL" sz="1200" dirty="0" smtClean="0"/>
              <a:t>דרך אחת למצוא </a:t>
            </a:r>
            <a:r>
              <a:rPr lang="en-US" sz="1200" dirty="0" smtClean="0"/>
              <a:t>nilpotent matrix </a:t>
            </a:r>
            <a:r>
              <a:rPr lang="he-IL" sz="1200" dirty="0" smtClean="0"/>
              <a:t> היא על ידי </a:t>
            </a:r>
          </a:p>
          <a:p>
            <a:pPr algn="r" rtl="1"/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65436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143125"/>
            <a:ext cx="49244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7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אנחנו בדרך הראשונה אנחנו נלך על מטריצה משולשית אשר קל למצוא אותה</a:t>
            </a:r>
          </a:p>
          <a:p>
            <a:pPr algn="r" rtl="1"/>
            <a:endParaRPr lang="he-IL" sz="1400" dirty="0"/>
          </a:p>
          <a:p>
            <a:pPr algn="r" rtl="1"/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endParaRPr lang="he-IL" sz="1400" dirty="0" smtClean="0"/>
          </a:p>
          <a:p>
            <a:pPr algn="r" rtl="1"/>
            <a:r>
              <a:rPr lang="he-IL" sz="1400" dirty="0" smtClean="0"/>
              <a:t>ולכן נוכל לבחור ש </a:t>
            </a:r>
            <a:r>
              <a:rPr lang="en-US" sz="1400" dirty="0" smtClean="0"/>
              <a:t>A</a:t>
            </a:r>
            <a:r>
              <a:rPr lang="he-IL" sz="1400" dirty="0" smtClean="0"/>
              <a:t> שלנו הוא     </a:t>
            </a:r>
          </a:p>
          <a:p>
            <a:pPr algn="r" rtl="1"/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endParaRPr lang="he-IL" sz="1400" dirty="0" smtClean="0"/>
          </a:p>
          <a:p>
            <a:pPr algn="r" rtl="1"/>
            <a:r>
              <a:rPr lang="he-IL" sz="1400" dirty="0" smtClean="0"/>
              <a:t>מכאן נשאר לנו להוכיח שקיימ וקטור שמקיים  </a:t>
            </a:r>
            <a:r>
              <a:rPr lang="en-US" sz="1400" dirty="0" smtClean="0"/>
              <a:t>A^2*v = 0</a:t>
            </a:r>
          </a:p>
          <a:p>
            <a:pPr algn="l"/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endParaRPr lang="en-US" sz="1400" dirty="0" smtClean="0"/>
          </a:p>
          <a:p>
            <a:pPr algn="r" rtl="1"/>
            <a:endParaRPr lang="en-US" sz="1400" dirty="0"/>
          </a:p>
          <a:p>
            <a:pPr algn="r" rtl="1"/>
            <a:endParaRPr lang="en-US" sz="1400" dirty="0" smtClean="0"/>
          </a:p>
          <a:p>
            <a:pPr algn="r" rtl="1"/>
            <a:r>
              <a:rPr lang="he-IL" sz="1400" dirty="0" smtClean="0"/>
              <a:t>ומכאן קל למצוא וקטור למשל </a:t>
            </a:r>
            <a:r>
              <a:rPr lang="en-US" sz="1400" dirty="0" smtClean="0"/>
              <a:t>{1,1,1} </a:t>
            </a:r>
            <a:r>
              <a:rPr lang="he-IL" sz="1400" dirty="0" smtClean="0"/>
              <a:t> שמקיים </a:t>
            </a:r>
            <a:r>
              <a:rPr lang="en-US" sz="1400" dirty="0" smtClean="0"/>
              <a:t>A^2*v != 0</a:t>
            </a:r>
          </a:p>
          <a:p>
            <a:pPr algn="r" rtl="1"/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endParaRPr lang="he-IL" sz="1400" dirty="0" smtClean="0"/>
          </a:p>
          <a:p>
            <a:pPr algn="r" rtl="1"/>
            <a:endParaRPr 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85800"/>
            <a:ext cx="64103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14675"/>
            <a:ext cx="914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" y="4724400"/>
            <a:ext cx="914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621800" y="4929120"/>
              <a:ext cx="128880" cy="143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2440" y="4919760"/>
                <a:ext cx="147600" cy="162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34262"/>
            <a:ext cx="914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2979000" y="4964760"/>
              <a:ext cx="228960" cy="114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9640" y="4955400"/>
                <a:ext cx="247680" cy="133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4200"/>
              </p:ext>
            </p:extLst>
          </p:nvPr>
        </p:nvGraphicFramePr>
        <p:xfrm>
          <a:off x="3505200" y="4572000"/>
          <a:ext cx="9906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/>
                <a:gridCol w="330200"/>
                <a:gridCol w="330200"/>
              </a:tblGrid>
              <a:tr h="31190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934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934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 נוסף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r" rtl="1"/>
            <a:r>
              <a:rPr lang="he-IL" dirty="0" smtClean="0"/>
              <a:t>מטריצה נוספת שמקיימת  </a:t>
            </a:r>
            <a:r>
              <a:rPr lang="en-US" dirty="0" smtClean="0"/>
              <a:t>A^3 = 0 </a:t>
            </a:r>
            <a:r>
              <a:rPr lang="he-IL" dirty="0" smtClean="0"/>
              <a:t> היא:</a:t>
            </a:r>
          </a:p>
          <a:p>
            <a:pPr algn="r" rtl="1"/>
            <a:endParaRPr lang="en-US" dirty="0" smtClean="0"/>
          </a:p>
          <a:p>
            <a:pPr algn="r" rtl="1"/>
            <a:r>
              <a:rPr lang="en-US" dirty="0" smtClean="0"/>
              <a:t>A^2 </a:t>
            </a:r>
            <a:r>
              <a:rPr lang="he-IL" dirty="0" smtClean="0"/>
              <a:t> של המטריצה הזו היא:</a:t>
            </a:r>
          </a:p>
          <a:p>
            <a:pPr algn="r" rtl="1"/>
            <a:endParaRPr lang="en-US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ומכאן למצוא שקיים וקטור שמקיים </a:t>
            </a:r>
            <a:r>
              <a:rPr lang="en-US" dirty="0" smtClean="0"/>
              <a:t>A^2 *V != 0</a:t>
            </a:r>
          </a:p>
          <a:p>
            <a:pPr algn="r" rtl="1"/>
            <a:r>
              <a:rPr lang="he-IL" dirty="0" smtClean="0"/>
              <a:t>זה פשוט.</a:t>
            </a:r>
            <a:r>
              <a:rPr lang="en-US" dirty="0" smtClean="0"/>
              <a:t> </a:t>
            </a:r>
            <a:r>
              <a:rPr lang="he-IL" dirty="0" smtClean="0"/>
              <a:t>למשל הוקטור </a:t>
            </a:r>
            <a:r>
              <a:rPr lang="en-US" dirty="0" smtClean="0"/>
              <a:t>{0,0,1}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11902"/>
              </p:ext>
            </p:extLst>
          </p:nvPr>
        </p:nvGraphicFramePr>
        <p:xfrm>
          <a:off x="609600" y="1524000"/>
          <a:ext cx="1219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/>
                <a:gridCol w="406400"/>
                <a:gridCol w="406400"/>
              </a:tblGrid>
              <a:tr h="3302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399"/>
            <a:ext cx="16573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just" rtl="1"/>
            <a:r>
              <a:rPr lang="he-IL" sz="1600" dirty="0" smtClean="0"/>
              <a:t>סעיף ב -  העזר בסעיף א בכדי להוכיח שקיים וקטור </a:t>
            </a:r>
            <a:r>
              <a:rPr lang="en-US" sz="1600" dirty="0" smtClean="0"/>
              <a:t>V</a:t>
            </a:r>
            <a:r>
              <a:rPr lang="he-IL" sz="1600" dirty="0" smtClean="0"/>
              <a:t> ב </a:t>
            </a:r>
            <a:r>
              <a:rPr lang="en-US" sz="1600" dirty="0" smtClean="0"/>
              <a:t>R3 </a:t>
            </a:r>
            <a:r>
              <a:rPr lang="he-IL" sz="1600" dirty="0" smtClean="0"/>
              <a:t> כך שהקבוצה </a:t>
            </a:r>
            <a:r>
              <a:rPr lang="en-US" sz="1600" dirty="0" smtClean="0"/>
              <a:t>{v , Av , A^2V} </a:t>
            </a:r>
            <a:r>
              <a:rPr lang="he-IL" sz="1600" dirty="0" smtClean="0"/>
              <a:t> </a:t>
            </a:r>
            <a:r>
              <a:rPr lang="en-US" sz="1600" dirty="0" smtClean="0"/>
              <a:t> </a:t>
            </a:r>
            <a:r>
              <a:rPr lang="he-IL" sz="1600" dirty="0" smtClean="0"/>
              <a:t> היא בסיס של </a:t>
            </a:r>
            <a:r>
              <a:rPr lang="en-US" sz="1600" dirty="0" smtClean="0"/>
              <a:t>R3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r" rtl="1"/>
            <a:r>
              <a:rPr lang="he-IL" sz="1600" dirty="0" smtClean="0"/>
              <a:t>יש לנו את </a:t>
            </a:r>
            <a:r>
              <a:rPr lang="en-US" sz="1600" dirty="0" smtClean="0"/>
              <a:t>A</a:t>
            </a:r>
            <a:r>
              <a:rPr lang="he-IL" sz="1600" dirty="0" smtClean="0"/>
              <a:t> מהפתרון                          ואת </a:t>
            </a:r>
            <a:r>
              <a:rPr lang="en-US" sz="1600" dirty="0" smtClean="0"/>
              <a:t>V</a:t>
            </a:r>
            <a:r>
              <a:rPr lang="he-IL" sz="1600" dirty="0" smtClean="0"/>
              <a:t>   </a:t>
            </a:r>
          </a:p>
          <a:p>
            <a:pPr algn="r" rtl="1"/>
            <a:endParaRPr lang="he-IL" sz="1600" dirty="0"/>
          </a:p>
          <a:p>
            <a:pPr algn="r" rtl="1"/>
            <a:endParaRPr lang="he-IL" sz="1600" dirty="0" smtClean="0"/>
          </a:p>
          <a:p>
            <a:pPr algn="r" rtl="1"/>
            <a:endParaRPr lang="he-IL" sz="1600" dirty="0"/>
          </a:p>
          <a:p>
            <a:pPr algn="r" rtl="1"/>
            <a:endParaRPr lang="he-IL" sz="1600" dirty="0" smtClean="0"/>
          </a:p>
          <a:p>
            <a:pPr algn="r" rtl="1"/>
            <a:r>
              <a:rPr lang="he-IL" sz="1600" dirty="0" smtClean="0"/>
              <a:t>אחרי הכפלה ( יש לעשות את זה על נייר ולהראות את הדרך ) נקבל את הוקטורים הבאים: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יש לנו שלושה וקטורים ונבדוק האם הקבוצה הזו היא בסיס של </a:t>
            </a:r>
            <a:r>
              <a:rPr lang="en-US" sz="1600" dirty="0" smtClean="0"/>
              <a:t>R3</a:t>
            </a:r>
          </a:p>
          <a:p>
            <a:pPr algn="r" rtl="1"/>
            <a:r>
              <a:rPr lang="he-IL" sz="1600" dirty="0" smtClean="0"/>
              <a:t>כדי שקבוצה תהיה בסיס של </a:t>
            </a:r>
            <a:r>
              <a:rPr lang="en-US" sz="1600" dirty="0" smtClean="0"/>
              <a:t>R </a:t>
            </a:r>
            <a:r>
              <a:rPr lang="he-IL" sz="1600" dirty="0" smtClean="0"/>
              <a:t>           </a:t>
            </a:r>
            <a:r>
              <a:rPr lang="en-US" sz="1600" dirty="0" smtClean="0"/>
              <a:t>R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      צריך שהכללים הבאים יתקיימו:</a:t>
            </a:r>
            <a:r>
              <a:rPr lang="en-US" sz="1600" dirty="0" smtClean="0"/>
              <a:t>	</a:t>
            </a:r>
            <a:r>
              <a:rPr lang="he-IL" sz="1600" dirty="0" smtClean="0"/>
              <a:t>      </a:t>
            </a:r>
            <a:r>
              <a:rPr lang="en-US" sz="1600" dirty="0" smtClean="0"/>
              <a:t> </a:t>
            </a: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בשביל להוכיח שהוקטורים הללו הם בסיס של </a:t>
            </a:r>
            <a:r>
              <a:rPr lang="en-US" sz="1600" dirty="0" smtClean="0"/>
              <a:t>R3 </a:t>
            </a:r>
            <a:r>
              <a:rPr lang="he-IL" sz="1600" dirty="0" smtClean="0"/>
              <a:t> צריך לעשות את אותן פעולות שמופיעות כאן:</a:t>
            </a:r>
          </a:p>
          <a:p>
            <a:pPr marL="0" indent="0" algn="r" rtl="1">
              <a:buNone/>
            </a:pPr>
            <a:r>
              <a:rPr lang="en-US" sz="1600" dirty="0" smtClean="0">
                <a:hlinkClick r:id="rId2"/>
              </a:rPr>
              <a:t>https://www.youtube.com/watch?v=rUJ5B-swc9Y</a:t>
            </a: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בהמשך אני אסיים את זה.</a:t>
            </a:r>
          </a:p>
          <a:p>
            <a:pPr algn="r" rtl="1"/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16152"/>
              </p:ext>
            </p:extLst>
          </p:nvPr>
        </p:nvGraphicFramePr>
        <p:xfrm>
          <a:off x="5334000" y="1143000"/>
          <a:ext cx="9906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717"/>
                <a:gridCol w="357717"/>
                <a:gridCol w="275167"/>
              </a:tblGrid>
              <a:tr h="3302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71472"/>
              </p:ext>
            </p:extLst>
          </p:nvPr>
        </p:nvGraphicFramePr>
        <p:xfrm>
          <a:off x="3962400" y="1143000"/>
          <a:ext cx="457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75697"/>
              </p:ext>
            </p:extLst>
          </p:nvPr>
        </p:nvGraphicFramePr>
        <p:xfrm>
          <a:off x="533400" y="3200400"/>
          <a:ext cx="457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33004"/>
              </p:ext>
            </p:extLst>
          </p:nvPr>
        </p:nvGraphicFramePr>
        <p:xfrm>
          <a:off x="1295400" y="3200400"/>
          <a:ext cx="457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00390"/>
              </p:ext>
            </p:extLst>
          </p:nvPr>
        </p:nvGraphicFramePr>
        <p:xfrm>
          <a:off x="1981200" y="3200400"/>
          <a:ext cx="457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5286240" y="3543120"/>
              <a:ext cx="765000" cy="1220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6880" y="3533760"/>
                <a:ext cx="783720" cy="1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83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לפי הכלל ש </a:t>
            </a:r>
            <a:r>
              <a:rPr lang="en-US" dirty="0" smtClean="0"/>
              <a:t>    AI = IA </a:t>
            </a:r>
            <a:r>
              <a:rPr lang="he-IL" dirty="0" smtClean="0"/>
              <a:t> </a:t>
            </a:r>
            <a:r>
              <a:rPr lang="en-US" dirty="0" smtClean="0"/>
              <a:t>A</a:t>
            </a:r>
            <a:r>
              <a:rPr lang="en-US" dirty="0" smtClean="0"/>
              <a:t>^</a:t>
            </a:r>
            <a:r>
              <a:rPr lang="en-US" dirty="0" smtClean="0"/>
              <a:t>-1 * I = A </a:t>
            </a:r>
            <a:r>
              <a:rPr lang="he-IL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i*A^-1 = A</a:t>
            </a:r>
          </a:p>
          <a:p>
            <a:r>
              <a:rPr lang="en-US" dirty="0" smtClean="0"/>
              <a:t>A(BCD) = I  -&gt;  BCD = A</a:t>
            </a:r>
            <a:r>
              <a:rPr lang="en-US" dirty="0" smtClean="0"/>
              <a:t>^</a:t>
            </a:r>
            <a:r>
              <a:rPr lang="en-US" dirty="0" smtClean="0"/>
              <a:t>-1 -&gt; A*A</a:t>
            </a:r>
            <a:r>
              <a:rPr lang="en-US" dirty="0" smtClean="0"/>
              <a:t>^</a:t>
            </a:r>
            <a:r>
              <a:rPr lang="en-US" dirty="0" smtClean="0"/>
              <a:t>-1 = A</a:t>
            </a:r>
            <a:r>
              <a:rPr lang="en-US" dirty="0" smtClean="0"/>
              <a:t>^</a:t>
            </a:r>
            <a:r>
              <a:rPr lang="en-US" dirty="0" smtClean="0"/>
              <a:t>-1*A = I   -&gt;BCDA = I</a:t>
            </a:r>
          </a:p>
          <a:p>
            <a:r>
              <a:rPr lang="en-US" dirty="0" smtClean="0"/>
              <a:t>AB = D</a:t>
            </a:r>
            <a:r>
              <a:rPr lang="en-US" dirty="0" smtClean="0"/>
              <a:t>^</a:t>
            </a:r>
            <a:r>
              <a:rPr lang="en-US" dirty="0" smtClean="0"/>
              <a:t>-1*C</a:t>
            </a:r>
            <a:r>
              <a:rPr lang="en-US" dirty="0" smtClean="0"/>
              <a:t>^</a:t>
            </a:r>
            <a:r>
              <a:rPr lang="en-US" dirty="0" smtClean="0"/>
              <a:t>-1-&gt; D</a:t>
            </a:r>
            <a:r>
              <a:rPr lang="en-US" dirty="0" smtClean="0"/>
              <a:t>^</a:t>
            </a:r>
            <a:r>
              <a:rPr lang="en-US" dirty="0" smtClean="0"/>
              <a:t>-1*C</a:t>
            </a:r>
            <a:r>
              <a:rPr lang="en-US" dirty="0" smtClean="0"/>
              <a:t>^</a:t>
            </a:r>
            <a:r>
              <a:rPr lang="en-US" dirty="0" smtClean="0"/>
              <a:t>-1*C*D = C*D*D-1*C</a:t>
            </a:r>
            <a:r>
              <a:rPr lang="en-US" dirty="0" smtClean="0"/>
              <a:t>^</a:t>
            </a:r>
            <a:r>
              <a:rPr lang="en-US" dirty="0" smtClean="0"/>
              <a:t>-1 = I -&gt; CDAB = I</a:t>
            </a:r>
          </a:p>
          <a:p>
            <a:r>
              <a:rPr lang="en-US" dirty="0" smtClean="0"/>
              <a:t>BC = A</a:t>
            </a:r>
            <a:r>
              <a:rPr lang="en-US" dirty="0" smtClean="0"/>
              <a:t>^</a:t>
            </a:r>
            <a:r>
              <a:rPr lang="en-US" dirty="0" smtClean="0"/>
              <a:t>-1*D</a:t>
            </a:r>
            <a:r>
              <a:rPr lang="en-US" dirty="0" smtClean="0"/>
              <a:t>^</a:t>
            </a:r>
            <a:r>
              <a:rPr lang="en-US" dirty="0" smtClean="0"/>
              <a:t>-1 = A A</a:t>
            </a:r>
            <a:r>
              <a:rPr lang="en-US" dirty="0" smtClean="0"/>
              <a:t>^</a:t>
            </a:r>
            <a:r>
              <a:rPr lang="en-US" dirty="0" smtClean="0"/>
              <a:t>-1*D</a:t>
            </a:r>
            <a:r>
              <a:rPr lang="en-US" dirty="0" smtClean="0"/>
              <a:t>^</a:t>
            </a:r>
            <a:r>
              <a:rPr lang="en-US" dirty="0" smtClean="0"/>
              <a:t>-1 * D =  </a:t>
            </a:r>
          </a:p>
          <a:p>
            <a:r>
              <a:rPr lang="en-US" dirty="0" smtClean="0"/>
              <a:t>D*A*A-</a:t>
            </a:r>
            <a:r>
              <a:rPr lang="en-US" dirty="0" smtClean="0"/>
              <a:t>^</a:t>
            </a:r>
            <a:r>
              <a:rPr lang="en-US" dirty="0" smtClean="0"/>
              <a:t>1*D</a:t>
            </a:r>
            <a:r>
              <a:rPr lang="en-US" dirty="0" smtClean="0"/>
              <a:t>^</a:t>
            </a:r>
            <a:r>
              <a:rPr lang="en-US" dirty="0" smtClean="0"/>
              <a:t>-1 = I = DABC = I</a:t>
            </a:r>
            <a:endParaRPr lang="he-IL" dirty="0" smtClean="0"/>
          </a:p>
          <a:p>
            <a:pPr algn="r" rtl="1"/>
            <a:r>
              <a:rPr lang="he-IL" sz="1200" dirty="0" smtClean="0"/>
              <a:t>השאלה הזו מופיעה </a:t>
            </a:r>
            <a:r>
              <a:rPr lang="he-IL" sz="1200" dirty="0" smtClean="0">
                <a:hlinkClick r:id="rId2"/>
              </a:rPr>
              <a:t>בספר </a:t>
            </a:r>
            <a:r>
              <a:rPr lang="he-IL" sz="1200" dirty="0" smtClean="0"/>
              <a:t> סעיף 2.16 אפשר לקנות את הספר לתרגול 111 שקלים.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51720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278720" y="2678760"/>
              <a:ext cx="3536640" cy="464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9360" y="2669400"/>
                <a:ext cx="355536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2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400" dirty="0" smtClean="0">
                <a:hlinkClick r:id="rId2"/>
              </a:rPr>
              <a:t>https://www.youtube.com/watch?v=-3BaYAHSINY</a:t>
            </a:r>
            <a:r>
              <a:rPr lang="he-IL" sz="1400" dirty="0" smtClean="0"/>
              <a:t>  - </a:t>
            </a:r>
            <a:r>
              <a:rPr lang="en-US" sz="1400" dirty="0" smtClean="0"/>
              <a:t>null space of vector</a:t>
            </a:r>
          </a:p>
          <a:p>
            <a:pPr algn="r" rtl="1"/>
            <a:r>
              <a:rPr lang="he-IL" sz="1400" dirty="0" smtClean="0"/>
              <a:t>ראשית נוכל לומר על </a:t>
            </a:r>
            <a:r>
              <a:rPr lang="en-US" sz="1400" dirty="0" smtClean="0"/>
              <a:t>X</a:t>
            </a:r>
            <a:r>
              <a:rPr lang="he-IL" sz="1400" dirty="0" smtClean="0"/>
              <a:t> שהוא וקטור ה </a:t>
            </a:r>
            <a:r>
              <a:rPr lang="en-US" sz="1400" dirty="0" err="1" smtClean="0"/>
              <a:t>nullspace</a:t>
            </a:r>
            <a:r>
              <a:rPr lang="en-US" sz="1400" dirty="0" smtClean="0"/>
              <a:t> </a:t>
            </a:r>
            <a:r>
              <a:rPr lang="he-IL" sz="1400" dirty="0" smtClean="0"/>
              <a:t> של המערכת הזו.</a:t>
            </a:r>
          </a:p>
          <a:p>
            <a:pPr algn="r" rtl="1"/>
            <a:endParaRPr lang="he-IL" sz="1400" dirty="0"/>
          </a:p>
          <a:p>
            <a:pPr algn="r" rtl="1"/>
            <a:endParaRPr lang="he-IL" sz="1400" dirty="0" smtClean="0"/>
          </a:p>
          <a:p>
            <a:pPr algn="r" rtl="1"/>
            <a:endParaRPr lang="en-US" sz="1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"/>
            <a:ext cx="5410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31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שאלה 5 ממן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שאלה דומה לזו מופיעה באתר גול בסוף פרק 2.</a:t>
            </a:r>
          </a:p>
          <a:p>
            <a:pPr marL="0" indent="0" algn="r" rtl="1">
              <a:buNone/>
            </a:pPr>
            <a:r>
              <a:rPr lang="he-IL" dirty="0" smtClean="0"/>
              <a:t>זו שאלה שנחשבת קשה כמו כל השאלות באוניברסיטה הפתוחה.</a:t>
            </a:r>
          </a:p>
          <a:p>
            <a:pPr marL="0" indent="0" algn="r" rtl="1">
              <a:buNone/>
            </a:pPr>
            <a:r>
              <a:rPr lang="he-IL" dirty="0" smtClean="0"/>
              <a:t>באינטרנט לא מצאתי משהו דומה ולא בספר הלימוד.</a:t>
            </a:r>
          </a:p>
          <a:p>
            <a:pPr marL="0" indent="0" algn="r" rtl="1">
              <a:buNone/>
            </a:pPr>
            <a:r>
              <a:rPr lang="he-IL" dirty="0" smtClean="0"/>
              <a:t>ולכן הפתרון הוא לאחר שראיתי את השאלות האחרונות באתר גול ובגללו קניתי מנוי.</a:t>
            </a:r>
          </a:p>
          <a:p>
            <a:pPr marL="0" indent="0" algn="r" rtl="1">
              <a:buNone/>
            </a:pPr>
            <a:r>
              <a:rPr lang="he-IL" dirty="0" smtClean="0"/>
              <a:t>למה לא לתת תרגילים בממן על קושי באמצע הדרך? למה חייבים את הרמה הגבוהה ביותר והקשה? </a:t>
            </a:r>
          </a:p>
          <a:p>
            <a:pPr marL="0" indent="0" algn="r" rtl="1">
              <a:buNone/>
            </a:pPr>
            <a:r>
              <a:rPr lang="he-IL" dirty="0" smtClean="0"/>
              <a:t>ובנינו, מה בכלל ללמוד לדרג, למצוא דטרמיננטה אם בכלל לא שואלים על מטריצות עם מספר. צריך לעבוד ישירות ל סוף הפרק.</a:t>
            </a:r>
          </a:p>
          <a:p>
            <a:pPr marL="0" indent="0" algn="r" rtl="1">
              <a:buNone/>
            </a:pPr>
            <a:endParaRPr lang="he-IL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0862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83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algn="r" rtl="1"/>
            <a:r>
              <a:rPr lang="he-IL" dirty="0" smtClean="0"/>
              <a:t>ספר הקורס של גול נמצא </a:t>
            </a:r>
            <a:r>
              <a:rPr lang="he-IL" dirty="0" smtClean="0">
                <a:hlinkClick r:id="rId2"/>
              </a:rPr>
              <a:t>בלינק הזה</a:t>
            </a:r>
            <a:endParaRPr lang="he-IL" dirty="0" smtClean="0"/>
          </a:p>
          <a:p>
            <a:pPr algn="r" rtl="1"/>
            <a:r>
              <a:rPr lang="he-IL" sz="1200" dirty="0" smtClean="0"/>
              <a:t>הנה השאלה באתר :גול:</a:t>
            </a:r>
          </a:p>
          <a:p>
            <a:pPr algn="r" rtl="1"/>
            <a:endParaRPr lang="he-IL" sz="1200" dirty="0"/>
          </a:p>
          <a:p>
            <a:pPr algn="r" rtl="1"/>
            <a:endParaRPr lang="he-IL" sz="1200" dirty="0" smtClean="0"/>
          </a:p>
          <a:p>
            <a:pPr algn="r" rtl="1"/>
            <a:endParaRPr lang="he-IL" sz="1200" dirty="0"/>
          </a:p>
          <a:p>
            <a:pPr algn="r" rtl="1"/>
            <a:endParaRPr lang="he-IL" sz="1200" dirty="0" smtClean="0"/>
          </a:p>
          <a:p>
            <a:pPr algn="r" rtl="1"/>
            <a:endParaRPr lang="he-IL" sz="1200" dirty="0"/>
          </a:p>
          <a:p>
            <a:pPr algn="r" rtl="1"/>
            <a:endParaRPr lang="he-IL" sz="1200" dirty="0" smtClean="0"/>
          </a:p>
          <a:p>
            <a:pPr algn="r" rtl="1"/>
            <a:endParaRPr lang="he-IL" sz="1200" dirty="0"/>
          </a:p>
          <a:p>
            <a:pPr algn="r" rtl="1"/>
            <a:r>
              <a:rPr lang="he-IL" sz="1200" dirty="0" smtClean="0"/>
              <a:t>כמו שאנחנו רואים זה אותו רעיון כמו שאלה מספר 5.</a:t>
            </a:r>
          </a:p>
          <a:p>
            <a:pPr algn="r" rtl="1"/>
            <a:r>
              <a:rPr lang="he-IL" sz="1200" dirty="0" smtClean="0"/>
              <a:t>אני לא מראה את הפתרון כמובן של אתר גול – מי שרוצה שיקנה מנוי ( מומלץ)</a:t>
            </a:r>
          </a:p>
          <a:p>
            <a:pPr algn="r" rtl="1"/>
            <a:r>
              <a:rPr lang="he-IL" sz="1200" dirty="0" smtClean="0"/>
              <a:t>שאלה דומה נמצא </a:t>
            </a:r>
            <a:r>
              <a:rPr lang="he-IL" sz="1200" dirty="0" smtClean="0">
                <a:hlinkClick r:id="rId3"/>
              </a:rPr>
              <a:t>כאן</a:t>
            </a:r>
            <a:endParaRPr lang="en-US" sz="1200" dirty="0" smtClean="0"/>
          </a:p>
          <a:p>
            <a:pPr marL="0" indent="0" algn="l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0" indent="0" algn="l">
              <a:buNone/>
            </a:pPr>
            <a:r>
              <a:rPr lang="en-US" sz="1200" dirty="0" smtClean="0"/>
              <a:t>B</a:t>
            </a:r>
            <a:r>
              <a:rPr lang="en-US" sz="1200" baseline="30000" dirty="0" smtClean="0"/>
              <a:t>3</a:t>
            </a:r>
            <a:r>
              <a:rPr lang="en-US" sz="1200" dirty="0" smtClean="0"/>
              <a:t> +AB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 = 3I</a:t>
            </a:r>
          </a:p>
          <a:p>
            <a:pPr marL="0" indent="0">
              <a:buNone/>
            </a:pPr>
            <a:r>
              <a:rPr lang="en-US" sz="1200" dirty="0" smtClean="0"/>
              <a:t>B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= -2B</a:t>
            </a:r>
            <a:r>
              <a:rPr lang="en-US" sz="1200" baseline="30000" dirty="0" smtClean="0"/>
              <a:t>3 </a:t>
            </a:r>
            <a:r>
              <a:rPr lang="en-US" sz="1200" dirty="0" smtClean="0"/>
              <a:t>  =&gt; A = -2B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</a:t>
            </a:r>
          </a:p>
          <a:p>
            <a:pPr marL="0" indent="0">
              <a:buNone/>
            </a:pPr>
            <a:r>
              <a:rPr lang="en-US" sz="1200" dirty="0" smtClean="0"/>
              <a:t>B</a:t>
            </a:r>
            <a:r>
              <a:rPr lang="en-US" sz="1200" baseline="30000" dirty="0" smtClean="0"/>
              <a:t>3</a:t>
            </a:r>
            <a:r>
              <a:rPr lang="en-US" sz="1200" dirty="0" smtClean="0"/>
              <a:t> -2B*B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= 3I  -&gt;  </a:t>
            </a:r>
            <a:r>
              <a:rPr lang="en-US" sz="1200" dirty="0" smtClean="0"/>
              <a:t>B</a:t>
            </a:r>
            <a:r>
              <a:rPr lang="en-US" sz="1200" baseline="30000" dirty="0" smtClean="0"/>
              <a:t>3</a:t>
            </a:r>
            <a:r>
              <a:rPr lang="en-US" sz="1200" dirty="0" smtClean="0"/>
              <a:t> -2B</a:t>
            </a:r>
            <a:r>
              <a:rPr lang="en-US" sz="1200" baseline="30000" dirty="0" smtClean="0"/>
              <a:t>3</a:t>
            </a:r>
            <a:r>
              <a:rPr lang="en-US" sz="1200" dirty="0" smtClean="0"/>
              <a:t> = 3I  -&gt;   -B</a:t>
            </a:r>
            <a:r>
              <a:rPr lang="en-US" sz="1200" baseline="30000" dirty="0" smtClean="0"/>
              <a:t>3</a:t>
            </a:r>
            <a:r>
              <a:rPr lang="en-US" sz="1200" dirty="0" smtClean="0"/>
              <a:t> = 3I</a:t>
            </a:r>
          </a:p>
          <a:p>
            <a:pPr marL="0" indent="0">
              <a:buNone/>
            </a:pPr>
            <a:r>
              <a:rPr lang="he-IL" sz="1200" dirty="0" smtClean="0"/>
              <a:t>נחלק ב 3 </a:t>
            </a:r>
          </a:p>
          <a:p>
            <a:pPr marL="0" indent="0">
              <a:buNone/>
            </a:pPr>
            <a:r>
              <a:rPr lang="he-IL" sz="1200" dirty="0" smtClean="0"/>
              <a:t>-</a:t>
            </a:r>
            <a:r>
              <a:rPr lang="en-US" sz="1200" dirty="0" smtClean="0"/>
              <a:t>B</a:t>
            </a:r>
            <a:r>
              <a:rPr lang="he-IL" sz="1200" baseline="30000" dirty="0" smtClean="0"/>
              <a:t>3</a:t>
            </a:r>
            <a:r>
              <a:rPr lang="en-US" sz="1200" baseline="30000" dirty="0" smtClean="0"/>
              <a:t> </a:t>
            </a:r>
            <a:r>
              <a:rPr lang="en-US" sz="1200" dirty="0" smtClean="0"/>
              <a:t>/ 3 = I   -&gt; B( -B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/3) = I    </a:t>
            </a:r>
          </a:p>
          <a:p>
            <a:pPr marL="0" indent="0">
              <a:buNone/>
            </a:pPr>
            <a:r>
              <a:rPr lang="he-IL" sz="1200" dirty="0" smtClean="0"/>
              <a:t>ולכן </a:t>
            </a:r>
            <a:r>
              <a:rPr lang="en-US" sz="1200" dirty="0"/>
              <a:t> </a:t>
            </a:r>
            <a:r>
              <a:rPr lang="en-US" sz="1200" dirty="0" smtClean="0"/>
              <a:t>B </a:t>
            </a:r>
            <a:r>
              <a:rPr lang="he-IL" sz="1200" dirty="0" smtClean="0"/>
              <a:t>היא הפיכה </a:t>
            </a:r>
          </a:p>
          <a:p>
            <a:pPr marL="0" indent="0">
              <a:buNone/>
            </a:pPr>
            <a:r>
              <a:rPr lang="he-IL" sz="1200" dirty="0" smtClean="0"/>
              <a:t>-</a:t>
            </a:r>
            <a:r>
              <a:rPr lang="en-US" sz="1200" dirty="0" smtClean="0"/>
              <a:t>B</a:t>
            </a:r>
            <a:r>
              <a:rPr lang="he-IL" sz="1200" baseline="30000" dirty="0" smtClean="0"/>
              <a:t>2</a:t>
            </a:r>
            <a:r>
              <a:rPr lang="en-US" sz="1200" dirty="0" smtClean="0"/>
              <a:t> = B</a:t>
            </a:r>
            <a:r>
              <a:rPr lang="en-US" sz="1200" baseline="30000" dirty="0" smtClean="0"/>
              <a:t>-1</a:t>
            </a:r>
          </a:p>
          <a:p>
            <a:pPr marL="0" indent="0">
              <a:buNone/>
            </a:pPr>
            <a:endParaRPr lang="en-US" sz="1200" baseline="30000" dirty="0" smtClean="0"/>
          </a:p>
          <a:p>
            <a:pPr marL="0" indent="0">
              <a:buNone/>
            </a:pPr>
            <a:endParaRPr lang="he-IL" sz="1200" baseline="30000" dirty="0" smtClean="0"/>
          </a:p>
          <a:p>
            <a:pPr marL="0" indent="0">
              <a:buNone/>
            </a:pPr>
            <a:endParaRPr lang="en-US" sz="1200" baseline="30000" dirty="0" smtClean="0"/>
          </a:p>
          <a:p>
            <a:pPr marL="0" indent="0">
              <a:buNone/>
            </a:pPr>
            <a:endParaRPr lang="en-US" sz="1200" baseline="30000" dirty="0" smtClean="0"/>
          </a:p>
          <a:p>
            <a:pPr marL="0" indent="0" algn="l">
              <a:buNone/>
            </a:pPr>
            <a:endParaRPr lang="en-US" sz="1200" baseline="30000" dirty="0" smtClean="0"/>
          </a:p>
          <a:p>
            <a:pPr marL="0" indent="0" algn="l">
              <a:buNone/>
            </a:pPr>
            <a:endParaRPr lang="en-US" sz="1200" baseline="30000" dirty="0" smtClean="0"/>
          </a:p>
          <a:p>
            <a:pPr marL="0" indent="0" algn="l">
              <a:buNone/>
            </a:pPr>
            <a:endParaRPr lang="he-IL" sz="1400" baseline="30000" dirty="0" smtClean="0"/>
          </a:p>
          <a:p>
            <a:pPr algn="r" rtl="1"/>
            <a:endParaRPr lang="he-IL" sz="1200" dirty="0" smtClean="0"/>
          </a:p>
          <a:p>
            <a:pPr algn="r" rtl="1"/>
            <a:endParaRPr 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85950"/>
            <a:ext cx="48101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688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6.1.1.4 The Union Operation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And  in where clause:</a:t>
            </a:r>
          </a:p>
          <a:p>
            <a:pPr marL="0" indent="0">
              <a:buNone/>
            </a:pPr>
            <a:r>
              <a:rPr lang="en-US" sz="2400" dirty="0" smtClean="0"/>
              <a:t>Show the model of a PC where ram = 1024 and speed &gt; 1</a:t>
            </a:r>
            <a:endParaRPr lang="en-US" sz="2400" dirty="0"/>
          </a:p>
          <a:p>
            <a:r>
              <a:rPr lang="el-GR" dirty="0" smtClean="0"/>
              <a:t>π </a:t>
            </a:r>
            <a:r>
              <a:rPr lang="en-US" dirty="0" smtClean="0"/>
              <a:t>model (</a:t>
            </a:r>
            <a:r>
              <a:rPr lang="el-GR" dirty="0" smtClean="0"/>
              <a:t>σ </a:t>
            </a:r>
            <a:r>
              <a:rPr lang="en-US" dirty="0" smtClean="0"/>
              <a:t>ram = 1024 ∧ speed &gt; 1 (PC))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2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ממן 12 שאלה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שאלה דומה לזו גם כן נמצאת בקושי הגבוה של השאלות ומשהו דומה ניתן למצוא גם כן באתר </a:t>
            </a:r>
            <a:r>
              <a:rPr lang="he-IL" sz="2000" dirty="0" smtClean="0">
                <a:hlinkClick r:id="rId2"/>
              </a:rPr>
              <a:t>גול </a:t>
            </a:r>
            <a:r>
              <a:rPr lang="he-IL" sz="2000" dirty="0" smtClean="0"/>
              <a:t>לקראת סוף הפרק.</a:t>
            </a:r>
          </a:p>
          <a:p>
            <a:pPr algn="r" rtl="1"/>
            <a:r>
              <a:rPr lang="he-IL" sz="2000" dirty="0" smtClean="0"/>
              <a:t>כרגיל לא יתנו מטריצה נורמלית למצוא דטרמיננטה אלא יעשו חיים קשים:</a:t>
            </a:r>
          </a:p>
          <a:p>
            <a:pPr algn="r" rtl="1"/>
            <a:r>
              <a:rPr lang="en-US" sz="2000" dirty="0" smtClean="0"/>
              <a:t>s</a:t>
            </a:r>
            <a:endParaRPr lang="he-IL" sz="2000" dirty="0" smtClean="0"/>
          </a:p>
          <a:p>
            <a:pPr algn="r" rtl="1"/>
            <a:r>
              <a:rPr lang="he-IL" sz="2000" dirty="0" smtClean="0"/>
              <a:t>ש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שאלה 7 סעיף 6</a:t>
            </a:r>
            <a:endParaRPr lang="he-IL" sz="2000" dirty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/>
          </a:p>
          <a:p>
            <a:pPr algn="r" rtl="1"/>
            <a:endParaRPr lang="he-IL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7147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76801"/>
            <a:ext cx="42386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95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מטלת מחשב (ממ"ח) 01 הקורס: 20109 -אלגברה לינארית 1   סמסטר: 2016ב 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6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15473"/>
            <a:ext cx="6172200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9" y="4082472"/>
            <a:ext cx="60388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99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6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דירוג מטריצה עם פרמטר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pPr algn="r" rtl="1"/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1676400"/>
            <a:ext cx="59340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02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50292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2" y="3276600"/>
            <a:ext cx="55721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82" y="4642861"/>
            <a:ext cx="56102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76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59245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58197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55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96448"/>
            <a:ext cx="55816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098799"/>
            <a:ext cx="40290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93" y="4648200"/>
            <a:ext cx="41052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30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676400"/>
            <a:ext cx="4286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58674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39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שאלה ראשונה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43075"/>
            <a:ext cx="54102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25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תשובה לשאלה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 smtClean="0"/>
              <a:t>הבעיה הזו ממופה למטריצה מיוחדת שנקראת </a:t>
            </a:r>
            <a:r>
              <a:rPr lang="en-US" sz="2400" dirty="0" smtClean="0"/>
              <a:t>nilpotent matrix</a:t>
            </a:r>
            <a:endParaRPr lang="he-IL" sz="2400" dirty="0" smtClean="0"/>
          </a:p>
          <a:p>
            <a:r>
              <a:rPr lang="en-US" sz="2400" dirty="0" smtClean="0">
                <a:hlinkClick r:id="rId2"/>
              </a:rPr>
              <a:t>https://en.wikipedia.org/wiki/Nilpotent_matrix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https://www.youtube.com/watch?v=-dQlO-gPBa8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https://www.youtube.com/watch?v=lFAKDQoDX5k</a:t>
            </a:r>
            <a:endParaRPr lang="en-US" sz="2400" dirty="0" smtClean="0"/>
          </a:p>
          <a:p>
            <a:pPr algn="r" rtl="1"/>
            <a:r>
              <a:rPr lang="he-IL" sz="1400" dirty="0" smtClean="0"/>
              <a:t>על הדרך יש מושג נוסף שכדאי לדעת </a:t>
            </a:r>
            <a:r>
              <a:rPr lang="en-US" sz="1400" dirty="0" smtClean="0">
                <a:hlinkClick r:id="rId5"/>
              </a:rPr>
              <a:t>Idempotent</a:t>
            </a:r>
            <a:endParaRPr lang="en-US" sz="1400" dirty="0" smtClean="0"/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endParaRPr lang="en-US" sz="1400" dirty="0" smtClean="0"/>
          </a:p>
          <a:p>
            <a:pPr algn="l"/>
            <a:r>
              <a:rPr lang="en-US" sz="1200" dirty="0" smtClean="0"/>
              <a:t>Since </a:t>
            </a:r>
            <a:r>
              <a:rPr lang="en-US" sz="1200" dirty="0"/>
              <a:t>the </a:t>
            </a:r>
            <a:r>
              <a:rPr lang="en-US" sz="1200" dirty="0">
                <a:hlinkClick r:id="rId6"/>
              </a:rPr>
              <a:t>determinant</a:t>
            </a:r>
            <a:r>
              <a:rPr lang="en-US" sz="1200" dirty="0"/>
              <a:t> is the </a:t>
            </a:r>
            <a:r>
              <a:rPr lang="en-US" sz="1200" dirty="0">
                <a:hlinkClick r:id="rId7"/>
              </a:rPr>
              <a:t>product</a:t>
            </a:r>
            <a:r>
              <a:rPr lang="en-US" sz="1200" dirty="0"/>
              <a:t> of the eigenvalues it follows that a nilpotent matrix has </a:t>
            </a:r>
            <a:r>
              <a:rPr lang="en-US" sz="1200" u="sng" dirty="0"/>
              <a:t>determinant</a:t>
            </a:r>
            <a:r>
              <a:rPr lang="en-US" sz="1200" dirty="0"/>
              <a:t> 0. </a:t>
            </a:r>
            <a:endParaRPr lang="he-IL" sz="1200" dirty="0" smtClean="0"/>
          </a:p>
          <a:p>
            <a:r>
              <a:rPr lang="en-US" sz="1200" dirty="0"/>
              <a:t>One </a:t>
            </a:r>
            <a:r>
              <a:rPr lang="en-US" sz="1200" dirty="0">
                <a:hlinkClick r:id="rId8"/>
              </a:rPr>
              <a:t>class</a:t>
            </a:r>
            <a:r>
              <a:rPr lang="en-US" sz="1200" dirty="0"/>
              <a:t> of nilpotent matrices are the </a:t>
            </a:r>
            <a:r>
              <a:rPr lang="en-US" sz="1200" dirty="0">
                <a:hlinkClick r:id="rId9"/>
              </a:rPr>
              <a:t>strictly triangular matrices</a:t>
            </a:r>
            <a:r>
              <a:rPr lang="en-US" sz="1200" dirty="0"/>
              <a:t> (lower or upper</a:t>
            </a:r>
            <a:r>
              <a:rPr lang="en-US" sz="1200" dirty="0" smtClean="0"/>
              <a:t>)</a:t>
            </a:r>
            <a:r>
              <a:rPr lang="en-US" sz="1200" dirty="0"/>
              <a:t> 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48577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86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12455</TotalTime>
  <Words>646</Words>
  <Application>Microsoft Office PowerPoint</Application>
  <PresentationFormat>On-screen Show (4:3)</PresentationFormat>
  <Paragraphs>188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אלגברה לינארית אביב 2016</vt:lpstr>
      <vt:lpstr>מטלת מחשב (ממ"ח) 01 הקורס: 20109 -אלגברה לינארית 1   סמסטר: 2016ב  </vt:lpstr>
      <vt:lpstr>דירוג מטריצה עם פרמטר</vt:lpstr>
      <vt:lpstr>PowerPoint Presentation</vt:lpstr>
      <vt:lpstr>PowerPoint Presentation</vt:lpstr>
      <vt:lpstr>PowerPoint Presentation</vt:lpstr>
      <vt:lpstr>PowerPoint Presentation</vt:lpstr>
      <vt:lpstr>שאלה ראשונה</vt:lpstr>
      <vt:lpstr>תשובה לשאלה 1</vt:lpstr>
      <vt:lpstr>שתי דוגמאות לפתרון</vt:lpstr>
      <vt:lpstr>PowerPoint Presentation</vt:lpstr>
      <vt:lpstr>פתרון נוסף</vt:lpstr>
      <vt:lpstr>סעיף ב -  העזר בסעיף א בכדי להוכיח שקיים וקטור V ב R3  כך שהקבוצה {v , Av , A^2V}    היא בסיס של R3</vt:lpstr>
      <vt:lpstr>PowerPoint Presentation</vt:lpstr>
      <vt:lpstr>PowerPoint Presentation</vt:lpstr>
      <vt:lpstr>שאלה 5 ממן 12</vt:lpstr>
      <vt:lpstr>לפתרון</vt:lpstr>
      <vt:lpstr>6.1.1.4 The Union Operation</vt:lpstr>
      <vt:lpstr>ממן 12 שאלה 6</vt:lpstr>
      <vt:lpstr>פתרון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אלגברה לינארית אביב 2016</dc:title>
  <dc:creator>MPFM-Team</dc:creator>
  <cp:lastModifiedBy>MPFM-Team</cp:lastModifiedBy>
  <cp:revision>205</cp:revision>
  <dcterms:created xsi:type="dcterms:W3CDTF">2016-04-19T05:40:07Z</dcterms:created>
  <dcterms:modified xsi:type="dcterms:W3CDTF">2016-04-27T21:15:33Z</dcterms:modified>
</cp:coreProperties>
</file>