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6" r:id="rId4"/>
    <p:sldId id="258" r:id="rId5"/>
    <p:sldId id="263" r:id="rId6"/>
    <p:sldId id="264" r:id="rId7"/>
    <p:sldId id="265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6CED-CA6E-4F7F-A30A-4C4E9899B78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A1AA-6B8B-476D-AA60-CB0FED245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6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6CED-CA6E-4F7F-A30A-4C4E9899B78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A1AA-6B8B-476D-AA60-CB0FED245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6CED-CA6E-4F7F-A30A-4C4E9899B78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A1AA-6B8B-476D-AA60-CB0FED245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4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6CED-CA6E-4F7F-A30A-4C4E9899B78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A1AA-6B8B-476D-AA60-CB0FED245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6CED-CA6E-4F7F-A30A-4C4E9899B78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A1AA-6B8B-476D-AA60-CB0FED245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1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6CED-CA6E-4F7F-A30A-4C4E9899B78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A1AA-6B8B-476D-AA60-CB0FED245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4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6CED-CA6E-4F7F-A30A-4C4E9899B78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A1AA-6B8B-476D-AA60-CB0FED245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3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6CED-CA6E-4F7F-A30A-4C4E9899B78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A1AA-6B8B-476D-AA60-CB0FED245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0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6CED-CA6E-4F7F-A30A-4C4E9899B78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A1AA-6B8B-476D-AA60-CB0FED245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6CED-CA6E-4F7F-A30A-4C4E9899B78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A1AA-6B8B-476D-AA60-CB0FED245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6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6CED-CA6E-4F7F-A30A-4C4E9899B78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A1AA-6B8B-476D-AA60-CB0FED245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16CED-CA6E-4F7F-A30A-4C4E9899B78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5A1AA-6B8B-476D-AA60-CB0FED245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4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ivP-6oicIWU&amp;list=PLAFEC355DFEADC30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8DYyKKCBDBQ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0NJK4mEIJU" TargetMode="External"/><Relationship Id="rId2" Type="http://schemas.openxmlformats.org/officeDocument/2006/relationships/hyperlink" Target="https://www.youtube.com/watch?v=98C7iv8Ocn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KDHuWxy53uM" TargetMode="External"/><Relationship Id="rId4" Type="http://schemas.openxmlformats.org/officeDocument/2006/relationships/hyperlink" Target="https://www.youtube.com/watch?v=WNuIhXo39_k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0NJK4mEIJ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בדרך אל התואר במדעי המחשב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dirty="0" smtClean="0">
                <a:solidFill>
                  <a:schemeClr val="accent6"/>
                </a:solidFill>
              </a:rPr>
              <a:t>ללמוד תואר זה לא פשוט.</a:t>
            </a:r>
          </a:p>
          <a:p>
            <a:pPr algn="r" rtl="1"/>
            <a:r>
              <a:rPr lang="he-IL" dirty="0" smtClean="0">
                <a:solidFill>
                  <a:schemeClr val="accent6"/>
                </a:solidFill>
              </a:rPr>
              <a:t>כל אחד נעזר אם זה במורים בכיתה, בספרי הקורס בחברים והיום גם בסרטונים באינטרנט.</a:t>
            </a:r>
          </a:p>
          <a:p>
            <a:pPr algn="r" rtl="1"/>
            <a:r>
              <a:rPr lang="he-IL" dirty="0" smtClean="0">
                <a:solidFill>
                  <a:schemeClr val="accent6"/>
                </a:solidFill>
              </a:rPr>
              <a:t>מדינת ישראל לא השכילה להשקיע בסרטוני לימוד מחד אבל רוצה מאד בהצלחה של האזרחים במדעים.</a:t>
            </a:r>
          </a:p>
          <a:p>
            <a:pPr algn="r" rtl="1"/>
            <a:r>
              <a:rPr lang="he-IL" dirty="0" smtClean="0">
                <a:solidFill>
                  <a:schemeClr val="accent6"/>
                </a:solidFill>
              </a:rPr>
              <a:t>הדרך שלי ללמוד היא בעיקר מהחברים באמריקה</a:t>
            </a:r>
          </a:p>
          <a:p>
            <a:pPr algn="r" rtl="1"/>
            <a:r>
              <a:rPr lang="he-IL" dirty="0" smtClean="0">
                <a:solidFill>
                  <a:schemeClr val="accent6"/>
                </a:solidFill>
              </a:rPr>
              <a:t>אם זה במתמטיקה, ובשפות תכנות.</a:t>
            </a:r>
          </a:p>
          <a:p>
            <a:pPr algn="r" rtl="1"/>
            <a:r>
              <a:rPr lang="he-IL" dirty="0" smtClean="0">
                <a:solidFill>
                  <a:schemeClr val="accent6"/>
                </a:solidFill>
              </a:rPr>
              <a:t>הדרך אל התואר הוא מיזם שמנסה למצוא את כל המידע שבאינטרנט, ביו טיוב ובכל מדיה אם היא עולה כסף או לא על מנת לעבור את כל הקורסים בהצלחה.</a:t>
            </a:r>
            <a:endParaRPr lang="en-US" dirty="0" smtClean="0">
              <a:solidFill>
                <a:schemeClr val="accent6"/>
              </a:solidFill>
            </a:endParaRPr>
          </a:p>
          <a:p>
            <a:pPr algn="r" rtl="1"/>
            <a:r>
              <a:rPr lang="he-I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המידע מותאם לקורסים באוניברסיטה הפתוחה</a:t>
            </a:r>
          </a:p>
          <a:p>
            <a:pPr algn="r" rtl="1"/>
            <a:endParaRPr lang="he-IL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65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אלגברה לינארית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וקטורים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שלושה מושגים לפנינו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1.</a:t>
            </a:r>
            <a:r>
              <a:rPr lang="he-IL" dirty="0"/>
              <a:t> </a:t>
            </a:r>
            <a:r>
              <a:rPr lang="en-US" dirty="0" smtClean="0"/>
              <a:t>Span of vectors</a:t>
            </a:r>
            <a:r>
              <a:rPr lang="he-IL" dirty="0" smtClean="0"/>
              <a:t> – וקטור ניפרש</a:t>
            </a:r>
            <a:endParaRPr lang="en-US" dirty="0" smtClean="0"/>
          </a:p>
          <a:p>
            <a:pPr algn="r" rtl="1"/>
            <a:r>
              <a:rPr lang="he-IL" dirty="0" smtClean="0"/>
              <a:t>2. </a:t>
            </a:r>
            <a:r>
              <a:rPr lang="en-US" dirty="0" smtClean="0"/>
              <a:t>Vector space </a:t>
            </a:r>
            <a:r>
              <a:rPr lang="he-IL" dirty="0" smtClean="0"/>
              <a:t> - מרחב וקטורי</a:t>
            </a:r>
          </a:p>
          <a:p>
            <a:pPr algn="r" rtl="1"/>
            <a:r>
              <a:rPr lang="he-IL" dirty="0" smtClean="0"/>
              <a:t>3. </a:t>
            </a:r>
            <a:r>
              <a:rPr lang="he-IL" smtClean="0"/>
              <a:t>בסיס של וקטורים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4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Span of a Set of Vectors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hlinkClick r:id="rId2"/>
              </a:rPr>
              <a:t>https://www.youtube.com/watch?v=ivP-6oicIWU&amp;list=PLAFEC355DFEADC30C</a:t>
            </a:r>
            <a:endParaRPr lang="en-US" sz="1600" dirty="0" smtClean="0"/>
          </a:p>
          <a:p>
            <a:pPr algn="r" rtl="1"/>
            <a:r>
              <a:rPr lang="he-IL" sz="1600" dirty="0" smtClean="0"/>
              <a:t>יש לנו קבוצה של וקטורים </a:t>
            </a:r>
            <a:r>
              <a:rPr lang="en-US" sz="1600" dirty="0" smtClean="0"/>
              <a:t>{v1, v2, v3,….. </a:t>
            </a:r>
            <a:r>
              <a:rPr lang="en-US" sz="1600" dirty="0" err="1" smtClean="0"/>
              <a:t>vk</a:t>
            </a:r>
            <a:r>
              <a:rPr lang="en-US" sz="1600" dirty="0" smtClean="0"/>
              <a:t>}   </a:t>
            </a:r>
            <a:r>
              <a:rPr lang="he-IL" sz="1600" dirty="0"/>
              <a:t> </a:t>
            </a:r>
            <a:r>
              <a:rPr lang="he-IL" sz="1600" dirty="0" smtClean="0"/>
              <a:t> קבוצת כל הקומבינציות הלינאריות  של קבוצה זו נקראת </a:t>
            </a:r>
            <a:r>
              <a:rPr lang="en-US" sz="1600" dirty="0" smtClean="0"/>
              <a:t>Span  </a:t>
            </a:r>
            <a:r>
              <a:rPr lang="he-IL" sz="1600" dirty="0" smtClean="0"/>
              <a:t>  או קבוצה ניפרשת.</a:t>
            </a:r>
          </a:p>
          <a:p>
            <a:pPr algn="r" rtl="1"/>
            <a:r>
              <a:rPr lang="en-US" sz="1600" dirty="0"/>
              <a:t> </a:t>
            </a:r>
            <a:r>
              <a:rPr lang="en-US" sz="1600" dirty="0" smtClean="0"/>
              <a:t>Linear combination </a:t>
            </a:r>
            <a:r>
              <a:rPr lang="he-IL" sz="1600" dirty="0" smtClean="0"/>
              <a:t> היא מהצורה:</a:t>
            </a:r>
          </a:p>
          <a:p>
            <a:pPr algn="l"/>
            <a:r>
              <a:rPr lang="en-US" sz="1600" dirty="0" smtClean="0"/>
              <a:t>C1*V1 + C2*V2 + C3*V3 + ….  CK*VK</a:t>
            </a:r>
          </a:p>
          <a:p>
            <a:pPr algn="r" rtl="1"/>
            <a:r>
              <a:rPr lang="he-IL" sz="1600" dirty="0" smtClean="0"/>
              <a:t>כאשר כל </a:t>
            </a:r>
            <a:r>
              <a:rPr lang="en-US" sz="1600" dirty="0" err="1" smtClean="0"/>
              <a:t>C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he-IL" sz="1600" dirty="0" smtClean="0"/>
              <a:t> הוא מספר אמיתי – סקלר  - </a:t>
            </a:r>
            <a:r>
              <a:rPr lang="en-US" sz="1600" dirty="0" err="1" smtClean="0"/>
              <a:t>scaler</a:t>
            </a:r>
            <a:endParaRPr lang="en-US" sz="1600" dirty="0" smtClean="0"/>
          </a:p>
          <a:p>
            <a:pPr algn="r" rtl="1"/>
            <a:r>
              <a:rPr lang="he-IL" sz="1600" dirty="0" smtClean="0"/>
              <a:t>לדוגמא: נניח שיש לנו שני וקטורים  </a:t>
            </a:r>
            <a:r>
              <a:rPr lang="en-US" sz="1600" dirty="0" smtClean="0"/>
              <a:t>{V1, V2}</a:t>
            </a:r>
          </a:p>
          <a:p>
            <a:pPr algn="r" rtl="1"/>
            <a:r>
              <a:rPr lang="he-IL" sz="1600" dirty="0" smtClean="0"/>
              <a:t>כאשר:</a:t>
            </a:r>
          </a:p>
          <a:p>
            <a:pPr algn="l"/>
            <a:r>
              <a:rPr lang="en-US" sz="1600" dirty="0" smtClean="0"/>
              <a:t>V1 = {1,3}      and v2 = {2,5}</a:t>
            </a:r>
          </a:p>
          <a:p>
            <a:pPr marL="0" indent="0" algn="r" rtl="1">
              <a:buNone/>
            </a:pPr>
            <a:r>
              <a:rPr lang="he-IL" sz="1600" dirty="0" smtClean="0"/>
              <a:t>אני כותב את הוקטור בצורה שנקראת </a:t>
            </a:r>
            <a:r>
              <a:rPr lang="en-US" sz="1600" dirty="0" smtClean="0"/>
              <a:t>tuple </a:t>
            </a:r>
            <a:r>
              <a:rPr lang="he-IL" sz="1600" dirty="0" smtClean="0"/>
              <a:t> במקום אחד מתחת לשני.</a:t>
            </a:r>
          </a:p>
          <a:p>
            <a:pPr marL="0" indent="0" algn="r" rtl="1">
              <a:buNone/>
            </a:pPr>
            <a:r>
              <a:rPr lang="he-IL" sz="1600" dirty="0" smtClean="0"/>
              <a:t>אלו הם וקטורים במרחב </a:t>
            </a:r>
            <a:r>
              <a:rPr lang="en-US" sz="1600" dirty="0" smtClean="0"/>
              <a:t>R2</a:t>
            </a:r>
            <a:r>
              <a:rPr lang="he-IL" sz="1600" dirty="0" smtClean="0"/>
              <a:t>.</a:t>
            </a:r>
          </a:p>
          <a:p>
            <a:pPr marL="0" indent="0" algn="r" rtl="1">
              <a:buNone/>
            </a:pPr>
            <a:r>
              <a:rPr lang="he-IL" sz="1600" dirty="0" smtClean="0"/>
              <a:t>ה </a:t>
            </a:r>
            <a:r>
              <a:rPr lang="en-US" sz="1600" dirty="0" smtClean="0"/>
              <a:t>span </a:t>
            </a:r>
            <a:r>
              <a:rPr lang="he-IL" sz="1600" dirty="0" smtClean="0"/>
              <a:t> של הוקטורים יהיה הכפלתם בסקלר:</a:t>
            </a:r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r>
              <a:rPr lang="he-IL" sz="1600" dirty="0" smtClean="0"/>
              <a:t>נבחר 2 סקלרים כלשהם  למשל 1 ו 4</a:t>
            </a:r>
          </a:p>
          <a:p>
            <a:pPr marL="0" indent="0" algn="r" rtl="1">
              <a:buNone/>
            </a:pPr>
            <a:r>
              <a:rPr lang="he-IL" sz="1600" dirty="0" smtClean="0"/>
              <a:t>ובעזרתם ניצור וקטורים חדשים.</a:t>
            </a:r>
          </a:p>
          <a:p>
            <a:pPr marL="0" indent="0" algn="r" rtl="1">
              <a:buNone/>
            </a:pPr>
            <a:endParaRPr lang="en-US" sz="1600" dirty="0" smtClean="0"/>
          </a:p>
          <a:p>
            <a:pPr algn="l"/>
            <a:endParaRPr lang="en-US" sz="1600" dirty="0" smtClean="0"/>
          </a:p>
          <a:p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24669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05400"/>
            <a:ext cx="44196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28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049963"/>
          </a:xfrm>
        </p:spPr>
        <p:txBody>
          <a:bodyPr>
            <a:normAutofit/>
          </a:bodyPr>
          <a:lstStyle/>
          <a:p>
            <a:pPr algn="r" rtl="1"/>
            <a:r>
              <a:rPr lang="he-IL" sz="1800" dirty="0" smtClean="0"/>
              <a:t>נבצע את הפעולה:</a:t>
            </a:r>
          </a:p>
          <a:p>
            <a:pPr algn="r" rtl="1"/>
            <a:endParaRPr lang="he-IL" sz="1800" dirty="0" smtClean="0"/>
          </a:p>
          <a:p>
            <a:pPr algn="r" rtl="1"/>
            <a:endParaRPr lang="he-IL" sz="1800" dirty="0"/>
          </a:p>
          <a:p>
            <a:pPr algn="r" rtl="1"/>
            <a:endParaRPr lang="he-IL" sz="1800" dirty="0" smtClean="0"/>
          </a:p>
          <a:p>
            <a:pPr algn="r" rtl="1"/>
            <a:r>
              <a:rPr lang="he-IL" sz="1800" dirty="0" smtClean="0"/>
              <a:t>ונקבל וקטור חדש:                                                            </a:t>
            </a:r>
            <a:r>
              <a:rPr lang="en-US" sz="1800" dirty="0" smtClean="0"/>
              <a:t>{9,23}</a:t>
            </a:r>
          </a:p>
          <a:p>
            <a:pPr algn="r" rtl="1"/>
            <a:endParaRPr lang="en-US" sz="1800" dirty="0"/>
          </a:p>
          <a:p>
            <a:pPr algn="r" rtl="1"/>
            <a:r>
              <a:rPr lang="he-IL" sz="1800" dirty="0" smtClean="0"/>
              <a:t>הוקטור </a:t>
            </a:r>
            <a:r>
              <a:rPr lang="en-US" sz="1800" dirty="0"/>
              <a:t>{9,23</a:t>
            </a:r>
            <a:r>
              <a:rPr lang="en-US" sz="1800" dirty="0" smtClean="0"/>
              <a:t>}</a:t>
            </a:r>
            <a:r>
              <a:rPr lang="he-IL" sz="1800" dirty="0" smtClean="0"/>
              <a:t> יהיה ב </a:t>
            </a:r>
            <a:r>
              <a:rPr lang="en-US" sz="1800" dirty="0" smtClean="0"/>
              <a:t>span </a:t>
            </a:r>
            <a:r>
              <a:rPr lang="he-IL" sz="1800" dirty="0"/>
              <a:t> </a:t>
            </a:r>
            <a:r>
              <a:rPr lang="he-IL" sz="1800" dirty="0" smtClean="0"/>
              <a:t>של קבוצת הוקטורים </a:t>
            </a:r>
            <a:r>
              <a:rPr lang="en-US" sz="1800" dirty="0"/>
              <a:t>V1 = {1,3}      and v2 = {2,5</a:t>
            </a:r>
            <a:r>
              <a:rPr lang="en-US" sz="1800" dirty="0" smtClean="0"/>
              <a:t>}</a:t>
            </a:r>
            <a:endParaRPr lang="he-IL" sz="1800" dirty="0" smtClean="0"/>
          </a:p>
          <a:p>
            <a:pPr algn="r" rtl="1"/>
            <a:endParaRPr lang="he-IL" sz="1800" dirty="0"/>
          </a:p>
          <a:p>
            <a:pPr algn="r" rtl="1"/>
            <a:r>
              <a:rPr lang="he-IL" sz="1800" u="sng" dirty="0" smtClean="0"/>
              <a:t>הרבה</a:t>
            </a:r>
            <a:r>
              <a:rPr lang="he-IL" sz="1800" dirty="0" smtClean="0"/>
              <a:t> פעמים יתנו לנו וקטור וירצו לדעת האם הוא שייך ל </a:t>
            </a:r>
            <a:r>
              <a:rPr lang="en-US" sz="1800" dirty="0" smtClean="0"/>
              <a:t>span </a:t>
            </a:r>
            <a:r>
              <a:rPr lang="he-IL" sz="1800" dirty="0" smtClean="0"/>
              <a:t> של קבוצה של וקטורים </a:t>
            </a:r>
          </a:p>
          <a:p>
            <a:pPr algn="r" rtl="1"/>
            <a:r>
              <a:rPr lang="he-IL" sz="1800" dirty="0" smtClean="0"/>
              <a:t>למשל: האם הוקטור:                      שייך ל</a:t>
            </a:r>
            <a:r>
              <a:rPr lang="en-US" sz="1800" dirty="0" smtClean="0"/>
              <a:t>span </a:t>
            </a:r>
            <a:r>
              <a:rPr lang="he-IL" sz="1800" dirty="0" smtClean="0"/>
              <a:t> של הוקטורים הבאים:</a:t>
            </a:r>
          </a:p>
          <a:p>
            <a:pPr algn="r" rtl="1"/>
            <a:endParaRPr lang="he-IL" sz="1800" dirty="0" smtClean="0"/>
          </a:p>
          <a:p>
            <a:pPr algn="r" rtl="1"/>
            <a:endParaRPr lang="he-IL" sz="1800" dirty="0" smtClean="0"/>
          </a:p>
          <a:p>
            <a:pPr algn="r" rtl="1"/>
            <a:r>
              <a:rPr lang="he-IL" sz="1800" dirty="0" smtClean="0"/>
              <a:t>הפעם </a:t>
            </a:r>
            <a:r>
              <a:rPr lang="en-US" sz="1800" dirty="0" smtClean="0"/>
              <a:t>c1 </a:t>
            </a:r>
            <a:r>
              <a:rPr lang="he-IL" sz="1800" dirty="0"/>
              <a:t> </a:t>
            </a:r>
            <a:r>
              <a:rPr lang="he-IL" sz="1800" dirty="0" smtClean="0"/>
              <a:t>ו </a:t>
            </a:r>
            <a:r>
              <a:rPr lang="en-US" sz="1800" dirty="0" smtClean="0"/>
              <a:t>c2 </a:t>
            </a:r>
            <a:r>
              <a:rPr lang="he-IL" sz="1800" dirty="0" smtClean="0"/>
              <a:t> הם הסקלרים החסרים אם הם לא אפס בסופו של תהליך נוכל לומר שכן.</a:t>
            </a:r>
          </a:p>
          <a:p>
            <a:pPr algn="r" rtl="1"/>
            <a:endParaRPr lang="he-IL" sz="1800" dirty="0"/>
          </a:p>
          <a:p>
            <a:pPr algn="r" rtl="1"/>
            <a:r>
              <a:rPr lang="he-IL" sz="1800" dirty="0" smtClean="0"/>
              <a:t>                                                 מכאן נכפיל ונגיע לכאן:</a:t>
            </a:r>
          </a:p>
          <a:p>
            <a:pPr algn="r" rtl="1"/>
            <a:endParaRPr lang="he-IL" sz="1800" dirty="0"/>
          </a:p>
          <a:p>
            <a:pPr algn="r" rtl="1"/>
            <a:r>
              <a:rPr lang="he-IL" sz="1800" dirty="0" smtClean="0"/>
              <a:t>אפשר לפתור את התרגיל בהצבה או בגאוס ג'ורדן</a:t>
            </a:r>
          </a:p>
          <a:p>
            <a:pPr algn="r" rtl="1"/>
            <a:r>
              <a:rPr lang="en-US" sz="1800" dirty="0" smtClean="0"/>
              <a:t>C1 = -92  </a:t>
            </a:r>
            <a:r>
              <a:rPr lang="he-IL" sz="1800" dirty="0" smtClean="0"/>
              <a:t> ו </a:t>
            </a:r>
            <a:r>
              <a:rPr lang="en-US" sz="1800" dirty="0" smtClean="0"/>
              <a:t> C2 = 56</a:t>
            </a:r>
            <a:endParaRPr lang="he-IL" sz="1800" dirty="0" smtClean="0"/>
          </a:p>
          <a:p>
            <a:pPr algn="r" rtl="1"/>
            <a:endParaRPr lang="he-IL" sz="1800" dirty="0" smtClean="0"/>
          </a:p>
          <a:p>
            <a:pPr algn="r" rtl="1"/>
            <a:endParaRPr lang="he-IL" sz="1800" dirty="0"/>
          </a:p>
          <a:p>
            <a:pPr algn="r" rtl="1"/>
            <a:endParaRPr lang="he-IL" sz="1800" dirty="0" smtClean="0"/>
          </a:p>
          <a:p>
            <a:pPr algn="r" rtl="1"/>
            <a:endParaRPr lang="he-IL" sz="1800" dirty="0"/>
          </a:p>
          <a:p>
            <a:pPr algn="r" rtl="1"/>
            <a:endParaRPr lang="en-US" sz="1800" dirty="0"/>
          </a:p>
          <a:p>
            <a:pPr algn="r" rtl="1"/>
            <a:endParaRPr lang="he-IL" sz="1800" dirty="0" smtClean="0"/>
          </a:p>
          <a:p>
            <a:pPr algn="r" rtl="1"/>
            <a:endParaRPr lang="he-IL" sz="1800" dirty="0"/>
          </a:p>
          <a:p>
            <a:pPr algn="r" rtl="1"/>
            <a:endParaRPr lang="he-IL" sz="1800" dirty="0" smtClean="0"/>
          </a:p>
          <a:p>
            <a:pPr algn="r" rtl="1"/>
            <a:endParaRPr lang="he-IL" sz="1800" dirty="0"/>
          </a:p>
          <a:p>
            <a:pPr algn="r" rtl="1"/>
            <a:endParaRPr lang="he-IL" sz="1800" dirty="0" smtClean="0"/>
          </a:p>
          <a:p>
            <a:pPr algn="r" rtl="1"/>
            <a:endParaRPr lang="he-IL" sz="1800" dirty="0"/>
          </a:p>
          <a:p>
            <a:pPr algn="r" rtl="1"/>
            <a:endParaRPr lang="he-IL" sz="1800" dirty="0" smtClean="0"/>
          </a:p>
          <a:p>
            <a:pPr algn="r" rtl="1"/>
            <a:endParaRPr lang="he-IL" sz="1800" dirty="0"/>
          </a:p>
          <a:p>
            <a:pPr algn="r" rtl="1"/>
            <a:endParaRPr lang="he-IL" sz="1800" dirty="0" smtClean="0"/>
          </a:p>
          <a:p>
            <a:pPr algn="r" rtl="1"/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501" y="16164"/>
            <a:ext cx="22002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151" y="1371600"/>
            <a:ext cx="27146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638" y="3073832"/>
            <a:ext cx="9239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45" y="3087684"/>
            <a:ext cx="13144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419600"/>
            <a:ext cx="27813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45" y="4648200"/>
            <a:ext cx="17145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52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שאלה נוספת שקיימת: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dirty="0" smtClean="0"/>
              <a:t>האם אפשר למצוא כל וקטור ב </a:t>
            </a:r>
            <a:r>
              <a:rPr lang="en-US" sz="1800" dirty="0" smtClean="0"/>
              <a:t>R2</a:t>
            </a:r>
            <a:r>
              <a:rPr lang="he-IL" sz="1800" dirty="0" smtClean="0"/>
              <a:t> שפורש(</a:t>
            </a:r>
            <a:r>
              <a:rPr lang="en-US" sz="1800" dirty="0" smtClean="0"/>
              <a:t>span</a:t>
            </a:r>
            <a:r>
              <a:rPr lang="he-IL" sz="1800" dirty="0" smtClean="0"/>
              <a:t>)  קבוצה זו של וקטורים:</a:t>
            </a:r>
          </a:p>
          <a:p>
            <a:pPr marL="0" indent="0" algn="r" rtl="1">
              <a:buNone/>
            </a:pPr>
            <a:r>
              <a:rPr lang="he-IL" sz="1800" dirty="0" smtClean="0"/>
              <a:t>ניתן לפתור את זה בכמה דרכים,  הנה דרך אחת:</a:t>
            </a:r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r>
              <a:rPr lang="he-IL" sz="1800" dirty="0" smtClean="0"/>
              <a:t>נרשום את הוקטור שאנחנו מחפשים כ </a:t>
            </a:r>
            <a:r>
              <a:rPr lang="en-US" sz="1800" dirty="0" smtClean="0"/>
              <a:t>{</a:t>
            </a:r>
            <a:r>
              <a:rPr lang="en-US" sz="1800" dirty="0" err="1" smtClean="0"/>
              <a:t>x,y</a:t>
            </a:r>
            <a:r>
              <a:rPr lang="en-US" sz="1800" dirty="0" smtClean="0"/>
              <a:t>}</a:t>
            </a:r>
            <a:r>
              <a:rPr lang="he-IL" sz="1800" dirty="0" smtClean="0"/>
              <a:t> עם סקלרים:</a:t>
            </a:r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r>
              <a:rPr lang="he-IL" sz="1800" dirty="0" smtClean="0"/>
              <a:t>בסופו של תהליך ף או הצבה או אלימנציה בגאוס נגיע ל</a:t>
            </a:r>
          </a:p>
          <a:p>
            <a:pPr marL="0" indent="0" algn="r" rtl="1">
              <a:buNone/>
            </a:pPr>
            <a:r>
              <a:rPr lang="he-IL" sz="1800" dirty="0" smtClean="0"/>
              <a:t>פתרון הבא :</a:t>
            </a:r>
          </a:p>
          <a:p>
            <a:pPr marL="0" indent="0" algn="l">
              <a:buNone/>
            </a:pPr>
            <a:r>
              <a:rPr lang="en-US" sz="1800" dirty="0" smtClean="0"/>
              <a:t>C2 = 3x – y</a:t>
            </a:r>
          </a:p>
          <a:p>
            <a:pPr marL="0" indent="0" algn="l">
              <a:buNone/>
            </a:pPr>
            <a:r>
              <a:rPr lang="en-US" sz="1800" dirty="0" smtClean="0"/>
              <a:t>C1 = 2y – 5x</a:t>
            </a:r>
          </a:p>
          <a:p>
            <a:pPr marL="0" indent="0" algn="r" rtl="1">
              <a:buNone/>
            </a:pPr>
            <a:r>
              <a:rPr lang="he-IL" sz="1800" dirty="0" smtClean="0"/>
              <a:t>וכך נוכל למצוא את כל הוקטורים הניפרשים מקבוצת הוקטורים </a:t>
            </a:r>
            <a:r>
              <a:rPr lang="en-US" sz="1800" dirty="0" smtClean="0"/>
              <a:t>{1,3}  </a:t>
            </a:r>
            <a:r>
              <a:rPr lang="he-IL" sz="1800" dirty="0" smtClean="0"/>
              <a:t>ו  </a:t>
            </a:r>
            <a:r>
              <a:rPr lang="en-US" sz="1800" dirty="0" smtClean="0"/>
              <a:t>{2,5}</a:t>
            </a:r>
            <a:endParaRPr lang="he-IL" sz="1800" dirty="0" smtClean="0"/>
          </a:p>
          <a:p>
            <a:pPr marL="0" indent="0" algn="r" rtl="1">
              <a:buNone/>
            </a:pPr>
            <a:endParaRPr lang="he-IL" sz="1800" dirty="0" smtClean="0"/>
          </a:p>
          <a:p>
            <a:pPr algn="r" rtl="1"/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16859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514600"/>
            <a:ext cx="3086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78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he-IL" dirty="0" smtClean="0">
                <a:hlinkClick r:id="rId2"/>
              </a:rPr>
              <a:t>מרחב וקטורי</a:t>
            </a:r>
            <a:r>
              <a:rPr lang="en-US" dirty="0" smtClean="0">
                <a:hlinkClick r:id="rId2"/>
              </a:rPr>
              <a:t> - </a:t>
            </a:r>
            <a:r>
              <a:rPr lang="he-IL" dirty="0" smtClean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Vector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400" dirty="0" smtClean="0"/>
              <a:t>נלמד על ידי תרגיל:</a:t>
            </a:r>
          </a:p>
          <a:p>
            <a:pPr algn="r" rtl="1"/>
            <a:r>
              <a:rPr lang="he-IL" sz="1400" dirty="0" smtClean="0"/>
              <a:t>האם כל הוקטורים ב </a:t>
            </a:r>
            <a:r>
              <a:rPr lang="en-US" sz="1400" dirty="0" smtClean="0"/>
              <a:t>R2</a:t>
            </a:r>
            <a:r>
              <a:rPr lang="he-IL" sz="1400" dirty="0" smtClean="0"/>
              <a:t> מהצורה </a:t>
            </a:r>
            <a:r>
              <a:rPr lang="en-US" sz="1400" dirty="0" smtClean="0"/>
              <a:t>{</a:t>
            </a:r>
            <a:r>
              <a:rPr lang="en-US" sz="1400" dirty="0" err="1" smtClean="0"/>
              <a:t>x,x</a:t>
            </a:r>
            <a:r>
              <a:rPr lang="en-US" sz="1400" dirty="0" smtClean="0"/>
              <a:t>} </a:t>
            </a:r>
            <a:r>
              <a:rPr lang="he-IL" sz="1400" dirty="0" smtClean="0"/>
              <a:t>  הם במרחב הוקטורי של </a:t>
            </a:r>
            <a:r>
              <a:rPr lang="en-US" sz="1400" dirty="0" smtClean="0"/>
              <a:t>R2</a:t>
            </a:r>
            <a:r>
              <a:rPr lang="he-IL" sz="1400" dirty="0" smtClean="0"/>
              <a:t>?</a:t>
            </a:r>
          </a:p>
          <a:p>
            <a:pPr algn="r" rtl="1"/>
            <a:r>
              <a:rPr lang="he-IL" sz="1400" dirty="0" smtClean="0"/>
              <a:t>כדי שנוכל לומר שוקטור מסויים נמצא במרחב הוקטורי של קבוצה מסויימת הוא צריך לענות על כמה וכמה קריטריונים:</a:t>
            </a:r>
          </a:p>
          <a:p>
            <a:pPr marL="0" indent="0" algn="r" rtl="1">
              <a:buNone/>
            </a:pPr>
            <a:r>
              <a:rPr lang="he-IL" sz="1400" dirty="0" smtClean="0"/>
              <a:t>1. ניקח שני וקטורים ב </a:t>
            </a:r>
            <a:r>
              <a:rPr lang="en-US" sz="1400" dirty="0" smtClean="0"/>
              <a:t>R2</a:t>
            </a:r>
            <a:r>
              <a:rPr lang="he-IL" sz="1400" dirty="0" smtClean="0"/>
              <a:t> </a:t>
            </a:r>
            <a:r>
              <a:rPr lang="en-US" sz="1400" dirty="0" smtClean="0"/>
              <a:t>      </a:t>
            </a:r>
            <a:r>
              <a:rPr lang="he-IL" sz="1400" dirty="0" smtClean="0"/>
              <a:t>                       </a:t>
            </a:r>
            <a:r>
              <a:rPr lang="en-US" sz="1400" dirty="0" smtClean="0"/>
              <a:t> v = {</a:t>
            </a:r>
            <a:r>
              <a:rPr lang="en-US" sz="1400" dirty="0" err="1" smtClean="0"/>
              <a:t>x,x</a:t>
            </a:r>
            <a:r>
              <a:rPr lang="en-US" sz="1400" dirty="0" smtClean="0"/>
              <a:t>}   u={</a:t>
            </a:r>
            <a:r>
              <a:rPr lang="en-US" sz="1400" dirty="0" err="1" smtClean="0"/>
              <a:t>y,y</a:t>
            </a:r>
            <a:r>
              <a:rPr lang="en-US" sz="1400" dirty="0" smtClean="0"/>
              <a:t>}</a:t>
            </a:r>
          </a:p>
          <a:p>
            <a:pPr marL="0" indent="0" algn="r" rtl="1">
              <a:buNone/>
            </a:pPr>
            <a:r>
              <a:rPr lang="en-US" sz="1400" dirty="0" smtClean="0"/>
              <a:t>    </a:t>
            </a:r>
            <a:r>
              <a:rPr lang="he-IL" sz="1400" dirty="0" smtClean="0"/>
              <a:t>        ונחבר בינהם.</a:t>
            </a:r>
          </a:p>
          <a:p>
            <a:pPr marL="0" indent="0" algn="r" rtl="1">
              <a:buNone/>
            </a:pPr>
            <a:r>
              <a:rPr lang="he-IL" sz="1400" dirty="0" smtClean="0"/>
              <a:t>נקבל  וקטור      </a:t>
            </a:r>
            <a:r>
              <a:rPr lang="en-US" sz="1400" dirty="0" smtClean="0"/>
              <a:t>v = {</a:t>
            </a:r>
            <a:r>
              <a:rPr lang="en-US" sz="1400" dirty="0" err="1" smtClean="0"/>
              <a:t>x+y</a:t>
            </a:r>
            <a:r>
              <a:rPr lang="en-US" sz="1400" dirty="0" smtClean="0"/>
              <a:t>, </a:t>
            </a:r>
            <a:r>
              <a:rPr lang="en-US" sz="1400" dirty="0" err="1" smtClean="0"/>
              <a:t>x+y</a:t>
            </a:r>
            <a:r>
              <a:rPr lang="en-US" sz="1400" dirty="0" smtClean="0"/>
              <a:t>}</a:t>
            </a:r>
            <a:r>
              <a:rPr lang="he-IL" sz="1400" dirty="0" smtClean="0"/>
              <a:t>   וכלל זה הוא מהצורה </a:t>
            </a:r>
            <a:r>
              <a:rPr lang="en-US" sz="1400" dirty="0" err="1" smtClean="0"/>
              <a:t>x,x</a:t>
            </a:r>
            <a:endParaRPr lang="en-US" sz="1400" dirty="0" smtClean="0"/>
          </a:p>
          <a:p>
            <a:pPr marL="0" indent="0" algn="r" rtl="1">
              <a:buNone/>
            </a:pPr>
            <a:r>
              <a:rPr lang="he-IL" sz="1400" dirty="0" smtClean="0"/>
              <a:t>נקרא סגור לחיבור.</a:t>
            </a:r>
          </a:p>
          <a:p>
            <a:pPr algn="r" rtl="1">
              <a:buAutoNum type="arabicPeriod" startAt="2"/>
            </a:pPr>
            <a:r>
              <a:rPr lang="he-IL" sz="1400" dirty="0" smtClean="0"/>
              <a:t>כלל</a:t>
            </a:r>
            <a:r>
              <a:rPr lang="en-US" sz="1400" dirty="0" smtClean="0"/>
              <a:t> </a:t>
            </a:r>
            <a:r>
              <a:rPr lang="he-IL" sz="1400" dirty="0" smtClean="0"/>
              <a:t> שני:     </a:t>
            </a:r>
            <a:r>
              <a:rPr lang="en-US" sz="1400" dirty="0" smtClean="0"/>
              <a:t>u + V = V +u </a:t>
            </a:r>
            <a:r>
              <a:rPr lang="he-IL" sz="1400" dirty="0" smtClean="0"/>
              <a:t>  האם הוא מהצורה </a:t>
            </a:r>
            <a:r>
              <a:rPr lang="en-US" sz="1400" dirty="0" smtClean="0"/>
              <a:t>{</a:t>
            </a:r>
            <a:r>
              <a:rPr lang="en-US" sz="1400" dirty="0" err="1" smtClean="0"/>
              <a:t>x,x</a:t>
            </a:r>
            <a:r>
              <a:rPr lang="en-US" sz="1400" dirty="0" smtClean="0"/>
              <a:t>}</a:t>
            </a:r>
            <a:r>
              <a:rPr lang="he-IL" sz="1400" dirty="0" smtClean="0"/>
              <a:t> ?</a:t>
            </a:r>
          </a:p>
          <a:p>
            <a:pPr algn="r" rtl="1">
              <a:buAutoNum type="arabicPeriod" startAt="2"/>
            </a:pPr>
            <a:r>
              <a:rPr lang="en-US" sz="1400" dirty="0" smtClean="0"/>
              <a:t>{x + x + y} = { </a:t>
            </a:r>
            <a:r>
              <a:rPr lang="en-US" sz="1400" dirty="0" err="1" smtClean="0"/>
              <a:t>x+y</a:t>
            </a:r>
            <a:r>
              <a:rPr lang="en-US" sz="1400" dirty="0" smtClean="0"/>
              <a:t> + x}</a:t>
            </a:r>
            <a:r>
              <a:rPr lang="he-IL" sz="1400" dirty="0" smtClean="0"/>
              <a:t>  כלומר קיבלנו  </a:t>
            </a:r>
            <a:r>
              <a:rPr lang="en-US" sz="1400" dirty="0" smtClean="0"/>
              <a:t>{2x+y , 2x+y}</a:t>
            </a:r>
            <a:r>
              <a:rPr lang="he-IL" sz="1400" dirty="0" smtClean="0"/>
              <a:t>  והוא אכו</a:t>
            </a:r>
          </a:p>
          <a:p>
            <a:pPr marL="0" indent="0" algn="r" rtl="1">
              <a:buNone/>
            </a:pPr>
            <a:r>
              <a:rPr lang="he-IL" sz="1400" dirty="0" smtClean="0"/>
              <a:t>        מהצורה </a:t>
            </a:r>
            <a:r>
              <a:rPr lang="en-US" sz="1400" dirty="0" smtClean="0"/>
              <a:t>{</a:t>
            </a:r>
            <a:r>
              <a:rPr lang="en-US" sz="1400" dirty="0" err="1" smtClean="0"/>
              <a:t>x,x</a:t>
            </a:r>
            <a:r>
              <a:rPr lang="en-US" sz="1400" dirty="0" smtClean="0"/>
              <a:t>}</a:t>
            </a:r>
          </a:p>
          <a:p>
            <a:pPr marL="0" indent="0" algn="r" rtl="1">
              <a:buNone/>
            </a:pPr>
            <a:r>
              <a:rPr lang="he-IL" sz="1400" dirty="0" smtClean="0"/>
              <a:t>4. אסוסיאאיביות:   נגדיר עוד וקטור:  </a:t>
            </a:r>
            <a:r>
              <a:rPr lang="en-US" sz="1400" dirty="0" smtClean="0"/>
              <a:t>w = {</a:t>
            </a:r>
            <a:r>
              <a:rPr lang="en-US" sz="1400" dirty="0" err="1" smtClean="0"/>
              <a:t>z,z</a:t>
            </a:r>
            <a:r>
              <a:rPr lang="en-US" sz="1400" dirty="0" smtClean="0"/>
              <a:t>}</a:t>
            </a:r>
          </a:p>
          <a:p>
            <a:pPr marL="0" indent="0" algn="l">
              <a:buNone/>
            </a:pPr>
            <a:r>
              <a:rPr lang="en-US" sz="1400" dirty="0" smtClean="0"/>
              <a:t>(u + v) + w = u + ( v+ w}?</a:t>
            </a:r>
          </a:p>
          <a:p>
            <a:pPr marL="0" indent="0" algn="l">
              <a:buNone/>
            </a:pPr>
            <a:r>
              <a:rPr lang="en-US" sz="1400" dirty="0" smtClean="0"/>
              <a:t>({</a:t>
            </a:r>
            <a:r>
              <a:rPr lang="en-US" sz="1400" dirty="0" err="1" smtClean="0"/>
              <a:t>y,y</a:t>
            </a:r>
            <a:r>
              <a:rPr lang="en-US" sz="1400" dirty="0" smtClean="0"/>
              <a:t>} + {</a:t>
            </a:r>
            <a:r>
              <a:rPr lang="en-US" sz="1400" dirty="0" err="1" smtClean="0"/>
              <a:t>x+y</a:t>
            </a:r>
            <a:r>
              <a:rPr lang="en-US" sz="1400" dirty="0" smtClean="0"/>
              <a:t> , </a:t>
            </a:r>
            <a:r>
              <a:rPr lang="en-US" sz="1400" dirty="0" err="1" smtClean="0"/>
              <a:t>x+y</a:t>
            </a:r>
            <a:r>
              <a:rPr lang="en-US" sz="1400" dirty="0" smtClean="0"/>
              <a:t>}) + {</a:t>
            </a:r>
            <a:r>
              <a:rPr lang="en-US" sz="1400" dirty="0" err="1" smtClean="0"/>
              <a:t>z,z</a:t>
            </a:r>
            <a:r>
              <a:rPr lang="en-US" sz="1400" dirty="0" smtClean="0"/>
              <a:t>}  =? {</a:t>
            </a:r>
            <a:r>
              <a:rPr lang="en-US" sz="1400" dirty="0" err="1" smtClean="0"/>
              <a:t>y,y</a:t>
            </a:r>
            <a:r>
              <a:rPr lang="en-US" sz="1400" dirty="0" smtClean="0"/>
              <a:t>} + ({</a:t>
            </a:r>
            <a:r>
              <a:rPr lang="en-US" sz="1400" dirty="0" err="1" smtClean="0"/>
              <a:t>x,x</a:t>
            </a:r>
            <a:r>
              <a:rPr lang="en-US" sz="1400" dirty="0" smtClean="0"/>
              <a:t>} + {</a:t>
            </a:r>
            <a:r>
              <a:rPr lang="en-US" sz="1400" dirty="0" err="1" smtClean="0"/>
              <a:t>x+y</a:t>
            </a:r>
            <a:r>
              <a:rPr lang="en-US" sz="1400" dirty="0" smtClean="0"/>
              <a:t> , </a:t>
            </a:r>
            <a:r>
              <a:rPr lang="en-US" sz="1400" dirty="0" err="1" smtClean="0"/>
              <a:t>x+y</a:t>
            </a:r>
            <a:r>
              <a:rPr lang="en-US" sz="1400" dirty="0" smtClean="0"/>
              <a:t>})  </a:t>
            </a:r>
            <a:endParaRPr lang="he-IL" sz="1400" dirty="0" smtClean="0"/>
          </a:p>
          <a:p>
            <a:pPr marL="0" indent="0" algn="l">
              <a:buNone/>
            </a:pPr>
            <a:endParaRPr lang="en-US" sz="1400" dirty="0" smtClean="0"/>
          </a:p>
          <a:p>
            <a:pPr marL="0" indent="0" algn="r" rtl="1">
              <a:buNone/>
            </a:pPr>
            <a:r>
              <a:rPr lang="he-IL" sz="1400" dirty="0" smtClean="0"/>
              <a:t>וזה אכן שווה.</a:t>
            </a:r>
          </a:p>
          <a:p>
            <a:pPr marL="0" indent="0" algn="r" rtl="1">
              <a:buNone/>
            </a:pPr>
            <a:endParaRPr lang="he-IL" sz="1400" dirty="0" smtClean="0"/>
          </a:p>
          <a:p>
            <a:pPr marL="0" indent="0" algn="r" rtl="1">
              <a:buNone/>
            </a:pPr>
            <a:endParaRPr lang="en-US" sz="1400" dirty="0" smtClean="0"/>
          </a:p>
          <a:p>
            <a:pPr marL="0" indent="0" algn="r" rtl="1">
              <a:buNone/>
            </a:pPr>
            <a:endParaRPr lang="en-US" sz="1400" dirty="0" smtClean="0"/>
          </a:p>
          <a:p>
            <a:pPr marL="0" indent="0" algn="r" rtl="1">
              <a:buNone/>
            </a:pPr>
            <a:endParaRPr 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38004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55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Vectors - The Dot Product</a:t>
            </a:r>
            <a:br>
              <a:rPr lang="en-US" dirty="0"/>
            </a:br>
            <a:r>
              <a:rPr lang="he-IL" dirty="0" smtClean="0"/>
              <a:t>המכפלה הסקלרית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https://www.youtube.com/watch?v=98C7iv8OcnI</a:t>
            </a:r>
            <a:endParaRPr lang="en-US" sz="2800" dirty="0" smtClean="0"/>
          </a:p>
          <a:p>
            <a:r>
              <a:rPr lang="en-US" sz="2800" dirty="0" smtClean="0">
                <a:hlinkClick r:id="rId3"/>
              </a:rPr>
              <a:t>https://www.youtube.com/watch?v=h0NJK4mEIJU</a:t>
            </a:r>
            <a:endParaRPr lang="en-US" sz="2800" dirty="0" smtClean="0"/>
          </a:p>
          <a:p>
            <a:r>
              <a:rPr lang="en-US" sz="2800" dirty="0" smtClean="0">
                <a:hlinkClick r:id="rId4"/>
              </a:rPr>
              <a:t>https://www.youtube.com/watch?v=WNuIhXo39_k</a:t>
            </a:r>
            <a:endParaRPr lang="en-US" sz="2800" dirty="0" smtClean="0"/>
          </a:p>
          <a:p>
            <a:r>
              <a:rPr lang="en-US" sz="2800" dirty="0" smtClean="0">
                <a:hlinkClick r:id="rId5"/>
              </a:rPr>
              <a:t>https://www.youtube.com/watch?v=KDHuWxy53uM</a:t>
            </a:r>
            <a:endParaRPr lang="en-US" sz="2800" dirty="0" smtClean="0"/>
          </a:p>
          <a:p>
            <a:endParaRPr lang="en-US" sz="2800" dirty="0" smtClean="0"/>
          </a:p>
          <a:p>
            <a:endParaRPr lang="he-IL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42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 Product </a:t>
            </a:r>
            <a:br>
              <a:rPr lang="en-US" dirty="0" smtClean="0"/>
            </a:br>
            <a:r>
              <a:rPr lang="he-IL" sz="3100" b="1" dirty="0" smtClean="0"/>
              <a:t>מכפלה וקטורית</a:t>
            </a:r>
            <a:r>
              <a:rPr lang="he-IL" sz="2800" dirty="0" smtClean="0"/>
              <a:t/>
            </a:r>
            <a:br>
              <a:rPr lang="he-IL" sz="28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1800" dirty="0" smtClean="0"/>
              <a:t> </a:t>
            </a:r>
            <a:r>
              <a:rPr lang="he-IL" sz="2000" dirty="0" smtClean="0"/>
              <a:t>במתמטיקה </a:t>
            </a:r>
            <a:r>
              <a:rPr lang="he-IL" sz="2000" dirty="0"/>
              <a:t>ובפיזיקה, </a:t>
            </a:r>
            <a:r>
              <a:rPr lang="he-IL" sz="2000" b="1" dirty="0"/>
              <a:t>מכפלה וקטורית</a:t>
            </a:r>
            <a:r>
              <a:rPr lang="he-IL" sz="2000" dirty="0"/>
              <a:t> היא פעולה בינארית על שני וקטורים במרחב תלת ממדי, שמחזירה וקטור (בניגוד למכפלה הסקלרית שמחזירה סקלר). הווקטור המוחזר תמיד ניצב לשני הווקטורים המוכפלים.</a:t>
            </a:r>
          </a:p>
          <a:p>
            <a:endParaRPr lang="en-US" sz="2000" dirty="0" smtClean="0">
              <a:hlinkClick r:id="rId2"/>
            </a:endParaRPr>
          </a:p>
          <a:p>
            <a:r>
              <a:rPr lang="en-US" sz="2000" dirty="0" smtClean="0">
                <a:hlinkClick r:id="rId2"/>
              </a:rPr>
              <a:t>https://www.youtube.com/watch?v=X5DifJW0zek&amp;nohtml5=False</a:t>
            </a:r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635</Words>
  <Application>Microsoft Office PowerPoint</Application>
  <PresentationFormat>On-screen Show (4:3)</PresentationFormat>
  <Paragraphs>100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בדרך אל התואר במדעי המחשב</vt:lpstr>
      <vt:lpstr>אלגברה לינארית 1</vt:lpstr>
      <vt:lpstr>שלושה מושגים לפנינו</vt:lpstr>
      <vt:lpstr>The Span of a Set of Vectors </vt:lpstr>
      <vt:lpstr>PowerPoint Presentation</vt:lpstr>
      <vt:lpstr>שאלה נוספת שקיימת:</vt:lpstr>
      <vt:lpstr> מרחב וקטורי -  Vector space</vt:lpstr>
      <vt:lpstr>Vectors - The Dot Product המכפלה הסקלרית</vt:lpstr>
      <vt:lpstr>Cross Product  מכפלה וקטורית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MPFM-Team</dc:creator>
  <cp:lastModifiedBy>MPFM-Team</cp:lastModifiedBy>
  <cp:revision>131</cp:revision>
  <dcterms:created xsi:type="dcterms:W3CDTF">2016-04-13T06:03:56Z</dcterms:created>
  <dcterms:modified xsi:type="dcterms:W3CDTF">2016-04-19T10:34:00Z</dcterms:modified>
</cp:coreProperties>
</file>