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939E-9B95-4527-9992-0A2620AB6C7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בחינה </a:t>
            </a:r>
            <a:r>
              <a:rPr lang="he-IL" dirty="0" smtClean="0"/>
              <a:t> 4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נניח שרוצים רק את אותו מחבר שפרסם רק בכתב העט יותר ממאמר אחד והוא לא פרסם באחרים בכלל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select * from (</a:t>
            </a:r>
          </a:p>
          <a:p>
            <a:pPr marL="0" indent="0">
              <a:buNone/>
            </a:pPr>
            <a:r>
              <a:rPr lang="en-US" sz="1400" dirty="0" smtClean="0"/>
              <a:t>select count(*) as c1 , author, journal from article</a:t>
            </a:r>
          </a:p>
          <a:p>
            <a:pPr marL="0" indent="0">
              <a:buNone/>
            </a:pPr>
            <a:r>
              <a:rPr lang="en-US" sz="1400" dirty="0" smtClean="0"/>
              <a:t>group by author, journal</a:t>
            </a:r>
          </a:p>
          <a:p>
            <a:pPr marL="0" indent="0">
              <a:buNone/>
            </a:pPr>
            <a:r>
              <a:rPr lang="en-US" sz="1400" dirty="0" smtClean="0"/>
              <a:t>having count(*) &gt; 1) as a1 , 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r>
              <a:rPr lang="en-US" sz="1400" dirty="0" smtClean="0"/>
              <a:t>(select count(*) as c2 , author from article</a:t>
            </a:r>
          </a:p>
          <a:p>
            <a:pPr marL="0" indent="0">
              <a:buNone/>
            </a:pPr>
            <a:r>
              <a:rPr lang="en-US" sz="1400" dirty="0" smtClean="0"/>
              <a:t>group by author</a:t>
            </a:r>
          </a:p>
          <a:p>
            <a:pPr marL="0" indent="0">
              <a:buNone/>
            </a:pPr>
            <a:r>
              <a:rPr lang="en-US" sz="1400" dirty="0" smtClean="0"/>
              <a:t>having count(*) &gt; 1 ) as a2</a:t>
            </a:r>
          </a:p>
          <a:p>
            <a:pPr marL="0" indent="0">
              <a:buNone/>
            </a:pPr>
            <a:r>
              <a:rPr lang="en-US" sz="1400" dirty="0" smtClean="0"/>
              <a:t>where c1 = c2  and  a1.author = a2.author</a:t>
            </a:r>
            <a:endParaRPr lang="he-IL" sz="1400" dirty="0" smtClean="0"/>
          </a:p>
          <a:p>
            <a:pPr marL="0" indent="0">
              <a:buNone/>
            </a:pPr>
            <a:endParaRPr lang="he-IL" sz="1400" dirty="0" smtClean="0"/>
          </a:p>
          <a:p>
            <a:pPr marL="0" indent="0" algn="l">
              <a:buNone/>
            </a:pPr>
            <a:r>
              <a:rPr lang="en-US" sz="1400" dirty="0" smtClean="0"/>
              <a:t>What we are getting in different group by is that one has three articles but in a different journal</a:t>
            </a:r>
          </a:p>
          <a:p>
            <a:pPr marL="0" indent="0" algn="l">
              <a:buNone/>
            </a:pPr>
            <a:r>
              <a:rPr lang="en-US" sz="1400" dirty="0" smtClean="0"/>
              <a:t>So we will do a Cartesian product from then, filter by the same count and the same author.</a:t>
            </a:r>
          </a:p>
          <a:p>
            <a:pPr marL="0" indent="0" algn="l">
              <a:buNone/>
            </a:pPr>
            <a:r>
              <a:rPr lang="en-US" sz="1400" dirty="0" smtClean="0"/>
              <a:t>The result will be only the author that published more then one article and only in the same journal.</a:t>
            </a: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43600"/>
            <a:ext cx="7105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15523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51751"/>
            <a:ext cx="21240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5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57435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63718"/>
            <a:ext cx="528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3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תחשיב יחסים לפי שורות:</a:t>
            </a:r>
            <a:br>
              <a:rPr lang="he-IL" dirty="0" smtClean="0"/>
            </a:br>
            <a:r>
              <a:rPr lang="en-US" dirty="0" smtClean="0"/>
              <a:t>tuple relation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המאמר הארוך ביותר במערכת הוא זה</a:t>
            </a:r>
            <a:r>
              <a:rPr lang="en-US" sz="2000" dirty="0" smtClean="0"/>
              <a:t> </a:t>
            </a:r>
            <a:r>
              <a:rPr lang="he-IL" sz="2000" dirty="0" smtClean="0"/>
              <a:t>לפי </a:t>
            </a:r>
            <a:r>
              <a:rPr lang="en-US" sz="2000" dirty="0" smtClean="0"/>
              <a:t>SQL</a:t>
            </a:r>
            <a:r>
              <a:rPr lang="he-IL" sz="2000" dirty="0" smtClean="0"/>
              <a:t> 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marL="0" indent="0" algn="l">
              <a:buNone/>
            </a:pPr>
            <a:r>
              <a:rPr lang="en-US" sz="1400" dirty="0" smtClean="0"/>
              <a:t>select * from article where  endpage-startpage = (select  max(</a:t>
            </a:r>
            <a:r>
              <a:rPr lang="en-US" sz="1400" dirty="0" err="1" smtClean="0"/>
              <a:t>endpage</a:t>
            </a:r>
            <a:r>
              <a:rPr lang="en-US" sz="1400" dirty="0" smtClean="0"/>
              <a:t> - startpage) as mmm  from article)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400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relation calculus</a:t>
            </a:r>
            <a:br>
              <a:rPr lang="en-US" dirty="0" smtClean="0"/>
            </a:br>
            <a:r>
              <a:rPr lang="he-IL" dirty="0" smtClean="0"/>
              <a:t>תחשיב יחסים לפי תחומים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1800" dirty="0" smtClean="0"/>
              <a:t/>
            </a:r>
            <a:br>
              <a:rPr lang="he-IL" sz="1800" dirty="0" smtClean="0"/>
            </a:br>
            <a:r>
              <a:rPr lang="he-IL" sz="1800" dirty="0" smtClean="0"/>
              <a:t/>
            </a:r>
            <a:br>
              <a:rPr lang="he-IL" sz="1800" dirty="0" smtClean="0"/>
            </a:br>
            <a:r>
              <a:rPr lang="he-IL" sz="1800" dirty="0" smtClean="0"/>
              <a:t>אלגברה של יחסים – </a:t>
            </a:r>
            <a:r>
              <a:rPr lang="en-US" sz="1800" dirty="0" smtClean="0"/>
              <a:t>relational algebra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קודם כל </a:t>
            </a:r>
            <a:r>
              <a:rPr lang="en-US" sz="1800" dirty="0" smtClean="0"/>
              <a:t>SQL</a:t>
            </a:r>
            <a:r>
              <a:rPr lang="he-IL" sz="1800" dirty="0" smtClean="0"/>
              <a:t> </a:t>
            </a:r>
          </a:p>
          <a:p>
            <a:pPr algn="r" rtl="1"/>
            <a:r>
              <a:rPr lang="he-IL" sz="1800" dirty="0" smtClean="0"/>
              <a:t>התרגיל הזה מבוסס על השאלה איך  משווים בין שתי שדות באותה טבלה.</a:t>
            </a:r>
          </a:p>
          <a:p>
            <a:pPr algn="r" rtl="1"/>
            <a:r>
              <a:rPr lang="he-IL" sz="1800" dirty="0" smtClean="0"/>
              <a:t>לדוגמא טבלה עם נתונים למאמרים: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600" dirty="0" smtClean="0"/>
              <a:t>מה שעושים הוא מצרפים , </a:t>
            </a:r>
            <a:r>
              <a:rPr lang="en-US" sz="1600" dirty="0" smtClean="0"/>
              <a:t>join </a:t>
            </a:r>
            <a:r>
              <a:rPr lang="he-IL" sz="1600" dirty="0" smtClean="0"/>
              <a:t>, את אותה טבלה פעמיים ( אנו רגילים לצרף טבלה אחרת)</a:t>
            </a:r>
          </a:p>
          <a:p>
            <a:pPr algn="r" rtl="1"/>
            <a:r>
              <a:rPr lang="he-IL" sz="1600" dirty="0" smtClean="0"/>
              <a:t>על ידי כך ש </a:t>
            </a:r>
            <a:r>
              <a:rPr lang="en-US" sz="1600" dirty="0" smtClean="0"/>
              <a:t>ID</a:t>
            </a:r>
            <a:r>
              <a:rPr lang="he-IL" sz="1600" dirty="0" smtClean="0"/>
              <a:t> שונה:</a:t>
            </a:r>
          </a:p>
          <a:p>
            <a:pPr marL="0" indent="0">
              <a:buNone/>
            </a:pPr>
            <a:r>
              <a:rPr lang="en-US" sz="1200" dirty="0" smtClean="0"/>
              <a:t>SELECT  ta1.title , ta1.author , ta2.title , ta2.author</a:t>
            </a:r>
          </a:p>
          <a:p>
            <a:pPr marL="0" indent="0">
              <a:buNone/>
            </a:pPr>
            <a:r>
              <a:rPr lang="en-US" sz="1200" dirty="0" smtClean="0"/>
              <a:t>FROM article ta1</a:t>
            </a:r>
          </a:p>
          <a:p>
            <a:pPr marL="0" indent="0">
              <a:buNone/>
            </a:pPr>
            <a:r>
              <a:rPr lang="en-US" sz="1200" dirty="0" smtClean="0"/>
              <a:t>JOIN article ta2 on ta1.id != ta2.id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מקבלים את כל האפשרויות אבל כבר </a:t>
            </a:r>
          </a:p>
          <a:p>
            <a:pPr marL="0" indent="0" algn="r" rtl="1">
              <a:buNone/>
            </a:pPr>
            <a:r>
              <a:rPr lang="he-IL" sz="1200" dirty="0" smtClean="0"/>
              <a:t>מסוננות:</a:t>
            </a: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endParaRPr lang="he-IL" sz="1200" dirty="0"/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מיד נראה מה היא הדרך המתאימה ל אלגברה של יחסים ( </a:t>
            </a:r>
            <a:r>
              <a:rPr lang="en-US" sz="1200" dirty="0" smtClean="0"/>
              <a:t> cross join</a:t>
            </a:r>
            <a:r>
              <a:rPr lang="he-IL" sz="1200" dirty="0" smtClean="0"/>
              <a:t>)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"/>
            <a:ext cx="5419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743200"/>
            <a:ext cx="7239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5486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 distinct ta1.title , ta1.author</a:t>
            </a:r>
          </a:p>
          <a:p>
            <a:pPr marL="0" indent="0">
              <a:buNone/>
            </a:pPr>
            <a:r>
              <a:rPr lang="en-US" sz="1800" dirty="0" smtClean="0"/>
              <a:t>FROM article ta1, article ta2</a:t>
            </a:r>
          </a:p>
          <a:p>
            <a:pPr marL="0" indent="0">
              <a:buNone/>
            </a:pPr>
            <a:r>
              <a:rPr lang="en-US" sz="1800" dirty="0" smtClean="0"/>
              <a:t>WHERE ta1.title = ta2.title and ta1.author = ta2.author and ta1.journal != ta2.journal</a:t>
            </a: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en-US" sz="1800" dirty="0" smtClean="0"/>
              <a:t>Cross join </a:t>
            </a:r>
            <a:r>
              <a:rPr lang="he-IL" sz="1800" dirty="0" smtClean="0"/>
              <a:t> משתמשים באמצעות צרוף של טבלאות ללא </a:t>
            </a:r>
            <a:r>
              <a:rPr lang="en-US" sz="1800" dirty="0" smtClean="0"/>
              <a:t>join</a:t>
            </a:r>
          </a:p>
          <a:p>
            <a:pPr marL="0" indent="0" algn="r" rtl="1">
              <a:buNone/>
            </a:pPr>
            <a:r>
              <a:rPr lang="he-IL" sz="1800" dirty="0" smtClean="0"/>
              <a:t>בדוגמא שלנו יש לנו 3 שורות ולכן ה </a:t>
            </a:r>
            <a:r>
              <a:rPr lang="en-US" sz="1800" dirty="0" smtClean="0"/>
              <a:t>CROSS </a:t>
            </a:r>
            <a:r>
              <a:rPr lang="he-IL" sz="1800" dirty="0"/>
              <a:t> </a:t>
            </a:r>
            <a:r>
              <a:rPr lang="he-IL" sz="1800" dirty="0" smtClean="0"/>
              <a:t>יחיל 9 שורות בסך הכל.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באלגברה של יחסים אין </a:t>
            </a:r>
            <a:r>
              <a:rPr lang="en-US" sz="1800" dirty="0" smtClean="0"/>
              <a:t>inner join by  on condition</a:t>
            </a:r>
          </a:p>
          <a:p>
            <a:pPr marL="0" indent="0" algn="r" rtl="1">
              <a:buNone/>
            </a:pPr>
            <a:r>
              <a:rPr lang="he-IL" sz="1800" dirty="0" smtClean="0"/>
              <a:t>ולכן השאילתה המקבילה ב </a:t>
            </a:r>
            <a:r>
              <a:rPr lang="en-US" sz="1800" dirty="0" smtClean="0"/>
              <a:t>SQL</a:t>
            </a:r>
            <a:r>
              <a:rPr lang="he-IL" sz="1800" dirty="0" smtClean="0"/>
              <a:t> למה שאנחנו צריכים היא זו שמופיעה כאן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כזכור ה </a:t>
            </a:r>
            <a:r>
              <a:rPr lang="en-US" sz="1800" dirty="0" smtClean="0"/>
              <a:t>Cartesian join </a:t>
            </a:r>
            <a:r>
              <a:rPr lang="he-IL" sz="1800" dirty="0" smtClean="0"/>
              <a:t> באלגברה של יחסים הוא ה </a:t>
            </a:r>
            <a:r>
              <a:rPr lang="en-US" sz="1800" dirty="0" smtClean="0"/>
              <a:t>x</a:t>
            </a:r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5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algn="r" rtl="1"/>
            <a:r>
              <a:rPr lang="he-IL" dirty="0" smtClean="0"/>
              <a:t>נמיר עכשיו את השאילתה ל </a:t>
            </a:r>
            <a:r>
              <a:rPr lang="en-US" dirty="0" smtClean="0"/>
              <a:t>relational algebra</a:t>
            </a:r>
          </a:p>
          <a:p>
            <a:pPr algn="r" rtl="1"/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SELECT  distinct ta1.title , ta1.author</a:t>
            </a:r>
          </a:p>
          <a:p>
            <a:pPr marL="0" indent="0">
              <a:buNone/>
            </a:pPr>
            <a:r>
              <a:rPr lang="en-US" sz="1800" dirty="0" smtClean="0"/>
              <a:t>FROM article ta1, article ta2</a:t>
            </a:r>
          </a:p>
          <a:p>
            <a:pPr marL="0" indent="0">
              <a:buNone/>
            </a:pPr>
            <a:r>
              <a:rPr lang="en-US" sz="1800" dirty="0" smtClean="0"/>
              <a:t>WHERE ta1.title = ta2.title and ta1.author = ta2.author and ta1.journal != ta2.journal</a:t>
            </a:r>
            <a:endParaRPr lang="he-IL" sz="1800" dirty="0" smtClean="0"/>
          </a:p>
          <a:p>
            <a:pPr marL="0" indent="0" algn="l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מוסיפים את ה </a:t>
            </a:r>
            <a:r>
              <a:rPr lang="en-US" sz="1800" dirty="0" smtClean="0"/>
              <a:t>distinct </a:t>
            </a:r>
            <a:r>
              <a:rPr lang="he-IL" sz="1800" dirty="0" smtClean="0"/>
              <a:t> על מנת לקבל רק שורה אחת: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עכשיו שאנחנו יודעים איך נראית השאילתה נוכל לרשום אותה באלגברה של יחסים: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l">
              <a:buNone/>
            </a:pPr>
            <a:r>
              <a:rPr lang="el-GR" sz="1600" dirty="0" smtClean="0">
                <a:solidFill>
                  <a:schemeClr val="accent2"/>
                </a:solidFill>
              </a:rPr>
              <a:t>π</a:t>
            </a:r>
            <a:r>
              <a:rPr lang="el-GR" sz="1600" dirty="0" smtClean="0"/>
              <a:t> </a:t>
            </a:r>
            <a:r>
              <a:rPr lang="en-US" sz="1600" dirty="0" smtClean="0"/>
              <a:t>title, author (</a:t>
            </a:r>
            <a:r>
              <a:rPr lang="el-GR" sz="1600" dirty="0" smtClean="0">
                <a:solidFill>
                  <a:schemeClr val="accent2"/>
                </a:solidFill>
              </a:rPr>
              <a:t>σ</a:t>
            </a:r>
            <a:r>
              <a:rPr lang="el-GR" sz="1600" dirty="0" smtClean="0"/>
              <a:t> </a:t>
            </a:r>
            <a:r>
              <a:rPr lang="en-US" sz="1600" dirty="0" smtClean="0"/>
              <a:t>ta1.title = ta1.title ∧ ta1.author = ta2.author ∧ ta1.journal ≠ ta2.journal (</a:t>
            </a:r>
            <a:r>
              <a:rPr lang="el-GR" sz="1600" dirty="0" smtClean="0">
                <a:solidFill>
                  <a:schemeClr val="accent2"/>
                </a:solidFill>
              </a:rPr>
              <a:t>ρ</a:t>
            </a:r>
            <a:r>
              <a:rPr lang="en-US" sz="1600" dirty="0" smtClean="0"/>
              <a:t>ta1(Person) </a:t>
            </a:r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l-GR" sz="1600" dirty="0" smtClean="0">
                <a:solidFill>
                  <a:schemeClr val="accent2"/>
                </a:solidFill>
              </a:rPr>
              <a:t>ρ</a:t>
            </a:r>
            <a:r>
              <a:rPr lang="en-US" sz="1600" dirty="0" smtClean="0"/>
              <a:t>ta2(Eats))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הבדל אחד בין ה </a:t>
            </a:r>
            <a:r>
              <a:rPr lang="en-US" sz="1600" dirty="0" smtClean="0"/>
              <a:t>SQL version </a:t>
            </a:r>
            <a:r>
              <a:rPr lang="he-IL" sz="1600" dirty="0" smtClean="0"/>
              <a:t> ל בין האלגברה הוא שב </a:t>
            </a:r>
            <a:r>
              <a:rPr lang="en-US" sz="1600" dirty="0" smtClean="0"/>
              <a:t>SQL</a:t>
            </a:r>
            <a:r>
              <a:rPr lang="he-IL" sz="1600" dirty="0" smtClean="0"/>
              <a:t>  השתמשנו ב </a:t>
            </a:r>
            <a:r>
              <a:rPr lang="en-US" sz="1600" dirty="0" smtClean="0"/>
              <a:t>inner join and on filter</a:t>
            </a:r>
          </a:p>
          <a:p>
            <a:pPr marL="0" indent="0" algn="r" rtl="1">
              <a:buNone/>
            </a:pPr>
            <a:r>
              <a:rPr lang="he-IL" sz="1600" dirty="0" smtClean="0"/>
              <a:t>באלגברה השתמשנו ב </a:t>
            </a:r>
            <a:r>
              <a:rPr lang="en-US" sz="1600" dirty="0" smtClean="0"/>
              <a:t>cross join - 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he-IL" sz="1600" dirty="0" smtClean="0"/>
              <a:t> או מה שנקרא: </a:t>
            </a:r>
            <a:r>
              <a:rPr lang="en-US" sz="1600" dirty="0" smtClean="0"/>
              <a:t> Cartesian join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37766"/>
            <a:ext cx="3009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8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select </a:t>
            </a:r>
            <a:r>
              <a:rPr lang="en-US" sz="1600" dirty="0" smtClean="0"/>
              <a:t>subresult</a:t>
            </a:r>
            <a:r>
              <a:rPr lang="en-US" sz="1600" dirty="0" smtClean="0"/>
              <a:t>.* from (</a:t>
            </a:r>
          </a:p>
          <a:p>
            <a:pPr marL="0" indent="0">
              <a:buNone/>
            </a:pPr>
            <a:r>
              <a:rPr lang="en-US" sz="1600" dirty="0" smtClean="0"/>
              <a:t>select a1.title, EXTRACT(YEAR FROM  a1.year) as "d1" , EXTRACT(YEAR FROM  a2.year) as "d2"  from article as a1, article as a2</a:t>
            </a:r>
          </a:p>
          <a:p>
            <a:pPr marL="0" indent="0">
              <a:buNone/>
            </a:pPr>
            <a:r>
              <a:rPr lang="en-US" sz="1600" dirty="0" smtClean="0"/>
              <a:t>where   a1.journal = a2.journal and a1.id != a2.id ) as   </a:t>
            </a:r>
            <a:r>
              <a:rPr lang="en-US" sz="1600" dirty="0" err="1" smtClean="0"/>
              <a:t>subresult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where d2-d1 = 2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r" rtl="1">
              <a:buNone/>
            </a:pPr>
            <a:r>
              <a:rPr lang="he-IL" sz="1800" dirty="0" smtClean="0"/>
              <a:t>כאן שוב משתמשים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אשר יחלץ את המאמרים אחד ליד השני כולל השנה שלהם</a:t>
            </a:r>
          </a:p>
          <a:p>
            <a:pPr marL="0" indent="0" algn="r" rtl="1">
              <a:buNone/>
            </a:pPr>
            <a:r>
              <a:rPr lang="he-IL" sz="1800" dirty="0" smtClean="0"/>
              <a:t>השימוש הוא שוב במכפלה קרטזית של אותה טבלה</a:t>
            </a:r>
          </a:p>
          <a:p>
            <a:pPr marL="0" indent="0" algn="r" rtl="1">
              <a:buNone/>
            </a:pPr>
            <a:r>
              <a:rPr lang="he-IL" sz="1800" dirty="0" smtClean="0"/>
              <a:t>על מנת לקבל את השדות באותה שורה בשביל </a:t>
            </a:r>
          </a:p>
          <a:p>
            <a:pPr marL="0" indent="0" algn="r" rtl="1">
              <a:buNone/>
            </a:pPr>
            <a:r>
              <a:rPr lang="he-IL" sz="1800" dirty="0" smtClean="0"/>
              <a:t>לבצע חיתוך עם </a:t>
            </a:r>
            <a:r>
              <a:rPr lang="en-US" sz="1800" dirty="0" smtClean="0"/>
              <a:t>where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ה</a:t>
            </a:r>
            <a:r>
              <a:rPr lang="en-US" sz="1800" dirty="0" smtClean="0"/>
              <a:t> sub query </a:t>
            </a:r>
            <a:r>
              <a:rPr lang="he-IL" sz="1800" dirty="0" smtClean="0"/>
              <a:t> מקבל</a:t>
            </a:r>
            <a:r>
              <a:rPr lang="en-US" sz="1800" dirty="0" smtClean="0"/>
              <a:t> name </a:t>
            </a:r>
            <a:r>
              <a:rPr lang="he-IL" sz="1800" dirty="0" smtClean="0"/>
              <a:t> </a:t>
            </a:r>
            <a:r>
              <a:rPr lang="en-US" sz="1800" dirty="0" err="1" smtClean="0"/>
              <a:t>subresult</a:t>
            </a:r>
            <a:r>
              <a:rPr lang="en-US" sz="1800" dirty="0" smtClean="0"/>
              <a:t> </a:t>
            </a:r>
          </a:p>
          <a:p>
            <a:pPr marL="0" indent="0" algn="r" rtl="1">
              <a:buNone/>
            </a:pPr>
            <a:r>
              <a:rPr lang="he-IL" sz="1800" dirty="0" smtClean="0"/>
              <a:t>ואז בודקים האם ההפרש בין השנים הוא 2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כאן הוספתי עוד אחד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en-US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543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638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" y="5410200"/>
            <a:ext cx="36195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count(*), author, journal from article</a:t>
            </a:r>
          </a:p>
          <a:p>
            <a:pPr marL="0" indent="0">
              <a:buNone/>
            </a:pPr>
            <a:r>
              <a:rPr lang="en-US" sz="1800" dirty="0" smtClean="0"/>
              <a:t>group by author, journal</a:t>
            </a:r>
          </a:p>
          <a:p>
            <a:pPr marL="0" indent="0">
              <a:buNone/>
            </a:pPr>
            <a:r>
              <a:rPr lang="en-US" sz="1800" dirty="0" smtClean="0"/>
              <a:t>having count(*) &gt; 1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כאן השימוש הוא ב </a:t>
            </a:r>
            <a:r>
              <a:rPr lang="en-US" sz="1800" dirty="0" smtClean="0"/>
              <a:t>count * </a:t>
            </a:r>
            <a:r>
              <a:rPr lang="he-IL" sz="1800" dirty="0" smtClean="0"/>
              <a:t> ו </a:t>
            </a:r>
            <a:r>
              <a:rPr lang="en-US" sz="1800" dirty="0" smtClean="0"/>
              <a:t>group by </a:t>
            </a:r>
            <a:r>
              <a:rPr lang="he-IL" sz="1800" dirty="0" smtClean="0"/>
              <a:t> על שתי שדות.</a:t>
            </a:r>
          </a:p>
          <a:p>
            <a:pPr marL="0" indent="0" algn="r" rtl="1">
              <a:buNone/>
            </a:pPr>
            <a:r>
              <a:rPr lang="he-IL" sz="1800" dirty="0" smtClean="0"/>
              <a:t>ה </a:t>
            </a:r>
            <a:r>
              <a:rPr lang="en-US" sz="1800" dirty="0" smtClean="0"/>
              <a:t>having </a:t>
            </a:r>
            <a:r>
              <a:rPr lang="he-IL" sz="1800" dirty="0" smtClean="0"/>
              <a:t> הוא ה </a:t>
            </a:r>
            <a:r>
              <a:rPr lang="en-US" sz="1800" dirty="0" smtClean="0"/>
              <a:t>where of the aggregate functions</a:t>
            </a:r>
            <a:r>
              <a:rPr lang="he-IL" sz="1800" dirty="0" smtClean="0"/>
              <a:t>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זאת התוצאה ש </a:t>
            </a:r>
            <a:r>
              <a:rPr lang="en-US" sz="1800" dirty="0"/>
              <a:t>  </a:t>
            </a:r>
            <a:r>
              <a:rPr lang="en-US" sz="1800" dirty="0" smtClean="0"/>
              <a:t>group by and count(*) return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תוסיף את ה </a:t>
            </a:r>
            <a:r>
              <a:rPr lang="en-US" sz="1800" dirty="0" smtClean="0"/>
              <a:t>having on the same aggregate function and we will get :</a:t>
            </a:r>
          </a:p>
          <a:p>
            <a:pPr marL="0" indent="0" algn="r" rtl="1">
              <a:buNone/>
            </a:pPr>
            <a:endParaRPr lang="he-IL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181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095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200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4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618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20277 מערכות בסיסי-נתונים‏ 4 נקודות זכות ברמה רגילה</vt:lpstr>
      <vt:lpstr>PowerPoint Presentation</vt:lpstr>
      <vt:lpstr>תחשיב יחסים לפי שורות: tuple relation calculus</vt:lpstr>
      <vt:lpstr>Domain relation calculus תחשיב יחסים לפי תחומים</vt:lpstr>
      <vt:lpstr>  אלגברה של יחסים – relational algebra</vt:lpstr>
      <vt:lpstr>The CARTESIAN JOIN or CROSS JOIN </vt:lpstr>
      <vt:lpstr>PowerPoint Presentation</vt:lpstr>
      <vt:lpstr>PowerPoint Presentation</vt:lpstr>
      <vt:lpstr>PowerPoint Presentation</vt:lpstr>
      <vt:lpstr>נניח שרוצים רק את אותו מחבר שפרסם רק בכתב העט יותר ממאמר אחד והוא לא פרסם באחרים בכלל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90</cp:revision>
  <dcterms:created xsi:type="dcterms:W3CDTF">2016-05-03T09:39:46Z</dcterms:created>
  <dcterms:modified xsi:type="dcterms:W3CDTF">2016-05-05T08:41:36Z</dcterms:modified>
</cp:coreProperties>
</file>