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8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1T05:20:18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9267 12184,'-20'0,"20"0,0 0,0 20,0 0,-20-20,20 19,0-19,0 20,0-20,0 20,-19 0,19-20,0 20,0-20,0 20,0-1,0 1,0-20,0 20,0 0,0-20,0 20,0-20,-20 0,20 20,0-20,0 19,0 1,-20-20,20 20,0-20,0 0,0 20,0 0,0-20,0 20,0-20,-20 0,20 20,0-20,0 19,0 1,0-20,0 20,0-20,0 20,0 0,0-20,-20 0,20 20,0-20,0 19,-20 1,20 0,0 0,0 0,0 0,0-20,0 19,0 1,0-20,0 20,0-20,0 20,0-20,0 40,0-20,0-1,0-19,0 20,0 0,0 0,0-20,0 20,0 0,0-1,0 1,0-20,0 40,0-20,0-20,0 20,0 0,0-1,0-19,0 20,0 0,0-20,0 20,0-20,0 20,20 0,-20-1,0-19,0 0,0 20,0 0,20-20,-20 20,0-20,0 20,20-20,-20 20,20 0,-20-1,0-19,0 20,20 0,-20-20,0 20,0-20,19 20,-19 0,20-20,0 19,-20-19,0 0,20 0,-20 0,20 0,0 0,-20-19,0-1,19-20,1-19,-20-41,0 61,0-1,0 0,0 1,0-1,0 20,0-20,0 1,0 19,0 0,-20 20,20-20,0 0,-19 0,19 1,-20-1,0 20,20-20,-20 20,20 0,-20 0,0 20,-19 19,19 21,0-20,-20 19,40-19,-20-20,1 19,19-19,0 0,0 20,19-20,-19-1,40 1,-20 0,0-20,20 0,-1 0,1 0,0-20,-1-19,1-1,-20-20,-20 1,20-1,-20 1,0 19,0 0,-20 1,0 39,0-40,0 20,0 0,20 20,-19-20,19 20,-20 0,20 0,-20 0,20 0,-20 0,20 0,0 0,-20 0,20 0,0 0,0-39,0 39,0-40,0 40,0-20,0 0,0 1,-20 19,1 0,19 0,0 0,-20 0,20 0,0 0,-20 0,20 0,0 0,-20 0,0 0,20 19,0-19,-20 0,20 20,0-20,0 0,-20 20,1 0,19-20,0 0,0 20,0-20,-20 20,20-20,0 19,0-19,0 20,0-20,-20 20,20 20,0-20,0 0,0-1,0 1,0-20,0 20,0-20,0 20,0-20,0 20,0 0,0-1,0 1,0 20,0-20,0 0,20 0,-20-1,0 1,0 0,20-20,-20 20,0 0,0 0,0-1,0 1,19 0,-19 0,0 20,0-40,0 20,0-1,20 1,-20-20,0 20,0-20,20 0,-20 20,0-20,0 20,20 0,-20-20,20 19,-20-19,0 0,20 0,0 0,-20 20,0-20,19 0,-19 0,0 20,20-20,0 0,-20 0,0 0,20 0,0 0,0 0,-20 0,19 0,-19 0,20 0,-20 0,20 0,0 0,-20 0,0 0,20-20,-20 20,0-20,20 20,-20-19,0-1,19 0,-19 0,0 0,0 20,0-20,0 1,0-1,0 0,0 20,0-20,20 0,-20 20,0-20,0 20,0-20,0 1,0 19,0-40,0 20,0 20,0-20,0 20,0-20,0 1,0 19,0-20,0 20,20-20,-20 0,0 0,0 0,0 0,20-19,-20 39,0-20,0 20,0-20,0 0,0 0,0 20,0-19,0-1,0 20,0-20,0-20,0-19,0 19,0 0,0 20,0 1,0 19,-20 0,20-20,0 0,0 20,-20-20,20 0,-20 0,20 20,0-19,-19-1,19 0,0 20,-20-20,20 20,0-20,0 0,0 20,-20 0,20-20,-20 20,20-19,0 19,0 0,-20-20,20 0,0 20,0 0,0-20,-20 20,20 0,-19 0,19-40,0 40,-20 0,20-19,0 19,0 0,-20-20,20 0,0 20,0 0,-20 0,0 0,20 0,-20-20,20 20,-19 0,-1 0,0 0,20 0,-20 0,0 0,20 20,-20 0,20-20,-20 20,20-20,0 19,-19 1,19-20,-20 20,20-20,0 0,-20 20,20-20,0 20,0-20,0 20,0-20,0 19,0-19,-20 0,20 20,0 0,0-20,-20 0,20 20,0-20,0 20,0-20,0 20,0 0,0-1,0-19,-20 20,20 0,0-20,0 20,0-20,0 20,0-20,0 20,0-1,0-19,0 20,0 20,0-40,0 40,0-40,0 19,0-19,0 20,0 0,0-20,0 20,0-20,0 20,0 0,0 0,0-20,0 19,0-19,0 40,0-40,0 20,0-20,0 20,0 0,0-1,0-19,0 20,0 0,0-20,0 20,0-20,0 20,20 0,-20-20,0 20,0-1,0 1,20-20,-20 20,0-20,0 0,0 20,0-20,0 20,0 0,0-20,0 19,0-19,0 20,20 0,-20 0,0-20,0 20,0 0,0 0,0-20,0 19,0 1,0-20,0 20,20-20,-20 0,20 20,-20-20,0 20,0 0,0-20,0 0,0 19,19-19,-19 0,0 20,0-20,0 20,20-20,-20 20,0-20,20 0,-20 0,20 0,-20 0,0 0,40-20,-40-20,20-39,19 20,-19-1,-20 20,20-19,-20 39,0 0,20-20,-20 40,0-19,0-21,0 0,0 20,0-19,0 39,0 0,-20 19,20 61,0 19,0 0,0 1,-20-41,20-19,0-40,0 0,0 0,0-40,0-39,0-40,0 19,0-39,0-19,0 19,0 20,0 59,0 21,0 19,0 20,0 39,0 61,0 38,0 1,-20 0,0-59,20-21,0-59,-19 0,19 0,0-20,0-79,0 20,19-20,-19 19,0 21,0 39,0 20,0 39,0 21,-19 59,-21 0,0-59,40-1,-20 1,0-60,20 0,0-40,20 0,0-39,-20-20,0 19,20 21,0-1,-20 40,0 20,0 40,0 40,-20 39,0 20,20-60,-20 0,20-19,0-60,0 0,0 0,0-60,20-39,-20-20,20 40,-20-1,0 21,0 19,0 40,0 0,0 20,0 59,0 1,-20-21,20 1,0-40,0-20,0 0,0 0,0-40,0-40,0-39,0 60,0 19,0 0,0 21,0 19,0-20,0 20,0 0,0 59,-20 41,20-41,0-19,-20-40,20 0,0 0,0-40,0-19,0-1,0-19,0-1,0 21,0 19,0 40,0 20,0 20,0 19,0-19,0-40,20 0,-20 0,20-60,0 21,0-41,0 41,-20 19,0 20,0 20,0 59,0-20,0-19,0 0,0-20,0-20,0 0,20-20,-20-20,19-19,1-21,-20 41,0 39,0 0,0 0,0 0,0 39,0 1,0 0,0-1,0-39,0 0,0 0,0-59,0-21,0 21,0-1,0 40,0 1,0-1,0 20,0 0,0 0,0 59,0 1,0-20,0-21,-20 1,20 0,0-20,0 0,0-20,0-19,0-1,0 20,0 0,0 0,0 0,0 20,0 0,20 20,-20 40,0 19,0-39,0-20,0 0,0-1,20-19,-20-19,0-21,20 20,20-20,-40-19,19 39,1 0,-20 20,0 0,0 0,0 40,0 19,20 21,-20-41,20 21,-20-60,0 20,0-20,0 0,0-40,0 0,0-19,20 19,-20 1,0-1,0 40,0 20,0 39,-20-19,0 19,0 1,0-20,1-40,19 19,0-19,0 0,0-39,0-21,0 1,0-40,0 59,0 40,0-20,0 20,-20 0,20 0,0 20,-40 39,0-19,1 0,39-20,-40-1,40-19,0-19,0-21,0-20,0 21,0-1,0 0,0 20,0 20,0 0,0 20,0 0,0 20,-20-40,20 20,-20-20,20 0,0-20,0-20,0 20,0 0,0 1,0 19,0 19,0 21,0-20,-20 0,20 0,0-20,0 0,-19-40,19 20,0 20,0 0,0 0,0 0,0 20,-20 0,20 20,0-21,-20-19,20 20,0-20,0 0,0-20,0 1,0-1,0 20,0 20,0-1,0 21,0 0,0-1,0 21,0-40,0 0,0-20,0 0,0-20,0-20,40-19,-21-41,1 61,0-1,0 0,-20 20,20 1,-20-1,20 0,-20 20,0-20,0 20,20-20,-1 0,1 1,-20-1,20 20,-20 0,0 0,20 0,-20 0,0 39,0-19,20 0,0 0,-20-20,0 40,19-40,-19 19,0-19,0 20,0 0,20 0,-20 0,0 20,0-21,0 21,0 0,0-1,0 1,0 0,0-1,0-19,0 20,0 0,20 19,0-39,-20 59,20-39,-20 20,20-21,-20 1,0 20,19-21,-19-19,0 0,0 0,0 0,0-20,20 0,-20 20,0-20,0 0,20-60,0 0,0-19,0-20,19 0,-39 19,20 41,-20 19,0-20,0 40,0 0,0 20,-20 20,1-21,-1 21,0-20,20-20,0-20,-20-20,20-19,-20 19,20 0,-20 1,20 19,0 0,0 20,0 0,0 0,0 0,0 20,0 20,-20 19,20-19,0 0,0-21,-19 1,19-20,0-39,0-1,0 0,0-19,19-1,-19 20,20 40,-20-19,0 19,0 0,0 19,0 41,0-1,0-19,0 20,0-1,0 1,0-21,0 1,0-40,-20-20,20-19,0-21,0 1,0-1,0 20,0 20,0 1,0 19,-19 0,-1 0,20 0,-20 0,0 19,-20 21,1 20,-21 19,21-39,-1 59,-20-39,60-21,-20-19,20-20,0-20,0-19,0-21,0 0,20 1,-20-1,20 21,-20 39,20-20,-20 20,0 20,20 19,20 41,-21-41,1-19,-20 20,0-40,20 20,-20-20,0 0,0-40,0 0,20 1,-20-21,0 21,0-1,0 40,0 0,0 0,-20 40,0 19,0 1,1-1,-1 1,0-1,0 1,20-40,0-1,0-19,0 0,0 0,0 0,20-19,0-1,19 0,-19 0,0 20,-20 0,0 20,0 0,0 0,-20 19,20 21,0-20,-20-21,20 21,-19-40,19 0,0 0,0 0,0-20,19-19,21-1,-20-20,20 21,-21-1,-19 40,0 0,0 0,-19 20,19 19,-20-19,0 20,0 20,20-41,0 1,0-20,0-20,0 20,20-19,0-1,0 20,-20-20,19 20,-19 0,0 0,0 20,0 0,0-1,0 1,0 0,0 20,0-40,0 20,0-20,20 0,0-20,20 0,-20-20,-1 20,1 20,-20 0,0 0,0 20,-20 20,1-20,19 0,-20-1,20-19,0 0,0-39,0-1,0-19,0 39,0 20,20-20,-20 20,0 0,0 0,0 20,-20-20,20 0,0 0,0-20,-20-20,20 0,-20 21,20-1,0 20,0 0,0 0,0 0,-20 39,0 1,20-20,-19 40,-1-41,20 1,0-20,0-20,0-19,-20-1,20-20,-20 21,20-1,0 40,0 0,-20 0,0 40,20-20,-19 39,-1-39,0 0,20 0,0-20,-20 0,20-60,0 20,0 1,0-21,0 40,0 20,0 0,0 0,0 20,0 0,0-20,0 20,0-20,0 0,0-20,0 0,0-19,0-1,0 20,0 0,0-20,0 21,0-1,0-20,0 20,0 0,0 20,0-19,0 19,0-20,0 0,0 20,0-20,0-20,0 1,0 19,-20-20,20 20,0 0,0 1,0 19,0-20,-20 0,20 20,0-20,0 20,0-20,0 0,0 20,0-19,0 19,0-20,0 0,0 0,0 20,0-20,0 20,0 0,0-20,0 0,0 20,20 0,-20-19,20 19,-20-20,20 20,-20-20,0 0,0 20,0-20,0 20,0 0,0 0,0 0,-20 40,20-40,0 0,0 20,-20 0,20-20,0 19,0-19,0 20,0 0,0 0,-20-20,20 0,0 0,0 0,0-40,0 1,0 19,0 0,0 20,0-20,0 0,0 20,0 0,0-20,0 20,0 0,20-19,0-1,-20 20,0 0,20 0,-20-20,0 20,0-20,0 20,0-20,0 20,20 0,-20 0,0 0,0 20,0-20,0 20,0-20,0 20,0 0,0-20,0 19,0 1,0 0,0-20,0 20,0-20,0 0,0 0,0 0,0 0,-20 20,0 19,20 1,-40-20,20 20,20-40,0 20,0-20,0 0,0-40,0 20,0-20,40 20,-40 1,40-21,-20 40,-20-20,20 20,-20 0,0 0,19 0,-19 20,20 0,0 0,0-20,0 19,-20-19,20 0,-20 20,0-20,0 20,0-20,0 20,19-20,-19 0,0 20,0-20,0 0,0 20,20 0,-20-20,0 19,20-19,-20 20,0 0,0-20,0 0,0 20,20-20,-20 20,0-20,0 39,0-39,20 40,-20-20,20 20,-20-1,0-39,19 20,-19 0,0 0,20-20,-20 20,0 19,0-19,0 0,20 0,-20 20,0-21,0 21,20-20,-20 20,0-1,20 1,0 0,0-1,-20 1,0 0,0-40,0 20,0 0,0-20,0 0,0 19,-20 1,20 0,-40 20,40-1,-40 1,20 0,20-20,-19-1,-1-19,20 20,0 0,0-20,0 0,0 20,-20-20,20 0,-20 0,20 0,-20 0,0 0,20 0,0 0,-19 0,19 0,0 20,-20-20,20 0,-20 0,20 20,0-20,0 20,-20-20,20 0,0 0,-20 0,20 0,0 0,-20-20,1 0,-1-20,0-19,0 39,0-20,20 0,0-19,0 19,0 20,0-19,0-1,0 40,0-20,20 20,-20 0,0 20,0 40,0-21,0 21,0-1,20 1,-20-21,0 1,0-20,0-20,0 0,0-20,0-20,0-19,20-1,-20 1,20 39,-20 0,0 20,19 0,-19 0,0 0,0 0,0 20,0 40,0-21,0 1,0 19,0-19,0 0,0-20,0-20,0 0,0-20,0 0,0 0,20-20,0 21,-20-1,0 20,0 0,0 0,0 0,0 20,0 19,-20-19,20 0,-20 0,20-20,0 0,0-20,0-20,0 1,0 39,20 0,-20 0,0 0,0 0,0 19,0 21,0-40,0 40,-20-40,20 20,-19-20,19 0,-20 0,0 0,20 0,0 0,-20-40,0 0,20 1,-40 19,21-20,19 20,-20 0,20 20,0 0,0-19,-20 19,20-20,0 20,-20 0,20-20,0 20,0-20,-20 20,20-40,0 21,-20-1,20 0,-19 0,19 20,0 0,0-20,0 20,-20-20,20 20,0-20,0 1,0 19,0-20,-20 20,20-20,0 0,0 20,0-20,0 0,0 1,0 19,0-20,0 0,0 0,0 20,0-20,0 20,0-20,0 20,0-39,0 39,0-20,0 20,0-40,0 40,0-20,0 20,0 0,0-20,0 1,0 19,0-20,0 20,0-20,0 0,0 20,0-20,0 20,0-20,0 20,0 0,0-20,0 1,0 19,0-20,0 20,0-20,0 20,0-20,0 0,0 20,20 0,-20-20,0 20,0-19,0-1,0 20,0 0,0-20,0 20,0-20,20 20,-20 0,0-20,0 20,0-20,0 20,19 0,-19-19,20 19,-20 0,0-20,0 0,20 20,-20 0,0 0,0-20,20 20,-20 0,0-20,20 20,-20 0,0-20,0 20,0-20,0 20,20 0,-20-19,0 19,0-20,0 0,0 20,19 0,-19-20,0 20,0 0,0-20,0 20,20 0,-20-20,0 1,20 19,-20 0,0-20,0 20,0 0,20 0,-20-20,0 0,0 20,0 0,0-20,20 20,-20 0,20 0,-20-20,0 20,0 0,0-19,20 19,-20-20,0 20,0 0,19 0,-19 0,20 0,0 0,0 20,-20-20,40 0,-40 19,19-19,-19 20,0 0,20 20,0-20,0-1,-20 1,20-20,-20 20,0 0,0-20,0 20,20-20,-20 39,19-19,-19 0,20-20,-20 20,0-20,0 20,0 0,20-20,-20 0,0 20,0-1,20 1,-20 20,0-40,0 20,0 0,0-1,0-19,0 20,0-20,0 20,0 0,0-20,0 20,0-20,0 20,0-20,0 19,0 1,0-20,0 20,0-20,0 20,0 0,0-20,0 20,0-20,0 20,0-20,20 0,-20 39,0-39,0 20,0-20,0 20,0 0,0-20,0 20,0-20,0 19,0 1,0-20,0 20,0-20,0 20,0 0,0 0,20-20,-20 20,0-1,0 1,0-20,0 20,0-20,0 20,0 0,0-20,0 20,0-20,0 19,0 1,0 0,0-20,20 0,-20 20,0-20,0 20,0 0,0-20,0 20,0-20,0 19,0 1,0-20,0 0,0 20,0-20,0 40,0-40,-20 20,20-20,0 19,0-19,0 0,0 20,-20 0,20-20,0 0,0 20,-20-20,20 20,-20 0,20-20,0 0,0 19,0-19,-20 0,20 0,0 20,-20-20,20 0,0 20,0-20,0 20,-19-20,-1 0,20 0,0 0,0 20,-20-20,20 0,0 20,0 0,0-20,-20 0,20 19,-20-19,20 0,0 20,0-20,0 20,0-20,0 20,-20-20,20 0,0 20,0-20,0 0,-19 0,19 0,0 0,0 0,0-20,0 0,0 0,0 20,0-20,0 1,0-21,0 20,0 20,0-40,0 20,0 1,0-1,0 0,0 0,0 0,0 20,0 0,0 0,0 20,0-20,0 20,0 0,-20 19,0-19,20 0,-20 0,20-20,0 0,0 0,0 0,0-20,20 0,20 0,-21 1,21-1,-40 20,20 0,-20 0,0 0,0 0,-20 20,0-1,20-19,-20 0,20 0,0 0,0 0,0-39,20 19,0 0,-20 20,0-20,20 20,-20 0,20-20,-20 20,20-19,-20-1,0 20,0 0,19-20,-19 20,20 0,0-20,-20 0,20 20,-20-20,0 20,0-19,20-1,-20 0,0 20,0-20,20 20,-20-20,0 20,0-20,0 20,0 0,0-20,20 20,-20 0,0-19,0-1,0 20,0 0,0-20,0 0,19 20,-19-20,0 20,0-20,0 20,0-19,0 19,20 0,-20-20,0 0,20 20,-20 0,0-20,0 20,0 0,0-20,0 0,0 20,0-20,20 20,-20-19,0 19,0-20,0 0,0 20,0-20,0 20,0-20,0 0,0 20,0-19,0 19,0-20,0 20,0-20,0 0,0 20,0 0,0-20,0 20,0-20,0 0,0 20,0-19,-20 19,20-20,0 20,0-20,0 0,-20 20,20 0,0-20,0 20,0 0,0-20,0 1,-20 19,20 0,0-20,0 20,0-20,-19 20,19 0,0-20,0 20,0-20,0 20,-20-20,20 20,0 0,0 0,0 0,0 40,0-40,0 20,0 0,0 0,0-1,0-19,0 20,0 0,0 0,0-20,0 20,0 0,0-20,0 19,0-19,0 20,0-20,0 20,0 0,20-20,-20 0,0 20,0-20,0 0,0-40,0 40,0-20,0-39,0 59,0-20,0 0,0 0,0 20,0-20,0 20,0-19,0-1,0 20,-20 0,20-20,0 20,0-20,0 20,0-20,0 20,0-20,0 20,-20 0,20-19,0-1,0 0,-20 20,20-20,0 20,0 0,0-20,0 0,-20 20,20 0,0-20,0 20,-20 0,20-19,0 19,0 0,0-20,0 0,-20 20,20 0,0-20,0 20,0 0,0-20,0 0,0 20,-19 0,19-19,0 19,-20 0,20-20,0 20,0 0,0-20,-20 20,20-20,0 20,0-20,-20 20,20-20,0 20,-20 0,20-19,-20 19,20-20,-19 20,19 0,0 0,-20-20,0 0,0 0,0 20,20 0,0-20,-20 20,20 0,0 0,-19 20,-1 0,20 20,-20-40,0 39,0-19,20 0,-20-20,20 20,0-20,0 0,0 20,0-20,0 20,-20-1,20-19,0 20,0-20,0 20,0-20,0 20,0-20,0 20,-19-20,19 0,0 20,0-20,0 0,0 19,0 1,0-20,-20 0,20 20,0-20,-20 0,20 20,0 0,0-20,0 0,-20 0,20 20,0-20,0 20,0-20,0 0,0 19,-20-19,20 20,-20-20,20 20,0-20,0 0,0 20,-19 0,19-20,0 0,0 20,-20-20,20 19,0-19,0 20,0 0,0-20,0 20,0-20,0 20,0 0,0-20,-20 19,20-19,0 20,0-20,0 20,0 0,0-20,0 20,0-20,0 20,0 0,0-20,0 19,0-19,0 20,0-20,0 20,0 0,0 0,0-20,0 20,0-1,0 1,0-20,0 20,0 0,0 0,0-20,0 40,0-40,0 19,0-19,0 20,0 0,0-20,0 20,0-20,0 20,0-20,0 39,0-39,0 20,0-20,0 20,0 0,0-20,0 0,0 20,0-20,0 20,0 0,20-20,-20 19,0-19,0 20,0-20,0 0,0 20,20-20,-20 20,19 0,-19-20,0 20,0-1,0-19,20 0,-20 20,0-20,0 0,0 20,0 0,20-20,-20 0,0 20,0-20,0 0,0 20,20-20,-20 0,0 19,20-19,-20 20,0-20,0 0,0 20,0-20,0 20,20-20,-20 20,0-20,0 20,0-20,0 0,0 20,19-20,-19 0,0 19,20-19,-20 20,0-20,0 0,20 0,-20 20,0-20,0 0,20 0,-20 0,0 20,20-20,-20 20,20-20,-20 0,0 0,20 0,-20 0,0 20,19-20,1 0,0 0,-20 0,20 0,0 0,-20 0,20 0,-20 0,0 0,0 0,0 0,19-20,-19 0,0 20,0-20,0 20,0 0,0-20,0 0,0 20,0 0,0-19,0 19,0 0,-19 0,19 0,-20 19,0 1,20-20,-20 20,20-20,0 0,0 0,0 0,0-20,0 0,0 20,0 0,0 0,0 20,0-20,0 20,0-20,0 20,0-20,0 20,0-20,0 20,0-20,0 0,0 19,0-19,0 20,0-20,0 20,0-20,20 20,-20-20,20 0,-20 0,20 0,-20 0,0 0,19 0,-19 0,0-20,20 20,-20-20,0 20,0-20,0 20,0-19,20 19,-20-20,0 20,0-20,0 20,0-20,20 20,-20-20,0 0,0 20,20-19,-20-1,20 0,-20 20,0-20,0 20,0-20,0 0,0 20,0-20,19 20,-19-19,0-1,0 20,0 0,0-20,0 20,20 0,-20-20,0 20,20 0,-20-20,0 0,0 20,0-19,20 19,-20 0,0 0,0-20,20 20,-20-20,20 0,0 20,-1-20,-19 20,0 0,0-20,20 20,-20-19,0 19,0-20,20 20,-20-20,0 0,0 20,0 0,0-20,0 20,0-20,0 20,0-20,0 1,0 19,0-20,0 20,0-20,0 0,0 20,0-20,0 20,0-20,0 20,0-19,0-1,0 20,0-20,0 20,-20 0,-39-20,-1 0,1 0,-1 0,1 20,-1 0,1-19,39-1,0 20,0 0,20 0,-20 20,-20-1,40 1,-39 0,19 0,0-20,20 0,0 20,-20-20,0 0,20 0,0 20,0-20,0 20,0 19,0-39,0 20,0 0,0 0,0 19,0-19,0 0,20 0,-20 0,0-20,0 20,20-20,-20 20,0-20,0 0,0 19,20 1,0 0,-20 0,0 0,0 0,20-20,-20 19,0-19,0 20,19-20,-19 0,0 20,0-20,20 0,-20 20,0 0,0-20,20 20,-20-1,0 1,0-20,20 0,-20 20,0-20,0 20,20-20,-20 20,0-20,0 20,0-20,20 0,-20 20,0-20,0 0,0 19,20-19,-20 20,0-20,0 0,0 20,19-20,-19 0,0 0,0 0,0 0,-19-20,19 0,0 20,-20-19,20-1,0 20,0-20,-20 20,20 0,0-20,0 0,0 20,0 0,0-20,0 20,-20 0,20-20,0 20,0 0,0-19,-20 19,20 0,0 0,0 19,-20-19,20 0,0 0,0 0,0 0,0 0,0 0,0 20,20 0,0 20,-20-20,0 0,20-1,-20 1,0 0,0 0,20-20,-20 0,20 0,-20 0,0-20,19 0,1-39,-20-1,20 1,0-1,0 40,0-19,-20-1,19 20,1-20,-20 21,20-21,0 0,0 20,-20-19,0 19,0 0,20 0,-20 20,0-20,0 0,0 1,0 19,0-40,0 40,0-40,0 20,0 20,0-39,0 39,0-20,0-20,0 40,0-40,0 21,0-1,-20 0,20 0,-20 0,20-20,0 21,0-21,-20-20,0 41,20-1,0 20,0-20,0 20,0 0,0-20,-39-20,39 1,-20-1,20 40,-20-20,20 0,-20 0,20 20,0-19,-20 19,20 0,0-20,-20 20,20-20,0 0,0 20,0-20,0 20,0-20</inkml:trace>
  <inkml:trace contextRef="#ctx0" brushRef="#br0" timeOffset="112320">9227 12184,'0'0,"0"0,-39 20,19 0,0-1,0 1,0 0,0-20,20 0,-19 20,19-20,-20 20,20-20,0 39,0-39,-20 20,20-20,0 20,0 0,-20-20,20 0,0 20,0-20,0 20,-20-20,20 19,0-19,0 0,0 20,0-20,-20 0,20 20,0-20,0 20,0-20,0 20,0-20,-19 0,19 20,-20-20,20 20,0-1,-20-19,20 20,0-20,-20 0,20 20,0-20,0 0,0 20,0 0,-20-20,20 20,0-20,0 19,-20-19,20 20,0-20,0 20,0-20,0 20,0-20,0 20,0 0,0-20,0 19,0-19,0 20,0 0,0-20,0 20,0-20,0 20,0-20,0 20,0-20,0 20,0-20,0 19,0-19,0 20,-20-20,20 0,0 0,0 20,0 0,0-20,0 20,0-20,0 20,0-1,0-19,0 20,0-20,0 20,0-20,0 20,0 0,0-20,0 20,0-20,0 20,0-1,0-19,0 0,0 0,0 20,0-20,0 0,0 20,20-20,-20 0,20 0,-20 20,0 0,0-20,0 0,0 20,20-20,-20 0,0 0,-20 0,20 0,-20-20,20 0,0-20,-20 1,20 19,0 0,0 20,0-20,0 0,0 20,0-20,0 20,0 0,0-20,0 20,0-19,0 19,20 0,-20 0,0 0,0 0,0 19,0 1,0-20,20 20,-20 0,0-20,0 20,0-20,0 20,0 0,0-20,0 19,0-19,0 0,0 0,0 0,0-19,0-41,0 20,20-19,0 19,20 20,-21-59,21 59,-40-20,40 1,-20 19,-20-20,0 20,19 0,-19 20,0 0,0 20,0 20,0 19,-39 1,39-20,-20-20,0-20,20 0,0 0,0-60,20 20,20-19,-1 19,-19 0,20 21,-40 19,20 0,-20 0,0 0,0 19,0 21,0-20,0 20,0-21,0 1,0-20,0 0,0 0,20 0,-1-39,-19 39,0-20,20 20,-20-20,0 20,0 0,0 0,0 20,0 0,20-20,0 0,-20 0,0-20,20 20,-20-20,0 20,20 0,-1-20,-19 20,20-20,20 20,-20 0,0-20,-20 1,19 19,-19 0,0 0,0 19,20-19,-20 0,0 20,0-20,0 20,0-20,0 20,0 0,-20 0,20-1,-19 21,-1-20,0 20,0-1,0 21,0-20,-19 19,-1 1,20-21,0 21,1-20,19-21,0 1,0-20,0 0,0 0,39-39,-39-41,40 21,-20-21,0 1,-20 19,0 41,0-1,19 20,-19 0,20 20,-20-1,0 21,0 20,0-1,0 1,0-1,0 1,0-40,0-1,0-19,0 0,-20 0,20-79,0 39,0 1,0-21,0 40,0 0,0 20,0 0,0 20,0 20,0 20,0 19,0-20,0-19,0-20,0 0,0 0,0 0,20-20,-20 0,0 19,0 1,0 0,0 0,0-20,0 0,0 20,0-20,0 0,0-20,-20-40,-19 21,19-41,-20 21,20 39,1 20,19 0,0 0,-20 0,0 40,20-1,0-19,-20 20,0 0,20-40,-20 0,0 0,20 0,0 0,-39-40,19-20,-20 21,40 19,0 0,0 20,0 0,0 0,0 20,20 19,0 21,-20-20,20 19,-20-19,20-20,-20 0,0-20,0 0,0-20,-20-20,20 0,0 21,0-1,0 20,0 0,20 20,-20 39,39-19,-19-1,-20-19,20 0,-20 0,0-20,0 20,20-20,-20 0,0 20,0-1,20 1,-20 0,0 0,20 20,-1-20,-19-1,0 21,20-20,0-20,-20 20,0-20,0 0,0 0,0-20,0 20,0-20,0 0,20 20,-20 0,0-20,0 20,0 0,0-19,0-1,0 20,0 0,0 20,0-20,20 19,-20-19,20 0,-20 0,0 0,19-39,1 19,-20-40,20 40,0 1,-20-21,0 40,0 0,0 0,0 0,0 20,0 0,0 39,0-19,0-20,-20 0,20-20,-20 0,20 0,-20 0,20 0,-19 0,19-20,-20 0,0-40,0 40,20 1,-20-21,0 20,1 0,19 0,-20 1,20-1,-20 20,20 0,0 0,0 0,20 20,-20-1,0 1,0-20,0 20,0-20,0 0,-20 0,20 0,-20 0,20 0,-20 0,0-40,-19 40,39-19,0 19,0 0,0 0,0 19,0-19,0 20,0 0,0-20,0 20,0-20,0 20,0-20,0 0,0 0,0 0,0 0,0 0,0 0,0 0,19 0,-19 20,20-1,-20-19,20 40,-20-40,20 20,0-20,-20 20,20-20,-20 0,0 0,20 20,-20 0,19-20,-19 0,0 0,0 19,20-19,-20 0,0 0,0 20,0 0,0-20,20 0,-20 20,0-20,0 20,0-20,0 0,0 20,0-1,0-19,0 20,0-20,0 20,20-20,-20 20,0-20,0 0,0-20,0 20,0-20,-20 20,20-20,0 1,-40-21,40 40,0-20,-19-20,-1 40,20 0,0 0,0-19,0-1,-20 20,20-20,0 20,0-20,-20 20,20-20,-20 20,20 0,0-20,0 20,0 0,0-20,-20 20,20-19,0 19,0-20,-20 20,1 0,19 0,0-20,0 20,0-20,0 20,-20 0,20-20,0 20,0-20,0 20,0 0,-20 0,20-19,0-1,0 20,0-20,-20 20,20 0,-20 0,20-20,0 0,0 20,0 0,-20 0,20-20,0 20,0-19,0 19,-19 0,19-20,-20 0,20 20,0 0,0-20,0 20,-20 0,20-20,0 20,0 0,0-20,-20 20,20-20,0 20,0 0,0 0,0 0,0 0,0 20,0-20,0 0,0 20,20-20,-20 0,0 20,0-20,0 0,0 20,20-20,-20 20,0-20,20 0,-20 20,0-20,0 0,0 19,19-19,-19 0,0 20,0-20,0 20,0-20,20 0,-20 20,0-20,20 0,-20 20,0-20,0 20,0-20,20 0,-20 19,0-19,0 20,0-20,0 0,0 20,20-20,-20 20,0-20,0 0,0 20,20-20,-20 0,0 20,19-1,-19-19,0 0,20 0,-20 20,0-20,0 0,0 20,20-20,-20 20,20-20,-20 20,0-20,0 0,0 20,20-20,-20 0,0 0,0 20,20-20,-20 19,0-19,0 0,0 20,0-20,20 0,-20 20,0-20,0 20,19-20,-19 20,0-20,0 0,0 20,0-20,20 0,-20 19,0-19,0 20,0-20,20 0,-20 20,0-20,20 0,-20 20,0-20,0 0,0 0,0 0,0 0,0-20,0 0,0 0,0 20,20 0,-20-19,0 19,0-20,0 0,0 20,0-20,0 20,0-20,0 0,0 20,0-19,0 19,0-20,0 20,0-40,0 40,0 0,0-40,0 40,-20-20,20 1,-20 19,20 0,0 0,-20 19,20 1,-39 0,19 20,0-20,0 0,20-20,-20 19,20-19,0 0,0 0,0-19,0 19,0-40,0 40,0-20,0 20,0-20,0 20,0 0,0-40,0 40,0-39,0 19,0 0,0 0,20-39,-20 19,20 20,-20-39,20 19,-20 20,0-20,20-19,-20 39,0 0,0-19,0-1,0 0,19 0,-19 1,0-1,0 0,0 21,0-21,20 40,-20-20,20 0,-20 0,0 0,0 20,0-39,0 39,0-20,0 0,0 0,0 0,0 20,0-19,0-1,0 20,0-20,0 0,0 0,0 20,0-20,0 20,0-19,0 19,0-20,0 0,0 20,0-20,0-20,0 20,0 1,0 19,0-20,0 20,0-20,0 0,0-20,20 40,-20-19,0 19,0 0,0-20,0 0,0 20,0-20,0 20,0-20,20 20,-20 0,20 0,-20 0,0 0,0 20,0 0,0 20,0-40,0 19,19 1,-19 0,0 20,0-20,0-1,0 21,20-20,-20 0,0 0,0-20,0 39,0-39,0 20,20-20,-20 20,0 0,0-20,0 20,0 0,20-1,-20 1,20 0,-20 0,0 0,0 0,0-20,20 0,-20 19,0-19,0 0,0 20,0 0,0-20,0 20,0-20,0 20,0-20,0 20,0 0,0-20,0 0,0 19,0-19,0 0,-20 0,20 0,0 0,0-39,0 19,0-20,0 0,0 21,0-1,20-20,-20 40,0-20,0 20,0-20,0 1,0 19,0-20,0 20,0-20,0 0,0 20,0-20,19 20,-19 0,-19 20,-1 20,-20-1,0 21,1-1,19-39,-20 40,40-60,-20 40,20-40,0 19,0-19,-19 20,19-20,0 40,-20-40,20 20,0-20,-20 20,20-20,-20 0,20 0,0 0,-20-40,20 0,0-19,0-1,0 1,0-1,0 1,0 19,20 0,-20 20,20 1,-20-1,20 20,-20 0,0-20,0 20,20 0,-20-20,0 20,0-20,19 20,-19-20,20 20,-20-20,0 1,0 19,20-20,-20 20,0-20,20 20,-20-20,0 0,0 20,0 0,0-20,0 20,0 0,0-19,0-1,0 20,0-20,0 20,0-20,0 20,-20 0,20-20,0 0,0 20,0 0,0-19,0 19,0-20,-20 20,20-20,0 20,-20 0,20 0,0 20,0 39,0-39,-19 0,19-20,0 0,-20 20,20-20,0 20,-20 19,20-19,0 20,-20-20,20-1,-20 1,20 0,0-20,0 20,0-20,0 40,0-1,0-19,0 0,0 0,0 0,0-20,0 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1T05:25:39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13652 13970,'40'0,"20"0,-1 0,1 0,-1 0,21 0,-1 0,-19 0,-1 0,-19 0,-20 0,0 0</inkml:trace>
  <inkml:trace contextRef="#ctx0" brushRef="#br0" timeOffset="1824">13990 13851,'0'0,"-20"0,0 0,-20 0,-19 0,39 0,-20 0,1 20,-21-20,40 0,0 0,1 19,19-19,0 0,-20 0,20 40,-20-40,20 20,0-20,-20 20,20 0,0-20,0 19,0-19,0 0,20 0,39 20,1-20,0 0,-1 20,-19-20,-1 0,-19 0,0 0,-20 0,0 0,0 20,0 0,20-20,-20 20,20-20,-20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4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B78E-58EC-440A-91F4-4B819F6362B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5860-6140-4AB3-B7CE-0B659884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yV8s7m2RFI" TargetMode="External"/><Relationship Id="rId2" Type="http://schemas.openxmlformats.org/officeDocument/2006/relationships/hyperlink" Target="https://www.youtube.com/watch?v=l4j4XgVbux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v=PtG2VPEEL3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youtube.com/watch?v=uR70knMr2Hg&amp;list=PL20023FA07684B937&amp;index=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Bf2dZAES0" TargetMode="External"/><Relationship Id="rId2" Type="http://schemas.openxmlformats.org/officeDocument/2006/relationships/hyperlink" Target="https://www.youtube.com/watch?v=tii7xcFilO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הפעולות </a:t>
            </a:r>
            <a:r>
              <a:rPr lang="en-US" sz="1800" dirty="0" smtClean="0"/>
              <a:t>Select , project and Rename </a:t>
            </a:r>
            <a:r>
              <a:rPr lang="he-IL" sz="1800" dirty="0"/>
              <a:t> </a:t>
            </a:r>
            <a:r>
              <a:rPr lang="he-IL" sz="1800" dirty="0" smtClean="0"/>
              <a:t>נקראות פעולות </a:t>
            </a:r>
            <a:r>
              <a:rPr lang="en-US" sz="1800" dirty="0"/>
              <a:t> </a:t>
            </a:r>
            <a:r>
              <a:rPr lang="en-US" sz="1800" dirty="0" smtClean="0"/>
              <a:t>unary operation </a:t>
            </a:r>
          </a:p>
          <a:p>
            <a:pPr marL="0" indent="0" algn="r" rtl="1">
              <a:buNone/>
            </a:pPr>
            <a:r>
              <a:rPr lang="en-US" sz="1800" dirty="0" smtClean="0"/>
              <a:t>      </a:t>
            </a:r>
            <a:r>
              <a:rPr lang="he-IL" sz="1800" dirty="0" smtClean="0"/>
              <a:t>מכיוון שהן מבוצעות על טבלה אחת.</a:t>
            </a:r>
          </a:p>
          <a:p>
            <a:pPr marL="0" indent="0" algn="r" rtl="1">
              <a:buNone/>
            </a:pPr>
            <a:r>
              <a:rPr lang="he-IL" sz="1800" dirty="0"/>
              <a:t> </a:t>
            </a:r>
            <a:r>
              <a:rPr lang="he-IL" sz="1800" dirty="0" smtClean="0"/>
              <a:t>     הפעולות האחרות מבוצעות על זוגות של טבלאות והן נקראות </a:t>
            </a:r>
            <a:r>
              <a:rPr lang="en-US" sz="1800" dirty="0" smtClean="0"/>
              <a:t>binary operations.</a:t>
            </a:r>
          </a:p>
          <a:p>
            <a:pPr marL="0" indent="0" algn="ctr" rtl="1">
              <a:buNone/>
            </a:pPr>
            <a:endParaRPr lang="en-US" sz="1800" dirty="0" smtClean="0"/>
          </a:p>
          <a:p>
            <a:pPr marL="0" indent="0" algn="ctr" rtl="1">
              <a:buNone/>
            </a:pPr>
            <a:r>
              <a:rPr lang="en-US" sz="1800" b="1" u="sng" dirty="0" smtClean="0">
                <a:solidFill>
                  <a:schemeClr val="accent6">
                    <a:lumMod val="75000"/>
                  </a:schemeClr>
                </a:solidFill>
              </a:rPr>
              <a:t>6.1.1.1 The Select Operation</a:t>
            </a:r>
          </a:p>
          <a:p>
            <a:pPr marL="0" indent="0" algn="ctr" rtl="1">
              <a:buNone/>
            </a:pPr>
            <a:endParaRPr lang="en-US" sz="1800" dirty="0" smtClean="0"/>
          </a:p>
          <a:p>
            <a:pPr marL="0" indent="0" algn="ctr" rtl="1">
              <a:buNone/>
            </a:pPr>
            <a:r>
              <a:rPr lang="en-US" sz="1800" dirty="0" smtClean="0"/>
              <a:t>The select operation selects tuples that satisfy a given predicate. We use the</a:t>
            </a:r>
          </a:p>
          <a:p>
            <a:pPr marL="0" indent="0" algn="ctr" rtl="1">
              <a:buNone/>
            </a:pPr>
            <a:r>
              <a:rPr lang="en-US" sz="1800" dirty="0" smtClean="0"/>
              <a:t>    lowercase Greek letter sigma (</a:t>
            </a:r>
            <a:r>
              <a:rPr lang="el-GR" sz="1800" dirty="0" smtClean="0"/>
              <a:t>σ</a:t>
            </a:r>
            <a:r>
              <a:rPr lang="en-US" sz="1800" dirty="0" smtClean="0"/>
              <a:t> ) to denote selection. The predicate appears as a</a:t>
            </a:r>
          </a:p>
          <a:p>
            <a:pPr marL="0" indent="0" algn="ctr" rtl="1">
              <a:buNone/>
            </a:pPr>
            <a:r>
              <a:rPr lang="en-US" sz="1800" dirty="0" smtClean="0"/>
              <a:t>  subscript to . The argument relation is in parentheses after the . Thus, to select</a:t>
            </a:r>
          </a:p>
          <a:p>
            <a:pPr marL="0" indent="0" algn="just" rtl="1">
              <a:buNone/>
            </a:pPr>
            <a:r>
              <a:rPr lang="he-IL" sz="1800" dirty="0" smtClean="0"/>
              <a:t>דוגמאות:</a:t>
            </a:r>
          </a:p>
          <a:p>
            <a:pPr marL="0" indent="0" algn="just" rtl="1">
              <a:buNone/>
            </a:pPr>
            <a:r>
              <a:rPr lang="he-IL" sz="1800" dirty="0" smtClean="0"/>
              <a:t>התחביר ל </a:t>
            </a:r>
            <a:r>
              <a:rPr lang="en-US" sz="1800" dirty="0" smtClean="0"/>
              <a:t>select </a:t>
            </a:r>
            <a:r>
              <a:rPr lang="he-IL" sz="1800" dirty="0" smtClean="0"/>
              <a:t> הוא כזה:</a:t>
            </a:r>
          </a:p>
          <a:p>
            <a:pPr marL="0" indent="0" algn="just" rtl="1">
              <a:buNone/>
            </a:pPr>
            <a:r>
              <a:rPr lang="he-IL" sz="1800" dirty="0" smtClean="0"/>
              <a:t>התנאי מופיע אחרי ה סימן הסיגמה ואז שם הטבלה בסוגריים.</a:t>
            </a:r>
          </a:p>
          <a:p>
            <a:pPr marL="0" indent="0" algn="just" rtl="1">
              <a:buNone/>
            </a:pPr>
            <a:endParaRPr lang="he-IL" sz="1800" dirty="0"/>
          </a:p>
          <a:p>
            <a:pPr marL="0" indent="0" algn="just" rtl="1">
              <a:buNone/>
            </a:pPr>
            <a:r>
              <a:rPr lang="he-IL" sz="1800" dirty="0" smtClean="0"/>
              <a:t>נציין פעולה שהיא שם ה טבלה בלבד אשר מחזירה את כל תוכן הטבלה כמו </a:t>
            </a:r>
            <a:r>
              <a:rPr lang="en-US" sz="1800" dirty="0" smtClean="0"/>
              <a:t>select * from ..</a:t>
            </a:r>
          </a:p>
          <a:p>
            <a:pPr marL="0" indent="0" algn="ctr" rtl="1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74176"/>
            <a:ext cx="26765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42" y="4621788"/>
            <a:ext cx="23336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770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הפעולות האפשריות ב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All \ Where</a:t>
            </a:r>
            <a:r>
              <a:rPr lang="en-US" dirty="0" smtClean="0"/>
              <a:t> 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smtClean="0"/>
              <a:t>הן:</a:t>
            </a:r>
          </a:p>
          <a:p>
            <a:pPr marL="0" indent="0" algn="r" rtl="1">
              <a:buNone/>
            </a:pPr>
            <a:r>
              <a:rPr lang="he-IL" dirty="0" smtClean="0"/>
              <a:t>=   ≠     שווה או שונה</a:t>
            </a:r>
          </a:p>
          <a:p>
            <a:pPr marL="0" indent="0" algn="r" rtl="1">
              <a:buNone/>
            </a:pPr>
            <a:r>
              <a:rPr lang="he-IL" dirty="0" smtClean="0"/>
              <a:t>  ∧   </a:t>
            </a:r>
            <a:r>
              <a:rPr lang="en-US" dirty="0" smtClean="0"/>
              <a:t>AND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  ∨   </a:t>
            </a:r>
            <a:r>
              <a:rPr lang="en-US" dirty="0" smtClean="0"/>
              <a:t>OR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¬     </a:t>
            </a:r>
            <a:r>
              <a:rPr lang="en-US" dirty="0" smtClean="0"/>
              <a:t>NOT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   ≤</a:t>
            </a:r>
            <a:r>
              <a:rPr lang="he-IL" dirty="0" smtClean="0"/>
              <a:t>   ≥   גדול שווה או קטן שווה.</a:t>
            </a:r>
          </a:p>
          <a:p>
            <a:pPr marL="0" indent="0" algn="r" rtl="1">
              <a:buNone/>
            </a:pPr>
            <a:r>
              <a:rPr lang="he-IL" sz="2000" dirty="0" smtClean="0"/>
              <a:t>במקום דוגמאות מהספר נריץ דוגמאות מתוך ב </a:t>
            </a:r>
            <a:r>
              <a:rPr lang="en-US" sz="2000" dirty="0" smtClean="0"/>
              <a:t>Relax </a:t>
            </a:r>
          </a:p>
          <a:p>
            <a:pPr marL="0" indent="0">
              <a:buNone/>
            </a:pPr>
            <a:r>
              <a:rPr lang="en-US" sz="2000" dirty="0" smtClean="0"/>
              <a:t>σ price &gt; 1000 ∧ speed &gt; 0 (PC)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σ is like there where clause in relational algebra.</a:t>
            </a:r>
          </a:p>
          <a:p>
            <a:pPr marL="0" indent="0">
              <a:buNone/>
            </a:pPr>
            <a:r>
              <a:rPr lang="en-US" sz="2000" dirty="0" smtClean="0"/>
              <a:t>Is shows all fields. It is like writing:</a:t>
            </a:r>
          </a:p>
          <a:p>
            <a:pPr marL="0" indent="0">
              <a:buNone/>
            </a:pPr>
            <a:r>
              <a:rPr lang="en-US" sz="2000" dirty="0" smtClean="0"/>
              <a:t>Select * from PC where price &gt; 1000 and speed &gt; 0</a:t>
            </a:r>
            <a:endParaRPr lang="he-IL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36" y="4191000"/>
            <a:ext cx="30765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6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6.1.1.2 The Project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operation is like select with implicit fields </a:t>
            </a:r>
          </a:p>
          <a:p>
            <a:pPr marL="0" indent="0">
              <a:buNone/>
            </a:pPr>
            <a:r>
              <a:rPr lang="en-US" sz="1800" dirty="0" smtClean="0"/>
              <a:t>For example:</a:t>
            </a:r>
          </a:p>
          <a:p>
            <a:pPr marL="0" indent="0">
              <a:buNone/>
            </a:pPr>
            <a:r>
              <a:rPr lang="en-US" sz="1800" dirty="0" smtClean="0"/>
              <a:t>Select mode, hd from PC</a:t>
            </a:r>
          </a:p>
          <a:p>
            <a:pPr marL="0" indent="0">
              <a:buNone/>
            </a:pPr>
            <a:r>
              <a:rPr lang="el-GR" dirty="0" smtClean="0"/>
              <a:t>π </a:t>
            </a:r>
            <a:r>
              <a:rPr lang="en-US" dirty="0" smtClean="0"/>
              <a:t>model, hd (PC)</a:t>
            </a:r>
          </a:p>
          <a:p>
            <a:pPr marL="0" indent="0">
              <a:buNone/>
            </a:pPr>
            <a:r>
              <a:rPr lang="el-GR" dirty="0" smtClean="0"/>
              <a:t>π </a:t>
            </a:r>
            <a:r>
              <a:rPr lang="en-US" dirty="0" smtClean="0"/>
              <a:t>ID, name, salary (instructor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6.1.1.4 The 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a union operation r ∪ s to be valid, we require that two conditions hold:</a:t>
            </a:r>
          </a:p>
          <a:p>
            <a:pPr marL="0" indent="0">
              <a:buNone/>
            </a:pPr>
            <a:r>
              <a:rPr lang="en-US" sz="2000" dirty="0" smtClean="0"/>
              <a:t>1. They must have the  same number of attributes.</a:t>
            </a:r>
          </a:p>
          <a:p>
            <a:pPr marL="0" indent="0">
              <a:buNone/>
            </a:pPr>
            <a:r>
              <a:rPr lang="en-US" sz="2000" dirty="0" smtClean="0"/>
              <a:t>2. The domains of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attribute of r and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attribute of s must be the</a:t>
            </a:r>
          </a:p>
          <a:p>
            <a:pPr marL="0" indent="0">
              <a:buNone/>
            </a:pPr>
            <a:r>
              <a:rPr lang="en-US" sz="2000" dirty="0" smtClean="0"/>
              <a:t>     same, for all i.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7338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0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6.1.1.5 The Set-Difference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set-difference operation, denoted by −, allows us to find tuples that are</a:t>
            </a:r>
          </a:p>
          <a:p>
            <a:pPr marL="0" indent="0">
              <a:buNone/>
            </a:pPr>
            <a:r>
              <a:rPr lang="en-US" sz="2000" dirty="0" smtClean="0"/>
              <a:t>in one relation but are not in another. The expression r − s produces a relation</a:t>
            </a:r>
          </a:p>
          <a:p>
            <a:pPr marL="0" indent="0">
              <a:buNone/>
            </a:pPr>
            <a:r>
              <a:rPr lang="en-US" sz="2000" dirty="0" smtClean="0"/>
              <a:t>containing those tuples in r but not in s.</a:t>
            </a:r>
          </a:p>
          <a:p>
            <a:pPr marL="0" indent="0">
              <a:buNone/>
            </a:pPr>
            <a:r>
              <a:rPr lang="el-GR" sz="2000" dirty="0" smtClean="0"/>
              <a:t>π </a:t>
            </a:r>
            <a:r>
              <a:rPr lang="en-US" sz="2000" dirty="0" smtClean="0"/>
              <a:t>model (</a:t>
            </a:r>
            <a:r>
              <a:rPr lang="el-GR" sz="2000" dirty="0" smtClean="0"/>
              <a:t>σ </a:t>
            </a:r>
            <a:r>
              <a:rPr lang="en-US" sz="2000" dirty="0" smtClean="0"/>
              <a:t>ram &lt; 1048 ∧ speed &gt; 2 (PC)) - </a:t>
            </a:r>
          </a:p>
          <a:p>
            <a:pPr marL="0" indent="0">
              <a:buNone/>
            </a:pPr>
            <a:r>
              <a:rPr lang="el-GR" sz="2000" dirty="0" smtClean="0"/>
              <a:t>π </a:t>
            </a:r>
            <a:r>
              <a:rPr lang="en-US" sz="2000" dirty="0" smtClean="0"/>
              <a:t>model (</a:t>
            </a:r>
            <a:r>
              <a:rPr lang="el-GR" sz="2000" dirty="0" smtClean="0"/>
              <a:t>σ </a:t>
            </a:r>
            <a:r>
              <a:rPr lang="en-US" sz="2000" dirty="0" smtClean="0"/>
              <a:t>ram = 1024 ∧ speed &gt; 0 (PC))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28289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78695"/>
            <a:ext cx="3009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83570"/>
            <a:ext cx="58769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7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6.1.1.6 The Cartesian-Product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Good idea to go to a very simple definition of Cartesian product: </a:t>
            </a:r>
            <a:r>
              <a:rPr lang="en-US" sz="1200" dirty="0" smtClean="0">
                <a:hlinkClick r:id="rId2"/>
              </a:rPr>
              <a:t>https://www.youtube.com/watch?v=l4j4XgVbuxc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https://www.youtube.com/watch?v=nyV8s7m2RFI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https://www.youtube.com/watch?v=PtG2VPEEL3I</a:t>
            </a:r>
            <a:r>
              <a:rPr lang="en-US" sz="1200" dirty="0" smtClean="0"/>
              <a:t> - </a:t>
            </a:r>
            <a:r>
              <a:rPr lang="en-US" sz="1200" dirty="0"/>
              <a:t>6 Properties of Cartesian Product and Ordered </a:t>
            </a:r>
            <a:r>
              <a:rPr lang="en-US" sz="1200" dirty="0" smtClean="0"/>
              <a:t>Pair</a:t>
            </a:r>
          </a:p>
          <a:p>
            <a:pPr algn="r" rtl="1"/>
            <a:r>
              <a:rPr lang="he-IL" sz="1200" dirty="0" smtClean="0"/>
              <a:t>אחרי שהבנו מה זה </a:t>
            </a:r>
            <a:r>
              <a:rPr lang="en-US" sz="1200" dirty="0" smtClean="0"/>
              <a:t>Cartesian product  </a:t>
            </a:r>
            <a:r>
              <a:rPr lang="he-IL" sz="1200" dirty="0" smtClean="0"/>
              <a:t> פעולה כזו:</a:t>
            </a:r>
          </a:p>
          <a:p>
            <a:pPr algn="l"/>
            <a:r>
              <a:rPr lang="he-IL" sz="1200" dirty="0" smtClean="0"/>
              <a:t>)</a:t>
            </a:r>
            <a:r>
              <a:rPr lang="en-US" sz="1200" dirty="0" smtClean="0"/>
              <a:t>PC ⨯ Product</a:t>
            </a:r>
            <a:r>
              <a:rPr lang="he-IL" sz="1200" dirty="0" smtClean="0"/>
              <a:t>( </a:t>
            </a:r>
            <a:r>
              <a:rPr lang="en-US" sz="1200" dirty="0" smtClean="0"/>
              <a:t>  </a:t>
            </a:r>
            <a:r>
              <a:rPr lang="en-US" sz="1200" dirty="0"/>
              <a:t> </a:t>
            </a:r>
            <a:r>
              <a:rPr lang="en-US" sz="1200" dirty="0" smtClean="0"/>
              <a:t>Will show all the combination of the two relation</a:t>
            </a:r>
          </a:p>
          <a:p>
            <a:r>
              <a:rPr lang="es-ES" sz="1200" dirty="0" smtClean="0"/>
              <a:t>σ PC.model = 1001 (PC ⨯ Product) </a:t>
            </a:r>
            <a:r>
              <a:rPr lang="en-US" sz="1200" dirty="0" smtClean="0"/>
              <a:t>  ask to present only the model 1001 from the Cartesian product</a:t>
            </a:r>
          </a:p>
          <a:p>
            <a:endParaRPr lang="en-US" sz="1200" dirty="0" smtClean="0"/>
          </a:p>
          <a:p>
            <a:r>
              <a:rPr lang="en-US" sz="1200" dirty="0" smtClean="0"/>
              <a:t>Now we want to show only where the model are the same and it is 1001</a:t>
            </a:r>
            <a:endParaRPr lang="en-US" sz="1200" dirty="0"/>
          </a:p>
          <a:p>
            <a:r>
              <a:rPr lang="el-GR" sz="1200" dirty="0" smtClean="0"/>
              <a:t>(σ </a:t>
            </a:r>
            <a:r>
              <a:rPr lang="en-US" sz="1200" dirty="0" smtClean="0"/>
              <a:t>PC.model = Product.model (</a:t>
            </a:r>
            <a:r>
              <a:rPr lang="el-GR" sz="1200" dirty="0" smtClean="0"/>
              <a:t>σ </a:t>
            </a:r>
            <a:r>
              <a:rPr lang="en-US" sz="1200" dirty="0" smtClean="0"/>
              <a:t>PC.model=1001 (PC  ⨯ Product)))</a:t>
            </a:r>
          </a:p>
          <a:p>
            <a:endParaRPr lang="en-US" sz="1200" dirty="0"/>
          </a:p>
          <a:p>
            <a:r>
              <a:rPr lang="en-US" sz="1200" dirty="0" smtClean="0"/>
              <a:t>We can wrap it up using projection to show some fields:</a:t>
            </a:r>
          </a:p>
          <a:p>
            <a:r>
              <a:rPr lang="el-GR" sz="1200" dirty="0" smtClean="0"/>
              <a:t>π </a:t>
            </a:r>
            <a:r>
              <a:rPr lang="en-US" sz="1200" dirty="0" smtClean="0"/>
              <a:t>PC.model, Product.type, PC.price (</a:t>
            </a:r>
            <a:r>
              <a:rPr lang="el-GR" sz="1200" dirty="0" smtClean="0"/>
              <a:t>σ </a:t>
            </a:r>
            <a:r>
              <a:rPr lang="en-US" sz="1200" dirty="0" smtClean="0"/>
              <a:t>PC.model = Product.model (</a:t>
            </a:r>
            <a:r>
              <a:rPr lang="el-GR" sz="1200" dirty="0" smtClean="0"/>
              <a:t>σ </a:t>
            </a:r>
            <a:r>
              <a:rPr lang="en-US" sz="1200" dirty="0" smtClean="0"/>
              <a:t>PC.model=1001 (PC  ⨯ Product)))</a:t>
            </a:r>
          </a:p>
          <a:p>
            <a:r>
              <a:rPr lang="en-US" sz="1200" dirty="0" smtClean="0"/>
              <a:t>Results: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5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6.1.1.7 The Rename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names; the rename operator, denoted by the lowercase Greek letter </a:t>
            </a:r>
            <a:r>
              <a:rPr lang="el-GR" sz="1800" dirty="0" smtClean="0"/>
              <a:t>ρ </a:t>
            </a:r>
            <a:r>
              <a:rPr lang="en-US" sz="1800" dirty="0" smtClean="0"/>
              <a:t> rho ()</a:t>
            </a:r>
          </a:p>
          <a:p>
            <a:r>
              <a:rPr lang="en-US" sz="1800" dirty="0" smtClean="0"/>
              <a:t>We want to find the highest PC price in the list</a:t>
            </a:r>
          </a:p>
          <a:p>
            <a:pPr marL="0" indent="0">
              <a:buNone/>
            </a:pPr>
            <a:r>
              <a:rPr lang="en-US" sz="1800" dirty="0" smtClean="0"/>
              <a:t>      Using the rename operation </a:t>
            </a:r>
          </a:p>
          <a:p>
            <a:r>
              <a:rPr lang="el-GR" sz="1800" dirty="0" smtClean="0"/>
              <a:t>π </a:t>
            </a:r>
            <a:r>
              <a:rPr lang="en-US" sz="1800" dirty="0" smtClean="0"/>
              <a:t>PC.price (</a:t>
            </a:r>
            <a:r>
              <a:rPr lang="el-GR" sz="1800" dirty="0" smtClean="0"/>
              <a:t>σ </a:t>
            </a:r>
            <a:r>
              <a:rPr lang="en-US" sz="1800" dirty="0" smtClean="0"/>
              <a:t>PC.price &lt; d.price (PC  ⨯ </a:t>
            </a:r>
            <a:r>
              <a:rPr lang="el-GR" sz="1800" dirty="0" smtClean="0"/>
              <a:t>ρ</a:t>
            </a:r>
            <a:r>
              <a:rPr lang="en-US" sz="1800" dirty="0" smtClean="0"/>
              <a:t>d (PC )))</a:t>
            </a:r>
          </a:p>
          <a:p>
            <a:pPr marL="0" indent="0">
              <a:buNone/>
            </a:pPr>
            <a:r>
              <a:rPr lang="en-US" sz="1800" dirty="0" smtClean="0"/>
              <a:t>      We find a new relation that does not have the highest price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Using the sub set operation we get the full list – the new sub relation which gives </a:t>
            </a:r>
          </a:p>
          <a:p>
            <a:pPr marL="0" indent="0">
              <a:buNone/>
            </a:pPr>
            <a:r>
              <a:rPr lang="en-US" sz="1800" dirty="0" smtClean="0"/>
              <a:t>Us the highest price.</a:t>
            </a:r>
          </a:p>
          <a:p>
            <a:pPr marL="0" indent="0">
              <a:buNone/>
            </a:pPr>
            <a:r>
              <a:rPr lang="el-GR" sz="1800" dirty="0" smtClean="0"/>
              <a:t>π </a:t>
            </a:r>
            <a:r>
              <a:rPr lang="en-US" sz="1800" dirty="0" smtClean="0"/>
              <a:t>price (PC) - </a:t>
            </a:r>
          </a:p>
          <a:p>
            <a:pPr marL="0" indent="0">
              <a:buNone/>
            </a:pPr>
            <a:r>
              <a:rPr lang="el-GR" sz="1800" dirty="0" smtClean="0"/>
              <a:t>π </a:t>
            </a:r>
            <a:r>
              <a:rPr lang="en-US" sz="1800" dirty="0" smtClean="0"/>
              <a:t>PC.price (</a:t>
            </a:r>
            <a:r>
              <a:rPr lang="el-GR" sz="1800" dirty="0" smtClean="0"/>
              <a:t>σ </a:t>
            </a:r>
            <a:r>
              <a:rPr lang="en-US" sz="1800" dirty="0" smtClean="0"/>
              <a:t>PC.price &lt; d.price (PC  ⨯ </a:t>
            </a:r>
            <a:r>
              <a:rPr lang="el-GR" sz="1800" dirty="0" smtClean="0"/>
              <a:t>ρ</a:t>
            </a:r>
            <a:r>
              <a:rPr lang="en-US" sz="1800" dirty="0" smtClean="0"/>
              <a:t>d (PC )))</a:t>
            </a:r>
          </a:p>
          <a:p>
            <a:pPr marL="0" indent="0">
              <a:buNone/>
            </a:pPr>
            <a:r>
              <a:rPr lang="en-US" sz="1800" dirty="0" smtClean="0"/>
              <a:t>I want to mark that if we wrote it like that:</a:t>
            </a:r>
          </a:p>
          <a:p>
            <a:pPr marL="0" indent="0">
              <a:buNone/>
            </a:pPr>
            <a:r>
              <a:rPr lang="el-GR" sz="1800" dirty="0" smtClean="0"/>
              <a:t>π </a:t>
            </a:r>
            <a:r>
              <a:rPr lang="en-US" sz="1800" dirty="0" smtClean="0"/>
              <a:t>PC.price (</a:t>
            </a:r>
            <a:r>
              <a:rPr lang="el-GR" sz="1800" dirty="0" smtClean="0"/>
              <a:t>σ </a:t>
            </a:r>
            <a:r>
              <a:rPr lang="en-US" sz="1800" dirty="0" smtClean="0"/>
              <a:t>PC.price &lt; d.price (PC  ⨯ PC ))   we had two issues:</a:t>
            </a:r>
          </a:p>
          <a:p>
            <a:pPr>
              <a:buAutoNum type="arabicPeriod"/>
            </a:pPr>
            <a:r>
              <a:rPr lang="en-US" sz="1800" dirty="0" smtClean="0"/>
              <a:t>Cartesian product of PC cannot be use twice , there for we rename the seconds PC as d</a:t>
            </a:r>
          </a:p>
          <a:p>
            <a:pPr>
              <a:buAutoNum type="arabicPeriod"/>
            </a:pPr>
            <a:r>
              <a:rPr lang="en-US" sz="1800" dirty="0" smtClean="0"/>
              <a:t>Once we rename the new set PC as d we can Cartesian product and filter</a:t>
            </a:r>
          </a:p>
        </p:txBody>
      </p:sp>
    </p:spTree>
    <p:extLst>
      <p:ext uri="{BB962C8B-B14F-4D97-AF65-F5344CB8AC3E}">
        <p14:creationId xmlns:p14="http://schemas.microsoft.com/office/powerpoint/2010/main" val="39742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6.1.3.1 The Set-Intersection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/>
              <a:t>π </a:t>
            </a:r>
            <a:r>
              <a:rPr lang="en-US" sz="2000" dirty="0" smtClean="0"/>
              <a:t>course_id (</a:t>
            </a:r>
            <a:r>
              <a:rPr lang="el-GR" sz="2000" dirty="0" smtClean="0"/>
              <a:t>σ </a:t>
            </a:r>
            <a:r>
              <a:rPr lang="en-US" sz="2000" dirty="0" smtClean="0"/>
              <a:t>semester = "Fall"  ∧ year=2009 (section)) ∩</a:t>
            </a:r>
          </a:p>
          <a:p>
            <a:pPr marL="0" indent="0">
              <a:buNone/>
            </a:pPr>
            <a:r>
              <a:rPr lang="el-GR" sz="2000" dirty="0" smtClean="0"/>
              <a:t>π </a:t>
            </a:r>
            <a:r>
              <a:rPr lang="en-US" sz="2000" dirty="0" smtClean="0"/>
              <a:t>course_id (</a:t>
            </a:r>
            <a:r>
              <a:rPr lang="el-GR" sz="2000" dirty="0" smtClean="0"/>
              <a:t>σ </a:t>
            </a:r>
            <a:r>
              <a:rPr lang="en-US" sz="2000" dirty="0" smtClean="0"/>
              <a:t>semester = “Spring” ∧ year=2010 (section))</a:t>
            </a:r>
          </a:p>
          <a:p>
            <a:pPr marL="0" indent="0" algn="r" rtl="1">
              <a:buNone/>
            </a:pPr>
            <a:r>
              <a:rPr lang="he-IL" sz="2000" dirty="0" smtClean="0"/>
              <a:t>בשאילתה זו אנחנו רוצים למצוא את כל הקורסים שנלמדו גם ב סתיו 2009 וגם אביב 2010.</a:t>
            </a:r>
          </a:p>
          <a:p>
            <a:pPr marL="0" indent="0" algn="r" rtl="1">
              <a:buNone/>
            </a:pPr>
            <a:r>
              <a:rPr lang="he-IL" sz="1800" dirty="0" smtClean="0"/>
              <a:t>באמצעות חיתוך </a:t>
            </a:r>
            <a:r>
              <a:rPr lang="en-US" sz="1800" dirty="0" smtClean="0"/>
              <a:t>∩</a:t>
            </a:r>
            <a:r>
              <a:rPr lang="he-IL" sz="1800" dirty="0" smtClean="0"/>
              <a:t> אנחנו מריצים שתי שאילתות ומוצאים את ה רשומות המשותפות בינהן.</a:t>
            </a:r>
          </a:p>
          <a:p>
            <a:pPr marL="0" indent="0" algn="r" rtl="1">
              <a:buNone/>
            </a:pPr>
            <a:r>
              <a:rPr lang="he-IL" sz="1800" dirty="0" smtClean="0"/>
              <a:t>נשים לב שפעולת ה </a:t>
            </a:r>
            <a:r>
              <a:rPr lang="en-US" sz="1800" dirty="0" smtClean="0"/>
              <a:t>intersect </a:t>
            </a:r>
            <a:r>
              <a:rPr lang="he-IL" sz="1800" dirty="0" smtClean="0"/>
              <a:t> היא לא פעולה חדשה באלגברה אלא מבוססת על ה </a:t>
            </a:r>
            <a:r>
              <a:rPr lang="en-US" sz="1800" dirty="0" smtClean="0"/>
              <a:t>set difference </a:t>
            </a:r>
            <a:r>
              <a:rPr lang="he-IL" sz="1800" dirty="0" smtClean="0"/>
              <a:t> (-</a:t>
            </a:r>
            <a:r>
              <a:rPr lang="en-US" sz="1800" dirty="0" smtClean="0"/>
              <a:t>(</a:t>
            </a:r>
            <a:r>
              <a:rPr lang="he-IL" sz="1800" dirty="0" smtClean="0"/>
              <a:t>    כאשר </a:t>
            </a:r>
            <a:r>
              <a:rPr lang="en-US" sz="1800" dirty="0" smtClean="0"/>
              <a:t>  r – (r – u)</a:t>
            </a:r>
            <a:r>
              <a:rPr lang="he-IL" sz="1800" dirty="0" smtClean="0"/>
              <a:t>  זו כמו לרשום   </a:t>
            </a:r>
            <a:r>
              <a:rPr lang="en-US" sz="1800" dirty="0" smtClean="0"/>
              <a:t>r</a:t>
            </a:r>
            <a:r>
              <a:rPr lang="en-US" sz="1800" dirty="0" smtClean="0"/>
              <a:t> ∩ u</a:t>
            </a:r>
            <a:r>
              <a:rPr lang="en-US" sz="1800" dirty="0" smtClean="0"/>
              <a:t>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en-US" sz="1400" dirty="0" smtClean="0">
                <a:hlinkClick r:id="rId2"/>
              </a:rPr>
              <a:t>https://www.youtube.com/watch?v=uR70knMr2Hg&amp;list=PL20023FA07684B937&amp;index=3</a:t>
            </a:r>
            <a:endParaRPr lang="en-US" sz="1400" dirty="0" smtClean="0"/>
          </a:p>
          <a:p>
            <a:pPr marL="0" indent="0" algn="r" rtl="1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2514600" y="4191000"/>
            <a:ext cx="990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51909" y="4174836"/>
            <a:ext cx="9906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178800" y="4364640"/>
              <a:ext cx="300600" cy="700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9440" y="4355280"/>
                <a:ext cx="31932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9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moving..</a:t>
            </a:r>
            <a:br>
              <a:rPr lang="en-US" dirty="0" smtClean="0"/>
            </a:br>
            <a:r>
              <a:rPr lang="en-US" dirty="0" smtClean="0"/>
              <a:t>To new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http://dbis-uibk.github.io/relax/calc.htm#</a:t>
            </a:r>
            <a:endParaRPr lang="en-US" dirty="0" smtClean="0"/>
          </a:p>
          <a:p>
            <a:r>
              <a:rPr lang="en-US" dirty="0" smtClean="0"/>
              <a:t>Just select this database from the list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62600"/>
            <a:ext cx="1666875" cy="33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426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886280" y="4986360"/>
              <a:ext cx="257760" cy="93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6920" y="4977000"/>
                <a:ext cx="27648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7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6.1.3.2 The Natural-Join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The natural join is a binary operation that allows us to combine certain selections and a Cartesian product into one operation. It is denoted by the join symbol   </a:t>
            </a:r>
            <a:r>
              <a:rPr lang="en-US" sz="2000" dirty="0" smtClean="0"/>
              <a:t>⨝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Example from the book -  university database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l-GR" sz="1600" dirty="0" smtClean="0"/>
              <a:t>π </a:t>
            </a:r>
            <a:r>
              <a:rPr lang="en-US" sz="1600" dirty="0" smtClean="0"/>
              <a:t> name, course id (instructor </a:t>
            </a:r>
            <a:r>
              <a:rPr lang="en-US" sz="1600" dirty="0" smtClean="0"/>
              <a:t>⨝ </a:t>
            </a:r>
            <a:r>
              <a:rPr lang="en-US" sz="1600" dirty="0" smtClean="0"/>
              <a:t> teaches)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Example from our regex calculator:</a:t>
            </a:r>
          </a:p>
          <a:p>
            <a:pPr marL="0" indent="0">
              <a:buNone/>
            </a:pPr>
            <a:r>
              <a:rPr lang="en-US" sz="1600" dirty="0" smtClean="0"/>
              <a:t>π name, pizza ( Person ⨝ Eats)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is like writing in SQL: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select name, pizza from Person </a:t>
            </a:r>
          </a:p>
          <a:p>
            <a:pPr marL="0" indent="0">
              <a:buNone/>
            </a:pPr>
            <a:r>
              <a:rPr lang="en-US" sz="1600" dirty="0" smtClean="0"/>
              <a:t>Natural join Eats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Remember that natural join  pairs based on equal column names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09" y="2514600"/>
            <a:ext cx="21431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7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Relational Algebra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he-IL" sz="3100" dirty="0" smtClean="0">
                <a:solidFill>
                  <a:srgbClr val="00B0F0"/>
                </a:solidFill>
              </a:rPr>
              <a:t>פרק 6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fundamental operations in the relational algebra are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set difference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Cartesian product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rename</a:t>
            </a:r>
            <a:r>
              <a:rPr lang="en-US" dirty="0" smtClean="0"/>
              <a:t>. In addition to the fundamental</a:t>
            </a:r>
          </a:p>
          <a:p>
            <a:pPr marL="0" indent="0">
              <a:buNone/>
            </a:pPr>
            <a:r>
              <a:rPr lang="en-US" dirty="0" smtClean="0"/>
              <a:t>operations, there are several other operations—namely, </a:t>
            </a:r>
            <a:r>
              <a:rPr lang="en-US" dirty="0" smtClean="0">
                <a:solidFill>
                  <a:srgbClr val="FF0000"/>
                </a:solidFill>
              </a:rPr>
              <a:t>set intersection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natural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join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assignment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join with select\where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π </a:t>
            </a:r>
            <a:r>
              <a:rPr lang="en-US" sz="2400" dirty="0" smtClean="0"/>
              <a:t>name, pizza ( </a:t>
            </a:r>
            <a:r>
              <a:rPr lang="el-GR" sz="2400" dirty="0" smtClean="0"/>
              <a:t>σ </a:t>
            </a:r>
            <a:r>
              <a:rPr lang="en-US" sz="2400" dirty="0" smtClean="0"/>
              <a:t>Person.name = 'Dan' (Person ⨝ Eats))</a:t>
            </a:r>
          </a:p>
          <a:p>
            <a:pPr algn="r" rtl="1"/>
            <a:endParaRPr lang="en-US" sz="2400" dirty="0" smtClean="0"/>
          </a:p>
          <a:p>
            <a:pPr algn="r" rtl="1"/>
            <a:r>
              <a:rPr lang="he-IL" sz="2000" dirty="0" smtClean="0"/>
              <a:t>זה כמו משפט ה </a:t>
            </a:r>
            <a:r>
              <a:rPr lang="en-US" sz="2000" dirty="0" err="1" smtClean="0"/>
              <a:t>sql</a:t>
            </a:r>
            <a:r>
              <a:rPr lang="en-US" sz="2000" dirty="0" smtClean="0"/>
              <a:t> </a:t>
            </a:r>
            <a:r>
              <a:rPr lang="he-IL" sz="2000" dirty="0" smtClean="0"/>
              <a:t> הבא:</a:t>
            </a:r>
          </a:p>
          <a:p>
            <a:pPr marL="0" indent="0" algn="r" rtl="1">
              <a:buNone/>
            </a:pPr>
            <a:r>
              <a:rPr lang="en-US" sz="2000" dirty="0" smtClean="0"/>
              <a:t>select name, pizza from Person </a:t>
            </a:r>
          </a:p>
          <a:p>
            <a:pPr marL="0" indent="0" algn="r" rtl="1">
              <a:buNone/>
            </a:pPr>
            <a:r>
              <a:rPr lang="en-US" sz="2000" dirty="0" smtClean="0"/>
              <a:t>Natural join Eats</a:t>
            </a:r>
          </a:p>
          <a:p>
            <a:pPr marL="0" indent="0" algn="r" rtl="1">
              <a:buNone/>
            </a:pPr>
            <a:r>
              <a:rPr lang="en-US" sz="2000" dirty="0" smtClean="0"/>
              <a:t>where name = 'Dan'</a:t>
            </a:r>
            <a:endParaRPr lang="he-IL" sz="2000" dirty="0" smtClean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dirty="0" smtClean="0"/>
              <a:t>שימו לב שהשם מוקף בגרש אחד ולא ב </a:t>
            </a:r>
            <a:r>
              <a:rPr lang="en-US" sz="2000" dirty="0" smtClean="0"/>
              <a:t>double </a:t>
            </a:r>
            <a:r>
              <a:rPr lang="he-IL" sz="2000" dirty="0" smtClean="0"/>
              <a:t>  </a:t>
            </a:r>
            <a:r>
              <a:rPr lang="en-US" sz="2000" dirty="0" smtClean="0"/>
              <a:t>‘ and not “” </a:t>
            </a:r>
          </a:p>
          <a:p>
            <a:pPr marL="0" indent="0" algn="r" rtl="1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38195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5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6.1.3.3 The Assignment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assignment operation, denoted by ←  works like assignment in a programming language.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algn="r" rtl="1"/>
            <a:r>
              <a:rPr lang="he-IL" sz="1600" dirty="0" smtClean="0"/>
              <a:t>ב </a:t>
            </a:r>
            <a:r>
              <a:rPr lang="en-US" sz="1600" dirty="0" err="1" smtClean="0"/>
              <a:t>RegEx</a:t>
            </a:r>
            <a:r>
              <a:rPr lang="en-US" sz="1600" dirty="0" smtClean="0"/>
              <a:t> </a:t>
            </a:r>
            <a:r>
              <a:rPr lang="he-IL" sz="1600" dirty="0" smtClean="0"/>
              <a:t> לא הצלחתי להריץ דוגמא ל </a:t>
            </a:r>
            <a:r>
              <a:rPr lang="en-US" sz="1600" dirty="0" smtClean="0"/>
              <a:t>operator </a:t>
            </a:r>
            <a:r>
              <a:rPr lang="he-IL" sz="1600" dirty="0" smtClean="0"/>
              <a:t> הזה.</a:t>
            </a:r>
          </a:p>
          <a:p>
            <a:pPr algn="r" rtl="1"/>
            <a:r>
              <a:rPr lang="he-IL" sz="1600" dirty="0" smtClean="0"/>
              <a:t>מההסבר בספר זה פשוט מאד , כמו כתיבת תוכנית אנחנו יכולים לשמור מיני פעולות בשמות </a:t>
            </a:r>
          </a:p>
          <a:p>
            <a:pPr algn="r" rtl="1"/>
            <a:r>
              <a:rPr lang="he-IL" sz="1600" dirty="0" smtClean="0"/>
              <a:t>ולהשתמש בהם אחר כך.</a:t>
            </a:r>
          </a:p>
          <a:p>
            <a:pPr algn="r" rtl="1"/>
            <a:endParaRPr lang="he-IL" sz="1600" dirty="0"/>
          </a:p>
          <a:p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2709"/>
            <a:ext cx="4343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3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6.1.3.4 Outer 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If we did not mentioned already, outer join consist of   left outer join , right outer join and full outer join.</a:t>
            </a:r>
          </a:p>
          <a:p>
            <a:pPr marL="0" indent="0">
              <a:buNone/>
            </a:pPr>
            <a:r>
              <a:rPr lang="en-US" sz="1600" dirty="0" smtClean="0"/>
              <a:t>Left outer join: </a:t>
            </a:r>
            <a:r>
              <a:rPr lang="en-US" sz="2000" dirty="0" smtClean="0"/>
              <a:t>⟕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π name, pizza ( Person ⟕ Eats)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Right outer join: </a:t>
            </a:r>
            <a:r>
              <a:rPr lang="en-US" sz="2000" dirty="0" smtClean="0"/>
              <a:t>⟖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π name, pizza ( Person ⟖ Eats)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Full outer join:</a:t>
            </a:r>
            <a:r>
              <a:rPr lang="en-US" sz="1600" dirty="0" smtClean="0"/>
              <a:t> </a:t>
            </a:r>
            <a:r>
              <a:rPr lang="en-US" sz="2000" dirty="0" smtClean="0"/>
              <a:t>⟗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π name, pizza ( Person ⟗ Eats)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שיניתי את הטבלה </a:t>
            </a:r>
            <a:r>
              <a:rPr lang="en-US" sz="1600" dirty="0" smtClean="0"/>
              <a:t>Eats </a:t>
            </a:r>
            <a:r>
              <a:rPr lang="he-IL" sz="1600" dirty="0" smtClean="0"/>
              <a:t> והורדתי מ </a:t>
            </a:r>
            <a:r>
              <a:rPr lang="en-US" sz="1600" dirty="0" smtClean="0"/>
              <a:t>Cal</a:t>
            </a:r>
            <a:r>
              <a:rPr lang="he-IL" sz="1600" dirty="0" smtClean="0"/>
              <a:t> מה הוא אוכל כך שיהיה שינוי בין </a:t>
            </a:r>
            <a:r>
              <a:rPr lang="en-US" sz="1600" dirty="0"/>
              <a:t> </a:t>
            </a:r>
            <a:r>
              <a:rPr lang="en-US" sz="1600" dirty="0" smtClean="0"/>
              <a:t>left to right joins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4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6.1.4 Extended Relational-Algebra Operations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הכוונה לפעולות באלגברה של יחסים שאין להם סימנים והם יוצרים הרחבה של השפה.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6.1.4.1 Generalized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 π</a:t>
            </a:r>
            <a:r>
              <a:rPr lang="he-IL" dirty="0" smtClean="0"/>
              <a:t> </a:t>
            </a:r>
            <a:r>
              <a:rPr lang="en-US" dirty="0" smtClean="0"/>
              <a:t>ID,name,dept name,salary÷12(instructor)</a:t>
            </a:r>
            <a:endParaRPr lang="he-IL" dirty="0" smtClean="0"/>
          </a:p>
          <a:p>
            <a:pPr algn="r" rtl="1"/>
            <a:r>
              <a:rPr lang="he-IL" dirty="0" smtClean="0"/>
              <a:t>זה לא עובד משום מה במחשבון</a:t>
            </a:r>
          </a:p>
          <a:p>
            <a:pPr algn="r" rtl="1"/>
            <a:r>
              <a:rPr lang="he-IL" dirty="0" smtClean="0"/>
              <a:t>פעולה זו מרחיבה את ה </a:t>
            </a:r>
            <a:r>
              <a:rPr lang="en-US" dirty="0" smtClean="0"/>
              <a:t>Projection</a:t>
            </a:r>
          </a:p>
          <a:p>
            <a:pPr algn="r" rtl="1"/>
            <a:r>
              <a:rPr lang="he-IL" dirty="0" smtClean="0"/>
              <a:t>פעולות הרחבה מותרות הן פעולות מתמטיות כמו כפל וחילוק או פעולות על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6.1.4.2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פעולת ההרחבה השנייה היא ה </a:t>
            </a:r>
            <a:r>
              <a:rPr lang="en-US" dirty="0" smtClean="0"/>
              <a:t>aggregate</a:t>
            </a:r>
          </a:p>
          <a:p>
            <a:pPr algn="r" rtl="1"/>
            <a:r>
              <a:rPr lang="he-IL" dirty="0" smtClean="0"/>
              <a:t>פעולות כמו </a:t>
            </a:r>
            <a:r>
              <a:rPr lang="en-US" dirty="0" smtClean="0"/>
              <a:t>sum,count, min, max,avg</a:t>
            </a:r>
          </a:p>
          <a:p>
            <a:pPr algn="r" rtl="1"/>
            <a:r>
              <a:rPr lang="he-IL" dirty="0" smtClean="0"/>
              <a:t>זוהי האות </a:t>
            </a:r>
            <a:r>
              <a:rPr lang="en-US" dirty="0" smtClean="0"/>
              <a:t>G</a:t>
            </a:r>
            <a:r>
              <a:rPr lang="he-IL" dirty="0" smtClean="0"/>
              <a:t>  </a:t>
            </a:r>
            <a:r>
              <a:rPr lang="en-US" dirty="0" smtClean="0"/>
              <a:t>in calligraphic font </a:t>
            </a:r>
          </a:p>
          <a:p>
            <a:pPr algn="r" rtl="1"/>
            <a:r>
              <a:rPr lang="he-IL" sz="2400" dirty="0" smtClean="0"/>
              <a:t>התוצאה של פעולה זו היא מספר בודד שמתאר את התוצאה</a:t>
            </a:r>
            <a:endParaRPr lang="en-US" sz="2400" dirty="0" smtClean="0"/>
          </a:p>
          <a:p>
            <a:pPr algn="r" rtl="1"/>
            <a:r>
              <a:rPr lang="he-IL" sz="2400" dirty="0" smtClean="0"/>
              <a:t>אם רוצים להוציא כפילויות מוסיפים </a:t>
            </a:r>
            <a:r>
              <a:rPr lang="en-US" sz="2400" dirty="0" smtClean="0"/>
              <a:t>“distinct”</a:t>
            </a:r>
            <a:endParaRPr lang="he-IL" sz="2400" dirty="0" smtClean="0"/>
          </a:p>
          <a:p>
            <a:pPr marL="0" indent="0">
              <a:buNone/>
            </a:pPr>
            <a:r>
              <a:rPr lang="en-US" sz="1600" dirty="0" smtClean="0"/>
              <a:t>“Find the total number of instructors</a:t>
            </a:r>
            <a:r>
              <a:rPr lang="he-IL" sz="1600" dirty="0" smtClean="0"/>
              <a:t> </a:t>
            </a:r>
            <a:r>
              <a:rPr lang="en-US" sz="1600" dirty="0" smtClean="0"/>
              <a:t>who teach a course in the Spring 2010 semester.”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To find the average salary for all instructors: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G</a:t>
            </a:r>
            <a:r>
              <a:rPr lang="en-US" sz="1600" dirty="0" err="1" smtClean="0"/>
              <a:t>average</a:t>
            </a:r>
            <a:r>
              <a:rPr lang="en-US" sz="1600" dirty="0" smtClean="0"/>
              <a:t>(salary)(instructor)</a:t>
            </a:r>
            <a:endParaRPr lang="he-IL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algn="r" rtl="1"/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71775"/>
            <a:ext cx="2343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3943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2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“Find the average salary in each department.”</a:t>
            </a:r>
          </a:p>
          <a:p>
            <a:r>
              <a:rPr lang="en-US" sz="2000" dirty="0" smtClean="0"/>
              <a:t>dept_name</a:t>
            </a:r>
            <a:r>
              <a:rPr lang="en-US" sz="2000" dirty="0" smtClean="0">
                <a:solidFill>
                  <a:srgbClr val="FF0000"/>
                </a:solidFill>
              </a:rPr>
              <a:t>G</a:t>
            </a:r>
            <a:r>
              <a:rPr lang="en-US" sz="2000" dirty="0" smtClean="0"/>
              <a:t>average(salary)(Instructor)</a:t>
            </a:r>
          </a:p>
          <a:p>
            <a:r>
              <a:rPr lang="en-US" sz="1800" dirty="0" smtClean="0"/>
              <a:t>In SQL:</a:t>
            </a:r>
            <a:r>
              <a:rPr lang="en-US" dirty="0" smtClean="0"/>
              <a:t> </a:t>
            </a:r>
            <a:r>
              <a:rPr lang="en-US" sz="1800" dirty="0" smtClean="0"/>
              <a:t>select </a:t>
            </a:r>
            <a:r>
              <a:rPr lang="en-US" sz="1800" dirty="0" err="1" smtClean="0"/>
              <a:t>avg</a:t>
            </a:r>
            <a:r>
              <a:rPr lang="en-US" sz="1800" dirty="0" smtClean="0"/>
              <a:t>(salary)  from instructor  group by dept_id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13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סיכום ביניים </a:t>
            </a:r>
            <a:br>
              <a:rPr lang="he-IL" dirty="0" smtClean="0"/>
            </a:br>
            <a:r>
              <a:rPr lang="en-US" dirty="0" smtClean="0"/>
              <a:t>SQL AND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84" y="3572164"/>
            <a:ext cx="5229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72" y="1600200"/>
            <a:ext cx="55054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2 סרטונים מומלצים לנושא זה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https://www.youtube.com/watch?v=tii7xcFilOA</a:t>
            </a:r>
            <a:endParaRPr lang="he-IL" sz="2800" dirty="0" smtClean="0"/>
          </a:p>
          <a:p>
            <a:r>
              <a:rPr lang="en-US" sz="2800" dirty="0" smtClean="0">
                <a:hlinkClick r:id="rId3"/>
              </a:rPr>
              <a:t>https://www.youtube.com/watch?v=GkBf2dZAES0</a:t>
            </a:r>
            <a:endParaRPr lang="he-IL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1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try real expression and use the formal language on in real on a database that we want or samples that exist.</a:t>
            </a:r>
          </a:p>
          <a:p>
            <a:r>
              <a:rPr lang="en-US" sz="2400" dirty="0" smtClean="0"/>
              <a:t>Look at this site:</a:t>
            </a:r>
          </a:p>
          <a:p>
            <a:r>
              <a:rPr lang="en-US" sz="2400" dirty="0" smtClean="0">
                <a:hlinkClick r:id="rId2"/>
              </a:rPr>
              <a:t>http://dbis-uibk.github.io/relax/calc.htm#</a:t>
            </a:r>
            <a:endParaRPr lang="en-US" sz="2400" dirty="0" smtClean="0"/>
          </a:p>
          <a:p>
            <a:r>
              <a:rPr lang="en-US" sz="2400" dirty="0" smtClean="0"/>
              <a:t>After a quick setup , you can work with the existing database.</a:t>
            </a:r>
          </a:p>
          <a:p>
            <a:r>
              <a:rPr lang="en-US" sz="2400" dirty="0" smtClean="0"/>
              <a:t>For example: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1790700" cy="261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914650" cy="289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אחרי שהעלנו </a:t>
            </a:r>
            <a:r>
              <a:rPr lang="en-US" sz="2400" dirty="0" smtClean="0"/>
              <a:t>database </a:t>
            </a:r>
            <a:r>
              <a:rPr lang="he-IL" sz="2400" dirty="0" smtClean="0"/>
              <a:t> מסויים נוכל לתשאל את ה </a:t>
            </a:r>
            <a:r>
              <a:rPr lang="en-US" sz="2400" dirty="0" smtClean="0"/>
              <a:t>database</a:t>
            </a:r>
          </a:p>
          <a:p>
            <a:pPr algn="r" rtl="1"/>
            <a:endParaRPr lang="en-US" sz="2400" dirty="0"/>
          </a:p>
          <a:p>
            <a:pPr algn="l"/>
            <a:r>
              <a:rPr lang="el-GR" sz="2400" dirty="0" smtClean="0"/>
              <a:t>σ </a:t>
            </a:r>
            <a:r>
              <a:rPr lang="en-US" sz="2400" dirty="0" smtClean="0"/>
              <a:t>model = 1001 ( PC )</a:t>
            </a:r>
          </a:p>
          <a:p>
            <a:pPr algn="r" rtl="1"/>
            <a:r>
              <a:rPr lang="he-IL" sz="2400" dirty="0" smtClean="0"/>
              <a:t>קיבלנו תשובה בחזרה:</a:t>
            </a:r>
          </a:p>
          <a:p>
            <a:pPr algn="r" rtl="1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3343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7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כל הסימונים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</a:t>
            </a:r>
            <a:r>
              <a:rPr lang="en-US" dirty="0" smtClean="0"/>
              <a:t>	     Projection	</a:t>
            </a:r>
            <a:endParaRPr lang="he-IL" dirty="0" smtClean="0"/>
          </a:p>
          <a:p>
            <a:r>
              <a:rPr lang="el-GR" dirty="0"/>
              <a:t> </a:t>
            </a:r>
            <a:r>
              <a:rPr lang="el-GR" dirty="0" smtClean="0"/>
              <a:t>σ</a:t>
            </a:r>
            <a:r>
              <a:rPr lang="he-IL" dirty="0" smtClean="0"/>
              <a:t>    </a:t>
            </a:r>
            <a:r>
              <a:rPr lang="en-US" dirty="0" smtClean="0"/>
              <a:t>    Where clause </a:t>
            </a:r>
            <a:endParaRPr lang="he-IL" dirty="0" smtClean="0"/>
          </a:p>
          <a:p>
            <a:r>
              <a:rPr lang="el-GR" dirty="0"/>
              <a:t> </a:t>
            </a:r>
            <a:r>
              <a:rPr lang="el-GR" dirty="0" smtClean="0"/>
              <a:t>ρ</a:t>
            </a:r>
            <a:r>
              <a:rPr lang="en-US" dirty="0" smtClean="0"/>
              <a:t>        rename relation \ rename column</a:t>
            </a:r>
            <a:endParaRPr lang="he-IL" dirty="0" smtClean="0"/>
          </a:p>
          <a:p>
            <a:r>
              <a:rPr lang="el-GR" dirty="0"/>
              <a:t> ← </a:t>
            </a:r>
            <a:r>
              <a:rPr lang="en-US" dirty="0" smtClean="0"/>
              <a:t>     rename column operator</a:t>
            </a:r>
            <a:endParaRPr lang="he-IL" dirty="0" smtClean="0"/>
          </a:p>
          <a:p>
            <a:r>
              <a:rPr lang="el-GR" dirty="0" smtClean="0"/>
              <a:t>τ</a:t>
            </a:r>
            <a:r>
              <a:rPr lang="el-GR" dirty="0"/>
              <a:t> </a:t>
            </a:r>
            <a:r>
              <a:rPr lang="en-US" dirty="0" smtClean="0"/>
              <a:t>	   Order by</a:t>
            </a:r>
            <a:endParaRPr lang="he-IL" dirty="0" smtClean="0"/>
          </a:p>
          <a:p>
            <a:r>
              <a:rPr lang="el-GR" dirty="0" smtClean="0"/>
              <a:t>γ</a:t>
            </a:r>
            <a:r>
              <a:rPr lang="en-US" dirty="0" smtClean="0"/>
              <a:t>	   group by 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∧ </a:t>
            </a:r>
            <a:r>
              <a:rPr lang="en-US" dirty="0" smtClean="0"/>
              <a:t>   AND</a:t>
            </a:r>
            <a:endParaRPr lang="he-IL" dirty="0" smtClean="0"/>
          </a:p>
          <a:p>
            <a:r>
              <a:rPr lang="el-GR" dirty="0" smtClean="0"/>
              <a:t>∨</a:t>
            </a:r>
            <a:r>
              <a:rPr lang="en-US" dirty="0" smtClean="0"/>
              <a:t>    OR</a:t>
            </a:r>
            <a:endParaRPr lang="he-IL" dirty="0" smtClean="0"/>
          </a:p>
          <a:p>
            <a:r>
              <a:rPr lang="el-GR" dirty="0" smtClean="0"/>
              <a:t> ¬</a:t>
            </a:r>
            <a:r>
              <a:rPr lang="en-US" dirty="0" smtClean="0"/>
              <a:t>    Not</a:t>
            </a:r>
            <a:endParaRPr lang="he-IL" dirty="0" smtClean="0"/>
          </a:p>
          <a:p>
            <a:r>
              <a:rPr lang="el-GR" dirty="0" smtClean="0"/>
              <a:t> =</a:t>
            </a:r>
            <a:r>
              <a:rPr lang="en-US" dirty="0" smtClean="0"/>
              <a:t>    equal</a:t>
            </a:r>
            <a:endParaRPr lang="he-IL" dirty="0" smtClean="0"/>
          </a:p>
          <a:p>
            <a:r>
              <a:rPr lang="el-GR" dirty="0" smtClean="0"/>
              <a:t> ≠</a:t>
            </a:r>
            <a:r>
              <a:rPr lang="en-US" dirty="0" smtClean="0"/>
              <a:t>     Not equal</a:t>
            </a:r>
            <a:endParaRPr lang="he-IL" dirty="0" smtClean="0"/>
          </a:p>
          <a:p>
            <a:r>
              <a:rPr lang="el-GR" dirty="0" smtClean="0"/>
              <a:t> ≥</a:t>
            </a:r>
            <a:r>
              <a:rPr lang="en-US" dirty="0" smtClean="0"/>
              <a:t>      Bigger or equal</a:t>
            </a:r>
            <a:endParaRPr lang="he-IL" dirty="0" smtClean="0"/>
          </a:p>
          <a:p>
            <a:r>
              <a:rPr lang="el-GR" dirty="0" smtClean="0"/>
              <a:t> ≤</a:t>
            </a:r>
            <a:r>
              <a:rPr lang="en-US" dirty="0" smtClean="0"/>
              <a:t>      less or equal</a:t>
            </a:r>
            <a:endParaRPr lang="el-GR" dirty="0" smtClean="0"/>
          </a:p>
          <a:p>
            <a:r>
              <a:rPr lang="el-GR" dirty="0" smtClean="0"/>
              <a:t> ∩</a:t>
            </a:r>
            <a:endParaRPr lang="he-IL" dirty="0" smtClean="0"/>
          </a:p>
          <a:p>
            <a:r>
              <a:rPr lang="el-GR" dirty="0" smtClean="0"/>
              <a:t> ∪ </a:t>
            </a:r>
            <a:endParaRPr lang="he-IL" dirty="0" smtClean="0"/>
          </a:p>
          <a:p>
            <a:r>
              <a:rPr lang="el-GR" dirty="0" smtClean="0"/>
              <a:t>÷ </a:t>
            </a:r>
            <a:r>
              <a:rPr lang="en-US" dirty="0" smtClean="0"/>
              <a:t>      Division</a:t>
            </a:r>
            <a:endParaRPr lang="he-IL" dirty="0" smtClean="0"/>
          </a:p>
          <a:p>
            <a:r>
              <a:rPr lang="el-GR" dirty="0" smtClean="0"/>
              <a:t>-</a:t>
            </a:r>
            <a:r>
              <a:rPr lang="en-US" dirty="0" smtClean="0"/>
              <a:t>       Subtraction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l-GR" dirty="0" smtClean="0"/>
              <a:t> ⨯ </a:t>
            </a:r>
            <a:r>
              <a:rPr lang="en-US" dirty="0" smtClean="0"/>
              <a:t>   Cross join</a:t>
            </a:r>
            <a:endParaRPr lang="he-IL" dirty="0" smtClean="0"/>
          </a:p>
          <a:p>
            <a:r>
              <a:rPr lang="el-GR" dirty="0" smtClean="0"/>
              <a:t>⨝ </a:t>
            </a:r>
            <a:r>
              <a:rPr lang="en-US" dirty="0" smtClean="0"/>
              <a:t>   Natural join</a:t>
            </a:r>
            <a:endParaRPr lang="he-IL" dirty="0" smtClean="0"/>
          </a:p>
          <a:p>
            <a:r>
              <a:rPr lang="el-GR" dirty="0" smtClean="0"/>
              <a:t>⟕</a:t>
            </a:r>
            <a:r>
              <a:rPr lang="en-US" dirty="0" smtClean="0"/>
              <a:t>     left join</a:t>
            </a:r>
            <a:endParaRPr lang="he-IL" dirty="0" smtClean="0"/>
          </a:p>
          <a:p>
            <a:r>
              <a:rPr lang="el-GR" dirty="0" smtClean="0"/>
              <a:t> ⟖ </a:t>
            </a:r>
            <a:r>
              <a:rPr lang="en-US" dirty="0" smtClean="0"/>
              <a:t>   Right join</a:t>
            </a:r>
            <a:endParaRPr lang="he-IL" dirty="0" smtClean="0"/>
          </a:p>
          <a:p>
            <a:r>
              <a:rPr lang="el-GR" dirty="0" smtClean="0"/>
              <a:t>⟗ </a:t>
            </a:r>
            <a:r>
              <a:rPr lang="en-US" dirty="0" smtClean="0"/>
              <a:t>    Full outer join</a:t>
            </a:r>
            <a:endParaRPr lang="he-IL" dirty="0" smtClean="0"/>
          </a:p>
          <a:p>
            <a:r>
              <a:rPr lang="el-GR" dirty="0" smtClean="0"/>
              <a:t>⋉ </a:t>
            </a:r>
            <a:r>
              <a:rPr lang="en-US" dirty="0" smtClean="0"/>
              <a:t>      Left semi join</a:t>
            </a:r>
            <a:endParaRPr lang="he-IL" dirty="0" smtClean="0"/>
          </a:p>
          <a:p>
            <a:r>
              <a:rPr lang="el-GR" dirty="0" smtClean="0"/>
              <a:t>⋊ </a:t>
            </a:r>
            <a:r>
              <a:rPr lang="en-US" dirty="0" smtClean="0"/>
              <a:t>      Right semi join</a:t>
            </a:r>
            <a:endParaRPr lang="he-IL" dirty="0" smtClean="0"/>
          </a:p>
          <a:p>
            <a:r>
              <a:rPr lang="el-GR" dirty="0" smtClean="0"/>
              <a:t>▷</a:t>
            </a:r>
            <a:r>
              <a:rPr lang="en-US" dirty="0" smtClean="0"/>
              <a:t>        Anti join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l-GR" dirty="0" smtClean="0"/>
              <a:t> =</a:t>
            </a:r>
            <a:r>
              <a:rPr lang="en-US" dirty="0" smtClean="0"/>
              <a:t>      Assignment </a:t>
            </a:r>
            <a:endParaRPr lang="he-IL" dirty="0" smtClean="0"/>
          </a:p>
          <a:p>
            <a:r>
              <a:rPr lang="el-GR" dirty="0" smtClean="0"/>
              <a:t> --</a:t>
            </a:r>
            <a:r>
              <a:rPr lang="en-US" dirty="0" smtClean="0"/>
              <a:t>      Single line comment</a:t>
            </a:r>
            <a:endParaRPr lang="he-IL" dirty="0" smtClean="0"/>
          </a:p>
          <a:p>
            <a:r>
              <a:rPr lang="el-GR" dirty="0" smtClean="0"/>
              <a:t> /*</a:t>
            </a:r>
            <a:r>
              <a:rPr lang="en-US" dirty="0" smtClean="0"/>
              <a:t>     Multi line comment</a:t>
            </a:r>
            <a:endParaRPr lang="he-IL" dirty="0" smtClean="0"/>
          </a:p>
          <a:p>
            <a:r>
              <a:rPr lang="el-GR" dirty="0" smtClean="0"/>
              <a:t> {} </a:t>
            </a:r>
            <a:r>
              <a:rPr lang="en-US" dirty="0" smtClean="0"/>
              <a:t>     Inline relation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19541</TotalTime>
  <Words>1314</Words>
  <Application>Microsoft Office PowerPoint</Application>
  <PresentationFormat>On-screen Show (4:3)</PresentationFormat>
  <Paragraphs>212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20277 מערכות בסיסי-נתונים‏ 4 נקודות זכות ברמה רגילה</vt:lpstr>
      <vt:lpstr>The Relational Algebra פרק 6</vt:lpstr>
      <vt:lpstr>2 סרטונים מומלצים לנושא זה</vt:lpstr>
      <vt:lpstr>Relational Algebra calculator</vt:lpstr>
      <vt:lpstr>PowerPoint Presentation</vt:lpstr>
      <vt:lpstr>כל הסימונים</vt:lpstr>
      <vt:lpstr>PowerPoint Presentation</vt:lpstr>
      <vt:lpstr>PowerPoint Presentation</vt:lpstr>
      <vt:lpstr>PowerPoint Presentation</vt:lpstr>
      <vt:lpstr>Fundamental Operations</vt:lpstr>
      <vt:lpstr>PowerPoint Presentation</vt:lpstr>
      <vt:lpstr>6.1.1.2 The Project Operation</vt:lpstr>
      <vt:lpstr>6.1.1.4 The Union Operation</vt:lpstr>
      <vt:lpstr>6.1.1.5 The Set-Difference Operation</vt:lpstr>
      <vt:lpstr>6.1.1.6 The Cartesian-Product Operation</vt:lpstr>
      <vt:lpstr>6.1.1.7 The Rename Operation</vt:lpstr>
      <vt:lpstr>6.1.3.1 The Set-Intersection Operation</vt:lpstr>
      <vt:lpstr>We are moving.. To new database </vt:lpstr>
      <vt:lpstr>6.1.3.2 The Natural-Join Operation</vt:lpstr>
      <vt:lpstr>Natural join with select\where clause</vt:lpstr>
      <vt:lpstr>6.1.3.3 The Assignment Operation</vt:lpstr>
      <vt:lpstr>6.1.3.4 Outer join Operations</vt:lpstr>
      <vt:lpstr>6.1.4 Extended Relational-Algebra Operations </vt:lpstr>
      <vt:lpstr>6.1.4.1 Generalized Projection</vt:lpstr>
      <vt:lpstr>6.1.4.2 Aggregation</vt:lpstr>
      <vt:lpstr>Group by</vt:lpstr>
      <vt:lpstr>סיכום ביניים  SQL AND RELATIONAL ALGEBRA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273</cp:revision>
  <dcterms:created xsi:type="dcterms:W3CDTF">2016-04-18T18:54:02Z</dcterms:created>
  <dcterms:modified xsi:type="dcterms:W3CDTF">2016-05-02T08:35:10Z</dcterms:modified>
</cp:coreProperties>
</file>