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57" r:id="rId8"/>
    <p:sldId id="262" r:id="rId9"/>
    <p:sldId id="266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50F6-9ACF-4010-8072-3621A46A9E59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84DF-3732-48E2-9AAD-F7FCA9A6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is-uibk.github.io/relax/calc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</a:p>
          <a:p>
            <a:r>
              <a:rPr lang="en-US" dirty="0" smtClean="0"/>
              <a:t>All book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6.1.1.4 The 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 </a:t>
            </a:r>
            <a:r>
              <a:rPr lang="en-US" dirty="0" smtClean="0"/>
              <a:t>model (</a:t>
            </a:r>
            <a:r>
              <a:rPr lang="el-GR" dirty="0" smtClean="0"/>
              <a:t>σ </a:t>
            </a:r>
            <a:r>
              <a:rPr lang="en-US" dirty="0" smtClean="0"/>
              <a:t>ram = 1024 ∧ speed &gt; 1 (PC))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To find the set of all courses taught in the Fall 2009 semester, we write:</a:t>
            </a:r>
          </a:p>
          <a:p>
            <a:pPr marL="0" indent="0">
              <a:buNone/>
            </a:pPr>
            <a:r>
              <a:rPr lang="el-GR" sz="2800" dirty="0" smtClean="0"/>
              <a:t>π </a:t>
            </a:r>
            <a:r>
              <a:rPr lang="en-US" sz="2600" dirty="0" smtClean="0"/>
              <a:t>course_id (</a:t>
            </a:r>
            <a:r>
              <a:rPr lang="el-GR" sz="2800" dirty="0" smtClean="0"/>
              <a:t>σ </a:t>
            </a:r>
            <a:r>
              <a:rPr lang="en-US" sz="2600" dirty="0" smtClean="0"/>
              <a:t>semester = “Fall” ∧ year=2009 (section))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To find the set of all courses taught in the Spring 2010 semester, we write:</a:t>
            </a:r>
          </a:p>
          <a:p>
            <a:pPr marL="0" indent="0">
              <a:buNone/>
            </a:pPr>
            <a:r>
              <a:rPr lang="el-GR" sz="2400" dirty="0" smtClean="0"/>
              <a:t>π </a:t>
            </a:r>
            <a:r>
              <a:rPr lang="en-US" sz="2600" dirty="0" smtClean="0"/>
              <a:t>course_id (</a:t>
            </a:r>
            <a:r>
              <a:rPr lang="el-GR" sz="2800" dirty="0" smtClean="0"/>
              <a:t>σ </a:t>
            </a:r>
            <a:r>
              <a:rPr lang="en-US" sz="2600" dirty="0" smtClean="0"/>
              <a:t>semester = “Spring” ∧ year=2010 (section))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73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∪ -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π </a:t>
            </a:r>
            <a:r>
              <a:rPr lang="en-US" sz="2400" dirty="0" smtClean="0"/>
              <a:t>model (</a:t>
            </a:r>
            <a:r>
              <a:rPr lang="el-GR" sz="2400" dirty="0" smtClean="0"/>
              <a:t>σ </a:t>
            </a:r>
            <a:r>
              <a:rPr lang="en-US" sz="2400" dirty="0" smtClean="0"/>
              <a:t>ram = 1024 ∧ speed &gt; 1 (PC)) ∪</a:t>
            </a:r>
          </a:p>
          <a:p>
            <a:pPr marL="0" indent="0">
              <a:buNone/>
            </a:pPr>
            <a:r>
              <a:rPr lang="el-GR" sz="2400" dirty="0" smtClean="0"/>
              <a:t>π </a:t>
            </a:r>
            <a:r>
              <a:rPr lang="en-US" sz="2400" dirty="0" smtClean="0"/>
              <a:t>model (</a:t>
            </a:r>
            <a:r>
              <a:rPr lang="el-GR" sz="2400" dirty="0" smtClean="0"/>
              <a:t>σ </a:t>
            </a:r>
            <a:r>
              <a:rPr lang="en-US" sz="2400" dirty="0" smtClean="0"/>
              <a:t>ram = 2048 ∧ speed &gt; 2 (PC))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Udd</a:t>
            </a:r>
            <a:r>
              <a:rPr lang="en-US" sz="2400" dirty="0" smtClean="0"/>
              <a:t>                                          U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∪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Results: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29051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3019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5981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 from the relation algebra calculator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summery of all queries in relational algebra , both from the book and from the relational algebra calculator site</a:t>
            </a:r>
          </a:p>
          <a:p>
            <a:r>
              <a:rPr lang="en-US" dirty="0" smtClean="0">
                <a:hlinkClick r:id="rId2"/>
              </a:rPr>
              <a:t>http://dbis-uibk.github.io/relax/calc.htm#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1143000" cy="27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7200"/>
            <a:ext cx="6743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כל הסימונים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en-US" dirty="0" smtClean="0"/>
              <a:t>	     Projection	</a:t>
            </a:r>
            <a:endParaRPr lang="he-IL" dirty="0" smtClean="0"/>
          </a:p>
          <a:p>
            <a:r>
              <a:rPr lang="el-GR" dirty="0"/>
              <a:t> </a:t>
            </a:r>
            <a:r>
              <a:rPr lang="el-GR" dirty="0" smtClean="0"/>
              <a:t>σ</a:t>
            </a:r>
            <a:r>
              <a:rPr lang="he-IL" dirty="0" smtClean="0"/>
              <a:t>    </a:t>
            </a:r>
            <a:r>
              <a:rPr lang="en-US" dirty="0" smtClean="0"/>
              <a:t>   Where clause</a:t>
            </a:r>
            <a:endParaRPr lang="he-IL" dirty="0" smtClean="0"/>
          </a:p>
          <a:p>
            <a:r>
              <a:rPr lang="el-GR" dirty="0"/>
              <a:t> </a:t>
            </a:r>
            <a:r>
              <a:rPr lang="el-GR" dirty="0" smtClean="0"/>
              <a:t>ρ</a:t>
            </a:r>
            <a:r>
              <a:rPr lang="en-US" dirty="0" smtClean="0"/>
              <a:t>        rename relation \ rename column</a:t>
            </a:r>
            <a:endParaRPr lang="he-IL" dirty="0" smtClean="0"/>
          </a:p>
          <a:p>
            <a:r>
              <a:rPr lang="el-GR" dirty="0"/>
              <a:t> ← </a:t>
            </a:r>
            <a:r>
              <a:rPr lang="en-US" dirty="0" smtClean="0"/>
              <a:t>     rename column operator</a:t>
            </a:r>
            <a:endParaRPr lang="he-IL" dirty="0" smtClean="0"/>
          </a:p>
          <a:p>
            <a:r>
              <a:rPr lang="el-GR" dirty="0" smtClean="0"/>
              <a:t>τ</a:t>
            </a:r>
            <a:r>
              <a:rPr lang="el-GR" dirty="0"/>
              <a:t> </a:t>
            </a:r>
            <a:r>
              <a:rPr lang="en-US" dirty="0" smtClean="0"/>
              <a:t>	   Order by</a:t>
            </a:r>
            <a:endParaRPr lang="he-IL" dirty="0" smtClean="0"/>
          </a:p>
          <a:p>
            <a:r>
              <a:rPr lang="el-GR" dirty="0" smtClean="0"/>
              <a:t>γ</a:t>
            </a:r>
            <a:r>
              <a:rPr lang="en-US" dirty="0" smtClean="0"/>
              <a:t>	   group by 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1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∧ </a:t>
            </a:r>
            <a:r>
              <a:rPr lang="en-US" dirty="0" smtClean="0"/>
              <a:t>   AND</a:t>
            </a:r>
            <a:endParaRPr lang="he-IL" dirty="0" smtClean="0"/>
          </a:p>
          <a:p>
            <a:r>
              <a:rPr lang="el-GR" dirty="0" smtClean="0"/>
              <a:t>∨</a:t>
            </a:r>
            <a:r>
              <a:rPr lang="en-US" dirty="0" smtClean="0"/>
              <a:t>    OR</a:t>
            </a:r>
            <a:endParaRPr lang="he-IL" dirty="0" smtClean="0"/>
          </a:p>
          <a:p>
            <a:r>
              <a:rPr lang="el-GR" dirty="0" smtClean="0"/>
              <a:t> ¬</a:t>
            </a:r>
            <a:r>
              <a:rPr lang="en-US" dirty="0" smtClean="0"/>
              <a:t>    Not</a:t>
            </a:r>
            <a:endParaRPr lang="he-IL" dirty="0" smtClean="0"/>
          </a:p>
          <a:p>
            <a:r>
              <a:rPr lang="el-GR" dirty="0" smtClean="0"/>
              <a:t> =</a:t>
            </a:r>
            <a:r>
              <a:rPr lang="en-US" dirty="0" smtClean="0"/>
              <a:t>    equal</a:t>
            </a:r>
            <a:endParaRPr lang="he-IL" dirty="0" smtClean="0"/>
          </a:p>
          <a:p>
            <a:r>
              <a:rPr lang="el-GR" dirty="0" smtClean="0"/>
              <a:t> ≠</a:t>
            </a:r>
            <a:r>
              <a:rPr lang="en-US" dirty="0" smtClean="0"/>
              <a:t>     Not equal</a:t>
            </a:r>
            <a:endParaRPr lang="he-IL" dirty="0" smtClean="0"/>
          </a:p>
          <a:p>
            <a:r>
              <a:rPr lang="el-GR" dirty="0" smtClean="0"/>
              <a:t> ≥</a:t>
            </a:r>
            <a:r>
              <a:rPr lang="en-US" dirty="0" smtClean="0"/>
              <a:t>      Bigger or equal</a:t>
            </a:r>
            <a:endParaRPr lang="he-IL" dirty="0" smtClean="0"/>
          </a:p>
          <a:p>
            <a:r>
              <a:rPr lang="el-GR" dirty="0" smtClean="0"/>
              <a:t> ≤</a:t>
            </a:r>
            <a:r>
              <a:rPr lang="en-US" dirty="0" smtClean="0"/>
              <a:t>      less or equal</a:t>
            </a:r>
            <a:endParaRPr lang="el-GR" dirty="0" smtClean="0"/>
          </a:p>
          <a:p>
            <a:r>
              <a:rPr lang="el-GR" dirty="0" smtClean="0"/>
              <a:t> ∩</a:t>
            </a:r>
            <a:r>
              <a:rPr lang="en-US" dirty="0" smtClean="0"/>
              <a:t> </a:t>
            </a:r>
            <a:endParaRPr lang="he-IL" dirty="0" smtClean="0"/>
          </a:p>
          <a:p>
            <a:r>
              <a:rPr lang="el-GR" dirty="0" smtClean="0"/>
              <a:t> ∪ </a:t>
            </a:r>
            <a:r>
              <a:rPr lang="en-US" dirty="0" smtClean="0"/>
              <a:t>     Union</a:t>
            </a:r>
            <a:endParaRPr lang="he-IL" dirty="0" smtClean="0"/>
          </a:p>
          <a:p>
            <a:r>
              <a:rPr lang="el-GR" dirty="0" smtClean="0"/>
              <a:t>÷ </a:t>
            </a:r>
            <a:r>
              <a:rPr lang="en-US" dirty="0" smtClean="0"/>
              <a:t>      Division</a:t>
            </a:r>
            <a:endParaRPr lang="he-IL" dirty="0" smtClean="0"/>
          </a:p>
          <a:p>
            <a:r>
              <a:rPr lang="el-GR" dirty="0" smtClean="0"/>
              <a:t>-</a:t>
            </a:r>
            <a:r>
              <a:rPr lang="en-US" dirty="0" smtClean="0"/>
              <a:t>       Subtraction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6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l-GR" dirty="0" smtClean="0"/>
              <a:t> ⨯ </a:t>
            </a:r>
            <a:r>
              <a:rPr lang="en-US" dirty="0" smtClean="0"/>
              <a:t>   Cross join</a:t>
            </a:r>
            <a:endParaRPr lang="he-IL" dirty="0" smtClean="0"/>
          </a:p>
          <a:p>
            <a:r>
              <a:rPr lang="el-GR" dirty="0" smtClean="0"/>
              <a:t>⨝ </a:t>
            </a:r>
            <a:r>
              <a:rPr lang="en-US" dirty="0" smtClean="0"/>
              <a:t>   Natural join</a:t>
            </a:r>
            <a:endParaRPr lang="he-IL" dirty="0" smtClean="0"/>
          </a:p>
          <a:p>
            <a:r>
              <a:rPr lang="el-GR" dirty="0" smtClean="0"/>
              <a:t>⟕</a:t>
            </a:r>
            <a:r>
              <a:rPr lang="en-US" dirty="0" smtClean="0"/>
              <a:t>     left join</a:t>
            </a:r>
            <a:endParaRPr lang="he-IL" dirty="0" smtClean="0"/>
          </a:p>
          <a:p>
            <a:r>
              <a:rPr lang="el-GR" dirty="0" smtClean="0"/>
              <a:t> ⟖ </a:t>
            </a:r>
            <a:r>
              <a:rPr lang="en-US" dirty="0" smtClean="0"/>
              <a:t>   Right join</a:t>
            </a:r>
            <a:endParaRPr lang="he-IL" dirty="0" smtClean="0"/>
          </a:p>
          <a:p>
            <a:r>
              <a:rPr lang="el-GR" dirty="0" smtClean="0"/>
              <a:t>⟗ </a:t>
            </a:r>
            <a:r>
              <a:rPr lang="en-US" dirty="0" smtClean="0"/>
              <a:t>    Full outer join</a:t>
            </a:r>
            <a:endParaRPr lang="he-IL" dirty="0" smtClean="0"/>
          </a:p>
          <a:p>
            <a:r>
              <a:rPr lang="el-GR" dirty="0" smtClean="0"/>
              <a:t>⋉ </a:t>
            </a:r>
            <a:r>
              <a:rPr lang="en-US" dirty="0" smtClean="0"/>
              <a:t>      Left semi join</a:t>
            </a:r>
            <a:endParaRPr lang="he-IL" dirty="0" smtClean="0"/>
          </a:p>
          <a:p>
            <a:r>
              <a:rPr lang="el-GR" dirty="0" smtClean="0"/>
              <a:t>⋊ </a:t>
            </a:r>
            <a:r>
              <a:rPr lang="en-US" dirty="0" smtClean="0"/>
              <a:t>      Right semi join</a:t>
            </a:r>
            <a:endParaRPr lang="he-IL" dirty="0" smtClean="0"/>
          </a:p>
          <a:p>
            <a:r>
              <a:rPr lang="el-GR" dirty="0" smtClean="0"/>
              <a:t>▷</a:t>
            </a:r>
            <a:r>
              <a:rPr lang="en-US" dirty="0" smtClean="0"/>
              <a:t>        Anti join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l-GR" dirty="0" smtClean="0"/>
              <a:t> =</a:t>
            </a:r>
            <a:r>
              <a:rPr lang="en-US" dirty="0" smtClean="0"/>
              <a:t>      Assignment </a:t>
            </a:r>
            <a:endParaRPr lang="he-IL" dirty="0" smtClean="0"/>
          </a:p>
          <a:p>
            <a:r>
              <a:rPr lang="el-GR" dirty="0" smtClean="0"/>
              <a:t> --</a:t>
            </a:r>
            <a:r>
              <a:rPr lang="en-US" dirty="0" smtClean="0"/>
              <a:t>      Single line comment</a:t>
            </a:r>
            <a:endParaRPr lang="he-IL" dirty="0" smtClean="0"/>
          </a:p>
          <a:p>
            <a:r>
              <a:rPr lang="el-GR" dirty="0" smtClean="0"/>
              <a:t> /*</a:t>
            </a:r>
            <a:r>
              <a:rPr lang="en-US" dirty="0" smtClean="0"/>
              <a:t>     Multi line comment</a:t>
            </a:r>
            <a:endParaRPr lang="he-IL" dirty="0" smtClean="0"/>
          </a:p>
          <a:p>
            <a:r>
              <a:rPr lang="el-GR" dirty="0" smtClean="0"/>
              <a:t> {} </a:t>
            </a:r>
            <a:r>
              <a:rPr lang="en-US" dirty="0" smtClean="0"/>
              <a:t>     Inline relation</a:t>
            </a:r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all \Where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Those tuples of the instructor relation where the instructor is in the “Physics”</a:t>
            </a:r>
          </a:p>
          <a:p>
            <a:pPr marL="0" indent="0">
              <a:buNone/>
            </a:pPr>
            <a:r>
              <a:rPr lang="en-US" sz="2400" dirty="0" smtClean="0"/>
              <a:t>department, we write:</a:t>
            </a:r>
          </a:p>
          <a:p>
            <a:pPr marL="0" indent="0">
              <a:buNone/>
            </a:pPr>
            <a:r>
              <a:rPr lang="el-GR" b="1" dirty="0" smtClean="0"/>
              <a:t>σ</a:t>
            </a:r>
            <a:r>
              <a:rPr lang="en-US" b="1" dirty="0" smtClean="0"/>
              <a:t> dept_name=“physics”(instructor)</a:t>
            </a:r>
          </a:p>
          <a:p>
            <a:pPr marL="0" indent="0">
              <a:buNone/>
            </a:pPr>
            <a:r>
              <a:rPr lang="en-US" sz="2400" dirty="0" smtClean="0"/>
              <a:t>We can find all instructors with salary greater than $90,000 by writing:</a:t>
            </a:r>
          </a:p>
          <a:p>
            <a:pPr marL="0" indent="0">
              <a:buNone/>
            </a:pPr>
            <a:r>
              <a:rPr lang="el-GR" b="1" dirty="0" smtClean="0"/>
              <a:t>σ</a:t>
            </a:r>
            <a:r>
              <a:rPr lang="en-US" b="1" dirty="0" smtClean="0"/>
              <a:t> salary &gt; 90000 (instructor)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Find  all salary in Physics and salary &gt; 90000:</a:t>
            </a:r>
            <a:endParaRPr lang="en-US" sz="2000" dirty="0"/>
          </a:p>
          <a:p>
            <a:pPr marL="0" indent="0">
              <a:buNone/>
            </a:pPr>
            <a:r>
              <a:rPr lang="el-GR" sz="2000" b="1" dirty="0" smtClean="0"/>
              <a:t>σ</a:t>
            </a:r>
            <a:r>
              <a:rPr lang="en-US" sz="2000" b="1" dirty="0" smtClean="0"/>
              <a:t>  </a:t>
            </a:r>
            <a:r>
              <a:rPr lang="en-US" sz="2000" dirty="0" smtClean="0"/>
              <a:t>dept_name = “Physics” ∧ salary &gt; 90000 (instructor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8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Show ID , Name and salary  from instructor:</a:t>
            </a:r>
          </a:p>
          <a:p>
            <a:pPr marL="0" indent="0">
              <a:buNone/>
            </a:pPr>
            <a:r>
              <a:rPr lang="el-GR" sz="1800" dirty="0" smtClean="0"/>
              <a:t>Π</a:t>
            </a:r>
            <a:r>
              <a:rPr lang="en-US" sz="1800" dirty="0" smtClean="0"/>
              <a:t> ID , Name, Salary (instructor)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Find the name of all instructors in the physics department. We write:</a:t>
            </a:r>
          </a:p>
          <a:p>
            <a:pPr marL="0" indent="0">
              <a:buNone/>
            </a:pPr>
            <a:r>
              <a:rPr lang="el-GR" sz="1800" dirty="0" smtClean="0"/>
              <a:t>Π</a:t>
            </a:r>
            <a:r>
              <a:rPr lang="en-US" sz="1800" dirty="0" smtClean="0"/>
              <a:t> name (</a:t>
            </a:r>
            <a:r>
              <a:rPr lang="el-GR" sz="1800" dirty="0" smtClean="0"/>
              <a:t>σ</a:t>
            </a:r>
            <a:r>
              <a:rPr lang="en-US" sz="1800" dirty="0" smtClean="0"/>
              <a:t> dept_name = “physics” (Instructor))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25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 – Set Theory</a:t>
            </a:r>
            <a:br>
              <a:rPr lang="en-US" dirty="0" smtClean="0"/>
            </a:br>
            <a:r>
              <a:rPr lang="he-IL" dirty="0" smtClean="0"/>
              <a:t>איחוד – מתורת הקבוצות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∪</a:t>
            </a:r>
            <a:r>
              <a:rPr lang="he-IL" dirty="0" smtClean="0"/>
              <a:t>   </a:t>
            </a:r>
            <a:r>
              <a:rPr lang="en-US" dirty="0" smtClean="0"/>
              <a:t>  union – </a:t>
            </a:r>
            <a:r>
              <a:rPr lang="he-IL" dirty="0" smtClean="0"/>
              <a:t>איחוד קבוצות </a:t>
            </a:r>
          </a:p>
          <a:p>
            <a:pPr marL="0" indent="0" algn="r" rtl="1">
              <a:buNone/>
            </a:pPr>
            <a:r>
              <a:rPr lang="he-IL" sz="2000" dirty="0" smtClean="0"/>
              <a:t>מסמן איחוד של שתי קבוצות – מקבלים קבוצה אחת שמכילה את כל האיברים של הקבוצה הראשונה ואת כל האיברים של הקבוצה השנייה להוציא כפילויות ( </a:t>
            </a:r>
            <a:r>
              <a:rPr lang="en-US" sz="2000" dirty="0" smtClean="0"/>
              <a:t>distinct</a:t>
            </a:r>
            <a:r>
              <a:rPr lang="he-IL" sz="2000" dirty="0" smtClean="0"/>
              <a:t>)</a:t>
            </a:r>
          </a:p>
          <a:p>
            <a:pPr marL="0" indent="0" algn="l">
              <a:buNone/>
            </a:pPr>
            <a:r>
              <a:rPr lang="en-US" sz="1800" dirty="0"/>
              <a:t>For example, if </a:t>
            </a:r>
            <a:r>
              <a:rPr lang="en-US" sz="1800" i="1" dirty="0"/>
              <a:t>A</a:t>
            </a:r>
            <a:r>
              <a:rPr lang="en-US" sz="1800" dirty="0"/>
              <a:t> = {1, 3, 5, 7} and </a:t>
            </a:r>
            <a:r>
              <a:rPr lang="en-US" sz="1800" i="1" dirty="0"/>
              <a:t>B</a:t>
            </a:r>
            <a:r>
              <a:rPr lang="en-US" sz="1800" dirty="0"/>
              <a:t> = {1, 2, 4, 6} </a:t>
            </a:r>
            <a:r>
              <a:rPr lang="en-US" sz="1800" dirty="0" smtClean="0"/>
              <a:t>then</a:t>
            </a:r>
            <a:r>
              <a:rPr lang="en-US" sz="1800" dirty="0"/>
              <a:t> </a:t>
            </a:r>
            <a:endParaRPr lang="he-IL" sz="1800" dirty="0" smtClean="0"/>
          </a:p>
          <a:p>
            <a:pPr marL="0" indent="0" algn="l">
              <a:buNone/>
            </a:pPr>
            <a:r>
              <a:rPr lang="en-US" sz="1800" i="1" dirty="0" smtClean="0"/>
              <a:t>A</a:t>
            </a:r>
            <a:r>
              <a:rPr lang="en-US" sz="1800" dirty="0"/>
              <a:t> ∪ </a:t>
            </a:r>
            <a:r>
              <a:rPr lang="en-US" sz="1800" i="1" dirty="0"/>
              <a:t>B</a:t>
            </a:r>
            <a:r>
              <a:rPr lang="en-US" sz="1800" dirty="0"/>
              <a:t> = {1, 2, 3, 4, 5, 6, 7</a:t>
            </a:r>
            <a:r>
              <a:rPr lang="en-US" sz="1800" dirty="0" smtClean="0"/>
              <a:t>}.</a:t>
            </a:r>
            <a:endParaRPr lang="he-IL" sz="1800" dirty="0" smtClean="0"/>
          </a:p>
          <a:p>
            <a:pPr marL="0" indent="0" algn="l">
              <a:buNone/>
            </a:pPr>
            <a:endParaRPr lang="he-IL" sz="1800" dirty="0"/>
          </a:p>
          <a:p>
            <a:pPr marL="0" indent="0">
              <a:buNone/>
            </a:pPr>
            <a:r>
              <a:rPr lang="en-US" sz="1800" i="1" dirty="0" smtClean="0"/>
              <a:t>A</a:t>
            </a:r>
            <a:r>
              <a:rPr lang="en-US" sz="1800" dirty="0" smtClean="0"/>
              <a:t> = {</a:t>
            </a:r>
            <a:r>
              <a:rPr lang="he-IL" sz="1800" dirty="0" smtClean="0"/>
              <a:t>1</a:t>
            </a:r>
            <a:r>
              <a:rPr lang="en-US" sz="1800" dirty="0" smtClean="0"/>
              <a:t>, </a:t>
            </a:r>
            <a:r>
              <a:rPr lang="he-IL" sz="1800" dirty="0" smtClean="0"/>
              <a:t>2</a:t>
            </a:r>
            <a:r>
              <a:rPr lang="en-US" sz="1800" dirty="0" smtClean="0"/>
              <a:t>, </a:t>
            </a:r>
            <a:r>
              <a:rPr lang="he-IL" sz="1800" dirty="0" smtClean="0"/>
              <a:t>3</a:t>
            </a:r>
            <a:r>
              <a:rPr lang="en-US" sz="1800" dirty="0" smtClean="0"/>
              <a:t>, </a:t>
            </a:r>
            <a:r>
              <a:rPr lang="he-IL" sz="1800" dirty="0" smtClean="0"/>
              <a:t>4</a:t>
            </a:r>
            <a:r>
              <a:rPr lang="en-US" sz="1800" dirty="0" smtClean="0"/>
              <a:t>} and </a:t>
            </a:r>
            <a:r>
              <a:rPr lang="en-US" sz="1800" i="1" dirty="0" smtClean="0"/>
              <a:t>B</a:t>
            </a:r>
            <a:r>
              <a:rPr lang="en-US" sz="1800" dirty="0" smtClean="0"/>
              <a:t> = {</a:t>
            </a:r>
            <a:r>
              <a:rPr lang="he-IL" sz="1800" dirty="0" smtClean="0"/>
              <a:t>4</a:t>
            </a:r>
            <a:r>
              <a:rPr lang="en-US" sz="1800" dirty="0" smtClean="0"/>
              <a:t>, </a:t>
            </a:r>
            <a:r>
              <a:rPr lang="he-IL" sz="1800" dirty="0" smtClean="0"/>
              <a:t>5</a:t>
            </a:r>
            <a:r>
              <a:rPr lang="en-US" sz="1800" dirty="0" smtClean="0"/>
              <a:t>, r, t} then </a:t>
            </a:r>
            <a:endParaRPr lang="he-IL" sz="1800" dirty="0" smtClean="0"/>
          </a:p>
          <a:p>
            <a:pPr marL="0" indent="0">
              <a:buNone/>
            </a:pPr>
            <a:r>
              <a:rPr lang="en-US" sz="1800" i="1" dirty="0" smtClean="0"/>
              <a:t>A</a:t>
            </a:r>
            <a:r>
              <a:rPr lang="en-US" sz="1800" dirty="0" smtClean="0"/>
              <a:t> ∪ </a:t>
            </a:r>
            <a:r>
              <a:rPr lang="en-US" sz="1800" i="1" dirty="0" smtClean="0"/>
              <a:t>B</a:t>
            </a:r>
            <a:r>
              <a:rPr lang="en-US" sz="1800" dirty="0" smtClean="0"/>
              <a:t> = {1, 2, 3, 4, 5, r, t}.</a:t>
            </a:r>
            <a:endParaRPr lang="he-IL" sz="1800" dirty="0" smtClean="0"/>
          </a:p>
          <a:p>
            <a:pPr marL="0" indent="0" algn="l">
              <a:buNone/>
            </a:pPr>
            <a:endParaRPr lang="he-IL" sz="1800" dirty="0" smtClean="0"/>
          </a:p>
          <a:p>
            <a:pPr marL="0" indent="0" algn="l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67336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325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20277 מערכות בסיסי-נתונים‏ 4 נקודות זכות ברמה רגילה</vt:lpstr>
      <vt:lpstr>Example from the relation algebra calculator</vt:lpstr>
      <vt:lpstr>כל הסימונים</vt:lpstr>
      <vt:lpstr>PowerPoint Presentation</vt:lpstr>
      <vt:lpstr>PowerPoint Presentation</vt:lpstr>
      <vt:lpstr>PowerPoint Presentation</vt:lpstr>
      <vt:lpstr>Select all \Where</vt:lpstr>
      <vt:lpstr>Project operation</vt:lpstr>
      <vt:lpstr>Union – Set Theory איחוד – מתורת הקבוצות</vt:lpstr>
      <vt:lpstr>6.1.1.4 The Union Operation</vt:lpstr>
      <vt:lpstr>Example of ∪ - union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20277 מערכות בסיסי-נתונים‏ 4 נקודות זכות ברמה רגילה</dc:title>
  <dc:creator>MPFM-Team</dc:creator>
  <cp:lastModifiedBy>MPFM-Team</cp:lastModifiedBy>
  <cp:revision>61</cp:revision>
  <dcterms:created xsi:type="dcterms:W3CDTF">2016-04-27T20:42:16Z</dcterms:created>
  <dcterms:modified xsi:type="dcterms:W3CDTF">2016-05-01T04:47:21Z</dcterms:modified>
</cp:coreProperties>
</file>