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6" r:id="rId11"/>
    <p:sldId id="272" r:id="rId12"/>
    <p:sldId id="267" r:id="rId13"/>
    <p:sldId id="268" r:id="rId14"/>
    <p:sldId id="269" r:id="rId15"/>
    <p:sldId id="270" r:id="rId16"/>
    <p:sldId id="271" r:id="rId17"/>
    <p:sldId id="273" r:id="rId18"/>
    <p:sldId id="274" r:id="rId19"/>
    <p:sldId id="275"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1DF987-44AA-449A-B250-9E1B6219278F}"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399929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DF987-44AA-449A-B250-9E1B6219278F}"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303155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DF987-44AA-449A-B250-9E1B6219278F}"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60846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DF987-44AA-449A-B250-9E1B6219278F}"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6086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1DF987-44AA-449A-B250-9E1B6219278F}"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2633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1DF987-44AA-449A-B250-9E1B6219278F}"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98254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1DF987-44AA-449A-B250-9E1B6219278F}" type="datetimeFigureOut">
              <a:rPr lang="en-US" smtClean="0"/>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4719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1DF987-44AA-449A-B250-9E1B6219278F}" type="datetimeFigureOut">
              <a:rPr lang="en-US" smtClean="0"/>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17920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DF987-44AA-449A-B250-9E1B6219278F}" type="datetimeFigureOut">
              <a:rPr lang="en-US" smtClean="0"/>
              <a:t>4/17/2016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92422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DF987-44AA-449A-B250-9E1B6219278F}"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105600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DF987-44AA-449A-B250-9E1B6219278F}"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4048-8E8F-47C8-AC47-7569E4346046}" type="slidenum">
              <a:rPr lang="en-US" smtClean="0"/>
              <a:t>‹#›</a:t>
            </a:fld>
            <a:endParaRPr lang="en-US"/>
          </a:p>
        </p:txBody>
      </p:sp>
    </p:spTree>
    <p:extLst>
      <p:ext uri="{BB962C8B-B14F-4D97-AF65-F5344CB8AC3E}">
        <p14:creationId xmlns:p14="http://schemas.microsoft.com/office/powerpoint/2010/main" val="25373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DF987-44AA-449A-B250-9E1B6219278F}" type="datetimeFigureOut">
              <a:rPr lang="en-US" smtClean="0"/>
              <a:t>4/17/2016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64048-8E8F-47C8-AC47-7569E4346046}" type="slidenum">
              <a:rPr lang="en-US" smtClean="0"/>
              <a:t>‹#›</a:t>
            </a:fld>
            <a:endParaRPr lang="en-US"/>
          </a:p>
        </p:txBody>
      </p:sp>
    </p:spTree>
    <p:extLst>
      <p:ext uri="{BB962C8B-B14F-4D97-AF65-F5344CB8AC3E}">
        <p14:creationId xmlns:p14="http://schemas.microsoft.com/office/powerpoint/2010/main" val="282832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iki.squeak.org/squeak/569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iki.squeak.org/squeak/569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iki.squeak.org/squeak/569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iki.squeak.org/squeak/569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iki.squeak.org/squeak/56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u.ac.il/courses/20906.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1ndxUBQHYHc&amp;list=PL6601A198DF14788D&amp;index=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jarober.com/blog/st4u_install.ssp" TargetMode="External"/><Relationship Id="rId2" Type="http://schemas.openxmlformats.org/officeDocument/2006/relationships/hyperlink" Target="http://wiki.squeak.org/squeak/377" TargetMode="External"/><Relationship Id="rId1" Type="http://schemas.openxmlformats.org/officeDocument/2006/relationships/slideLayout" Target="../slideLayouts/slideLayout2.xml"/><Relationship Id="rId6" Type="http://schemas.openxmlformats.org/officeDocument/2006/relationships/hyperlink" Target="http://squeakbyexample.org/SBE.pdf" TargetMode="External"/><Relationship Id="rId5" Type="http://schemas.openxmlformats.org/officeDocument/2006/relationships/hyperlink" Target="http://squeak.org/" TargetMode="External"/><Relationship Id="rId4" Type="http://schemas.openxmlformats.org/officeDocument/2006/relationships/hyperlink" Target="https://www.gnu.org/software/smalltalk/manual/html_node/Tutorial.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queak.or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Es7RyllOS-M&amp;list=PL6601A198DF14788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cZErBi5ton0&amp;list=PL6601A198DF14788D&amp;index=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SmallTalk</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2016</a:t>
            </a:r>
          </a:p>
          <a:p>
            <a:r>
              <a:rPr lang="he-IL" b="1" dirty="0"/>
              <a:t>20906 תכנות מונחה עצמים‏</a:t>
            </a:r>
          </a:p>
          <a:p>
            <a:r>
              <a:rPr lang="he-IL" dirty="0" smtClean="0"/>
              <a:t/>
            </a:r>
            <a:br>
              <a:rPr lang="he-IL" dirty="0" smtClean="0"/>
            </a:br>
            <a:endParaRPr lang="en-US" dirty="0"/>
          </a:p>
        </p:txBody>
      </p:sp>
    </p:spTree>
    <p:extLst>
      <p:ext uri="{BB962C8B-B14F-4D97-AF65-F5344CB8AC3E}">
        <p14:creationId xmlns:p14="http://schemas.microsoft.com/office/powerpoint/2010/main" val="150546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Transcript window</a:t>
            </a:r>
            <a:r>
              <a:rPr lang="he-IL" dirty="0" smtClean="0"/>
              <a:t>מילה על ה </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The transcript is an object that is often used for logging system messages. It is a kind of “system console”. Note that the transcript is terribly slow, so if you keep it open and write to it certain operations can become 10 times slower. In addition the transcript is not thread-safe so you may experience strange problems if multiple objects write concurrently to the transcript.</a:t>
            </a:r>
          </a:p>
          <a:p>
            <a:r>
              <a:rPr lang="en-US" sz="1600" dirty="0" smtClean="0">
                <a:hlinkClick r:id="rId2"/>
              </a:rPr>
              <a:t>http://wiki.squeak.org/squeak/5699</a:t>
            </a:r>
            <a:endParaRPr lang="en-US" sz="1600" dirty="0" smtClean="0"/>
          </a:p>
          <a:p>
            <a:r>
              <a:rPr lang="en-US" sz="1600" dirty="0"/>
              <a:t>Transcript clear.                                           "clear to transcript window"</a:t>
            </a:r>
          </a:p>
          <a:p>
            <a:r>
              <a:rPr lang="en-US" sz="1600" dirty="0"/>
              <a:t>Transcript show: 'Hello World'.                             "output string in transcript window"</a:t>
            </a:r>
          </a:p>
          <a:p>
            <a:r>
              <a:rPr lang="en-US" sz="1600" dirty="0"/>
              <a:t>Transcript </a:t>
            </a:r>
            <a:r>
              <a:rPr lang="en-US" sz="1600" dirty="0" err="1"/>
              <a:t>nextPutAll</a:t>
            </a:r>
            <a:r>
              <a:rPr lang="en-US" sz="1600" dirty="0"/>
              <a:t>: 'Hello World'.                       "output string in transcript window"</a:t>
            </a:r>
          </a:p>
          <a:p>
            <a:r>
              <a:rPr lang="en-US" sz="1600" dirty="0"/>
              <a:t>Transcript </a:t>
            </a:r>
            <a:r>
              <a:rPr lang="en-US" sz="1600" dirty="0" err="1"/>
              <a:t>nextPut</a:t>
            </a:r>
            <a:r>
              <a:rPr lang="en-US" sz="1600" dirty="0"/>
              <a:t>: $A.                                     "output character in transcript window"</a:t>
            </a:r>
          </a:p>
          <a:p>
            <a:r>
              <a:rPr lang="en-US" sz="1600" dirty="0"/>
              <a:t>Transcript space.                                           "output space character in transcript window"</a:t>
            </a:r>
          </a:p>
          <a:p>
            <a:r>
              <a:rPr lang="en-US" sz="1600" dirty="0"/>
              <a:t>Transcript tab.                                             "output tab character in transcript window"</a:t>
            </a:r>
          </a:p>
          <a:p>
            <a:r>
              <a:rPr lang="en-US" sz="1600" dirty="0"/>
              <a:t>Transcript cr.                                              "carriage return / linefeed"</a:t>
            </a:r>
          </a:p>
          <a:p>
            <a:r>
              <a:rPr lang="en-US" sz="1600" dirty="0"/>
              <a:t>'Hello' </a:t>
            </a:r>
            <a:r>
              <a:rPr lang="en-US" sz="1600" dirty="0" err="1"/>
              <a:t>printOn</a:t>
            </a:r>
            <a:r>
              <a:rPr lang="en-US" sz="1600" dirty="0"/>
              <a:t>: Transcript.                                "append print string into the window"</a:t>
            </a:r>
          </a:p>
          <a:p>
            <a:r>
              <a:rPr lang="en-US" sz="1600" dirty="0"/>
              <a:t>'Hello' </a:t>
            </a:r>
            <a:r>
              <a:rPr lang="en-US" sz="1600" dirty="0" err="1"/>
              <a:t>storeOn</a:t>
            </a:r>
            <a:r>
              <a:rPr lang="en-US" sz="1600" dirty="0"/>
              <a:t>: Transcript.                                "append store string into the window"</a:t>
            </a:r>
          </a:p>
          <a:p>
            <a:r>
              <a:rPr lang="en-US" sz="1600" dirty="0"/>
              <a:t>Transcript </a:t>
            </a:r>
            <a:r>
              <a:rPr lang="en-US" sz="1600" dirty="0" err="1"/>
              <a:t>endEntry</a:t>
            </a:r>
            <a:r>
              <a:rPr lang="en-US" sz="1600" dirty="0"/>
              <a:t>.                                        "flush the output buffer"</a:t>
            </a:r>
            <a:endParaRPr lang="en-US" sz="1600" dirty="0" smtClean="0"/>
          </a:p>
        </p:txBody>
      </p:sp>
    </p:spTree>
    <p:extLst>
      <p:ext uri="{BB962C8B-B14F-4D97-AF65-F5344CB8AC3E}">
        <p14:creationId xmlns:p14="http://schemas.microsoft.com/office/powerpoint/2010/main" val="222821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Print in Transcript window using concatenation</a:t>
            </a:r>
            <a:endParaRPr lang="en-US" sz="3600" dirty="0"/>
          </a:p>
        </p:txBody>
      </p:sp>
      <p:sp>
        <p:nvSpPr>
          <p:cNvPr id="3" name="Content Placeholder 2"/>
          <p:cNvSpPr>
            <a:spLocks noGrp="1"/>
          </p:cNvSpPr>
          <p:nvPr>
            <p:ph idx="1"/>
          </p:nvPr>
        </p:nvSpPr>
        <p:spPr/>
        <p:txBody>
          <a:bodyPr/>
          <a:lstStyle/>
          <a:p>
            <a:pPr marL="0" indent="0" algn="r" rtl="1">
              <a:buNone/>
            </a:pPr>
            <a:r>
              <a:rPr lang="he-IL" dirty="0" smtClean="0"/>
              <a:t>באמצעות הסימן ,  מחברים מחרוזות  כמו + ב </a:t>
            </a:r>
            <a:r>
              <a:rPr lang="en-US" dirty="0" smtClean="0"/>
              <a:t>java</a:t>
            </a:r>
          </a:p>
          <a:p>
            <a:pPr marL="0" indent="0">
              <a:buNone/>
            </a:pPr>
            <a:r>
              <a:rPr lang="en-US" sz="2800" dirty="0" smtClean="0"/>
              <a:t> b := 10</a:t>
            </a:r>
            <a:r>
              <a:rPr lang="en-US" sz="2800" dirty="0" smtClean="0">
                <a:solidFill>
                  <a:srgbClr val="FF0000"/>
                </a:solidFill>
              </a:rPr>
              <a:t>.</a:t>
            </a:r>
            <a:r>
              <a:rPr lang="en-US" sz="2800" dirty="0" smtClean="0"/>
              <a:t>                       </a:t>
            </a:r>
          </a:p>
          <a:p>
            <a:pPr marL="0" indent="0">
              <a:buNone/>
            </a:pPr>
            <a:r>
              <a:rPr lang="en-US" sz="2800" dirty="0" smtClean="0"/>
              <a:t>Transcript show: ‘The number is: '</a:t>
            </a:r>
            <a:r>
              <a:rPr lang="en-US" sz="2800" dirty="0" smtClean="0">
                <a:solidFill>
                  <a:srgbClr val="FF0000"/>
                </a:solidFill>
              </a:rPr>
              <a:t>,</a:t>
            </a:r>
            <a:r>
              <a:rPr lang="en-US" sz="2800" dirty="0" smtClean="0"/>
              <a:t> b  ;cr.</a:t>
            </a:r>
          </a:p>
          <a:p>
            <a:pPr marL="0" indent="0">
              <a:buNone/>
            </a:pPr>
            <a:endParaRPr lang="en-US" dirty="0"/>
          </a:p>
          <a:p>
            <a:pPr marL="0" indent="0">
              <a:buNone/>
            </a:pPr>
            <a:r>
              <a:rPr lang="en-US" sz="2800" dirty="0" smtClean="0"/>
              <a:t> b := 10.                       </a:t>
            </a:r>
          </a:p>
          <a:p>
            <a:pPr marL="0" indent="0">
              <a:buNone/>
            </a:pPr>
            <a:r>
              <a:rPr lang="en-US" sz="2800" dirty="0" smtClean="0"/>
              <a:t>Transcript show: ‘The number is: '</a:t>
            </a:r>
            <a:r>
              <a:rPr lang="en-US" sz="2800" dirty="0" smtClean="0">
                <a:solidFill>
                  <a:srgbClr val="FF0000"/>
                </a:solidFill>
              </a:rPr>
              <a:t>,</a:t>
            </a:r>
            <a:r>
              <a:rPr lang="en-US" sz="2800" dirty="0" smtClean="0"/>
              <a:t> b </a:t>
            </a:r>
            <a:r>
              <a:rPr lang="en-US" sz="2800" dirty="0" smtClean="0">
                <a:solidFill>
                  <a:srgbClr val="FF0000"/>
                </a:solidFill>
              </a:rPr>
              <a:t>,</a:t>
            </a:r>
            <a:r>
              <a:rPr lang="en-US" sz="2800" dirty="0" smtClean="0"/>
              <a:t> ' i like it'  ;cr.</a:t>
            </a:r>
            <a:endParaRPr lang="en-US" sz="2800" dirty="0"/>
          </a:p>
        </p:txBody>
      </p:sp>
    </p:spTree>
    <p:extLst>
      <p:ext uri="{BB962C8B-B14F-4D97-AF65-F5344CB8AC3E}">
        <p14:creationId xmlns:p14="http://schemas.microsoft.com/office/powerpoint/2010/main" val="92851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משתנים והצבה</a:t>
            </a:r>
            <a:endParaRPr lang="en-US" dirty="0"/>
          </a:p>
        </p:txBody>
      </p:sp>
      <p:sp>
        <p:nvSpPr>
          <p:cNvPr id="3" name="Content Placeholder 2"/>
          <p:cNvSpPr>
            <a:spLocks noGrp="1"/>
          </p:cNvSpPr>
          <p:nvPr>
            <p:ph idx="1"/>
          </p:nvPr>
        </p:nvSpPr>
        <p:spPr>
          <a:xfrm>
            <a:off x="304800" y="1295400"/>
            <a:ext cx="8229600" cy="5257800"/>
          </a:xfrm>
        </p:spPr>
        <p:txBody>
          <a:bodyPr>
            <a:normAutofit lnSpcReduction="10000"/>
          </a:bodyPr>
          <a:lstStyle/>
          <a:p>
            <a:pPr marL="0" indent="0">
              <a:buNone/>
            </a:pPr>
            <a:r>
              <a:rPr lang="en-US" sz="1600" dirty="0" smtClean="0"/>
              <a:t>Transcript clear.</a:t>
            </a:r>
          </a:p>
          <a:p>
            <a:pPr marL="0" indent="0">
              <a:buNone/>
            </a:pPr>
            <a:r>
              <a:rPr lang="en-US" sz="1600" dirty="0" smtClean="0"/>
              <a:t>x := 5.                                                     “This is a comment"</a:t>
            </a:r>
          </a:p>
          <a:p>
            <a:pPr marL="0" indent="0">
              <a:buNone/>
            </a:pPr>
            <a:r>
              <a:rPr lang="en-US" sz="1600" dirty="0" smtClean="0"/>
              <a:t>x := y := z := 6.                                       "compound assignment  and this is a comment"</a:t>
            </a:r>
          </a:p>
          <a:p>
            <a:pPr marL="0" indent="0">
              <a:buNone/>
            </a:pPr>
            <a:r>
              <a:rPr lang="en-US" sz="1600" dirty="0" smtClean="0"/>
              <a:t>c := y  + 1.</a:t>
            </a:r>
          </a:p>
          <a:p>
            <a:pPr marL="0" indent="0">
              <a:buNone/>
            </a:pPr>
            <a:r>
              <a:rPr lang="en-US" sz="1600" dirty="0" smtClean="0"/>
              <a:t>Transcript show: c.</a:t>
            </a:r>
            <a:endParaRPr lang="he-IL" sz="1600" dirty="0" smtClean="0"/>
          </a:p>
          <a:p>
            <a:pPr marL="0" indent="0">
              <a:buNone/>
            </a:pPr>
            <a:r>
              <a:rPr lang="en-US" sz="1600" dirty="0" smtClean="0"/>
              <a:t>c:=5.555.</a:t>
            </a:r>
            <a:endParaRPr lang="he-IL" sz="1600" dirty="0" smtClean="0"/>
          </a:p>
          <a:p>
            <a:pPr marL="0" indent="0">
              <a:buNone/>
            </a:pPr>
            <a:r>
              <a:rPr lang="en-US" sz="1600" dirty="0" smtClean="0"/>
              <a:t>Transcript show: c.</a:t>
            </a:r>
            <a:endParaRPr lang="he-IL" sz="1600" dirty="0" smtClean="0"/>
          </a:p>
          <a:p>
            <a:pPr marL="0" indent="0">
              <a:buNone/>
            </a:pPr>
            <a:endParaRPr lang="en-US" sz="1600" dirty="0"/>
          </a:p>
          <a:p>
            <a:pPr marL="0" indent="0" algn="r" rtl="1">
              <a:buNone/>
            </a:pPr>
            <a:r>
              <a:rPr lang="he-IL" sz="1600" dirty="0" smtClean="0"/>
              <a:t>אין צורך להגדיר משתנה כמו בשפות כמו </a:t>
            </a:r>
            <a:r>
              <a:rPr lang="en-US" sz="1600" dirty="0" smtClean="0"/>
              <a:t>CPP </a:t>
            </a:r>
            <a:r>
              <a:rPr lang="he-IL" sz="1600" dirty="0" smtClean="0"/>
              <a:t>או </a:t>
            </a:r>
            <a:r>
              <a:rPr lang="en-US" sz="1600" dirty="0" smtClean="0"/>
              <a:t>JAVA</a:t>
            </a:r>
            <a:endParaRPr lang="he-IL" sz="1600" dirty="0" smtClean="0"/>
          </a:p>
          <a:p>
            <a:pPr marL="0" indent="0" algn="r" rtl="1">
              <a:buNone/>
            </a:pPr>
            <a:r>
              <a:rPr lang="he-IL" sz="1600" dirty="0" smtClean="0"/>
              <a:t>אם משנה הוגדר בעת ההצבה כ </a:t>
            </a:r>
            <a:r>
              <a:rPr lang="en-US" sz="1600" dirty="0" smtClean="0"/>
              <a:t>integer </a:t>
            </a:r>
            <a:r>
              <a:rPr lang="he-IL" sz="1600" dirty="0" smtClean="0"/>
              <a:t> ואחר הוצב בו למשל </a:t>
            </a:r>
            <a:r>
              <a:rPr lang="en-US" sz="1600" dirty="0" smtClean="0"/>
              <a:t>float </a:t>
            </a:r>
            <a:r>
              <a:rPr lang="he-IL" sz="1600" dirty="0" smtClean="0"/>
              <a:t> זה מותר והוא ישנה את ה</a:t>
            </a:r>
            <a:r>
              <a:rPr lang="en-US" sz="1600" dirty="0" smtClean="0"/>
              <a:t>type </a:t>
            </a:r>
            <a:r>
              <a:rPr lang="he-IL" sz="1600" dirty="0" smtClean="0"/>
              <a:t> שלו</a:t>
            </a:r>
            <a:endParaRPr lang="en-US" sz="1600" dirty="0" smtClean="0"/>
          </a:p>
          <a:p>
            <a:pPr marL="0" indent="0" algn="r" rtl="1">
              <a:buNone/>
            </a:pPr>
            <a:r>
              <a:rPr lang="he-IL" sz="1600" dirty="0" smtClean="0"/>
              <a:t>יש עוד הרבה שלא נגענו ונראה בהמשך:</a:t>
            </a:r>
          </a:p>
          <a:p>
            <a:pPr marL="0" indent="0">
              <a:buNone/>
            </a:pPr>
            <a:r>
              <a:rPr lang="en-US" sz="1300" dirty="0"/>
              <a:t>x := Object new.                                            "bind to allocated instance of a class"</a:t>
            </a:r>
          </a:p>
          <a:p>
            <a:pPr marL="0" indent="0">
              <a:buNone/>
            </a:pPr>
            <a:r>
              <a:rPr lang="en-US" sz="1300" dirty="0"/>
              <a:t>x := 123 class.                                             "discover the object class"</a:t>
            </a:r>
          </a:p>
          <a:p>
            <a:pPr marL="0" indent="0">
              <a:buNone/>
            </a:pPr>
            <a:r>
              <a:rPr lang="en-US" sz="1300" dirty="0"/>
              <a:t>x := Integer superclass.                                    "discover the superclass of a class"</a:t>
            </a:r>
          </a:p>
          <a:p>
            <a:pPr marL="0" indent="0">
              <a:buNone/>
            </a:pPr>
            <a:r>
              <a:rPr lang="en-US" sz="1300" dirty="0"/>
              <a:t>x := Object </a:t>
            </a:r>
            <a:r>
              <a:rPr lang="en-US" sz="1300" dirty="0" err="1"/>
              <a:t>allInstances</a:t>
            </a:r>
            <a:r>
              <a:rPr lang="en-US" sz="1300" dirty="0"/>
              <a:t>.                                   "get an array of all instances of a class"</a:t>
            </a:r>
          </a:p>
          <a:p>
            <a:pPr marL="0" indent="0">
              <a:buNone/>
            </a:pPr>
            <a:r>
              <a:rPr lang="en-US" sz="1300" dirty="0"/>
              <a:t>x := Integer </a:t>
            </a:r>
            <a:r>
              <a:rPr lang="en-US" sz="1300" dirty="0" err="1"/>
              <a:t>allSuperclasses</a:t>
            </a:r>
            <a:r>
              <a:rPr lang="en-US" sz="1300" dirty="0"/>
              <a:t>.                               "get all </a:t>
            </a:r>
            <a:r>
              <a:rPr lang="en-US" sz="1300" dirty="0" err="1"/>
              <a:t>superclasses</a:t>
            </a:r>
            <a:r>
              <a:rPr lang="en-US" sz="1300" dirty="0"/>
              <a:t> of a class"</a:t>
            </a:r>
          </a:p>
          <a:p>
            <a:pPr marL="0" indent="0">
              <a:buNone/>
            </a:pPr>
            <a:r>
              <a:rPr lang="en-US" sz="1300" dirty="0"/>
              <a:t>x := 1.2 hash.                                              "hash value for object"</a:t>
            </a:r>
          </a:p>
          <a:p>
            <a:pPr marL="0" indent="0">
              <a:buNone/>
            </a:pPr>
            <a:r>
              <a:rPr lang="fr-FR" sz="1300" dirty="0"/>
              <a:t>y := x copy.                                                "copy object"</a:t>
            </a:r>
          </a:p>
          <a:p>
            <a:pPr marL="0" indent="0">
              <a:buNone/>
            </a:pPr>
            <a:r>
              <a:rPr lang="en-US" sz="1300" dirty="0"/>
              <a:t>y := x </a:t>
            </a:r>
            <a:r>
              <a:rPr lang="en-US" sz="1300" dirty="0" err="1"/>
              <a:t>shallowCopy</a:t>
            </a:r>
            <a:r>
              <a:rPr lang="en-US" sz="1300" dirty="0"/>
              <a:t>.                                         "copy object (not overridden)"</a:t>
            </a:r>
          </a:p>
          <a:p>
            <a:pPr marL="0" indent="0">
              <a:buNone/>
            </a:pPr>
            <a:r>
              <a:rPr lang="en-US" sz="1300" dirty="0"/>
              <a:t>y := x </a:t>
            </a:r>
            <a:r>
              <a:rPr lang="en-US" sz="1300" dirty="0" err="1"/>
              <a:t>deepCopy</a:t>
            </a:r>
            <a:r>
              <a:rPr lang="en-US" sz="1300" dirty="0"/>
              <a:t>.                                            "copy object and instance </a:t>
            </a:r>
            <a:r>
              <a:rPr lang="en-US" sz="1300" dirty="0" err="1"/>
              <a:t>vars</a:t>
            </a:r>
            <a:r>
              <a:rPr lang="en-US" sz="1300" dirty="0"/>
              <a:t>"</a:t>
            </a:r>
          </a:p>
          <a:p>
            <a:pPr marL="0" indent="0">
              <a:buNone/>
            </a:pPr>
            <a:r>
              <a:rPr lang="en-US" sz="1300" dirty="0"/>
              <a:t>y := x </a:t>
            </a:r>
            <a:r>
              <a:rPr lang="en-US" sz="1300" dirty="0" err="1"/>
              <a:t>veryDeepCopy</a:t>
            </a:r>
            <a:r>
              <a:rPr lang="en-US" sz="1300" dirty="0"/>
              <a:t>.                                        "complete tree copy using a dictionary"</a:t>
            </a:r>
          </a:p>
          <a:p>
            <a:pPr marL="0" indent="0" algn="r" rtl="1">
              <a:buNone/>
            </a:pPr>
            <a:endParaRPr lang="he-IL" sz="1600" dirty="0" smtClean="0"/>
          </a:p>
          <a:p>
            <a:pPr marL="0" indent="0" algn="r" rtl="1">
              <a:buNone/>
            </a:pPr>
            <a:endParaRPr lang="he-IL" sz="1600" dirty="0" smtClean="0"/>
          </a:p>
          <a:p>
            <a:pPr marL="0" indent="0" algn="r" rtl="1">
              <a:buNone/>
            </a:pPr>
            <a:endParaRPr lang="en-US" sz="1600" dirty="0"/>
          </a:p>
        </p:txBody>
      </p:sp>
    </p:spTree>
    <p:extLst>
      <p:ext uri="{BB962C8B-B14F-4D97-AF65-F5344CB8AC3E}">
        <p14:creationId xmlns:p14="http://schemas.microsoft.com/office/powerpoint/2010/main" val="19556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400" dirty="0" smtClean="0">
                <a:hlinkClick r:id="rId2"/>
              </a:rPr>
              <a:t>Constant</a:t>
            </a:r>
            <a:endParaRPr lang="en-US" sz="2400" dirty="0"/>
          </a:p>
        </p:txBody>
      </p:sp>
      <p:sp>
        <p:nvSpPr>
          <p:cNvPr id="3" name="Content Placeholder 2"/>
          <p:cNvSpPr>
            <a:spLocks noGrp="1"/>
          </p:cNvSpPr>
          <p:nvPr>
            <p:ph idx="1"/>
          </p:nvPr>
        </p:nvSpPr>
        <p:spPr>
          <a:xfrm>
            <a:off x="457200" y="990600"/>
            <a:ext cx="8229600" cy="5638800"/>
          </a:xfrm>
        </p:spPr>
        <p:txBody>
          <a:bodyPr>
            <a:normAutofit/>
          </a:bodyPr>
          <a:lstStyle/>
          <a:p>
            <a:pPr marL="0" indent="0">
              <a:buNone/>
            </a:pPr>
            <a:r>
              <a:rPr lang="en-US" sz="1200" dirty="0"/>
              <a:t>b := true.                                                  "true constant"</a:t>
            </a:r>
          </a:p>
          <a:p>
            <a:pPr marL="0" indent="0">
              <a:buNone/>
            </a:pPr>
            <a:r>
              <a:rPr lang="en-US" sz="1200" dirty="0"/>
              <a:t>b := false.                                                 "false constant"</a:t>
            </a:r>
          </a:p>
          <a:p>
            <a:pPr marL="0" indent="0">
              <a:buNone/>
            </a:pPr>
            <a:r>
              <a:rPr lang="fr-FR" sz="1200" dirty="0"/>
              <a:t>x := nil.                                                   "nil object constant"</a:t>
            </a:r>
          </a:p>
          <a:p>
            <a:pPr marL="0" indent="0">
              <a:buNone/>
            </a:pPr>
            <a:r>
              <a:rPr lang="en-US" sz="1200" dirty="0"/>
              <a:t>x := 1.                                                     "integer constants"</a:t>
            </a:r>
          </a:p>
          <a:p>
            <a:pPr marL="0" indent="0">
              <a:buNone/>
            </a:pPr>
            <a:r>
              <a:rPr lang="en-US" sz="1200" dirty="0"/>
              <a:t>x := 3.14.                                                  "float constants"</a:t>
            </a:r>
          </a:p>
          <a:p>
            <a:pPr marL="0" indent="0">
              <a:buNone/>
            </a:pPr>
            <a:r>
              <a:rPr lang="en-US" sz="1200" dirty="0"/>
              <a:t>x := 2e-2.                                                  "fractional constants"</a:t>
            </a:r>
          </a:p>
          <a:p>
            <a:pPr marL="0" indent="0">
              <a:buNone/>
            </a:pPr>
            <a:r>
              <a:rPr lang="en-US" sz="1200" dirty="0"/>
              <a:t>x := 16r0F.                                                 "hex constant".</a:t>
            </a:r>
          </a:p>
          <a:p>
            <a:pPr marL="0" indent="0">
              <a:buNone/>
            </a:pPr>
            <a:r>
              <a:rPr lang="en-US" sz="1200" dirty="0"/>
              <a:t>x := -1.                                                    "negative constants"</a:t>
            </a:r>
          </a:p>
          <a:p>
            <a:pPr marL="0" indent="0">
              <a:buNone/>
            </a:pPr>
            <a:r>
              <a:rPr lang="en-US" sz="1200" dirty="0"/>
              <a:t>x := 'Hello'.                                               "string constant"</a:t>
            </a:r>
          </a:p>
          <a:p>
            <a:pPr marL="0" indent="0">
              <a:buNone/>
            </a:pPr>
            <a:r>
              <a:rPr lang="en-US" sz="1200" dirty="0"/>
              <a:t>x := '</a:t>
            </a:r>
            <a:r>
              <a:rPr lang="en-US" sz="1200" dirty="0" err="1"/>
              <a:t>I''m</a:t>
            </a:r>
            <a:r>
              <a:rPr lang="en-US" sz="1200" dirty="0"/>
              <a:t> here'.                                           "single quote escape"</a:t>
            </a:r>
          </a:p>
          <a:p>
            <a:pPr marL="0" indent="0">
              <a:buNone/>
            </a:pPr>
            <a:r>
              <a:rPr lang="en-US" sz="1200" dirty="0"/>
              <a:t>x := $A.                                                    "character constant"</a:t>
            </a:r>
          </a:p>
          <a:p>
            <a:pPr marL="0" indent="0">
              <a:buNone/>
            </a:pPr>
            <a:r>
              <a:rPr lang="en-US" sz="1200" dirty="0"/>
              <a:t>x := $ .                                                    "character constant (space)"</a:t>
            </a:r>
          </a:p>
          <a:p>
            <a:pPr marL="0" indent="0">
              <a:buNone/>
            </a:pPr>
            <a:r>
              <a:rPr lang="en-US" sz="1200" dirty="0">
                <a:solidFill>
                  <a:srgbClr val="FF0000"/>
                </a:solidFill>
              </a:rPr>
              <a:t>x := #</a:t>
            </a:r>
            <a:r>
              <a:rPr lang="en-US" sz="1200" dirty="0" err="1">
                <a:solidFill>
                  <a:srgbClr val="FF0000"/>
                </a:solidFill>
              </a:rPr>
              <a:t>aSymbol</a:t>
            </a:r>
            <a:r>
              <a:rPr lang="en-US" sz="1200" dirty="0">
                <a:solidFill>
                  <a:srgbClr val="FF0000"/>
                </a:solidFill>
              </a:rPr>
              <a:t>.                                              "symbol constants"</a:t>
            </a:r>
          </a:p>
          <a:p>
            <a:pPr marL="0" indent="0">
              <a:buNone/>
            </a:pPr>
            <a:r>
              <a:rPr lang="en-US" sz="1200" dirty="0">
                <a:solidFill>
                  <a:srgbClr val="FF0000"/>
                </a:solidFill>
              </a:rPr>
              <a:t>x := #(3 2 1).                                              "array constants"</a:t>
            </a:r>
          </a:p>
          <a:p>
            <a:pPr marL="0" indent="0">
              <a:buNone/>
            </a:pPr>
            <a:r>
              <a:rPr lang="en-US" sz="1200" dirty="0">
                <a:solidFill>
                  <a:srgbClr val="FF0000"/>
                </a:solidFill>
              </a:rPr>
              <a:t>x := #('</a:t>
            </a:r>
            <a:r>
              <a:rPr lang="en-US" sz="1200" dirty="0" err="1">
                <a:solidFill>
                  <a:srgbClr val="FF0000"/>
                </a:solidFill>
              </a:rPr>
              <a:t>abc</a:t>
            </a:r>
            <a:r>
              <a:rPr lang="en-US" sz="1200" dirty="0">
                <a:solidFill>
                  <a:srgbClr val="FF0000"/>
                </a:solidFill>
              </a:rPr>
              <a:t>' 2 $a).                                         "mixing of types </a:t>
            </a:r>
            <a:r>
              <a:rPr lang="en-US" sz="1200" dirty="0" smtClean="0">
                <a:solidFill>
                  <a:srgbClr val="FF0000"/>
                </a:solidFill>
              </a:rPr>
              <a:t>allowed“</a:t>
            </a:r>
          </a:p>
          <a:p>
            <a:pPr marL="0" indent="0" algn="r" rtl="1">
              <a:buNone/>
            </a:pPr>
            <a:r>
              <a:rPr lang="he-IL" sz="1200" dirty="0" smtClean="0"/>
              <a:t>חוץ מהצבועים באדום, כל הקבועים הנ"ל די ברורים.</a:t>
            </a:r>
          </a:p>
          <a:p>
            <a:pPr marL="0" indent="0" algn="r" rtl="1">
              <a:buNone/>
            </a:pPr>
            <a:r>
              <a:rPr lang="he-IL" sz="1200" dirty="0" smtClean="0"/>
              <a:t>את השלושה נסביר בפירוט מאוחר יותר.</a:t>
            </a:r>
          </a:p>
          <a:p>
            <a:pPr marL="0" indent="0" algn="r" rtl="1">
              <a:buNone/>
            </a:pPr>
            <a:endParaRPr lang="he-IL" sz="1200" dirty="0"/>
          </a:p>
          <a:p>
            <a:pPr marL="0" indent="0" algn="r" rtl="1">
              <a:buNone/>
            </a:pPr>
            <a:r>
              <a:rPr lang="he-IL" sz="1200" dirty="0" smtClean="0"/>
              <a:t>הנה למשל דוגמא ל </a:t>
            </a:r>
            <a:r>
              <a:rPr lang="en-US" sz="1200" dirty="0" smtClean="0"/>
              <a:t>Space </a:t>
            </a:r>
          </a:p>
          <a:p>
            <a:pPr marL="0" indent="0" algn="l">
              <a:buNone/>
            </a:pPr>
            <a:r>
              <a:rPr lang="en-US" sz="1200" dirty="0" smtClean="0"/>
              <a:t>x := $ .                                                </a:t>
            </a:r>
          </a:p>
          <a:p>
            <a:pPr marL="0" indent="0" algn="l">
              <a:buNone/>
            </a:pPr>
            <a:r>
              <a:rPr lang="en-US" sz="1200" dirty="0" smtClean="0"/>
              <a:t>Transcript show: 'Hello'.</a:t>
            </a:r>
          </a:p>
          <a:p>
            <a:pPr marL="0" indent="0" algn="l">
              <a:buNone/>
            </a:pPr>
            <a:r>
              <a:rPr lang="en-US" sz="1200" dirty="0" smtClean="0"/>
              <a:t>Transcript show: x.</a:t>
            </a:r>
          </a:p>
          <a:p>
            <a:pPr marL="0" indent="0" algn="l">
              <a:buNone/>
            </a:pPr>
            <a:r>
              <a:rPr lang="en-US" sz="1200" dirty="0" smtClean="0"/>
              <a:t>Transcript show: 'World'.</a:t>
            </a:r>
            <a:endParaRPr lang="en-US" sz="1200" dirty="0"/>
          </a:p>
        </p:txBody>
      </p:sp>
    </p:spTree>
    <p:extLst>
      <p:ext uri="{BB962C8B-B14F-4D97-AF65-F5344CB8AC3E}">
        <p14:creationId xmlns:p14="http://schemas.microsoft.com/office/powerpoint/2010/main" val="419730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lgn="r" rtl="1">
              <a:buNone/>
            </a:pPr>
            <a:r>
              <a:rPr lang="he-IL" sz="1600" dirty="0" smtClean="0"/>
              <a:t>בתחום זה השפה עשירה באפשרויות כמו </a:t>
            </a:r>
            <a:r>
              <a:rPr lang="en-US" sz="1600" dirty="0" smtClean="0"/>
              <a:t>even, odd</a:t>
            </a:r>
            <a:r>
              <a:rPr lang="he-IL" sz="1600" dirty="0" smtClean="0"/>
              <a:t> ועוד.</a:t>
            </a:r>
          </a:p>
          <a:p>
            <a:pPr marL="0" indent="0" algn="r" rtl="1">
              <a:buNone/>
            </a:pPr>
            <a:r>
              <a:rPr lang="he-IL" sz="1600" dirty="0" smtClean="0"/>
              <a:t>דוגמא:</a:t>
            </a:r>
          </a:p>
          <a:p>
            <a:pPr marL="0" indent="0">
              <a:buNone/>
            </a:pPr>
            <a:r>
              <a:rPr lang="en-US" sz="1600" dirty="0" smtClean="0"/>
              <a:t>x := 1. y := 2.</a:t>
            </a:r>
          </a:p>
          <a:p>
            <a:pPr marL="0" indent="0">
              <a:buNone/>
            </a:pPr>
            <a:r>
              <a:rPr lang="en-US" sz="1600" dirty="0" smtClean="0"/>
              <a:t>b := (x = y).                                               "equals"</a:t>
            </a:r>
          </a:p>
          <a:p>
            <a:pPr marL="0" indent="0">
              <a:buNone/>
            </a:pPr>
            <a:r>
              <a:rPr lang="en-US" sz="1600" dirty="0" smtClean="0"/>
              <a:t>Transcript show: b.</a:t>
            </a:r>
            <a:r>
              <a:rPr lang="he-IL" sz="1600" dirty="0" smtClean="0"/>
              <a:t>         </a:t>
            </a:r>
            <a:r>
              <a:rPr lang="en-US" sz="1600" dirty="0" smtClean="0"/>
              <a:t>                      “ will print false”</a:t>
            </a:r>
          </a:p>
          <a:p>
            <a:r>
              <a:rPr lang="en-US" sz="1600" dirty="0"/>
              <a:t>x := 1. y := 2.</a:t>
            </a:r>
          </a:p>
          <a:p>
            <a:r>
              <a:rPr lang="en-US" sz="1600" dirty="0"/>
              <a:t>b := (x = y).                                               "equals"</a:t>
            </a:r>
          </a:p>
          <a:p>
            <a:r>
              <a:rPr lang="en-US" sz="1600" dirty="0"/>
              <a:t>b := (x ~= y).                                              "not equals"</a:t>
            </a:r>
          </a:p>
          <a:p>
            <a:r>
              <a:rPr lang="en-US" sz="1600" dirty="0"/>
              <a:t>b := (x == y).                                              "identical"</a:t>
            </a:r>
          </a:p>
          <a:p>
            <a:r>
              <a:rPr lang="en-US" sz="1600" dirty="0"/>
              <a:t>b := (x ~~ y).                                              "not identical"</a:t>
            </a:r>
          </a:p>
          <a:p>
            <a:r>
              <a:rPr lang="en-US" sz="1600" dirty="0"/>
              <a:t>b := (x &gt; y).                                               "greater than"</a:t>
            </a:r>
          </a:p>
          <a:p>
            <a:r>
              <a:rPr lang="en-US" sz="1600" dirty="0"/>
              <a:t>b := (x &lt; y).                                               "less than"</a:t>
            </a:r>
          </a:p>
          <a:p>
            <a:r>
              <a:rPr lang="en-US" sz="1600" dirty="0"/>
              <a:t>b := (x &gt;= y).                                              "greater than or equal"</a:t>
            </a:r>
          </a:p>
          <a:p>
            <a:r>
              <a:rPr lang="en-US" sz="1600" dirty="0"/>
              <a:t>b := (x &lt;= y).                                              "less than or equal"</a:t>
            </a:r>
          </a:p>
          <a:p>
            <a:r>
              <a:rPr lang="en-US" sz="1600" dirty="0"/>
              <a:t>b := b not.                                                 "</a:t>
            </a:r>
            <a:r>
              <a:rPr lang="en-US" sz="1600" dirty="0" err="1"/>
              <a:t>boolean</a:t>
            </a:r>
            <a:r>
              <a:rPr lang="en-US" sz="1600" dirty="0"/>
              <a:t> not"</a:t>
            </a:r>
          </a:p>
          <a:p>
            <a:r>
              <a:rPr lang="en-US" sz="1600" dirty="0"/>
              <a:t>b := (x &lt; 5) &amp; (y &gt; 1).                                     "</a:t>
            </a:r>
            <a:r>
              <a:rPr lang="en-US" sz="1600" dirty="0" err="1"/>
              <a:t>boolean</a:t>
            </a:r>
            <a:r>
              <a:rPr lang="en-US" sz="1600" dirty="0"/>
              <a:t> and"</a:t>
            </a:r>
          </a:p>
          <a:p>
            <a:r>
              <a:rPr lang="en-US" sz="1600" dirty="0"/>
              <a:t>b := (x &lt; 5) | (y &gt; 1).                                     "</a:t>
            </a:r>
            <a:r>
              <a:rPr lang="en-US" sz="1600" dirty="0" err="1"/>
              <a:t>boolean</a:t>
            </a:r>
            <a:r>
              <a:rPr lang="en-US" sz="1600" dirty="0"/>
              <a:t> or"</a:t>
            </a:r>
          </a:p>
          <a:p>
            <a:r>
              <a:rPr lang="en-US" sz="1600" dirty="0"/>
              <a:t>b := (x &lt; 5) and: [y &gt; 1].                                  "</a:t>
            </a:r>
            <a:r>
              <a:rPr lang="en-US" sz="1600" dirty="0" err="1"/>
              <a:t>boolean</a:t>
            </a:r>
            <a:r>
              <a:rPr lang="en-US" sz="1600" dirty="0"/>
              <a:t> and (short-circuit)"</a:t>
            </a:r>
          </a:p>
          <a:p>
            <a:r>
              <a:rPr lang="en-US" sz="1600" dirty="0"/>
              <a:t>b := (x &lt; 5) or: [y &gt; 1].                                   "</a:t>
            </a:r>
            <a:r>
              <a:rPr lang="en-US" sz="1600" dirty="0" err="1"/>
              <a:t>boolean</a:t>
            </a:r>
            <a:r>
              <a:rPr lang="en-US" sz="1600" dirty="0"/>
              <a:t> or (short-circuit)"</a:t>
            </a:r>
          </a:p>
          <a:p>
            <a:r>
              <a:rPr lang="en-US" sz="1600" dirty="0"/>
              <a:t>b := (x &lt; 5) </a:t>
            </a:r>
            <a:r>
              <a:rPr lang="en-US" sz="1600" dirty="0" err="1"/>
              <a:t>eqv</a:t>
            </a:r>
            <a:r>
              <a:rPr lang="en-US" sz="1600" dirty="0"/>
              <a:t>: (y &gt; 1).                                  "test if both true or both false"</a:t>
            </a:r>
          </a:p>
          <a:p>
            <a:r>
              <a:rPr lang="en-US" sz="1600" dirty="0"/>
              <a:t>b := (x &lt; 5) </a:t>
            </a:r>
            <a:r>
              <a:rPr lang="en-US" sz="1600" dirty="0" err="1"/>
              <a:t>xor</a:t>
            </a:r>
            <a:r>
              <a:rPr lang="en-US" sz="1600" dirty="0"/>
              <a:t>: (y &gt; 1).                                  "test if one true and other false"</a:t>
            </a:r>
          </a:p>
          <a:p>
            <a:r>
              <a:rPr lang="en-US" sz="1600" dirty="0"/>
              <a:t>b := 5 between: 3 and: 12.                                  "between (inclusive)"</a:t>
            </a:r>
          </a:p>
        </p:txBody>
      </p:sp>
    </p:spTree>
    <p:extLst>
      <p:ext uri="{BB962C8B-B14F-4D97-AF65-F5344CB8AC3E}">
        <p14:creationId xmlns:p14="http://schemas.microsoft.com/office/powerpoint/2010/main" val="396863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3200" dirty="0" smtClean="0"/>
              <a:t> המשך</a:t>
            </a:r>
            <a:r>
              <a:rPr lang="en-US" sz="3200" dirty="0" smtClean="0"/>
              <a:t>Boolean </a:t>
            </a:r>
            <a:endParaRPr lang="en-US" sz="3200" dirty="0"/>
          </a:p>
        </p:txBody>
      </p:sp>
      <p:sp>
        <p:nvSpPr>
          <p:cNvPr id="3" name="Content Placeholder 2"/>
          <p:cNvSpPr>
            <a:spLocks noGrp="1"/>
          </p:cNvSpPr>
          <p:nvPr>
            <p:ph idx="1"/>
          </p:nvPr>
        </p:nvSpPr>
        <p:spPr>
          <a:xfrm>
            <a:off x="457200" y="1219200"/>
            <a:ext cx="8229600" cy="5486400"/>
          </a:xfrm>
        </p:spPr>
        <p:txBody>
          <a:bodyPr>
            <a:normAutofit fontScale="55000" lnSpcReduction="20000"/>
          </a:bodyPr>
          <a:lstStyle/>
          <a:p>
            <a:r>
              <a:rPr lang="en-US" dirty="0"/>
              <a:t>b := 123 </a:t>
            </a:r>
            <a:r>
              <a:rPr lang="en-US" dirty="0" err="1"/>
              <a:t>isKindOf</a:t>
            </a:r>
            <a:r>
              <a:rPr lang="en-US" dirty="0"/>
              <a:t>: Number.                                  "test if object is class or subclass of"</a:t>
            </a:r>
          </a:p>
          <a:p>
            <a:r>
              <a:rPr lang="en-US" dirty="0"/>
              <a:t>b := 123 </a:t>
            </a:r>
            <a:r>
              <a:rPr lang="en-US" dirty="0" err="1"/>
              <a:t>isMemberOf</a:t>
            </a:r>
            <a:r>
              <a:rPr lang="en-US" dirty="0"/>
              <a:t>: </a:t>
            </a:r>
            <a:r>
              <a:rPr lang="en-US" dirty="0" err="1"/>
              <a:t>SmallInteger</a:t>
            </a:r>
            <a:r>
              <a:rPr lang="en-US" dirty="0"/>
              <a:t>.                          "test if object is type of class"</a:t>
            </a:r>
          </a:p>
          <a:p>
            <a:r>
              <a:rPr lang="en-US" dirty="0"/>
              <a:t>b := 123 </a:t>
            </a:r>
            <a:r>
              <a:rPr lang="en-US" dirty="0" err="1"/>
              <a:t>respondsTo</a:t>
            </a:r>
            <a:r>
              <a:rPr lang="en-US" dirty="0"/>
              <a:t>: </a:t>
            </a:r>
            <a:r>
              <a:rPr lang="en-US" dirty="0" err="1"/>
              <a:t>sqrt</a:t>
            </a:r>
            <a:r>
              <a:rPr lang="en-US" dirty="0"/>
              <a:t>.                                  "test if object responds to message"</a:t>
            </a:r>
          </a:p>
          <a:p>
            <a:r>
              <a:rPr lang="en-US" dirty="0"/>
              <a:t>b := x </a:t>
            </a:r>
            <a:r>
              <a:rPr lang="en-US" dirty="0" err="1"/>
              <a:t>isNil</a:t>
            </a:r>
            <a:r>
              <a:rPr lang="en-US" dirty="0"/>
              <a:t>.                                               "test if object is nil"</a:t>
            </a:r>
          </a:p>
          <a:p>
            <a:r>
              <a:rPr lang="en-US" dirty="0"/>
              <a:t>b := x </a:t>
            </a:r>
            <a:r>
              <a:rPr lang="en-US" dirty="0" err="1"/>
              <a:t>isZero</a:t>
            </a:r>
            <a:r>
              <a:rPr lang="en-US" dirty="0"/>
              <a:t>.                                              "test if number is zero"</a:t>
            </a:r>
          </a:p>
          <a:p>
            <a:r>
              <a:rPr lang="en-US" dirty="0"/>
              <a:t>b := x positive.                                            "test if number is positive"</a:t>
            </a:r>
          </a:p>
          <a:p>
            <a:r>
              <a:rPr lang="en-US" dirty="0"/>
              <a:t>b := x </a:t>
            </a:r>
            <a:r>
              <a:rPr lang="en-US" dirty="0" err="1"/>
              <a:t>strictlyPositive</a:t>
            </a:r>
            <a:r>
              <a:rPr lang="en-US" dirty="0"/>
              <a:t>.                                    "test if number is greater than zero"</a:t>
            </a:r>
          </a:p>
          <a:p>
            <a:r>
              <a:rPr lang="en-US" dirty="0"/>
              <a:t>b := x negative.                                            "test if number is negative"</a:t>
            </a:r>
          </a:p>
          <a:p>
            <a:r>
              <a:rPr lang="en-US" dirty="0"/>
              <a:t>b := x even.                                                "test if number is even"</a:t>
            </a:r>
          </a:p>
          <a:p>
            <a:r>
              <a:rPr lang="en-US" dirty="0"/>
              <a:t>b := x odd.                                                 "test if number is odd"</a:t>
            </a:r>
          </a:p>
          <a:p>
            <a:r>
              <a:rPr lang="en-US" dirty="0"/>
              <a:t>b := x </a:t>
            </a:r>
            <a:r>
              <a:rPr lang="en-US" dirty="0" err="1"/>
              <a:t>isLiteral</a:t>
            </a:r>
            <a:r>
              <a:rPr lang="en-US" dirty="0"/>
              <a:t>.                                           "test if literal constant"</a:t>
            </a:r>
          </a:p>
          <a:p>
            <a:r>
              <a:rPr lang="en-US" dirty="0"/>
              <a:t>b := x </a:t>
            </a:r>
            <a:r>
              <a:rPr lang="en-US" dirty="0" err="1"/>
              <a:t>isInteger</a:t>
            </a:r>
            <a:r>
              <a:rPr lang="en-US" dirty="0"/>
              <a:t>.                                           "test if object is integer"</a:t>
            </a:r>
          </a:p>
          <a:p>
            <a:r>
              <a:rPr lang="en-US" dirty="0"/>
              <a:t>b := x </a:t>
            </a:r>
            <a:r>
              <a:rPr lang="en-US" dirty="0" err="1"/>
              <a:t>isFloat</a:t>
            </a:r>
            <a:r>
              <a:rPr lang="en-US" dirty="0"/>
              <a:t>.                                             "test if object is float"</a:t>
            </a:r>
          </a:p>
          <a:p>
            <a:r>
              <a:rPr lang="en-US" dirty="0"/>
              <a:t>b := x </a:t>
            </a:r>
            <a:r>
              <a:rPr lang="en-US" dirty="0" err="1"/>
              <a:t>isNumber</a:t>
            </a:r>
            <a:r>
              <a:rPr lang="en-US" dirty="0"/>
              <a:t>.                                            "test if object is number"</a:t>
            </a:r>
          </a:p>
          <a:p>
            <a:r>
              <a:rPr lang="en-US" dirty="0"/>
              <a:t>b := $A </a:t>
            </a:r>
            <a:r>
              <a:rPr lang="en-US" dirty="0" err="1"/>
              <a:t>isUppercase</a:t>
            </a:r>
            <a:r>
              <a:rPr lang="en-US" dirty="0"/>
              <a:t>.                                        "test if upper case character"</a:t>
            </a:r>
          </a:p>
          <a:p>
            <a:r>
              <a:rPr lang="en-US" dirty="0"/>
              <a:t>b := $A </a:t>
            </a:r>
            <a:r>
              <a:rPr lang="en-US" dirty="0" err="1"/>
              <a:t>isLowercase</a:t>
            </a:r>
            <a:r>
              <a:rPr lang="en-US" dirty="0"/>
              <a:t>.                                        "test if lower case character"</a:t>
            </a:r>
          </a:p>
        </p:txBody>
      </p:sp>
    </p:spTree>
    <p:extLst>
      <p:ext uri="{BB962C8B-B14F-4D97-AF65-F5344CB8AC3E}">
        <p14:creationId xmlns:p14="http://schemas.microsoft.com/office/powerpoint/2010/main" val="162371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דוגמא</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Transcript clear.</a:t>
            </a:r>
          </a:p>
          <a:p>
            <a:pPr marL="0" indent="0">
              <a:buNone/>
            </a:pPr>
            <a:r>
              <a:rPr lang="en-US" dirty="0" smtClean="0"/>
              <a:t>b:=10.</a:t>
            </a:r>
          </a:p>
          <a:p>
            <a:pPr marL="0" indent="0">
              <a:buNone/>
            </a:pPr>
            <a:r>
              <a:rPr lang="en-US" dirty="0" smtClean="0"/>
              <a:t>b := x negative.                                            "test if number is negative"</a:t>
            </a:r>
          </a:p>
          <a:p>
            <a:pPr marL="0" indent="0">
              <a:buNone/>
            </a:pPr>
            <a:r>
              <a:rPr lang="en-US" dirty="0" smtClean="0"/>
              <a:t>Transcript show: 'Is negative', </a:t>
            </a:r>
            <a:r>
              <a:rPr lang="en-US" dirty="0" err="1" smtClean="0"/>
              <a:t>b;cr</a:t>
            </a:r>
            <a:r>
              <a:rPr lang="en-US" dirty="0" smtClean="0"/>
              <a:t>.</a:t>
            </a:r>
          </a:p>
          <a:p>
            <a:pPr marL="0" indent="0">
              <a:buNone/>
            </a:pPr>
            <a:r>
              <a:rPr lang="en-US" dirty="0" smtClean="0"/>
              <a:t>b := x even.                                                "test if number is even"</a:t>
            </a:r>
          </a:p>
          <a:p>
            <a:pPr marL="0" indent="0">
              <a:buNone/>
            </a:pPr>
            <a:r>
              <a:rPr lang="en-US" dirty="0" smtClean="0"/>
              <a:t>Transcript show: 'Is even number ', b  ;cr.</a:t>
            </a:r>
          </a:p>
          <a:p>
            <a:pPr marL="0" indent="0">
              <a:buNone/>
            </a:pPr>
            <a:r>
              <a:rPr lang="en-US" dirty="0" smtClean="0"/>
              <a:t>b := x odd.                                                 "test if number is odd"</a:t>
            </a:r>
          </a:p>
          <a:p>
            <a:pPr marL="0" indent="0">
              <a:buNone/>
            </a:pPr>
            <a:r>
              <a:rPr lang="en-US" dirty="0" smtClean="0"/>
              <a:t>Transcript show: 'Is odd number ', b  ;cr.</a:t>
            </a:r>
          </a:p>
          <a:p>
            <a:pPr marL="0" indent="0">
              <a:buNone/>
            </a:pPr>
            <a:r>
              <a:rPr lang="en-US" dirty="0" smtClean="0"/>
              <a:t>b := x </a:t>
            </a:r>
            <a:r>
              <a:rPr lang="en-US" dirty="0" err="1" smtClean="0"/>
              <a:t>isLiteral</a:t>
            </a:r>
            <a:r>
              <a:rPr lang="en-US" dirty="0" smtClean="0"/>
              <a:t>.                                           "test if literal constant"</a:t>
            </a:r>
          </a:p>
          <a:p>
            <a:pPr marL="0" indent="0">
              <a:buNone/>
            </a:pPr>
            <a:r>
              <a:rPr lang="en-US" dirty="0" smtClean="0"/>
              <a:t>Transcript show: 'Is literal constant ', b  ;cr.</a:t>
            </a:r>
          </a:p>
          <a:p>
            <a:pPr marL="0" indent="0">
              <a:buNone/>
            </a:pPr>
            <a:r>
              <a:rPr lang="en-US" dirty="0" smtClean="0"/>
              <a:t>b := x </a:t>
            </a:r>
            <a:r>
              <a:rPr lang="en-US" dirty="0" err="1" smtClean="0"/>
              <a:t>isInteger</a:t>
            </a:r>
            <a:r>
              <a:rPr lang="en-US" dirty="0" smtClean="0"/>
              <a:t>.                                           "test if object is integer"</a:t>
            </a:r>
          </a:p>
          <a:p>
            <a:pPr marL="0" indent="0">
              <a:buNone/>
            </a:pPr>
            <a:r>
              <a:rPr lang="en-US" dirty="0" smtClean="0"/>
              <a:t>Transcript show: 'Is Integer ', b  ;cr.</a:t>
            </a:r>
          </a:p>
          <a:p>
            <a:pPr marL="0" indent="0">
              <a:buNone/>
            </a:pPr>
            <a:r>
              <a:rPr lang="en-US" dirty="0" smtClean="0"/>
              <a:t>b := x </a:t>
            </a:r>
            <a:r>
              <a:rPr lang="en-US" dirty="0" err="1" smtClean="0"/>
              <a:t>isFloat</a:t>
            </a:r>
            <a:r>
              <a:rPr lang="en-US" dirty="0" smtClean="0"/>
              <a:t>.                                             "test if object is float"</a:t>
            </a:r>
          </a:p>
          <a:p>
            <a:pPr marL="0" indent="0">
              <a:buNone/>
            </a:pPr>
            <a:r>
              <a:rPr lang="en-US" dirty="0" smtClean="0"/>
              <a:t>Transcript show: 'Is float ', b  ;cr.</a:t>
            </a:r>
          </a:p>
          <a:p>
            <a:pPr marL="0" indent="0">
              <a:buNone/>
            </a:pPr>
            <a:r>
              <a:rPr lang="en-US" dirty="0" smtClean="0"/>
              <a:t>b := x </a:t>
            </a:r>
            <a:r>
              <a:rPr lang="en-US" dirty="0" err="1" smtClean="0"/>
              <a:t>isNumber</a:t>
            </a:r>
            <a:r>
              <a:rPr lang="en-US" dirty="0" smtClean="0"/>
              <a:t>.                                            "test if object is number"</a:t>
            </a:r>
          </a:p>
          <a:p>
            <a:pPr marL="0" indent="0">
              <a:buNone/>
            </a:pPr>
            <a:r>
              <a:rPr lang="en-US" dirty="0" smtClean="0"/>
              <a:t>Transcript show: 'Is number ', b  ;cr.</a:t>
            </a:r>
          </a:p>
          <a:p>
            <a:pPr marL="0" indent="0">
              <a:buNone/>
            </a:pPr>
            <a:r>
              <a:rPr lang="en-US" dirty="0" smtClean="0"/>
              <a:t>b := $A </a:t>
            </a:r>
            <a:r>
              <a:rPr lang="en-US" dirty="0" err="1" smtClean="0"/>
              <a:t>isUppercase</a:t>
            </a:r>
            <a:r>
              <a:rPr lang="en-US" dirty="0" smtClean="0"/>
              <a:t>.                                        "test if upper case character"</a:t>
            </a:r>
          </a:p>
          <a:p>
            <a:pPr marL="0" indent="0">
              <a:buNone/>
            </a:pPr>
            <a:r>
              <a:rPr lang="en-US" dirty="0" smtClean="0"/>
              <a:t>Transcript show: 'Is upper case ', b  ;cr.</a:t>
            </a:r>
          </a:p>
          <a:p>
            <a:pPr marL="0" indent="0">
              <a:buNone/>
            </a:pPr>
            <a:r>
              <a:rPr lang="en-US" dirty="0" smtClean="0"/>
              <a:t>b := $A </a:t>
            </a:r>
            <a:r>
              <a:rPr lang="en-US" dirty="0" err="1" smtClean="0"/>
              <a:t>isLowercase</a:t>
            </a:r>
            <a:r>
              <a:rPr lang="en-US" dirty="0" smtClean="0"/>
              <a:t>.                                        "test if lower case character"</a:t>
            </a:r>
          </a:p>
          <a:p>
            <a:pPr marL="0" indent="0">
              <a:buNone/>
            </a:pPr>
            <a:r>
              <a:rPr lang="en-US" dirty="0" smtClean="0"/>
              <a:t>Transcript show: 'Is lower case ', b  ;cr.</a:t>
            </a:r>
          </a:p>
          <a:p>
            <a:pPr marL="0" indent="0">
              <a:buNone/>
            </a:pPr>
            <a:endParaRPr lang="en-US" dirty="0"/>
          </a:p>
        </p:txBody>
      </p:sp>
    </p:spTree>
    <p:extLst>
      <p:ext uri="{BB962C8B-B14F-4D97-AF65-F5344CB8AC3E}">
        <p14:creationId xmlns:p14="http://schemas.microsoft.com/office/powerpoint/2010/main" val="35493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hlinkClick r:id="rId2"/>
              </a:rPr>
              <a:t>פעולות ארתימטיות</a:t>
            </a:r>
            <a:endParaRPr lang="en-US" dirty="0"/>
          </a:p>
        </p:txBody>
      </p:sp>
      <p:sp>
        <p:nvSpPr>
          <p:cNvPr id="3" name="Content Placeholder 2"/>
          <p:cNvSpPr>
            <a:spLocks noGrp="1"/>
          </p:cNvSpPr>
          <p:nvPr>
            <p:ph idx="1"/>
          </p:nvPr>
        </p:nvSpPr>
        <p:spPr/>
        <p:txBody>
          <a:bodyPr>
            <a:normAutofit fontScale="55000" lnSpcReduction="20000"/>
          </a:bodyPr>
          <a:lstStyle/>
          <a:p>
            <a:pPr algn="r" rtl="1"/>
            <a:r>
              <a:rPr lang="he-IL" sz="2400" dirty="0" smtClean="0"/>
              <a:t>גם כאן יש המון אופציות, רק נזכור שהן קיימות.</a:t>
            </a:r>
          </a:p>
          <a:p>
            <a:pPr algn="r" rtl="1"/>
            <a:r>
              <a:rPr lang="he-IL" sz="2400" dirty="0" smtClean="0"/>
              <a:t>אם במיבחן אין אינטרנט ונצטרך לזכור אותן כולם בצרות.</a:t>
            </a:r>
          </a:p>
          <a:p>
            <a:r>
              <a:rPr lang="en-US" sz="2400" dirty="0"/>
              <a:t>x := 6 + 3.                                                 "addition"</a:t>
            </a:r>
          </a:p>
          <a:p>
            <a:r>
              <a:rPr lang="en-US" sz="2400" dirty="0"/>
              <a:t>x := 6 - 3.                                                 "subtraction"</a:t>
            </a:r>
          </a:p>
          <a:p>
            <a:r>
              <a:rPr lang="en-US" sz="2400" dirty="0"/>
              <a:t>x := 6 * 3.                                                 "multiplication"</a:t>
            </a:r>
          </a:p>
          <a:p>
            <a:r>
              <a:rPr lang="en-US" sz="2400" dirty="0"/>
              <a:t>x := 1 + 2 * 3.                                             "evaluation always left to right (1 + 2) * 3"</a:t>
            </a:r>
          </a:p>
          <a:p>
            <a:r>
              <a:rPr lang="en-US" sz="2400" dirty="0"/>
              <a:t>x := 5 / 3.                                                 "division with fractional result"</a:t>
            </a:r>
          </a:p>
          <a:p>
            <a:r>
              <a:rPr lang="en-US" sz="2400" dirty="0"/>
              <a:t>x := 5.0 / 3.0.                                             "division with float result"</a:t>
            </a:r>
          </a:p>
          <a:p>
            <a:r>
              <a:rPr lang="en-US" sz="2400" dirty="0"/>
              <a:t>x := 5.0 // 3.0.                                            "integer divide"</a:t>
            </a:r>
          </a:p>
          <a:p>
            <a:r>
              <a:rPr lang="en-US" sz="2400" dirty="0"/>
              <a:t>x := 5.0 \\ 3.0.                                            "integer remainder"</a:t>
            </a:r>
          </a:p>
          <a:p>
            <a:r>
              <a:rPr lang="en-US" sz="2400" dirty="0"/>
              <a:t>x := -5.                                                    "unary minus"</a:t>
            </a:r>
          </a:p>
          <a:p>
            <a:r>
              <a:rPr lang="en-US" sz="2400" dirty="0"/>
              <a:t>x := 5 sign.                                                "numeric sign (1, -1 or 0)"</a:t>
            </a:r>
          </a:p>
          <a:p>
            <a:r>
              <a:rPr lang="en-US" sz="2400" dirty="0"/>
              <a:t>x := 5 negated.                                             "negate receiver"</a:t>
            </a:r>
          </a:p>
          <a:p>
            <a:r>
              <a:rPr lang="en-US" sz="2400" dirty="0"/>
              <a:t>x := 1.2 </a:t>
            </a:r>
            <a:r>
              <a:rPr lang="en-US" sz="2400" dirty="0" err="1"/>
              <a:t>integerPart</a:t>
            </a:r>
            <a:r>
              <a:rPr lang="en-US" sz="2400" dirty="0"/>
              <a:t>.                                       "integer part of number (1.0)"</a:t>
            </a:r>
          </a:p>
          <a:p>
            <a:r>
              <a:rPr lang="en-US" sz="2400" dirty="0"/>
              <a:t>x := 1.2 </a:t>
            </a:r>
            <a:r>
              <a:rPr lang="en-US" sz="2400" dirty="0" err="1"/>
              <a:t>fractionPart</a:t>
            </a:r>
            <a:r>
              <a:rPr lang="en-US" sz="2400" dirty="0"/>
              <a:t>.                                      "fractional part of number (0.2)"</a:t>
            </a:r>
          </a:p>
          <a:p>
            <a:r>
              <a:rPr lang="en-US" sz="2400" dirty="0"/>
              <a:t>x := 5 reciprocal.                                          "reciprocal function"</a:t>
            </a:r>
          </a:p>
          <a:p>
            <a:r>
              <a:rPr lang="en-US" sz="2400" dirty="0"/>
              <a:t>x := 6 * 3.1.                                               "auto convert to float"</a:t>
            </a:r>
          </a:p>
          <a:p>
            <a:r>
              <a:rPr lang="en-US" sz="2400" dirty="0"/>
              <a:t>x := 5 squared.                                             "square function"</a:t>
            </a:r>
          </a:p>
          <a:p>
            <a:r>
              <a:rPr lang="en-US" sz="2400" dirty="0"/>
              <a:t>x := 25 </a:t>
            </a:r>
            <a:r>
              <a:rPr lang="en-US" sz="2400" dirty="0" err="1"/>
              <a:t>sqrt</a:t>
            </a:r>
            <a:r>
              <a:rPr lang="en-US" sz="2400" dirty="0"/>
              <a:t>.                                               "square root"</a:t>
            </a:r>
          </a:p>
          <a:p>
            <a:r>
              <a:rPr lang="en-US" sz="2400" dirty="0"/>
              <a:t>x := 5 </a:t>
            </a:r>
            <a:r>
              <a:rPr lang="en-US" sz="2400" dirty="0" err="1"/>
              <a:t>raisedTo</a:t>
            </a:r>
            <a:r>
              <a:rPr lang="en-US" sz="2400" dirty="0"/>
              <a:t>: 2.                                         "power function"</a:t>
            </a:r>
          </a:p>
          <a:p>
            <a:r>
              <a:rPr lang="en-US" sz="2400" dirty="0"/>
              <a:t>x := 5 </a:t>
            </a:r>
            <a:r>
              <a:rPr lang="en-US" sz="2400" dirty="0" err="1"/>
              <a:t>raisedToInteger</a:t>
            </a:r>
            <a:r>
              <a:rPr lang="en-US" sz="2400" dirty="0"/>
              <a:t>: 2.                                  "power function with integer"</a:t>
            </a:r>
          </a:p>
          <a:p>
            <a:r>
              <a:rPr lang="en-US" sz="2400" dirty="0"/>
              <a:t>x := 5 exp.                                                 "exponential"</a:t>
            </a:r>
          </a:p>
          <a:p>
            <a:pPr marL="0" indent="0" algn="l">
              <a:buNone/>
            </a:pPr>
            <a:endParaRPr lang="en-US" sz="2400" dirty="0"/>
          </a:p>
        </p:txBody>
      </p:sp>
    </p:spTree>
    <p:extLst>
      <p:ext uri="{BB962C8B-B14F-4D97-AF65-F5344CB8AC3E}">
        <p14:creationId xmlns:p14="http://schemas.microsoft.com/office/powerpoint/2010/main" val="421750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hlinkClick r:id="rId2"/>
              </a:rPr>
              <a:t>פעולות ארתימטיות</a:t>
            </a:r>
            <a:endParaRPr lang="en-US" dirty="0"/>
          </a:p>
        </p:txBody>
      </p:sp>
      <p:sp>
        <p:nvSpPr>
          <p:cNvPr id="3" name="Content Placeholder 2"/>
          <p:cNvSpPr>
            <a:spLocks noGrp="1"/>
          </p:cNvSpPr>
          <p:nvPr>
            <p:ph idx="1"/>
          </p:nvPr>
        </p:nvSpPr>
        <p:spPr/>
        <p:txBody>
          <a:bodyPr>
            <a:normAutofit fontScale="32500" lnSpcReduction="20000"/>
          </a:bodyPr>
          <a:lstStyle/>
          <a:p>
            <a:r>
              <a:rPr lang="en-US" dirty="0"/>
              <a:t>x := 5 exp.                                                 "exponential"</a:t>
            </a:r>
          </a:p>
          <a:p>
            <a:r>
              <a:rPr lang="en-US" dirty="0"/>
              <a:t>x := -5 abs.                                                "absolute value"</a:t>
            </a:r>
          </a:p>
          <a:p>
            <a:r>
              <a:rPr lang="en-US" dirty="0"/>
              <a:t>x := 3.99 rounded.                                          "round"</a:t>
            </a:r>
          </a:p>
          <a:p>
            <a:r>
              <a:rPr lang="en-US" dirty="0"/>
              <a:t>x := 3.99 truncated.                                        "truncate"</a:t>
            </a:r>
          </a:p>
          <a:p>
            <a:r>
              <a:rPr lang="en-US" dirty="0"/>
              <a:t>x := 3.99 </a:t>
            </a:r>
            <a:r>
              <a:rPr lang="en-US" dirty="0" err="1"/>
              <a:t>roundTo</a:t>
            </a:r>
            <a:r>
              <a:rPr lang="en-US" dirty="0"/>
              <a:t>: 1.                                       "round to specified decimal places"</a:t>
            </a:r>
          </a:p>
          <a:p>
            <a:r>
              <a:rPr lang="en-US" dirty="0"/>
              <a:t>x := 3.99 </a:t>
            </a:r>
            <a:r>
              <a:rPr lang="en-US" dirty="0" err="1"/>
              <a:t>truncateTo</a:t>
            </a:r>
            <a:r>
              <a:rPr lang="en-US" dirty="0"/>
              <a:t>: 1.                                    "truncate to specified decimal places"</a:t>
            </a:r>
          </a:p>
          <a:p>
            <a:r>
              <a:rPr lang="en-US" dirty="0"/>
              <a:t>x := 3.99 floor.                                            "truncate"</a:t>
            </a:r>
          </a:p>
          <a:p>
            <a:r>
              <a:rPr lang="en-US" dirty="0"/>
              <a:t>x := 3.99 ceiling.                                          "round up"</a:t>
            </a:r>
          </a:p>
          <a:p>
            <a:r>
              <a:rPr lang="en-US" dirty="0"/>
              <a:t>x := 5 factorial.                                           "factorial"</a:t>
            </a:r>
          </a:p>
          <a:p>
            <a:r>
              <a:rPr lang="en-US" dirty="0"/>
              <a:t>x := -5 quo: 3.                                             "integer divide rounded toward zero"</a:t>
            </a:r>
          </a:p>
          <a:p>
            <a:r>
              <a:rPr lang="en-US" dirty="0"/>
              <a:t>x := -5 rem: 3.                                             "integer remainder rounded toward zero"</a:t>
            </a:r>
          </a:p>
          <a:p>
            <a:r>
              <a:rPr lang="en-US" dirty="0"/>
              <a:t>x := 28 </a:t>
            </a:r>
            <a:r>
              <a:rPr lang="en-US" dirty="0" err="1"/>
              <a:t>gcd</a:t>
            </a:r>
            <a:r>
              <a:rPr lang="en-US" dirty="0"/>
              <a:t>: 12.                                            "greatest common denominator"</a:t>
            </a:r>
          </a:p>
          <a:p>
            <a:r>
              <a:rPr lang="en-US" dirty="0"/>
              <a:t>x := 28 lcm: 12.                                            "least common multiple"</a:t>
            </a:r>
          </a:p>
          <a:p>
            <a:r>
              <a:rPr lang="en-US" dirty="0"/>
              <a:t>x := 100 </a:t>
            </a:r>
            <a:r>
              <a:rPr lang="en-US" dirty="0" err="1"/>
              <a:t>ln.</a:t>
            </a:r>
            <a:r>
              <a:rPr lang="en-US" dirty="0"/>
              <a:t>                                                "natural logarithm"</a:t>
            </a:r>
          </a:p>
          <a:p>
            <a:r>
              <a:rPr lang="en-US" dirty="0"/>
              <a:t>x := 100 log.                                               "base 10 logarithm"</a:t>
            </a:r>
          </a:p>
          <a:p>
            <a:r>
              <a:rPr lang="en-US" dirty="0"/>
              <a:t>x := 100 log: 10.                                           "logarithm with specified base"</a:t>
            </a:r>
          </a:p>
          <a:p>
            <a:r>
              <a:rPr lang="en-US" dirty="0"/>
              <a:t>x := 100 </a:t>
            </a:r>
            <a:r>
              <a:rPr lang="en-US" dirty="0" err="1"/>
              <a:t>floorLog</a:t>
            </a:r>
            <a:r>
              <a:rPr lang="en-US" dirty="0"/>
              <a:t>: 10.                                      "floor of the log"</a:t>
            </a:r>
          </a:p>
          <a:p>
            <a:r>
              <a:rPr lang="en-US" dirty="0"/>
              <a:t>x := 180 </a:t>
            </a:r>
            <a:r>
              <a:rPr lang="en-US" dirty="0" err="1"/>
              <a:t>degreesToRadians</a:t>
            </a:r>
            <a:r>
              <a:rPr lang="en-US" dirty="0"/>
              <a:t>.                                  "convert degrees to radians"</a:t>
            </a:r>
          </a:p>
          <a:p>
            <a:r>
              <a:rPr lang="en-US" dirty="0"/>
              <a:t>x := 3.14 </a:t>
            </a:r>
            <a:r>
              <a:rPr lang="en-US" dirty="0" err="1"/>
              <a:t>radiansToDegrees</a:t>
            </a:r>
            <a:r>
              <a:rPr lang="en-US" dirty="0"/>
              <a:t>.                                 "convert radians to degrees"</a:t>
            </a:r>
          </a:p>
          <a:p>
            <a:r>
              <a:rPr lang="en-US" dirty="0"/>
              <a:t>x := 0.7 sin.                                               "sine"</a:t>
            </a:r>
          </a:p>
          <a:p>
            <a:r>
              <a:rPr lang="en-US" dirty="0"/>
              <a:t>x := 0.7 cos.                                               "cosine"</a:t>
            </a:r>
          </a:p>
          <a:p>
            <a:r>
              <a:rPr lang="en-US" dirty="0"/>
              <a:t>x := 0.7 tan.                                               "tangent"</a:t>
            </a:r>
          </a:p>
          <a:p>
            <a:r>
              <a:rPr lang="en-US" dirty="0"/>
              <a:t>x := 0.7 </a:t>
            </a:r>
            <a:r>
              <a:rPr lang="en-US" dirty="0" err="1"/>
              <a:t>arcSin</a:t>
            </a:r>
            <a:r>
              <a:rPr lang="en-US" dirty="0"/>
              <a:t>.                                            "arcsine"</a:t>
            </a:r>
          </a:p>
          <a:p>
            <a:r>
              <a:rPr lang="en-US" dirty="0"/>
              <a:t>x := 0.7 </a:t>
            </a:r>
            <a:r>
              <a:rPr lang="en-US" dirty="0" err="1"/>
              <a:t>arcCos</a:t>
            </a:r>
            <a:r>
              <a:rPr lang="en-US" dirty="0"/>
              <a:t>.                                            "arccosine"</a:t>
            </a:r>
          </a:p>
          <a:p>
            <a:r>
              <a:rPr lang="en-US" dirty="0"/>
              <a:t>x := 0.7 </a:t>
            </a:r>
            <a:r>
              <a:rPr lang="en-US" dirty="0" err="1"/>
              <a:t>arcTan</a:t>
            </a:r>
            <a:r>
              <a:rPr lang="en-US" dirty="0"/>
              <a:t>.                                            "arctangent</a:t>
            </a:r>
            <a:r>
              <a:rPr lang="en-US" dirty="0" smtClean="0"/>
              <a:t>"</a:t>
            </a:r>
            <a:endParaRPr lang="he-IL" dirty="0" smtClean="0"/>
          </a:p>
          <a:p>
            <a:r>
              <a:rPr lang="en-US" dirty="0"/>
              <a:t>x := Float pi.                                              "pi"</a:t>
            </a:r>
          </a:p>
          <a:p>
            <a:r>
              <a:rPr lang="fr-FR" dirty="0"/>
              <a:t>x := </a:t>
            </a:r>
            <a:r>
              <a:rPr lang="fr-FR" dirty="0" err="1"/>
              <a:t>Float</a:t>
            </a:r>
            <a:r>
              <a:rPr lang="fr-FR" dirty="0"/>
              <a:t> e.                                               "</a:t>
            </a:r>
            <a:r>
              <a:rPr lang="fr-FR" dirty="0" err="1"/>
              <a:t>exp</a:t>
            </a:r>
            <a:r>
              <a:rPr lang="fr-FR" dirty="0"/>
              <a:t> constant"</a:t>
            </a:r>
          </a:p>
          <a:p>
            <a:r>
              <a:rPr lang="en-US" dirty="0"/>
              <a:t>x := Float infinity.                                        "infinity"</a:t>
            </a:r>
          </a:p>
          <a:p>
            <a:r>
              <a:rPr lang="en-US" dirty="0"/>
              <a:t>x := Float nan.                                             "not-a-number"</a:t>
            </a:r>
          </a:p>
        </p:txBody>
      </p:sp>
    </p:spTree>
    <p:extLst>
      <p:ext uri="{BB962C8B-B14F-4D97-AF65-F5344CB8AC3E}">
        <p14:creationId xmlns:p14="http://schemas.microsoft.com/office/powerpoint/2010/main" val="110833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hlinkClick r:id="rId2"/>
              </a:rPr>
              <a:t>פעולות ארתימטיות</a:t>
            </a:r>
            <a:endParaRPr lang="en-US" dirty="0"/>
          </a:p>
        </p:txBody>
      </p:sp>
      <p:sp>
        <p:nvSpPr>
          <p:cNvPr id="3" name="Content Placeholder 2"/>
          <p:cNvSpPr>
            <a:spLocks noGrp="1"/>
          </p:cNvSpPr>
          <p:nvPr>
            <p:ph idx="1"/>
          </p:nvPr>
        </p:nvSpPr>
        <p:spPr/>
        <p:txBody>
          <a:bodyPr>
            <a:normAutofit/>
          </a:bodyPr>
          <a:lstStyle/>
          <a:p>
            <a:pPr algn="r" rtl="1"/>
            <a:r>
              <a:rPr lang="he-IL" dirty="0" smtClean="0"/>
              <a:t>כולל רנדום ו</a:t>
            </a:r>
            <a:r>
              <a:rPr lang="en-US" dirty="0" smtClean="0"/>
              <a:t>min max </a:t>
            </a:r>
            <a:r>
              <a:rPr lang="he-IL" dirty="0" smtClean="0"/>
              <a:t> פעולות שימושיות:</a:t>
            </a:r>
          </a:p>
          <a:p>
            <a:pPr marL="0" indent="0">
              <a:buNone/>
            </a:pPr>
            <a:r>
              <a:rPr lang="en-US" sz="1800" dirty="0"/>
              <a:t>x := 10 max: 20.                                            "get maximum of two numbers"</a:t>
            </a:r>
          </a:p>
          <a:p>
            <a:pPr marL="0" indent="0">
              <a:buNone/>
            </a:pPr>
            <a:r>
              <a:rPr lang="en-US" sz="1800" dirty="0"/>
              <a:t>x := 10 min: 20.                                            "get minimum of two numbers"</a:t>
            </a:r>
          </a:p>
          <a:p>
            <a:pPr marL="0" indent="0">
              <a:buNone/>
            </a:pPr>
            <a:r>
              <a:rPr lang="en-US" sz="1800" dirty="0"/>
              <a:t>x := Random new next; yourself. x next.                     "random number stream (0.0 to 1.0)</a:t>
            </a:r>
          </a:p>
          <a:p>
            <a:pPr marL="0" indent="0">
              <a:buNone/>
            </a:pPr>
            <a:r>
              <a:rPr lang="pt-BR" sz="1800" dirty="0"/>
              <a:t>x := 100 atRandom.                                          "quick random number"</a:t>
            </a:r>
            <a:endParaRPr lang="en-US" sz="1800" dirty="0"/>
          </a:p>
        </p:txBody>
      </p:sp>
    </p:spTree>
    <p:extLst>
      <p:ext uri="{BB962C8B-B14F-4D97-AF65-F5344CB8AC3E}">
        <p14:creationId xmlns:p14="http://schemas.microsoft.com/office/powerpoint/2010/main" val="137171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hlinkClick r:id="rId2"/>
              </a:rPr>
              <a:t>מידע על הקורס</a:t>
            </a:r>
            <a:endParaRPr lang="en-US" dirty="0"/>
          </a:p>
        </p:txBody>
      </p:sp>
      <p:sp>
        <p:nvSpPr>
          <p:cNvPr id="3" name="Content Placeholder 2"/>
          <p:cNvSpPr>
            <a:spLocks noGrp="1"/>
          </p:cNvSpPr>
          <p:nvPr>
            <p:ph idx="1"/>
          </p:nvPr>
        </p:nvSpPr>
        <p:spPr/>
        <p:txBody>
          <a:bodyPr>
            <a:normAutofit/>
          </a:bodyPr>
          <a:lstStyle/>
          <a:p>
            <a:pPr algn="r" rtl="1"/>
            <a:r>
              <a:rPr lang="he-IL" b="1" dirty="0"/>
              <a:t>20906 תכנות מונחה עצמים‏</a:t>
            </a:r>
          </a:p>
          <a:p>
            <a:pPr algn="r" rtl="1"/>
            <a:r>
              <a:rPr lang="he-IL" b="1" dirty="0"/>
              <a:t>4 נקודות זכות ברמה מתקדמת</a:t>
            </a:r>
            <a:endParaRPr lang="he-IL" dirty="0"/>
          </a:p>
          <a:p>
            <a:pPr algn="r" rt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81724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לולאות</a:t>
            </a:r>
            <a:endParaRPr lang="en-US" dirty="0"/>
          </a:p>
        </p:txBody>
      </p:sp>
      <p:sp>
        <p:nvSpPr>
          <p:cNvPr id="3" name="Content Placeholder 2"/>
          <p:cNvSpPr>
            <a:spLocks noGrp="1"/>
          </p:cNvSpPr>
          <p:nvPr>
            <p:ph idx="1"/>
          </p:nvPr>
        </p:nvSpPr>
        <p:spPr/>
        <p:txBody>
          <a:bodyPr/>
          <a:lstStyle/>
          <a:p>
            <a:r>
              <a:rPr lang="en-US" sz="1600" dirty="0" smtClean="0">
                <a:hlinkClick r:id="rId2"/>
              </a:rPr>
              <a:t>https://www.youtube.com/watch?v=1ndxUBQHYHc&amp;list=PL6601A198DF14788D&amp;index=4</a:t>
            </a:r>
            <a:endParaRPr lang="he-IL" sz="1600" dirty="0" smtClean="0"/>
          </a:p>
          <a:p>
            <a:endParaRPr lang="en-US" dirty="0"/>
          </a:p>
        </p:txBody>
      </p:sp>
    </p:spTree>
    <p:extLst>
      <p:ext uri="{BB962C8B-B14F-4D97-AF65-F5344CB8AC3E}">
        <p14:creationId xmlns:p14="http://schemas.microsoft.com/office/powerpoint/2010/main" val="42886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סוגים של </a:t>
            </a:r>
            <a:r>
              <a:rPr lang="en-US" dirty="0" smtClean="0"/>
              <a:t> SmallTalk</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hlinkClick r:id="rId2"/>
              </a:rPr>
              <a:t>Squeak</a:t>
            </a:r>
            <a:endParaRPr lang="en-US" b="1" dirty="0" smtClean="0"/>
          </a:p>
          <a:p>
            <a:r>
              <a:rPr lang="en-US" b="1" dirty="0" smtClean="0"/>
              <a:t>Gnu Smalltalk</a:t>
            </a:r>
          </a:p>
          <a:p>
            <a:r>
              <a:rPr lang="en-US" dirty="0">
                <a:hlinkClick r:id="rId3"/>
              </a:rPr>
              <a:t>Smalltalk with James Robertson</a:t>
            </a:r>
            <a:endParaRPr lang="en-US" dirty="0"/>
          </a:p>
          <a:p>
            <a:r>
              <a:rPr lang="en-US" dirty="0" smtClean="0">
                <a:hlinkClick r:id="rId4"/>
              </a:rPr>
              <a:t>Gnu user guide</a:t>
            </a:r>
            <a:endParaRPr lang="en-US" dirty="0" smtClean="0"/>
          </a:p>
          <a:p>
            <a:r>
              <a:rPr lang="en-US" dirty="0" smtClean="0">
                <a:hlinkClick r:id="rId5"/>
              </a:rPr>
              <a:t>squeak.org</a:t>
            </a:r>
            <a:endParaRPr lang="he-IL" dirty="0" smtClean="0"/>
          </a:p>
          <a:p>
            <a:r>
              <a:rPr lang="en-US" dirty="0" smtClean="0">
                <a:hlinkClick r:id="rId6"/>
              </a:rPr>
              <a:t>http://squeakbyexample.org//SBE.pdf</a:t>
            </a:r>
            <a:endParaRPr lang="he-IL" dirty="0" smtClean="0"/>
          </a:p>
          <a:p>
            <a:pPr algn="r" rtl="1"/>
            <a:r>
              <a:rPr lang="he-IL" dirty="0" smtClean="0"/>
              <a:t>אנחנו נלמד ממגוון מקורות באינטרנט כולל ספר הלימוד.</a:t>
            </a:r>
          </a:p>
          <a:p>
            <a:pPr algn="r" rtl="1"/>
            <a:r>
              <a:rPr lang="he-IL" dirty="0" smtClean="0"/>
              <a:t>בשלב ראשון נדאג להכיר את השפה.</a:t>
            </a:r>
          </a:p>
          <a:p>
            <a:pPr algn="r" rtl="1"/>
            <a:r>
              <a:rPr lang="he-IL" dirty="0" smtClean="0"/>
              <a:t>נראה מקומות שמשווים בין </a:t>
            </a:r>
            <a:r>
              <a:rPr lang="en-US" dirty="0" smtClean="0"/>
              <a:t>ST </a:t>
            </a:r>
            <a:r>
              <a:rPr lang="he-IL" dirty="0" smtClean="0"/>
              <a:t> ל </a:t>
            </a:r>
            <a:r>
              <a:rPr lang="en-US" dirty="0" smtClean="0"/>
              <a:t>Java</a:t>
            </a:r>
            <a:r>
              <a:rPr lang="he-IL" dirty="0" smtClean="0"/>
              <a:t>  וזה יעזור להבין </a:t>
            </a:r>
            <a:r>
              <a:rPr lang="en-US" dirty="0" smtClean="0"/>
              <a:t>syntax </a:t>
            </a:r>
            <a:r>
              <a:rPr lang="he-IL" dirty="0"/>
              <a:t>.</a:t>
            </a:r>
            <a:endParaRPr lang="en-US" dirty="0"/>
          </a:p>
        </p:txBody>
      </p:sp>
    </p:spTree>
    <p:extLst>
      <p:ext uri="{BB962C8B-B14F-4D97-AF65-F5344CB8AC3E}">
        <p14:creationId xmlns:p14="http://schemas.microsoft.com/office/powerpoint/2010/main" val="331909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7</a:t>
            </a:r>
            <a:r>
              <a:rPr lang="he-IL" dirty="0" smtClean="0"/>
              <a:t>התקנה על </a:t>
            </a:r>
            <a:endParaRPr lang="en-US" dirty="0"/>
          </a:p>
        </p:txBody>
      </p:sp>
      <p:sp>
        <p:nvSpPr>
          <p:cNvPr id="3" name="Content Placeholder 2"/>
          <p:cNvSpPr>
            <a:spLocks noGrp="1"/>
          </p:cNvSpPr>
          <p:nvPr>
            <p:ph idx="1"/>
          </p:nvPr>
        </p:nvSpPr>
        <p:spPr/>
        <p:txBody>
          <a:bodyPr/>
          <a:lstStyle/>
          <a:p>
            <a:r>
              <a:rPr lang="en-US" dirty="0" smtClean="0"/>
              <a:t>Go</a:t>
            </a:r>
            <a:r>
              <a:rPr lang="he-IL" dirty="0" smtClean="0"/>
              <a:t> </a:t>
            </a:r>
            <a:r>
              <a:rPr lang="en-US" dirty="0" smtClean="0"/>
              <a:t>to </a:t>
            </a:r>
            <a:r>
              <a:rPr lang="en-US" dirty="0" smtClean="0"/>
              <a:t>the </a:t>
            </a:r>
            <a:r>
              <a:rPr lang="en-US" dirty="0" smtClean="0">
                <a:hlinkClick r:id="rId2"/>
              </a:rPr>
              <a:t>squeak.org</a:t>
            </a:r>
            <a:r>
              <a:rPr lang="en-US" dirty="0" smtClean="0"/>
              <a:t> web site and download</a:t>
            </a:r>
          </a:p>
          <a:p>
            <a:endParaRPr lang="en-US" dirty="0"/>
          </a:p>
          <a:p>
            <a:endParaRPr lang="en-US" dirty="0" smtClean="0"/>
          </a:p>
          <a:p>
            <a:endParaRPr lang="en-US" dirty="0"/>
          </a:p>
          <a:p>
            <a:endParaRPr lang="en-US" dirty="0" smtClean="0"/>
          </a:p>
          <a:p>
            <a:endParaRPr lang="en-US" dirty="0"/>
          </a:p>
          <a:p>
            <a:endParaRPr lang="en-US" sz="1800" dirty="0" smtClean="0"/>
          </a:p>
          <a:p>
            <a:r>
              <a:rPr lang="en-US" sz="1800" dirty="0" smtClean="0"/>
              <a:t>After download , just extract the rar file and open squeak.bat</a:t>
            </a:r>
            <a:endParaRPr lang="en-U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3805579"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1" y="2286000"/>
            <a:ext cx="39623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16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sources	</a:t>
            </a:r>
            <a:endParaRPr lang="en-US" dirty="0"/>
          </a:p>
        </p:txBody>
      </p:sp>
      <p:sp>
        <p:nvSpPr>
          <p:cNvPr id="3" name="Content Placeholder 2"/>
          <p:cNvSpPr>
            <a:spLocks noGrp="1"/>
          </p:cNvSpPr>
          <p:nvPr>
            <p:ph idx="1"/>
          </p:nvPr>
        </p:nvSpPr>
        <p:spPr/>
        <p:txBody>
          <a:bodyPr/>
          <a:lstStyle/>
          <a:p>
            <a:r>
              <a:rPr lang="en-US" sz="1600" dirty="0" smtClean="0">
                <a:hlinkClick r:id="rId2"/>
              </a:rPr>
              <a:t>https://www.youtube.com/watch?v=Es7RyllOS-M&amp;list=PL6601A198DF14788D</a:t>
            </a:r>
            <a:endParaRPr lang="he-IL" sz="1600" dirty="0" smtClean="0"/>
          </a:p>
          <a:p>
            <a:endParaRPr lang="he-IL" dirty="0" smtClean="0"/>
          </a:p>
          <a:p>
            <a:endParaRPr lang="he-IL" dirty="0"/>
          </a:p>
          <a:p>
            <a:endParaRPr lang="he-IL" dirty="0" smtClean="0"/>
          </a:p>
          <a:p>
            <a:endParaRPr lang="he-IL" dirty="0"/>
          </a:p>
          <a:p>
            <a:endParaRPr lang="he-IL" dirty="0" smtClean="0"/>
          </a:p>
          <a:p>
            <a:endParaRPr lang="en-US" dirty="0"/>
          </a:p>
        </p:txBody>
      </p:sp>
    </p:spTree>
    <p:extLst>
      <p:ext uri="{BB962C8B-B14F-4D97-AF65-F5344CB8AC3E}">
        <p14:creationId xmlns:p14="http://schemas.microsoft.com/office/powerpoint/2010/main" val="19338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איך נלמד</a:t>
            </a:r>
            <a:endParaRPr lang="en-US" dirty="0"/>
          </a:p>
        </p:txBody>
      </p:sp>
      <p:sp>
        <p:nvSpPr>
          <p:cNvPr id="3" name="Content Placeholder 2"/>
          <p:cNvSpPr>
            <a:spLocks noGrp="1"/>
          </p:cNvSpPr>
          <p:nvPr>
            <p:ph idx="1"/>
          </p:nvPr>
        </p:nvSpPr>
        <p:spPr/>
        <p:txBody>
          <a:bodyPr/>
          <a:lstStyle/>
          <a:p>
            <a:pPr algn="r" rtl="1"/>
            <a:r>
              <a:rPr lang="he-IL" dirty="0" smtClean="0"/>
              <a:t>בחלק מהמקרים </a:t>
            </a:r>
            <a:r>
              <a:rPr lang="he-IL" dirty="0"/>
              <a:t>נ</a:t>
            </a:r>
            <a:r>
              <a:rPr lang="he-IL" dirty="0" smtClean="0"/>
              <a:t>פנה לשעורים </a:t>
            </a:r>
            <a:r>
              <a:rPr lang="he-IL" dirty="0" smtClean="0"/>
              <a:t>שנכתבו</a:t>
            </a:r>
          </a:p>
          <a:p>
            <a:pPr algn="r" rtl="1"/>
            <a:r>
              <a:rPr lang="he-IL" smtClean="0"/>
              <a:t>העיקר </a:t>
            </a:r>
            <a:r>
              <a:rPr lang="he-IL" dirty="0" smtClean="0"/>
              <a:t>ללמוד כמה שיותר מהר את השפה בשביל להתחיל לחשוב על המשימות</a:t>
            </a:r>
          </a:p>
          <a:p>
            <a:pPr algn="r" rtl="1"/>
            <a:endParaRPr lang="en-US" dirty="0"/>
          </a:p>
        </p:txBody>
      </p:sp>
    </p:spTree>
    <p:extLst>
      <p:ext uri="{BB962C8B-B14F-4D97-AF65-F5344CB8AC3E}">
        <p14:creationId xmlns:p14="http://schemas.microsoft.com/office/powerpoint/2010/main" val="15001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מתחילים</a:t>
            </a:r>
            <a:endParaRPr lang="en-US" dirty="0"/>
          </a:p>
        </p:txBody>
      </p:sp>
      <p:sp>
        <p:nvSpPr>
          <p:cNvPr id="3" name="Content Placeholder 2"/>
          <p:cNvSpPr>
            <a:spLocks noGrp="1"/>
          </p:cNvSpPr>
          <p:nvPr>
            <p:ph idx="1"/>
          </p:nvPr>
        </p:nvSpPr>
        <p:spPr/>
        <p:txBody>
          <a:bodyPr/>
          <a:lstStyle/>
          <a:p>
            <a:pPr algn="r" rtl="1"/>
            <a:r>
              <a:rPr lang="he-IL" sz="2400" dirty="0" smtClean="0"/>
              <a:t>אחרי שהתקנו</a:t>
            </a:r>
          </a:p>
          <a:p>
            <a:pPr algn="r" rtl="1"/>
            <a:r>
              <a:rPr lang="he-IL" sz="2400" dirty="0" smtClean="0"/>
              <a:t>בכדי להבין איך עובדת הסביבה תראו את הוידאו הבא:</a:t>
            </a:r>
          </a:p>
          <a:p>
            <a:pPr algn="r" rtl="1"/>
            <a:r>
              <a:rPr lang="en-US" sz="1600" dirty="0" smtClean="0">
                <a:hlinkClick r:id="rId2"/>
              </a:rPr>
              <a:t>https://www.youtube.com/watch?v=cZErBi5ton0&amp;list=PL6601A198DF14788D&amp;index=2</a:t>
            </a:r>
            <a:endParaRPr lang="he-IL" sz="1600" dirty="0" smtClean="0"/>
          </a:p>
          <a:p>
            <a:pPr algn="r" rtl="1"/>
            <a:r>
              <a:rPr lang="he-IL" sz="1600" dirty="0" smtClean="0"/>
              <a:t>בוידאו הזה הוא מסביר איך מריצים פקודה פשוטה</a:t>
            </a:r>
          </a:p>
          <a:p>
            <a:pPr algn="r" rtl="1"/>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40364"/>
            <a:ext cx="7315200" cy="309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6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עובדים על שתי שורות</a:t>
            </a:r>
            <a:endParaRPr lang="en-US" dirty="0"/>
          </a:p>
        </p:txBody>
      </p:sp>
      <p:sp>
        <p:nvSpPr>
          <p:cNvPr id="3" name="Content Placeholder 2"/>
          <p:cNvSpPr>
            <a:spLocks noGrp="1"/>
          </p:cNvSpPr>
          <p:nvPr>
            <p:ph idx="1"/>
          </p:nvPr>
        </p:nvSpPr>
        <p:spPr/>
        <p:txBody>
          <a:bodyPr>
            <a:normAutofit/>
          </a:bodyPr>
          <a:lstStyle/>
          <a:p>
            <a:r>
              <a:rPr lang="en-US" sz="1800" dirty="0" smtClean="0"/>
              <a:t>Transcript show: 1+1;cr. </a:t>
            </a:r>
          </a:p>
          <a:p>
            <a:r>
              <a:rPr lang="en-US" sz="1800" dirty="0" smtClean="0"/>
              <a:t>Transcript show: 1+1. </a:t>
            </a:r>
            <a:endParaRPr lang="he-IL" sz="1800" dirty="0" smtClean="0"/>
          </a:p>
          <a:p>
            <a:pPr algn="r" rtl="1"/>
            <a:r>
              <a:rPr lang="he-IL" sz="1800" dirty="0" smtClean="0"/>
              <a:t>בשביל להריץ עם </a:t>
            </a:r>
            <a:r>
              <a:rPr lang="en-US" sz="1800" dirty="0" smtClean="0"/>
              <a:t>do it </a:t>
            </a:r>
            <a:r>
              <a:rPr lang="he-IL" sz="1800" dirty="0" smtClean="0"/>
              <a:t> צריך רק לסמן את שתי השורות ואז כפתור ימני </a:t>
            </a:r>
            <a:r>
              <a:rPr lang="en-US" sz="1800" dirty="0" smtClean="0"/>
              <a:t>do it</a:t>
            </a:r>
          </a:p>
          <a:p>
            <a:pPr algn="r" rtl="1"/>
            <a:r>
              <a:rPr lang="he-IL" sz="1800" dirty="0" smtClean="0"/>
              <a:t>נקודה פסיק ו </a:t>
            </a:r>
            <a:r>
              <a:rPr lang="en-US" sz="1800" dirty="0" smtClean="0"/>
              <a:t>CR </a:t>
            </a:r>
            <a:r>
              <a:rPr lang="he-IL" sz="1800" dirty="0" smtClean="0"/>
              <a:t> </a:t>
            </a:r>
            <a:r>
              <a:rPr lang="en-US" sz="1800" dirty="0" smtClean="0"/>
              <a:t>  - </a:t>
            </a:r>
            <a:r>
              <a:rPr lang="he-IL" sz="1800" dirty="0" smtClean="0"/>
              <a:t> </a:t>
            </a:r>
            <a:r>
              <a:rPr lang="en-US" sz="1800" dirty="0" smtClean="0"/>
              <a:t>for carriage return </a:t>
            </a:r>
            <a:r>
              <a:rPr lang="he-IL" sz="1800" dirty="0" smtClean="0"/>
              <a:t> למעבר לשורה הבאה</a:t>
            </a:r>
          </a:p>
          <a:p>
            <a:pPr algn="r" rtl="1"/>
            <a:r>
              <a:rPr lang="he-IL" sz="1800" dirty="0" smtClean="0"/>
              <a:t>הנקודה בסוף שורה היא לתוכנית עם מספר שורות (</a:t>
            </a:r>
            <a:r>
              <a:rPr lang="en-US" sz="1800" dirty="0" smtClean="0"/>
              <a:t> </a:t>
            </a:r>
            <a:r>
              <a:rPr lang="he-IL" sz="1800" dirty="0" smtClean="0"/>
              <a:t>כמו נקודה פסיק ב </a:t>
            </a:r>
            <a:r>
              <a:rPr lang="en-US" sz="1800" dirty="0" smtClean="0"/>
              <a:t>C</a:t>
            </a:r>
            <a:r>
              <a:rPr lang="he-IL" sz="1800" dirty="0" smtClean="0"/>
              <a:t>)</a:t>
            </a:r>
          </a:p>
          <a:p>
            <a:pPr algn="r" rtl="1"/>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42195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33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להריץ דרך מקש במקום עכבר</a:t>
            </a:r>
            <a:endParaRPr lang="en-US" dirty="0"/>
          </a:p>
        </p:txBody>
      </p:sp>
      <p:sp>
        <p:nvSpPr>
          <p:cNvPr id="3" name="Content Placeholder 2"/>
          <p:cNvSpPr>
            <a:spLocks noGrp="1"/>
          </p:cNvSpPr>
          <p:nvPr>
            <p:ph idx="1"/>
          </p:nvPr>
        </p:nvSpPr>
        <p:spPr/>
        <p:txBody>
          <a:bodyPr>
            <a:normAutofit lnSpcReduction="10000"/>
          </a:bodyPr>
          <a:lstStyle/>
          <a:p>
            <a:pPr algn="r" rtl="1"/>
            <a:r>
              <a:rPr lang="he-IL" dirty="0" smtClean="0"/>
              <a:t>ב </a:t>
            </a:r>
            <a:r>
              <a:rPr lang="en-US" dirty="0" smtClean="0"/>
              <a:t>windows  ALT+ D</a:t>
            </a:r>
          </a:p>
          <a:p>
            <a:pPr algn="r" rtl="1"/>
            <a:r>
              <a:rPr lang="he-IL" dirty="0" smtClean="0"/>
              <a:t>דוגמא ל </a:t>
            </a:r>
            <a:r>
              <a:rPr lang="en-US" dirty="0" smtClean="0"/>
              <a:t>hello world</a:t>
            </a:r>
          </a:p>
          <a:p>
            <a:pPr algn="r" rtl="1"/>
            <a:r>
              <a:rPr lang="en-US" dirty="0" smtClean="0"/>
              <a:t>Transcript show: 'hello world';</a:t>
            </a:r>
            <a:r>
              <a:rPr lang="en-US" dirty="0" err="1" smtClean="0"/>
              <a:t>cr</a:t>
            </a:r>
            <a:r>
              <a:rPr lang="en-US" dirty="0" smtClean="0"/>
              <a:t>. </a:t>
            </a:r>
            <a:endParaRPr lang="he-IL" dirty="0" smtClean="0"/>
          </a:p>
          <a:p>
            <a:pPr algn="r" rtl="1"/>
            <a:endParaRPr lang="he-IL" dirty="0"/>
          </a:p>
          <a:p>
            <a:pPr algn="r" rtl="1"/>
            <a:r>
              <a:rPr lang="he-IL" dirty="0" smtClean="0"/>
              <a:t>אין צורך לסמן פשוט לחצו </a:t>
            </a:r>
            <a:r>
              <a:rPr lang="en-US" dirty="0" smtClean="0"/>
              <a:t>ALT + D</a:t>
            </a:r>
          </a:p>
          <a:p>
            <a:pPr algn="r" rtl="1"/>
            <a:r>
              <a:rPr lang="en-US" dirty="0" smtClean="0"/>
              <a:t>Transcript show: 10/5;cr</a:t>
            </a:r>
            <a:r>
              <a:rPr lang="he-IL" dirty="0" smtClean="0"/>
              <a:t>  יציג 2</a:t>
            </a:r>
          </a:p>
          <a:p>
            <a:pPr algn="r" rtl="1"/>
            <a:r>
              <a:rPr lang="en-US" dirty="0" smtClean="0"/>
              <a:t>Transcript show: 1/2;cr</a:t>
            </a:r>
            <a:r>
              <a:rPr lang="he-IL" dirty="0" smtClean="0"/>
              <a:t>  יציג </a:t>
            </a:r>
            <a:r>
              <a:rPr lang="en-US" dirty="0" smtClean="0"/>
              <a:t>½</a:t>
            </a:r>
          </a:p>
          <a:p>
            <a:pPr algn="r" rtl="1"/>
            <a:r>
              <a:rPr lang="en-US" dirty="0" smtClean="0"/>
              <a:t>Transcript show: 1/2.0;cr</a:t>
            </a:r>
            <a:r>
              <a:rPr lang="he-IL" dirty="0" smtClean="0"/>
              <a:t>  יציג</a:t>
            </a:r>
            <a:r>
              <a:rPr lang="en-US" dirty="0" smtClean="0"/>
              <a:t>0.5 </a:t>
            </a:r>
          </a:p>
          <a:p>
            <a:pPr algn="r" rtl="1"/>
            <a:endParaRPr lang="he-IL" dirty="0" smtClean="0"/>
          </a:p>
          <a:p>
            <a:pPr algn="r" rtl="1"/>
            <a:endParaRPr lang="en-US" dirty="0" smtClean="0"/>
          </a:p>
          <a:p>
            <a:pPr algn="r" rtl="1"/>
            <a:endParaRPr lang="en-US" dirty="0"/>
          </a:p>
        </p:txBody>
      </p:sp>
    </p:spTree>
    <p:extLst>
      <p:ext uri="{BB962C8B-B14F-4D97-AF65-F5344CB8AC3E}">
        <p14:creationId xmlns:p14="http://schemas.microsoft.com/office/powerpoint/2010/main" val="288359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20966</TotalTime>
  <Words>2204</Words>
  <Application>Microsoft Office PowerPoint</Application>
  <PresentationFormat>On-screen Show (4:3)</PresentationFormat>
  <Paragraphs>245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SmallTalk</vt:lpstr>
      <vt:lpstr>מידע על הקורס</vt:lpstr>
      <vt:lpstr>סוגים של  SmallTalk</vt:lpstr>
      <vt:lpstr>Windows 7התקנה על </vt:lpstr>
      <vt:lpstr>YouTube sources </vt:lpstr>
      <vt:lpstr>איך נלמד</vt:lpstr>
      <vt:lpstr>מתחילים</vt:lpstr>
      <vt:lpstr>עובדים על שתי שורות</vt:lpstr>
      <vt:lpstr>להריץ דרך מקש במקום עכבר</vt:lpstr>
      <vt:lpstr>Transcript windowמילה על ה </vt:lpstr>
      <vt:lpstr>Print in Transcript window using concatenation</vt:lpstr>
      <vt:lpstr>משתנים והצבה</vt:lpstr>
      <vt:lpstr>Constant</vt:lpstr>
      <vt:lpstr>Boolean</vt:lpstr>
      <vt:lpstr> המשךBoolean </vt:lpstr>
      <vt:lpstr>דוגמא</vt:lpstr>
      <vt:lpstr>פעולות ארתימטיות</vt:lpstr>
      <vt:lpstr>פעולות ארתימטיות</vt:lpstr>
      <vt:lpstr>פעולות ארתימטיות</vt:lpstr>
      <vt:lpstr>לולאות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MPFM-Team</dc:creator>
  <cp:lastModifiedBy>MPFM-Team</cp:lastModifiedBy>
  <cp:revision>134</cp:revision>
  <dcterms:created xsi:type="dcterms:W3CDTF">2016-04-16T20:08:01Z</dcterms:created>
  <dcterms:modified xsi:type="dcterms:W3CDTF">2016-05-02T06:25:35Z</dcterms:modified>
</cp:coreProperties>
</file>