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80" d="100"/>
          <a:sy n="80" d="100"/>
        </p:scale>
        <p:origin x="1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81821DF-77E0-46D7-8B44-143D07D671A4}"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17889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1821DF-77E0-46D7-8B44-143D07D671A4}"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136178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1821DF-77E0-46D7-8B44-143D07D671A4}"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26257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1821DF-77E0-46D7-8B44-143D07D671A4}"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28708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81821DF-77E0-46D7-8B44-143D07D671A4}" type="datetimeFigureOut">
              <a:rPr lang="en-US" smtClean="0"/>
              <a:t>5/27/2016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3776895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1821DF-77E0-46D7-8B44-143D07D671A4}"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06210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1821DF-77E0-46D7-8B44-143D07D671A4}" type="datetimeFigureOut">
              <a:rPr lang="en-US" smtClean="0"/>
              <a:t>5/27/2016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306418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1821DF-77E0-46D7-8B44-143D07D671A4}" type="datetimeFigureOut">
              <a:rPr lang="en-US" smtClean="0"/>
              <a:t>5/27/2016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3258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821DF-77E0-46D7-8B44-143D07D671A4}" type="datetimeFigureOut">
              <a:rPr lang="en-US" smtClean="0"/>
              <a:t>5/27/2016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1518651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1821DF-77E0-46D7-8B44-143D07D671A4}"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468409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1821DF-77E0-46D7-8B44-143D07D671A4}" type="datetimeFigureOut">
              <a:rPr lang="en-US" smtClean="0"/>
              <a:t>5/27/2016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112B48-0E60-4413-B39A-D555BFBD81FE}" type="slidenum">
              <a:rPr lang="en-US" smtClean="0"/>
              <a:t>‹#›</a:t>
            </a:fld>
            <a:endParaRPr lang="en-US"/>
          </a:p>
        </p:txBody>
      </p:sp>
    </p:spTree>
    <p:extLst>
      <p:ext uri="{BB962C8B-B14F-4D97-AF65-F5344CB8AC3E}">
        <p14:creationId xmlns:p14="http://schemas.microsoft.com/office/powerpoint/2010/main" val="269936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821DF-77E0-46D7-8B44-143D07D671A4}" type="datetimeFigureOut">
              <a:rPr lang="en-US" smtClean="0"/>
              <a:t>5/27/2016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112B48-0E60-4413-B39A-D555BFBD81FE}" type="slidenum">
              <a:rPr lang="en-US" smtClean="0"/>
              <a:t>‹#›</a:t>
            </a:fld>
            <a:endParaRPr lang="en-US"/>
          </a:p>
        </p:txBody>
      </p:sp>
    </p:spTree>
    <p:extLst>
      <p:ext uri="{BB962C8B-B14F-4D97-AF65-F5344CB8AC3E}">
        <p14:creationId xmlns:p14="http://schemas.microsoft.com/office/powerpoint/2010/main" val="361074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pzZbSVkriBI" TargetMode="External"/><Relationship Id="rId2" Type="http://schemas.openxmlformats.org/officeDocument/2006/relationships/hyperlink" Target="https://www.youtube.com/watch?v=IUPTC65B9q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file/d/0B-Rb64QiDg8wZXZNSnNQNmVjUkU/ed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pzZbSVkriBI" TargetMode="External"/><Relationship Id="rId2" Type="http://schemas.openxmlformats.org/officeDocument/2006/relationships/hyperlink" Target="https://www.youtube.com/watch?v=lKYz5e7INT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
            </a:r>
            <a:br>
              <a:rPr lang="en-US" b="1" dirty="0"/>
            </a:br>
            <a:r>
              <a:rPr lang="he-IL" b="1" dirty="0"/>
              <a:t>20277 מערכות בסיסי-נתונים‏</a:t>
            </a:r>
            <a:br>
              <a:rPr lang="he-IL" b="1" dirty="0"/>
            </a:br>
            <a:r>
              <a:rPr lang="he-IL" b="1" dirty="0"/>
              <a:t>4 נקודות זכות ברמה רגילה</a:t>
            </a:r>
            <a:r>
              <a:rPr lang="he-IL" dirty="0"/>
              <a:t/>
            </a:r>
            <a:br>
              <a:rPr lang="he-IL" dirty="0"/>
            </a:br>
            <a:endParaRPr lang="en-US" dirty="0"/>
          </a:p>
        </p:txBody>
      </p:sp>
      <p:sp>
        <p:nvSpPr>
          <p:cNvPr id="3" name="Subtitle 2"/>
          <p:cNvSpPr>
            <a:spLocks noGrp="1"/>
          </p:cNvSpPr>
          <p:nvPr>
            <p:ph type="subTitle" idx="1"/>
          </p:nvPr>
        </p:nvSpPr>
        <p:spPr/>
        <p:txBody>
          <a:bodyPr>
            <a:normAutofit lnSpcReduction="10000"/>
          </a:bodyPr>
          <a:lstStyle/>
          <a:p>
            <a:r>
              <a:rPr lang="en-US" dirty="0"/>
              <a:t>Introduction</a:t>
            </a:r>
          </a:p>
          <a:p>
            <a:r>
              <a:rPr lang="en-US" dirty="0"/>
              <a:t>Normalization, </a:t>
            </a:r>
          </a:p>
          <a:p>
            <a:r>
              <a:rPr lang="en-US" dirty="0"/>
              <a:t>minimum cover, functional dependencies</a:t>
            </a:r>
          </a:p>
          <a:p>
            <a:r>
              <a:rPr lang="en-US" dirty="0"/>
              <a:t> </a:t>
            </a:r>
          </a:p>
        </p:txBody>
      </p:sp>
    </p:spTree>
    <p:extLst>
      <p:ext uri="{BB962C8B-B14F-4D97-AF65-F5344CB8AC3E}">
        <p14:creationId xmlns:p14="http://schemas.microsoft.com/office/powerpoint/2010/main" val="374186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1214"/>
            <a:ext cx="10515600" cy="5875749"/>
          </a:xfrm>
        </p:spPr>
        <p:txBody>
          <a:bodyPr>
            <a:normAutofit/>
          </a:bodyPr>
          <a:lstStyle/>
          <a:p>
            <a:pPr marL="0" indent="0" algn="r" rtl="1">
              <a:buNone/>
            </a:pPr>
            <a:r>
              <a:rPr lang="he-IL" altLang="en-US" b="1" dirty="0">
                <a:solidFill>
                  <a:srgbClr val="FF00FF"/>
                </a:solidFill>
                <a:latin typeface="Times New Roman (Hebrew)" charset="0"/>
                <a:cs typeface="David" panose="020E0502060401010101" pitchFamily="34" charset="-79"/>
              </a:rPr>
              <a:t>תכונה עודפת  בתלות פונקציונלית:</a:t>
            </a:r>
          </a:p>
          <a:p>
            <a:pPr marL="0" indent="0" algn="r" rtl="1">
              <a:buNone/>
            </a:pPr>
            <a:r>
              <a:rPr lang="he-IL" altLang="en-US" dirty="0">
                <a:latin typeface="Times New Roman (Hebrew)" charset="0"/>
                <a:cs typeface="David" panose="020E0502060401010101" pitchFamily="34" charset="-79"/>
              </a:rPr>
              <a:t> תכונה שניתן להשמיטה מהתלות הפונקציונלית מבלי לשנות את הסגור של </a:t>
            </a:r>
            <a:r>
              <a:rPr lang="en-US" altLang="he-IL" dirty="0">
                <a:latin typeface="Times New Roman (Hebrew)" charset="0"/>
                <a:cs typeface="David" panose="020E0502060401010101" pitchFamily="34" charset="-79"/>
              </a:rPr>
              <a:t>F</a:t>
            </a:r>
            <a:r>
              <a:rPr lang="he-IL" altLang="he-IL" dirty="0">
                <a:latin typeface="Times New Roman (Hebrew)" charset="0"/>
                <a:cs typeface="David" panose="020E0502060401010101" pitchFamily="34" charset="-79"/>
              </a:rPr>
              <a:t>.</a:t>
            </a:r>
          </a:p>
          <a:p>
            <a:pPr marL="0" indent="0" algn="r" rtl="1">
              <a:buNone/>
            </a:pPr>
            <a:r>
              <a:rPr lang="he-IL" altLang="he-IL" dirty="0">
                <a:latin typeface="Times New Roman (Hebrew)" charset="0"/>
                <a:cs typeface="David" panose="020E0502060401010101" pitchFamily="34" charset="-79"/>
              </a:rPr>
              <a:t>למשל:</a:t>
            </a:r>
          </a:p>
          <a:p>
            <a:r>
              <a:rPr lang="en-US" dirty="0"/>
              <a:t>If A-&gt;F</a:t>
            </a:r>
          </a:p>
          <a:p>
            <a:r>
              <a:rPr lang="en-US" dirty="0"/>
              <a:t>And ABCDE-&gt;F</a:t>
            </a:r>
          </a:p>
          <a:p>
            <a:r>
              <a:rPr lang="en-US" dirty="0"/>
              <a:t>We can remove ABCDE-&gt;F  </a:t>
            </a:r>
          </a:p>
          <a:p>
            <a:pPr marL="0" indent="0" algn="r" rtl="1">
              <a:buNone/>
            </a:pPr>
            <a:endParaRPr lang="he-IL" altLang="he-IL" dirty="0">
              <a:latin typeface="Times New Roman (Hebrew)" charset="0"/>
              <a:cs typeface="David" panose="020E0502060401010101" pitchFamily="34" charset="-79"/>
            </a:endParaRPr>
          </a:p>
          <a:p>
            <a:endParaRPr lang="he-IL" dirty="0"/>
          </a:p>
          <a:p>
            <a:r>
              <a:rPr lang="en-US" dirty="0"/>
              <a:t>Using the closure, to find the redundant: </a:t>
            </a:r>
          </a:p>
          <a:p>
            <a:pPr marL="0" indent="0">
              <a:buNone/>
            </a:pPr>
            <a:r>
              <a:rPr lang="he-IL" dirty="0"/>
              <a:t>  </a:t>
            </a:r>
            <a:r>
              <a:rPr lang="en-US" dirty="0"/>
              <a:t>A→C is redundant in {A→B, B→C, A→C} because A + = ABC w.r.t </a:t>
            </a:r>
            <a:r>
              <a:rPr lang="he-IL" dirty="0"/>
              <a:t> </a:t>
            </a:r>
            <a:r>
              <a:rPr lang="en-US" dirty="0"/>
              <a:t>{A→B, B→C}</a:t>
            </a:r>
          </a:p>
          <a:p>
            <a:endParaRPr lang="en-US" dirty="0"/>
          </a:p>
        </p:txBody>
      </p:sp>
    </p:spTree>
    <p:extLst>
      <p:ext uri="{BB962C8B-B14F-4D97-AF65-F5344CB8AC3E}">
        <p14:creationId xmlns:p14="http://schemas.microsoft.com/office/powerpoint/2010/main" val="314412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Minimum Cover – </a:t>
            </a:r>
            <a:r>
              <a:rPr lang="he-IL" dirty="0"/>
              <a:t>כיסוי קנוני</a:t>
            </a:r>
            <a:endParaRPr lang="en-US" dirty="0"/>
          </a:p>
        </p:txBody>
      </p:sp>
      <p:sp>
        <p:nvSpPr>
          <p:cNvPr id="3" name="Content Placeholder 2"/>
          <p:cNvSpPr>
            <a:spLocks noGrp="1"/>
          </p:cNvSpPr>
          <p:nvPr>
            <p:ph idx="1"/>
          </p:nvPr>
        </p:nvSpPr>
        <p:spPr/>
        <p:txBody>
          <a:bodyPr/>
          <a:lstStyle/>
          <a:p>
            <a:pPr algn="r" rtl="1"/>
            <a:r>
              <a:rPr lang="he-IL" dirty="0"/>
              <a:t>השלבים למציאת  כיסוי קנוני – </a:t>
            </a:r>
            <a:r>
              <a:rPr lang="en-US" dirty="0"/>
              <a:t>Minimum Cover</a:t>
            </a:r>
            <a:endParaRPr lang="he-IL" dirty="0"/>
          </a:p>
          <a:p>
            <a:pPr algn="r" rtl="1"/>
            <a:endParaRPr lang="en-US" dirty="0"/>
          </a:p>
          <a:p>
            <a:pPr algn="r" rtl="1"/>
            <a:r>
              <a:rPr lang="he-IL" dirty="0"/>
              <a:t>איבר יחיד בצד ימין – </a:t>
            </a:r>
            <a:r>
              <a:rPr lang="en-US" dirty="0"/>
              <a:t>singleton on the right hand side (RHS)</a:t>
            </a:r>
            <a:endParaRPr lang="he-IL" dirty="0"/>
          </a:p>
          <a:p>
            <a:pPr algn="r" rtl="1"/>
            <a:r>
              <a:rPr lang="he-IL" dirty="0"/>
              <a:t>הוצאת איברים שאינם נחוצים</a:t>
            </a:r>
            <a:r>
              <a:rPr lang="en-US" dirty="0"/>
              <a:t> - </a:t>
            </a:r>
            <a:r>
              <a:rPr lang="he-IL" dirty="0"/>
              <a:t> </a:t>
            </a:r>
            <a:r>
              <a:rPr lang="en-US" dirty="0"/>
              <a:t>Extraneous </a:t>
            </a:r>
            <a:endParaRPr lang="he-IL" dirty="0"/>
          </a:p>
          <a:p>
            <a:pPr algn="r" rtl="1"/>
            <a:r>
              <a:rPr lang="he-IL" dirty="0"/>
              <a:t>הוצאת תלויות מיותרות</a:t>
            </a:r>
            <a:endParaRPr lang="en-US" dirty="0"/>
          </a:p>
        </p:txBody>
      </p:sp>
    </p:spTree>
    <p:extLst>
      <p:ext uri="{BB962C8B-B14F-4D97-AF65-F5344CB8AC3E}">
        <p14:creationId xmlns:p14="http://schemas.microsoft.com/office/powerpoint/2010/main" val="3280835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a:t>
            </a:r>
            <a:r>
              <a:rPr lang="en-US" dirty="0">
                <a:sym typeface="Wingdings" panose="05000000000000000000" pitchFamily="2" charset="2"/>
              </a:rPr>
              <a:t></a:t>
            </a:r>
            <a:r>
              <a:rPr lang="en-US" dirty="0"/>
              <a:t>CD</a:t>
            </a:r>
          </a:p>
        </p:txBody>
      </p:sp>
      <p:sp>
        <p:nvSpPr>
          <p:cNvPr id="3" name="Content Placeholder 2"/>
          <p:cNvSpPr>
            <a:spLocks noGrp="1"/>
          </p:cNvSpPr>
          <p:nvPr>
            <p:ph idx="1"/>
          </p:nvPr>
        </p:nvSpPr>
        <p:spPr/>
        <p:txBody>
          <a:bodyPr/>
          <a:lstStyle/>
          <a:p>
            <a:pPr algn="r" rtl="1"/>
            <a:r>
              <a:rPr lang="he-IL" dirty="0"/>
              <a:t>התלות הפונקציונלית </a:t>
            </a:r>
            <a:r>
              <a:rPr lang="en-US" dirty="0"/>
              <a:t>AB-&gt;CD</a:t>
            </a:r>
            <a:r>
              <a:rPr lang="he-IL" dirty="0"/>
              <a:t> יכולה להירשם גם כ:</a:t>
            </a:r>
          </a:p>
          <a:p>
            <a:pPr algn="r" rtl="1"/>
            <a:endParaRPr lang="he-IL" dirty="0"/>
          </a:p>
          <a:p>
            <a:pPr marL="0" indent="0" algn="l">
              <a:buNone/>
            </a:pPr>
            <a:r>
              <a:rPr lang="en-US" sz="4800" dirty="0"/>
              <a:t>			AB</a:t>
            </a:r>
            <a:r>
              <a:rPr lang="en-US" sz="4800" dirty="0">
                <a:sym typeface="Wingdings" panose="05000000000000000000" pitchFamily="2" charset="2"/>
              </a:rPr>
              <a:t>C    and ABD</a:t>
            </a:r>
          </a:p>
          <a:p>
            <a:pPr marL="0" indent="0" algn="r" rtl="1">
              <a:buNone/>
            </a:pPr>
            <a:endParaRPr lang="en-US" sz="4800" dirty="0">
              <a:sym typeface="Wingdings" panose="05000000000000000000" pitchFamily="2" charset="2"/>
            </a:endParaRPr>
          </a:p>
          <a:p>
            <a:pPr marL="0" indent="0" algn="r" rtl="1">
              <a:buNone/>
            </a:pPr>
            <a:r>
              <a:rPr lang="he-IL" sz="4800" dirty="0">
                <a:sym typeface="Wingdings" panose="05000000000000000000" pitchFamily="2" charset="2"/>
              </a:rPr>
              <a:t>מה שעשינו הוא את הכלל הראשון שבצד ימין יש רק איבר אחד</a:t>
            </a:r>
            <a:endParaRPr lang="en-US" sz="4800" dirty="0"/>
          </a:p>
        </p:txBody>
      </p:sp>
    </p:spTree>
    <p:extLst>
      <p:ext uri="{BB962C8B-B14F-4D97-AF65-F5344CB8AC3E}">
        <p14:creationId xmlns:p14="http://schemas.microsoft.com/office/powerpoint/2010/main" val="375752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Attribute Closure</a:t>
            </a:r>
            <a:r>
              <a:rPr lang="en-US" sz="1800" dirty="0"/>
              <a:t/>
            </a:r>
            <a:br>
              <a:rPr lang="en-US" sz="1800" dirty="0"/>
            </a:br>
            <a:r>
              <a:rPr lang="en-US" sz="1800" dirty="0"/>
              <a:t>algorithm</a:t>
            </a:r>
            <a:endParaRPr lang="en-US" dirty="0"/>
          </a:p>
        </p:txBody>
      </p:sp>
      <p:sp>
        <p:nvSpPr>
          <p:cNvPr id="3" name="Content Placeholder 2"/>
          <p:cNvSpPr>
            <a:spLocks noGrp="1"/>
          </p:cNvSpPr>
          <p:nvPr>
            <p:ph idx="1"/>
          </p:nvPr>
        </p:nvSpPr>
        <p:spPr>
          <a:xfrm>
            <a:off x="838200" y="1825625"/>
            <a:ext cx="10515600" cy="5274422"/>
          </a:xfrm>
        </p:spPr>
        <p:txBody>
          <a:bodyPr/>
          <a:lstStyle/>
          <a:p>
            <a:r>
              <a:rPr lang="he-IL" dirty="0"/>
              <a:t> </a:t>
            </a:r>
            <a:r>
              <a:rPr lang="en-US" dirty="0"/>
              <a:t>set X</a:t>
            </a:r>
            <a:r>
              <a:rPr lang="en-US" baseline="30000" dirty="0"/>
              <a:t>+</a:t>
            </a:r>
            <a:r>
              <a:rPr lang="en-US" dirty="0"/>
              <a:t> = X</a:t>
            </a:r>
          </a:p>
          <a:p>
            <a:r>
              <a:rPr lang="en-US" dirty="0"/>
              <a:t>Repeat :  For each functional dependency  Y-&gt;Z in F</a:t>
            </a:r>
          </a:p>
          <a:p>
            <a:pPr marL="457200" lvl="1" indent="0">
              <a:buNone/>
            </a:pPr>
            <a:r>
              <a:rPr lang="en-US" dirty="0"/>
              <a:t>If X+ </a:t>
            </a:r>
            <a:r>
              <a:rPr lang="en-US" altLang="en-US" dirty="0">
                <a:sym typeface="Symbol" panose="05050102010706020507" pitchFamily="18" charset="2"/>
              </a:rPr>
              <a:t> Y then X+ = X+  Z</a:t>
            </a:r>
          </a:p>
          <a:p>
            <a:pPr marL="457200" lvl="1" indent="0">
              <a:buNone/>
            </a:pPr>
            <a:r>
              <a:rPr lang="en-US" altLang="en-US" dirty="0">
                <a:sym typeface="Symbol" panose="05050102010706020507" pitchFamily="18" charset="2"/>
              </a:rPr>
              <a:t>Until X+ does not changed.</a:t>
            </a:r>
          </a:p>
          <a:p>
            <a:pPr algn="r" rtl="1">
              <a:buClr>
                <a:schemeClr val="tx1"/>
              </a:buClr>
            </a:pPr>
            <a:r>
              <a:rPr lang="he-IL" altLang="en-US" sz="2500" dirty="0"/>
              <a:t>נתון </a:t>
            </a:r>
            <a:r>
              <a:rPr lang="en-US" altLang="en-US" sz="2500" dirty="0"/>
              <a:t>F = {A</a:t>
            </a:r>
            <a:r>
              <a:rPr lang="en-US" altLang="en-US" sz="2500" dirty="0">
                <a:sym typeface="Math C" pitchFamily="2" charset="2"/>
              </a:rPr>
              <a:t></a:t>
            </a:r>
            <a:r>
              <a:rPr lang="en-US" altLang="en-US" sz="2500" dirty="0"/>
              <a:t>B,A </a:t>
            </a:r>
            <a:r>
              <a:rPr lang="en-US" altLang="en-US" sz="2500" dirty="0">
                <a:sym typeface="Math C" pitchFamily="2" charset="2"/>
              </a:rPr>
              <a:t></a:t>
            </a:r>
            <a:r>
              <a:rPr lang="en-US" altLang="en-US" sz="2500" dirty="0"/>
              <a:t>E,BC</a:t>
            </a:r>
            <a:r>
              <a:rPr lang="en-US" altLang="en-US" sz="2500" dirty="0">
                <a:sym typeface="Math C" pitchFamily="2" charset="2"/>
              </a:rPr>
              <a:t></a:t>
            </a:r>
            <a:r>
              <a:rPr lang="en-US" altLang="en-US" sz="2500" dirty="0"/>
              <a:t>D,E</a:t>
            </a:r>
            <a:r>
              <a:rPr lang="en-US" altLang="en-US" sz="2500" dirty="0">
                <a:sym typeface="Math C" pitchFamily="2" charset="2"/>
              </a:rPr>
              <a:t>C</a:t>
            </a:r>
            <a:r>
              <a:rPr lang="en-US" altLang="en-US" sz="2500" dirty="0"/>
              <a:t>}</a:t>
            </a:r>
            <a:r>
              <a:rPr lang="he-IL" altLang="en-US" sz="2500" dirty="0"/>
              <a:t>, </a:t>
            </a:r>
            <a:r>
              <a:rPr lang="en-US" altLang="en-US" sz="2500" dirty="0"/>
              <a:t>R(A, B, C, D, E)</a:t>
            </a:r>
            <a:r>
              <a:rPr lang="he-IL" altLang="en-US" sz="2500" dirty="0"/>
              <a:t>. נחשב את </a:t>
            </a:r>
            <a:r>
              <a:rPr lang="en-US" altLang="en-US" sz="2500" dirty="0"/>
              <a:t>A</a:t>
            </a:r>
            <a:r>
              <a:rPr lang="en-US" altLang="en-US" sz="2500" baseline="30000" dirty="0"/>
              <a:t>+</a:t>
            </a:r>
            <a:r>
              <a:rPr lang="en-US" altLang="en-US" sz="2500" baseline="-25000" dirty="0"/>
              <a:t>F</a:t>
            </a:r>
            <a:r>
              <a:rPr lang="he-IL" altLang="en-US" dirty="0"/>
              <a:t>:</a:t>
            </a:r>
            <a:endParaRPr lang="en-US" altLang="en-US" dirty="0"/>
          </a:p>
          <a:p>
            <a:pPr algn="l">
              <a:buClr>
                <a:schemeClr val="tx1"/>
              </a:buClr>
            </a:pPr>
            <a:r>
              <a:rPr lang="en-US" altLang="en-US" dirty="0"/>
              <a:t>A+= A ( transitivity rule)</a:t>
            </a:r>
          </a:p>
          <a:p>
            <a:pPr algn="l">
              <a:buClr>
                <a:schemeClr val="tx1"/>
              </a:buClr>
            </a:pPr>
            <a:r>
              <a:rPr lang="en-US" altLang="en-US" dirty="0"/>
              <a:t>A+=AB ( from A</a:t>
            </a:r>
            <a:r>
              <a:rPr lang="en-US" altLang="en-US" dirty="0">
                <a:sym typeface="Wingdings" panose="05000000000000000000" pitchFamily="2" charset="2"/>
              </a:rPr>
              <a:t>B)</a:t>
            </a:r>
          </a:p>
          <a:p>
            <a:pPr algn="l">
              <a:buClr>
                <a:schemeClr val="tx1"/>
              </a:buClr>
            </a:pPr>
            <a:r>
              <a:rPr lang="en-US" altLang="en-US" dirty="0">
                <a:sym typeface="Wingdings" panose="05000000000000000000" pitchFamily="2" charset="2"/>
              </a:rPr>
              <a:t>A+= ABE ( E come from AE)</a:t>
            </a:r>
          </a:p>
          <a:p>
            <a:pPr algn="l">
              <a:buClr>
                <a:schemeClr val="tx1"/>
              </a:buClr>
            </a:pPr>
            <a:r>
              <a:rPr lang="en-US" altLang="en-US" dirty="0">
                <a:sym typeface="Wingdings" panose="05000000000000000000" pitchFamily="2" charset="2"/>
              </a:rPr>
              <a:t>A+=ABEC ( from EC)</a:t>
            </a:r>
          </a:p>
          <a:p>
            <a:pPr algn="l">
              <a:buClr>
                <a:schemeClr val="tx1"/>
              </a:buClr>
            </a:pPr>
            <a:r>
              <a:rPr lang="en-US" altLang="en-US" dirty="0">
                <a:sym typeface="Wingdings" panose="05000000000000000000" pitchFamily="2" charset="2"/>
              </a:rPr>
              <a:t>A+=</a:t>
            </a:r>
            <a:r>
              <a:rPr lang="en-US" altLang="en-US" dirty="0">
                <a:solidFill>
                  <a:srgbClr val="FF0000"/>
                </a:solidFill>
                <a:sym typeface="Wingdings" panose="05000000000000000000" pitchFamily="2" charset="2"/>
              </a:rPr>
              <a:t>ABECD</a:t>
            </a:r>
            <a:r>
              <a:rPr lang="en-US" altLang="en-US" dirty="0">
                <a:sym typeface="Wingdings" panose="05000000000000000000" pitchFamily="2" charset="2"/>
              </a:rPr>
              <a:t> ( D come from BCD) </a:t>
            </a:r>
            <a:endParaRPr lang="he-IL" altLang="en-US" dirty="0"/>
          </a:p>
        </p:txBody>
      </p:sp>
    </p:spTree>
    <p:extLst>
      <p:ext uri="{BB962C8B-B14F-4D97-AF65-F5344CB8AC3E}">
        <p14:creationId xmlns:p14="http://schemas.microsoft.com/office/powerpoint/2010/main" val="217860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Candidate Key and the Closure of attribute</a:t>
            </a:r>
            <a:br>
              <a:rPr lang="en-US" dirty="0"/>
            </a:br>
            <a:r>
              <a:rPr lang="he-IL" sz="3600" dirty="0"/>
              <a:t>מועמד למפתח על והסגור של איבר</a:t>
            </a:r>
            <a:endParaRPr lang="en-US" dirty="0"/>
          </a:p>
        </p:txBody>
      </p:sp>
      <p:sp>
        <p:nvSpPr>
          <p:cNvPr id="3" name="Content Placeholder 2"/>
          <p:cNvSpPr>
            <a:spLocks noGrp="1"/>
          </p:cNvSpPr>
          <p:nvPr>
            <p:ph idx="1"/>
          </p:nvPr>
        </p:nvSpPr>
        <p:spPr/>
        <p:txBody>
          <a:bodyPr/>
          <a:lstStyle/>
          <a:p>
            <a:r>
              <a:rPr lang="en-US" dirty="0"/>
              <a:t>R(A,B,C)</a:t>
            </a:r>
          </a:p>
          <a:p>
            <a:r>
              <a:rPr lang="en-US" dirty="0"/>
              <a:t>And given FD:  A</a:t>
            </a:r>
            <a:r>
              <a:rPr lang="en-US" dirty="0">
                <a:sym typeface="Wingdings" panose="05000000000000000000" pitchFamily="2" charset="2"/>
              </a:rPr>
              <a:t>B , BC</a:t>
            </a:r>
          </a:p>
          <a:p>
            <a:r>
              <a:rPr lang="en-US" dirty="0">
                <a:sym typeface="Wingdings" panose="05000000000000000000" pitchFamily="2" charset="2"/>
              </a:rPr>
              <a:t>A</a:t>
            </a:r>
            <a:r>
              <a:rPr lang="en-US" baseline="30000" dirty="0">
                <a:sym typeface="Wingdings" panose="05000000000000000000" pitchFamily="2" charset="2"/>
              </a:rPr>
              <a:t>+</a:t>
            </a:r>
            <a:r>
              <a:rPr lang="en-US" dirty="0">
                <a:sym typeface="Wingdings" panose="05000000000000000000" pitchFamily="2" charset="2"/>
              </a:rPr>
              <a:t> =  ABC   (A-&gt;B , A-&gt;C)</a:t>
            </a:r>
          </a:p>
          <a:p>
            <a:r>
              <a:rPr lang="en-US" dirty="0">
                <a:sym typeface="Wingdings" panose="05000000000000000000" pitchFamily="2" charset="2"/>
              </a:rPr>
              <a:t>B</a:t>
            </a:r>
            <a:r>
              <a:rPr lang="en-US" baseline="30000" dirty="0">
                <a:sym typeface="Wingdings" panose="05000000000000000000" pitchFamily="2" charset="2"/>
              </a:rPr>
              <a:t>+</a:t>
            </a:r>
            <a:r>
              <a:rPr lang="en-US" dirty="0">
                <a:sym typeface="Wingdings" panose="05000000000000000000" pitchFamily="2" charset="2"/>
              </a:rPr>
              <a:t> = BC</a:t>
            </a:r>
          </a:p>
          <a:p>
            <a:pPr algn="r" rtl="1"/>
            <a:r>
              <a:rPr lang="he-IL" dirty="0">
                <a:sym typeface="Wingdings" panose="05000000000000000000" pitchFamily="2" charset="2"/>
              </a:rPr>
              <a:t>אם הסגור של איבר מכיל את כל איברי הקבוצה אז הוא מועמד למפתח ראשי</a:t>
            </a:r>
          </a:p>
          <a:p>
            <a:pPr algn="r" rtl="1"/>
            <a:r>
              <a:rPr lang="he-IL" dirty="0">
                <a:sym typeface="Wingdings" panose="05000000000000000000" pitchFamily="2" charset="2"/>
              </a:rPr>
              <a:t>מכאן ש </a:t>
            </a:r>
            <a:r>
              <a:rPr lang="en-US" dirty="0">
                <a:sym typeface="Wingdings" panose="05000000000000000000" pitchFamily="2" charset="2"/>
              </a:rPr>
              <a:t>A</a:t>
            </a:r>
            <a:r>
              <a:rPr lang="en-US" baseline="30000" dirty="0">
                <a:sym typeface="Wingdings" panose="05000000000000000000" pitchFamily="2" charset="2"/>
              </a:rPr>
              <a:t>+</a:t>
            </a:r>
            <a:r>
              <a:rPr lang="he-IL" dirty="0">
                <a:sym typeface="Wingdings" panose="05000000000000000000" pitchFamily="2" charset="2"/>
              </a:rPr>
              <a:t> מכיל </a:t>
            </a:r>
            <a:r>
              <a:rPr lang="en-US" dirty="0">
                <a:sym typeface="Wingdings" panose="05000000000000000000" pitchFamily="2" charset="2"/>
              </a:rPr>
              <a:t>ABC</a:t>
            </a:r>
            <a:r>
              <a:rPr lang="he-IL" dirty="0">
                <a:sym typeface="Wingdings" panose="05000000000000000000" pitchFamily="2" charset="2"/>
              </a:rPr>
              <a:t>  ולכן </a:t>
            </a:r>
            <a:r>
              <a:rPr lang="en-US" dirty="0">
                <a:sym typeface="Wingdings" panose="05000000000000000000" pitchFamily="2" charset="2"/>
              </a:rPr>
              <a:t>A</a:t>
            </a:r>
            <a:r>
              <a:rPr lang="he-IL" dirty="0">
                <a:sym typeface="Wingdings" panose="05000000000000000000" pitchFamily="2" charset="2"/>
              </a:rPr>
              <a:t> הוא מועמד למפתח על,ראשי</a:t>
            </a:r>
            <a:endParaRPr lang="en-US" dirty="0">
              <a:sym typeface="Wingdings" panose="05000000000000000000" pitchFamily="2" charset="2"/>
            </a:endParaRPr>
          </a:p>
          <a:p>
            <a:endParaRPr lang="en-US" baseline="30000" dirty="0">
              <a:sym typeface="Wingdings" panose="05000000000000000000" pitchFamily="2" charset="2"/>
            </a:endParaRPr>
          </a:p>
          <a:p>
            <a:endParaRPr lang="en-US" baseline="30000" dirty="0"/>
          </a:p>
        </p:txBody>
      </p:sp>
    </p:spTree>
    <p:extLst>
      <p:ext uri="{BB962C8B-B14F-4D97-AF65-F5344CB8AC3E}">
        <p14:creationId xmlns:p14="http://schemas.microsoft.com/office/powerpoint/2010/main" val="303281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dirty="0"/>
              <a:t>הסגור של איבר – דוגמה</a:t>
            </a:r>
            <a:r>
              <a:rPr lang="en-US" dirty="0"/>
              <a:t/>
            </a:r>
            <a:br>
              <a:rPr lang="en-US" dirty="0"/>
            </a:br>
            <a:r>
              <a:rPr lang="en-US" sz="1800" dirty="0">
                <a:hlinkClick r:id="rId2"/>
              </a:rPr>
              <a:t>https://www.youtube.com/watch?v=IUPTC65B9qE</a:t>
            </a:r>
            <a:r>
              <a:rPr lang="he-IL" sz="1800" dirty="0"/>
              <a:t/>
            </a:r>
            <a:br>
              <a:rPr lang="he-IL" sz="1800" dirty="0"/>
            </a:br>
            <a:r>
              <a:rPr lang="en-US" sz="1800" dirty="0">
                <a:hlinkClick r:id="rId3"/>
              </a:rPr>
              <a:t>https://www.youtube.com/watch?v=pzZbSVkriBI</a:t>
            </a:r>
            <a:endParaRPr lang="en-US" dirty="0"/>
          </a:p>
        </p:txBody>
      </p:sp>
      <p:sp>
        <p:nvSpPr>
          <p:cNvPr id="3" name="Content Placeholder 2"/>
          <p:cNvSpPr>
            <a:spLocks noGrp="1"/>
          </p:cNvSpPr>
          <p:nvPr>
            <p:ph idx="1"/>
          </p:nvPr>
        </p:nvSpPr>
        <p:spPr/>
        <p:txBody>
          <a:bodyPr/>
          <a:lstStyle/>
          <a:p>
            <a:r>
              <a:rPr lang="en-US" dirty="0"/>
              <a:t>R</a:t>
            </a:r>
            <a:r>
              <a:rPr lang="he-IL" dirty="0"/>
              <a:t>)</a:t>
            </a:r>
            <a:r>
              <a:rPr lang="en-US" dirty="0"/>
              <a:t>A,B,C,D,E,F)          F(AB</a:t>
            </a:r>
            <a:r>
              <a:rPr lang="en-US" dirty="0">
                <a:sym typeface="Wingdings" panose="05000000000000000000" pitchFamily="2" charset="2"/>
              </a:rPr>
              <a:t>  </a:t>
            </a:r>
            <a:r>
              <a:rPr lang="en-US" dirty="0"/>
              <a:t>C, AD</a:t>
            </a:r>
            <a:r>
              <a:rPr lang="en-US" dirty="0">
                <a:sym typeface="Wingdings" panose="05000000000000000000" pitchFamily="2" charset="2"/>
              </a:rPr>
              <a:t></a:t>
            </a:r>
            <a:r>
              <a:rPr lang="en-US" dirty="0"/>
              <a:t>E,B</a:t>
            </a:r>
            <a:r>
              <a:rPr lang="en-US" dirty="0">
                <a:sym typeface="Wingdings" panose="05000000000000000000" pitchFamily="2" charset="2"/>
              </a:rPr>
              <a:t>D,AFB, BC)</a:t>
            </a:r>
          </a:p>
          <a:p>
            <a:r>
              <a:rPr lang="en-US" dirty="0">
                <a:sym typeface="Wingdings" panose="05000000000000000000" pitchFamily="2" charset="2"/>
              </a:rPr>
              <a:t>AB+ = ABCDE – </a:t>
            </a:r>
            <a:r>
              <a:rPr lang="he-IL" dirty="0">
                <a:sym typeface="Wingdings" panose="05000000000000000000" pitchFamily="2" charset="2"/>
              </a:rPr>
              <a:t>כל  הקומבינציות</a:t>
            </a:r>
            <a:endParaRPr lang="en-US" dirty="0">
              <a:sym typeface="Wingdings" panose="05000000000000000000" pitchFamily="2" charset="2"/>
            </a:endParaRPr>
          </a:p>
          <a:p>
            <a:r>
              <a:rPr lang="en-US" dirty="0">
                <a:sym typeface="Wingdings" panose="05000000000000000000" pitchFamily="2" charset="2"/>
              </a:rPr>
              <a:t>AD+ = ADE</a:t>
            </a:r>
          </a:p>
          <a:p>
            <a:r>
              <a:rPr lang="en-US" dirty="0">
                <a:sym typeface="Wingdings" panose="05000000000000000000" pitchFamily="2" charset="2"/>
              </a:rPr>
              <a:t>B+ = BCD</a:t>
            </a:r>
          </a:p>
          <a:p>
            <a:r>
              <a:rPr lang="en-US" dirty="0">
                <a:sym typeface="Wingdings" panose="05000000000000000000" pitchFamily="2" charset="2"/>
              </a:rPr>
              <a:t>AF+= ABCDEF</a:t>
            </a:r>
          </a:p>
          <a:p>
            <a:r>
              <a:rPr lang="en-US" dirty="0">
                <a:sym typeface="Wingdings" panose="05000000000000000000" pitchFamily="2" charset="2"/>
              </a:rPr>
              <a:t>B+ = BC</a:t>
            </a:r>
          </a:p>
          <a:p>
            <a:r>
              <a:rPr lang="en-US" dirty="0">
                <a:sym typeface="Wingdings" panose="05000000000000000000" pitchFamily="2" charset="2"/>
              </a:rPr>
              <a:t>Candidate key of R is AF</a:t>
            </a:r>
            <a:endParaRPr lang="en-US" dirty="0"/>
          </a:p>
        </p:txBody>
      </p:sp>
    </p:spTree>
    <p:extLst>
      <p:ext uri="{BB962C8B-B14F-4D97-AF65-F5344CB8AC3E}">
        <p14:creationId xmlns:p14="http://schemas.microsoft.com/office/powerpoint/2010/main" val="165448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49742"/>
          </a:xfrm>
        </p:spPr>
        <p:txBody>
          <a:bodyPr>
            <a:noAutofit/>
          </a:bodyPr>
          <a:lstStyle/>
          <a:p>
            <a:pPr algn="ctr"/>
            <a:r>
              <a:rPr lang="he-IL" sz="3200" dirty="0"/>
              <a:t>הסגור של איבר – דוגמה </a:t>
            </a:r>
            <a:r>
              <a:rPr lang="en-US" sz="3200" dirty="0"/>
              <a:t/>
            </a:r>
            <a:br>
              <a:rPr lang="en-US" sz="3200" dirty="0"/>
            </a:br>
            <a:r>
              <a:rPr lang="he-IL" sz="3200" dirty="0"/>
              <a:t>בספריה של הקורס יש יופי של דוגמא:</a:t>
            </a:r>
            <a:br>
              <a:rPr lang="he-IL" sz="3200" dirty="0"/>
            </a:br>
            <a:r>
              <a:rPr lang="en-US" sz="3200" dirty="0"/>
              <a:t>CloseOfAttributeSets.doc</a:t>
            </a:r>
          </a:p>
        </p:txBody>
      </p:sp>
      <p:sp>
        <p:nvSpPr>
          <p:cNvPr id="3" name="Content Placeholder 2"/>
          <p:cNvSpPr>
            <a:spLocks noGrp="1"/>
          </p:cNvSpPr>
          <p:nvPr>
            <p:ph idx="1"/>
          </p:nvPr>
        </p:nvSpPr>
        <p:spPr>
          <a:xfrm>
            <a:off x="838200" y="1814867"/>
            <a:ext cx="10515600" cy="4919420"/>
          </a:xfrm>
        </p:spPr>
        <p:txBody>
          <a:bodyPr>
            <a:normAutofit fontScale="92500" lnSpcReduction="10000"/>
          </a:bodyPr>
          <a:lstStyle/>
          <a:p>
            <a:r>
              <a:rPr lang="en-US" dirty="0"/>
              <a:t>Compute the closure for relational schema R(A,B,C,D,E)</a:t>
            </a:r>
          </a:p>
          <a:p>
            <a:r>
              <a:rPr lang="en-US" dirty="0"/>
              <a:t>A</a:t>
            </a:r>
            <a:r>
              <a:rPr lang="en-US" dirty="0">
                <a:sym typeface="Wingdings" panose="05000000000000000000" pitchFamily="2" charset="2"/>
              </a:rPr>
              <a:t>BC,CDE , BD , EA</a:t>
            </a:r>
          </a:p>
          <a:p>
            <a:r>
              <a:rPr lang="en-US" dirty="0">
                <a:sym typeface="Wingdings" panose="05000000000000000000" pitchFamily="2" charset="2"/>
              </a:rPr>
              <a:t>A+ = ABCDE </a:t>
            </a:r>
          </a:p>
          <a:p>
            <a:pPr algn="r" rtl="1"/>
            <a:r>
              <a:rPr lang="en-US" dirty="0">
                <a:sym typeface="Wingdings" panose="05000000000000000000" pitchFamily="2" charset="2"/>
              </a:rPr>
              <a:t>A</a:t>
            </a:r>
            <a:r>
              <a:rPr lang="he-IL" dirty="0">
                <a:sym typeface="Wingdings" panose="05000000000000000000" pitchFamily="2" charset="2"/>
              </a:rPr>
              <a:t> הוא מועמד למפתח ראשי.</a:t>
            </a:r>
          </a:p>
          <a:p>
            <a:pPr algn="r" rtl="1"/>
            <a:r>
              <a:rPr lang="he-IL" dirty="0">
                <a:sym typeface="Wingdings" panose="05000000000000000000" pitchFamily="2" charset="2"/>
              </a:rPr>
              <a:t>למציאת סגור של איבר יש אלגוריתם , שהוא פשוט קומבינציה של צד שמאל כל פעם שמוסיפים עוד איבר</a:t>
            </a:r>
          </a:p>
          <a:p>
            <a:pPr algn="l"/>
            <a:r>
              <a:rPr lang="en-US" dirty="0">
                <a:sym typeface="Wingdings" panose="05000000000000000000" pitchFamily="2" charset="2"/>
              </a:rPr>
              <a:t>CD</a:t>
            </a:r>
            <a:r>
              <a:rPr lang="he-IL" dirty="0">
                <a:sym typeface="Wingdings" panose="05000000000000000000" pitchFamily="2" charset="2"/>
              </a:rPr>
              <a:t>+</a:t>
            </a:r>
            <a:r>
              <a:rPr lang="en-US" dirty="0">
                <a:sym typeface="Wingdings" panose="05000000000000000000" pitchFamily="2" charset="2"/>
              </a:rPr>
              <a:t>= ABCDE  , CD also a super key</a:t>
            </a:r>
          </a:p>
          <a:p>
            <a:r>
              <a:rPr lang="en-US" dirty="0"/>
              <a:t>B+ = B-&gt;D  - No super key</a:t>
            </a:r>
          </a:p>
          <a:p>
            <a:r>
              <a:rPr lang="en-US" dirty="0"/>
              <a:t>Try use alternate key , using Armstrong Axioms , B-&gt;D = BC-&gt;DC</a:t>
            </a:r>
          </a:p>
          <a:p>
            <a:pPr marL="0" indent="0">
              <a:buNone/>
            </a:pPr>
            <a:r>
              <a:rPr lang="en-US" dirty="0"/>
              <a:t>  BCD, EA   so ABCDE  , in that case BC is a super key</a:t>
            </a:r>
            <a:endParaRPr lang="he-IL" dirty="0"/>
          </a:p>
          <a:p>
            <a:pPr marL="0" indent="0">
              <a:buNone/>
            </a:pPr>
            <a:r>
              <a:rPr lang="en-US" dirty="0"/>
              <a:t>E</a:t>
            </a:r>
            <a:r>
              <a:rPr lang="he-IL" dirty="0"/>
              <a:t>+</a:t>
            </a:r>
            <a:r>
              <a:rPr lang="en-US" dirty="0"/>
              <a:t> = EABCD  so E is a super key</a:t>
            </a:r>
          </a:p>
        </p:txBody>
      </p:sp>
    </p:spTree>
    <p:extLst>
      <p:ext uri="{BB962C8B-B14F-4D97-AF65-F5344CB8AC3E}">
        <p14:creationId xmlns:p14="http://schemas.microsoft.com/office/powerpoint/2010/main" val="869849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מציאת תלות מיותרת</a:t>
            </a:r>
            <a:br>
              <a:rPr lang="he-IL" dirty="0"/>
            </a:br>
            <a:r>
              <a:rPr lang="en-US" dirty="0"/>
              <a:t>Finding redundancy dependent</a:t>
            </a:r>
          </a:p>
        </p:txBody>
      </p:sp>
      <p:sp>
        <p:nvSpPr>
          <p:cNvPr id="3" name="Content Placeholder 2"/>
          <p:cNvSpPr>
            <a:spLocks noGrp="1"/>
          </p:cNvSpPr>
          <p:nvPr>
            <p:ph idx="1"/>
          </p:nvPr>
        </p:nvSpPr>
        <p:spPr>
          <a:xfrm>
            <a:off x="838200" y="1825624"/>
            <a:ext cx="10515600" cy="5032375"/>
          </a:xfrm>
        </p:spPr>
        <p:txBody>
          <a:bodyPr/>
          <a:lstStyle/>
          <a:p>
            <a:pPr algn="r" rtl="1"/>
            <a:r>
              <a:rPr lang="he-IL" dirty="0"/>
              <a:t>בשביל למצוא אם תלות היא מיותרת צריך למצוא את הסגור של כל איבר שמאלי עם שאר התלויות שנשארו. אם בסגור ימצאו האיברים הימניים בכל זאת אז נוכל לומר שהתלות היא מיותרת.</a:t>
            </a:r>
          </a:p>
          <a:p>
            <a:pPr algn="l"/>
            <a:r>
              <a:rPr lang="en-US" dirty="0"/>
              <a:t>F</a:t>
            </a:r>
            <a:r>
              <a:rPr lang="he-IL" dirty="0"/>
              <a:t>)</a:t>
            </a:r>
            <a:r>
              <a:rPr lang="en-US" dirty="0"/>
              <a:t>A-&gt;B, A-&gt;C, D-&gt;AC, D-&gt;E)</a:t>
            </a:r>
          </a:p>
          <a:p>
            <a:pPr algn="r" rtl="1"/>
            <a:r>
              <a:rPr lang="he-IL" dirty="0"/>
              <a:t>שלב ראשון, נחפש את הסגור של </a:t>
            </a:r>
            <a:r>
              <a:rPr lang="en-US" dirty="0"/>
              <a:t>A</a:t>
            </a:r>
            <a:r>
              <a:rPr lang="he-IL" dirty="0"/>
              <a:t> בלי התלות </a:t>
            </a:r>
            <a:r>
              <a:rPr lang="en-US" dirty="0"/>
              <a:t>A-&gt;B</a:t>
            </a:r>
          </a:p>
          <a:p>
            <a:pPr algn="l"/>
            <a:r>
              <a:rPr lang="en-US" sz="2400" dirty="0"/>
              <a:t>A-&gt;B , A+= AC  , means B is missing , so we cannot say that A-&gt;B is redundant</a:t>
            </a:r>
          </a:p>
          <a:p>
            <a:r>
              <a:rPr lang="en-US" sz="2400" dirty="0"/>
              <a:t>A-&gt;C , A+= AB  , means C is missing , so we cannot say that A-&gt;C is redundant</a:t>
            </a:r>
          </a:p>
          <a:p>
            <a:r>
              <a:rPr lang="en-US" sz="2400" dirty="0"/>
              <a:t>D-&gt;AC needs to be split to D-&gt;A and D-&gt;C before finding the redundancy.</a:t>
            </a:r>
          </a:p>
          <a:p>
            <a:r>
              <a:rPr lang="en-US" sz="2400" dirty="0"/>
              <a:t>D-&gt;A, D+= DEC , so D-&gt;A is not redundant </a:t>
            </a:r>
          </a:p>
          <a:p>
            <a:pPr algn="l"/>
            <a:r>
              <a:rPr lang="en-US" sz="2400" dirty="0"/>
              <a:t>D-&gt;C, D+= DABC  , D-&gt;C is redundant</a:t>
            </a:r>
          </a:p>
          <a:p>
            <a:pPr algn="l"/>
            <a:r>
              <a:rPr lang="en-US" sz="2400" dirty="0"/>
              <a:t>D-&gt;E, D+= DACB,    No redundant </a:t>
            </a:r>
          </a:p>
          <a:p>
            <a:pPr algn="l"/>
            <a:endParaRPr lang="en-US" sz="2400" dirty="0"/>
          </a:p>
        </p:txBody>
      </p:sp>
    </p:spTree>
    <p:extLst>
      <p:ext uri="{BB962C8B-B14F-4D97-AF65-F5344CB8AC3E}">
        <p14:creationId xmlns:p14="http://schemas.microsoft.com/office/powerpoint/2010/main" val="2856093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he-IL" sz="2800" dirty="0"/>
              <a:t>ממשיכים – מה נשאר?</a:t>
            </a:r>
            <a:br>
              <a:rPr lang="he-IL" sz="2800" dirty="0"/>
            </a:br>
            <a:r>
              <a:rPr lang="en-US" sz="2400" dirty="0"/>
              <a:t>F</a:t>
            </a:r>
            <a:r>
              <a:rPr lang="he-IL" sz="2400" dirty="0"/>
              <a:t>)</a:t>
            </a:r>
            <a:r>
              <a:rPr lang="en-US" sz="2400" dirty="0"/>
              <a:t>A-&gt;B, A-&gt;C, D-&gt;A , D-&gt;E)</a:t>
            </a:r>
            <a:br>
              <a:rPr lang="en-US" sz="2400" dirty="0"/>
            </a:br>
            <a:endParaRPr lang="en-US" sz="2800" dirty="0"/>
          </a:p>
        </p:txBody>
      </p:sp>
      <p:sp>
        <p:nvSpPr>
          <p:cNvPr id="3" name="Content Placeholder 2"/>
          <p:cNvSpPr>
            <a:spLocks noGrp="1"/>
          </p:cNvSpPr>
          <p:nvPr>
            <p:ph idx="1"/>
          </p:nvPr>
        </p:nvSpPr>
        <p:spPr/>
        <p:txBody>
          <a:bodyPr/>
          <a:lstStyle/>
          <a:p>
            <a:pPr algn="r" rtl="1"/>
            <a:r>
              <a:rPr lang="he-IL" dirty="0"/>
              <a:t>צריך שוב לחפש איברים מיותרים ולהוציא תלויות מיותרות </a:t>
            </a:r>
          </a:p>
          <a:p>
            <a:pPr algn="l"/>
            <a:r>
              <a:rPr lang="en-US" dirty="0"/>
              <a:t>A-&gt;B, A+= AC</a:t>
            </a:r>
          </a:p>
          <a:p>
            <a:pPr algn="l"/>
            <a:r>
              <a:rPr lang="en-US" dirty="0"/>
              <a:t>A-&gt;C , A+= AB</a:t>
            </a:r>
          </a:p>
          <a:p>
            <a:pPr algn="l"/>
            <a:r>
              <a:rPr lang="en-US" dirty="0"/>
              <a:t>D-&gt;A, D+= DE</a:t>
            </a:r>
          </a:p>
          <a:p>
            <a:pPr algn="l"/>
            <a:r>
              <a:rPr lang="en-US" dirty="0"/>
              <a:t>D-&gt;E , D+= DABC</a:t>
            </a:r>
          </a:p>
          <a:p>
            <a:pPr algn="l"/>
            <a:r>
              <a:rPr lang="en-US" dirty="0"/>
              <a:t>No redundant in any of the above FD so this is the minimum cover</a:t>
            </a:r>
          </a:p>
          <a:p>
            <a:pPr algn="l"/>
            <a:r>
              <a:rPr lang="en-US" dirty="0"/>
              <a:t>F(A-&gt;B , A-&gt;C , D-&gt;A, D-&gt;E)</a:t>
            </a:r>
          </a:p>
        </p:txBody>
      </p:sp>
    </p:spTree>
    <p:extLst>
      <p:ext uri="{BB962C8B-B14F-4D97-AF65-F5344CB8AC3E}">
        <p14:creationId xmlns:p14="http://schemas.microsoft.com/office/powerpoint/2010/main" val="231707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ספר הקורס</a:t>
            </a:r>
            <a:endParaRPr lang="en-US" dirty="0"/>
          </a:p>
        </p:txBody>
      </p:sp>
      <p:sp>
        <p:nvSpPr>
          <p:cNvPr id="3" name="Content Placeholder 2"/>
          <p:cNvSpPr>
            <a:spLocks noGrp="1"/>
          </p:cNvSpPr>
          <p:nvPr>
            <p:ph idx="1"/>
          </p:nvPr>
        </p:nvSpPr>
        <p:spPr/>
        <p:txBody>
          <a:bodyPr/>
          <a:lstStyle/>
          <a:p>
            <a:r>
              <a:rPr lang="en-US" dirty="0"/>
              <a:t>A. Silberschatz, H.F. Korth &amp; S. Sudarshan, </a:t>
            </a:r>
            <a:r>
              <a:rPr lang="en-US" i="1" dirty="0"/>
              <a:t>Database System Concepts</a:t>
            </a:r>
            <a:r>
              <a:rPr lang="en-US" dirty="0"/>
              <a:t>, 6th ed. (‏﻿McGraw Hill, 2011‎)‏</a:t>
            </a:r>
            <a:endParaRPr lang="he-IL" dirty="0"/>
          </a:p>
          <a:p>
            <a:r>
              <a:rPr lang="en-US" dirty="0">
                <a:hlinkClick r:id="rId2"/>
              </a:rPr>
              <a:t>https://docs.google.com/file/d/0B-Rb64QiDg8wZXZNSnNQNmVjUkU/edit</a:t>
            </a:r>
            <a:endParaRPr lang="he-IL" dirty="0"/>
          </a:p>
          <a:p>
            <a:pPr algn="r" rtl="1"/>
            <a:endParaRPr lang="he-IL" dirty="0"/>
          </a:p>
        </p:txBody>
      </p:sp>
    </p:spTree>
    <p:extLst>
      <p:ext uri="{BB962C8B-B14F-4D97-AF65-F5344CB8AC3E}">
        <p14:creationId xmlns:p14="http://schemas.microsoft.com/office/powerpoint/2010/main" val="2390052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a:t>מטרת השיעור</a:t>
            </a:r>
            <a:endParaRPr lang="en-US" dirty="0"/>
          </a:p>
        </p:txBody>
      </p:sp>
      <p:sp>
        <p:nvSpPr>
          <p:cNvPr id="3" name="Content Placeholder 2"/>
          <p:cNvSpPr>
            <a:spLocks noGrp="1"/>
          </p:cNvSpPr>
          <p:nvPr>
            <p:ph idx="1"/>
          </p:nvPr>
        </p:nvSpPr>
        <p:spPr/>
        <p:txBody>
          <a:bodyPr/>
          <a:lstStyle/>
          <a:p>
            <a:pPr algn="r" rtl="1"/>
            <a:r>
              <a:rPr lang="he-IL" dirty="0"/>
              <a:t>כל המידע איך לפתור את חלק זה </a:t>
            </a:r>
            <a:r>
              <a:rPr lang="he-IL" dirty="0" smtClean="0"/>
              <a:t>במבחן </a:t>
            </a:r>
            <a:r>
              <a:rPr lang="he-IL" dirty="0"/>
              <a:t>הוא מהאינטרנט ולא מספר הלימוד.</a:t>
            </a:r>
          </a:p>
          <a:p>
            <a:pPr algn="r" rtl="1"/>
            <a:r>
              <a:rPr lang="he-IL" dirty="0"/>
              <a:t>שעורים ביו טיוב , ומידע מאתרי אוניברסיטאות בחו"ל</a:t>
            </a:r>
          </a:p>
          <a:p>
            <a:pPr algn="r" rtl="1"/>
            <a:r>
              <a:rPr lang="he-IL" dirty="0"/>
              <a:t>המומלצים לשיעור זה:</a:t>
            </a:r>
          </a:p>
          <a:p>
            <a:pPr algn="r" rtl="1"/>
            <a:r>
              <a:rPr lang="en-US" dirty="0">
                <a:hlinkClick r:id="rId2"/>
              </a:rPr>
              <a:t>https://www.youtube.com/watch?v=lKYz5e7INTg</a:t>
            </a:r>
            <a:endParaRPr lang="he-IL" dirty="0"/>
          </a:p>
          <a:p>
            <a:pPr algn="r" rtl="1"/>
            <a:r>
              <a:rPr lang="en-US" dirty="0">
                <a:hlinkClick r:id="rId3"/>
              </a:rPr>
              <a:t>https://www.youtube.com/watch?v=pzZbSVkriBI</a:t>
            </a:r>
            <a:endParaRPr lang="he-IL" dirty="0"/>
          </a:p>
          <a:p>
            <a:pPr algn="r" rtl="1"/>
            <a:r>
              <a:rPr lang="he-IL" dirty="0" smtClean="0"/>
              <a:t>השעורים כאן הם </a:t>
            </a:r>
            <a:r>
              <a:rPr lang="he-IL" dirty="0" err="1" smtClean="0"/>
              <a:t>מוכווני</a:t>
            </a:r>
            <a:r>
              <a:rPr lang="he-IL" dirty="0" smtClean="0"/>
              <a:t> שאלות ממבחנים ולא על החומר עצמו שאפשר ללמוד גם מהספר וגם מאינטרנט</a:t>
            </a:r>
            <a:endParaRPr lang="en-US" dirty="0"/>
          </a:p>
        </p:txBody>
      </p:sp>
    </p:spTree>
    <p:extLst>
      <p:ext uri="{BB962C8B-B14F-4D97-AF65-F5344CB8AC3E}">
        <p14:creationId xmlns:p14="http://schemas.microsoft.com/office/powerpoint/2010/main" val="1518198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Functional-Dependency Theory</a:t>
            </a:r>
          </a:p>
        </p:txBody>
      </p:sp>
      <p:sp>
        <p:nvSpPr>
          <p:cNvPr id="3" name="Content Placeholder 2"/>
          <p:cNvSpPr>
            <a:spLocks noGrp="1"/>
          </p:cNvSpPr>
          <p:nvPr>
            <p:ph idx="1"/>
          </p:nvPr>
        </p:nvSpPr>
        <p:spPr/>
        <p:txBody>
          <a:bodyPr>
            <a:normAutofit/>
          </a:bodyPr>
          <a:lstStyle/>
          <a:p>
            <a:pPr marL="0" indent="0">
              <a:buNone/>
            </a:pPr>
            <a:r>
              <a:rPr lang="en-US" dirty="0"/>
              <a:t>A → B</a:t>
            </a:r>
          </a:p>
          <a:p>
            <a:pPr marL="0" indent="0">
              <a:buNone/>
            </a:pPr>
            <a:r>
              <a:rPr lang="en-US" dirty="0"/>
              <a:t>A → C</a:t>
            </a:r>
          </a:p>
          <a:p>
            <a:pPr marL="0" indent="0">
              <a:buNone/>
            </a:pPr>
            <a:r>
              <a:rPr lang="en-US" dirty="0"/>
              <a:t>CG → H</a:t>
            </a:r>
          </a:p>
          <a:p>
            <a:pPr marL="0" indent="0">
              <a:buNone/>
            </a:pPr>
            <a:r>
              <a:rPr lang="en-US" dirty="0"/>
              <a:t>CG → I</a:t>
            </a:r>
          </a:p>
          <a:p>
            <a:pPr marL="0" indent="0">
              <a:buNone/>
            </a:pPr>
            <a:r>
              <a:rPr lang="en-US" dirty="0"/>
              <a:t>B → H</a:t>
            </a:r>
          </a:p>
          <a:p>
            <a:pPr marL="0" indent="0">
              <a:buNone/>
            </a:pPr>
            <a:r>
              <a:rPr lang="en-US" dirty="0"/>
              <a:t>The functional dependency:   (A-&gt;B-&gt;H)</a:t>
            </a:r>
          </a:p>
          <a:p>
            <a:pPr marL="0" indent="0">
              <a:buNone/>
            </a:pPr>
            <a:r>
              <a:rPr lang="en-US" dirty="0">
                <a:solidFill>
                  <a:schemeClr val="accent2"/>
                </a:solidFill>
              </a:rPr>
              <a:t>A → H</a:t>
            </a:r>
          </a:p>
          <a:p>
            <a:pPr marL="0" indent="0">
              <a:buNone/>
            </a:pPr>
            <a:r>
              <a:rPr lang="en-US" dirty="0"/>
              <a:t>			</a:t>
            </a:r>
            <a:r>
              <a:rPr lang="en-US" dirty="0">
                <a:solidFill>
                  <a:schemeClr val="accent2"/>
                </a:solidFill>
              </a:rPr>
              <a:t>transitivity rule</a:t>
            </a:r>
            <a:r>
              <a:rPr lang="en-US" dirty="0" smtClean="0">
                <a:solidFill>
                  <a:schemeClr val="accent2"/>
                </a:solidFill>
              </a:rPr>
              <a:t>.</a:t>
            </a:r>
            <a:endParaRPr lang="he-IL" dirty="0" smtClean="0">
              <a:solidFill>
                <a:schemeClr val="accent2"/>
              </a:solidFill>
            </a:endParaRPr>
          </a:p>
          <a:p>
            <a:pPr marL="0" indent="0">
              <a:buNone/>
            </a:pPr>
            <a:endParaRPr lang="en-US" dirty="0">
              <a:solidFill>
                <a:schemeClr val="accent2"/>
              </a:solidFill>
            </a:endParaRPr>
          </a:p>
        </p:txBody>
      </p:sp>
    </p:spTree>
    <p:extLst>
      <p:ext uri="{BB962C8B-B14F-4D97-AF65-F5344CB8AC3E}">
        <p14:creationId xmlns:p14="http://schemas.microsoft.com/office/powerpoint/2010/main" val="1653536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union rule</a:t>
            </a:r>
          </a:p>
        </p:txBody>
      </p:sp>
      <p:sp>
        <p:nvSpPr>
          <p:cNvPr id="3" name="Content Placeholder 2"/>
          <p:cNvSpPr>
            <a:spLocks noGrp="1"/>
          </p:cNvSpPr>
          <p:nvPr>
            <p:ph idx="1"/>
          </p:nvPr>
        </p:nvSpPr>
        <p:spPr/>
        <p:txBody>
          <a:bodyPr/>
          <a:lstStyle/>
          <a:p>
            <a:pPr marL="0" indent="0">
              <a:buNone/>
            </a:pPr>
            <a:r>
              <a:rPr lang="en-US" dirty="0"/>
              <a:t>A → B</a:t>
            </a:r>
          </a:p>
          <a:p>
            <a:pPr marL="0" indent="0">
              <a:buNone/>
            </a:pPr>
            <a:r>
              <a:rPr lang="en-US" dirty="0"/>
              <a:t>A → C</a:t>
            </a:r>
          </a:p>
          <a:p>
            <a:pPr marL="0" indent="0">
              <a:buNone/>
            </a:pPr>
            <a:r>
              <a:rPr lang="en-US" dirty="0"/>
              <a:t>CG → H</a:t>
            </a:r>
          </a:p>
          <a:p>
            <a:pPr marL="0" indent="0">
              <a:buNone/>
            </a:pPr>
            <a:r>
              <a:rPr lang="en-US" dirty="0"/>
              <a:t>CG → I</a:t>
            </a:r>
          </a:p>
          <a:p>
            <a:pPr marL="0" indent="0">
              <a:buNone/>
            </a:pPr>
            <a:r>
              <a:rPr lang="en-US" dirty="0"/>
              <a:t>B → H</a:t>
            </a:r>
          </a:p>
          <a:p>
            <a:pPr marL="0" indent="0">
              <a:buNone/>
            </a:pPr>
            <a:r>
              <a:rPr lang="en-US" dirty="0"/>
              <a:t>Since CG-&gt;H and CG-&gt;I  :</a:t>
            </a:r>
          </a:p>
          <a:p>
            <a:pPr marL="0" indent="0">
              <a:buNone/>
            </a:pPr>
            <a:r>
              <a:rPr lang="en-US" dirty="0">
                <a:solidFill>
                  <a:schemeClr val="accent2"/>
                </a:solidFill>
              </a:rPr>
              <a:t>CG → HI</a:t>
            </a:r>
          </a:p>
        </p:txBody>
      </p:sp>
    </p:spTree>
    <p:extLst>
      <p:ext uri="{BB962C8B-B14F-4D97-AF65-F5344CB8AC3E}">
        <p14:creationId xmlns:p14="http://schemas.microsoft.com/office/powerpoint/2010/main" val="2475199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Augmenation rule</a:t>
            </a:r>
          </a:p>
        </p:txBody>
      </p:sp>
      <p:sp>
        <p:nvSpPr>
          <p:cNvPr id="3" name="Content Placeholder 2"/>
          <p:cNvSpPr>
            <a:spLocks noGrp="1"/>
          </p:cNvSpPr>
          <p:nvPr>
            <p:ph idx="1"/>
          </p:nvPr>
        </p:nvSpPr>
        <p:spPr/>
        <p:txBody>
          <a:bodyPr>
            <a:normAutofit/>
          </a:bodyPr>
          <a:lstStyle/>
          <a:p>
            <a:r>
              <a:rPr lang="en-US" sz="3600" dirty="0"/>
              <a:t>A-&gt;B     then  AC-&gt;BC</a:t>
            </a:r>
          </a:p>
        </p:txBody>
      </p:sp>
    </p:spTree>
    <p:extLst>
      <p:ext uri="{BB962C8B-B14F-4D97-AF65-F5344CB8AC3E}">
        <p14:creationId xmlns:p14="http://schemas.microsoft.com/office/powerpoint/2010/main" val="167312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Pseudo transitivity rule</a:t>
            </a:r>
            <a:br>
              <a:rPr lang="en-US" dirty="0"/>
            </a:br>
            <a:r>
              <a:rPr lang="en-US" dirty="0"/>
              <a:t>if A-&gt;B and BC-&gt;D then  AC-&gt;D</a:t>
            </a:r>
          </a:p>
        </p:txBody>
      </p:sp>
      <p:sp>
        <p:nvSpPr>
          <p:cNvPr id="3" name="Content Placeholder 2"/>
          <p:cNvSpPr>
            <a:spLocks noGrp="1"/>
          </p:cNvSpPr>
          <p:nvPr>
            <p:ph idx="1"/>
          </p:nvPr>
        </p:nvSpPr>
        <p:spPr/>
        <p:txBody>
          <a:bodyPr/>
          <a:lstStyle/>
          <a:p>
            <a:pPr marL="0" indent="0">
              <a:buNone/>
            </a:pPr>
            <a:r>
              <a:rPr lang="en-US" dirty="0"/>
              <a:t>A → B</a:t>
            </a:r>
          </a:p>
          <a:p>
            <a:pPr marL="0" indent="0">
              <a:buNone/>
            </a:pPr>
            <a:r>
              <a:rPr lang="en-US" dirty="0"/>
              <a:t>A → C</a:t>
            </a:r>
          </a:p>
          <a:p>
            <a:pPr marL="0" indent="0">
              <a:buNone/>
            </a:pPr>
            <a:r>
              <a:rPr lang="en-US" dirty="0"/>
              <a:t>CG → H</a:t>
            </a:r>
          </a:p>
          <a:p>
            <a:pPr marL="0" indent="0">
              <a:buNone/>
            </a:pPr>
            <a:r>
              <a:rPr lang="en-US" dirty="0"/>
              <a:t>CG → I</a:t>
            </a:r>
          </a:p>
          <a:p>
            <a:pPr marL="0" indent="0">
              <a:buNone/>
            </a:pPr>
            <a:r>
              <a:rPr lang="en-US" dirty="0"/>
              <a:t>B → H</a:t>
            </a:r>
          </a:p>
          <a:p>
            <a:r>
              <a:rPr lang="en-US" dirty="0"/>
              <a:t>Since A → C and CG → I   :</a:t>
            </a:r>
          </a:p>
          <a:p>
            <a:r>
              <a:rPr lang="en-US" dirty="0">
                <a:solidFill>
                  <a:schemeClr val="accent2"/>
                </a:solidFill>
              </a:rPr>
              <a:t>AG-&gt;I  and AG-&gt;H</a:t>
            </a:r>
          </a:p>
        </p:txBody>
      </p:sp>
    </p:spTree>
    <p:extLst>
      <p:ext uri="{BB962C8B-B14F-4D97-AF65-F5344CB8AC3E}">
        <p14:creationId xmlns:p14="http://schemas.microsoft.com/office/powerpoint/2010/main" val="112233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Additive |Union rule</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a:t>If A-&gt;B and A-&gt;C  then  A-&gt;BC</a:t>
            </a:r>
          </a:p>
          <a:p>
            <a:r>
              <a:rPr lang="en-US" dirty="0"/>
              <a:t>We can deduct vise versa also:</a:t>
            </a:r>
          </a:p>
          <a:p>
            <a:r>
              <a:rPr lang="en-US" dirty="0"/>
              <a:t>If A-&gt;BC then A-&gt;B and A-&gt;C. this rule helps in minimum cover	</a:t>
            </a:r>
          </a:p>
        </p:txBody>
      </p:sp>
    </p:spTree>
    <p:extLst>
      <p:ext uri="{BB962C8B-B14F-4D97-AF65-F5344CB8AC3E}">
        <p14:creationId xmlns:p14="http://schemas.microsoft.com/office/powerpoint/2010/main" val="2337778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Productive rule</a:t>
            </a:r>
          </a:p>
        </p:txBody>
      </p:sp>
      <p:sp>
        <p:nvSpPr>
          <p:cNvPr id="3" name="Content Placeholder 2"/>
          <p:cNvSpPr>
            <a:spLocks noGrp="1"/>
          </p:cNvSpPr>
          <p:nvPr>
            <p:ph idx="1"/>
          </p:nvPr>
        </p:nvSpPr>
        <p:spPr/>
        <p:txBody>
          <a:bodyPr/>
          <a:lstStyle/>
          <a:p>
            <a:r>
              <a:rPr lang="en-US" dirty="0"/>
              <a:t>If A-&gt;BC  then A-&gt;B and A-&gt;C</a:t>
            </a:r>
          </a:p>
          <a:p>
            <a:pPr algn="r" rtl="1"/>
            <a:r>
              <a:rPr lang="he-IL" dirty="0"/>
              <a:t>זה בדיוק מה שראינו קודם </a:t>
            </a:r>
          </a:p>
          <a:p>
            <a:pPr algn="r" rtl="1"/>
            <a:r>
              <a:rPr lang="he-IL" dirty="0"/>
              <a:t>הכלל הזה הוא השלב הראשון במציאת כיסוי קנוני , </a:t>
            </a:r>
          </a:p>
          <a:p>
            <a:pPr algn="r" rtl="1"/>
            <a:r>
              <a:rPr lang="he-IL" dirty="0"/>
              <a:t>במציאת כיסוי קנוני כל הצד הימני צריך להיות יחיד - סינגלטון</a:t>
            </a:r>
            <a:endParaRPr lang="en-US" dirty="0"/>
          </a:p>
        </p:txBody>
      </p:sp>
    </p:spTree>
    <p:extLst>
      <p:ext uri="{BB962C8B-B14F-4D97-AF65-F5344CB8AC3E}">
        <p14:creationId xmlns:p14="http://schemas.microsoft.com/office/powerpoint/2010/main" val="4278123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935</Words>
  <Application>Microsoft Office PowerPoint</Application>
  <PresentationFormat>Widescreen</PresentationFormat>
  <Paragraphs>129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David</vt:lpstr>
      <vt:lpstr>Math C</vt:lpstr>
      <vt:lpstr>Symbol</vt:lpstr>
      <vt:lpstr>Times New Roman</vt:lpstr>
      <vt:lpstr>Times New Roman (Hebrew)</vt:lpstr>
      <vt:lpstr>Wingdings</vt:lpstr>
      <vt:lpstr>Office Theme</vt:lpstr>
      <vt:lpstr> 20277 מערכות בסיסי-נתונים‏ 4 נקודות זכות ברמה רגילה </vt:lpstr>
      <vt:lpstr>ספר הקורס</vt:lpstr>
      <vt:lpstr>מטרת השיעור</vt:lpstr>
      <vt:lpstr>Functional-Dependency Theory</vt:lpstr>
      <vt:lpstr>  The union rule</vt:lpstr>
      <vt:lpstr>Augmenation rule</vt:lpstr>
      <vt:lpstr>Pseudo transitivity rule if A-&gt;B and BC-&gt;D then  AC-&gt;D</vt:lpstr>
      <vt:lpstr>Additive |Union rule </vt:lpstr>
      <vt:lpstr>Productive rule</vt:lpstr>
      <vt:lpstr>PowerPoint Presentation</vt:lpstr>
      <vt:lpstr>Minimum Cover – כיסוי קנוני</vt:lpstr>
      <vt:lpstr>ABCD</vt:lpstr>
      <vt:lpstr>Attribute Closure algorithm</vt:lpstr>
      <vt:lpstr>Candidate Key and the Closure of attribute מועמד למפתח על והסגור של איבר</vt:lpstr>
      <vt:lpstr>הסגור של איבר – דוגמה https://www.youtube.com/watch?v=IUPTC65B9qE https://www.youtube.com/watch?v=pzZbSVkriBI</vt:lpstr>
      <vt:lpstr>הסגור של איבר – דוגמה  בספריה של הקורס יש יופי של דוגמא: CloseOfAttributeSets.doc</vt:lpstr>
      <vt:lpstr>מציאת תלות מיותרת Finding redundancy dependent</vt:lpstr>
      <vt:lpstr>ממשיכים – מה נשאר? F)A-&gt;B, A-&gt;C, D-&gt;A , D-&gt;E)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20277 מערכות בסיסי-נתונים‏ 4 נקודות זכות ברמה רגילה </dc:title>
  <dc:creator>first</dc:creator>
  <cp:lastModifiedBy>elia</cp:lastModifiedBy>
  <cp:revision>29</cp:revision>
  <dcterms:created xsi:type="dcterms:W3CDTF">2016-05-27T05:10:30Z</dcterms:created>
  <dcterms:modified xsi:type="dcterms:W3CDTF">2016-05-27T05:30:05Z</dcterms:modified>
</cp:coreProperties>
</file>