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94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8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24F6-672F-44CD-B8CC-8CC8131D89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D4F2-4431-42DE-BB0D-99F9A6EF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RYXITmPzA" TargetMode="External"/><Relationship Id="rId2" Type="http://schemas.openxmlformats.org/officeDocument/2006/relationships/hyperlink" Target="https://www.youtube.com/watch?v=wIDDkmuGdZ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eign_key" TargetMode="External"/><Relationship Id="rId2" Type="http://schemas.openxmlformats.org/officeDocument/2006/relationships/hyperlink" Target="https://en.wikipedia.org/wiki/Relational_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en.wikipedia.org/wiki/Entity_relationship_diagram" TargetMode="External"/><Relationship Id="rId4" Type="http://schemas.openxmlformats.org/officeDocument/2006/relationships/hyperlink" Target="https://en.wikipedia.org/wiki/Primary_key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6363/Spring2011/ho/WCFiles/236363_ERD.ppt" TargetMode="External"/><Relationship Id="rId2" Type="http://schemas.openxmlformats.org/officeDocument/2006/relationships/hyperlink" Target="http://www.cs.sjsu.edu/faculty/lee/cs157/26Presentation_Jung_T_Chang.p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 smtClean="0"/>
              <a:t>20277 מערכות בסיסי-נתונים‏</a:t>
            </a:r>
            <a:br>
              <a:rPr lang="he-IL" b="1" dirty="0" smtClean="0"/>
            </a:br>
            <a:r>
              <a:rPr lang="he-IL" b="1" dirty="0" smtClean="0"/>
              <a:t>4 נקודות זכות ברמה רגילה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Entity–relationship model</a:t>
            </a:r>
          </a:p>
          <a:p>
            <a:r>
              <a:rPr lang="he-IL" dirty="0" smtClean="0"/>
              <a:t>מודל ישויות הקשרים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יחס אחד לאחד </a:t>
            </a:r>
            <a:r>
              <a:rPr lang="en-US" dirty="0" smtClean="0"/>
              <a:t> one to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 smtClean="0"/>
              <a:t>יחס אחד לאחד   </a:t>
            </a:r>
            <a:r>
              <a:rPr lang="en-US" sz="2400" dirty="0" smtClean="0"/>
              <a:t>  One-to-one</a:t>
            </a:r>
            <a:r>
              <a:rPr lang="he-IL" sz="2400" dirty="0" smtClean="0"/>
              <a:t> </a:t>
            </a:r>
          </a:p>
          <a:p>
            <a:pPr algn="r" rtl="1"/>
            <a:r>
              <a:rPr lang="en-US" sz="2400" dirty="0" smtClean="0"/>
              <a:t>Entity in A  is associate to at most one in B</a:t>
            </a:r>
          </a:p>
          <a:p>
            <a:pPr algn="r" rtl="1"/>
            <a:r>
              <a:rPr lang="en-US" sz="2400" dirty="0" smtClean="0"/>
              <a:t>Entity B is associate to at most one A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4669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8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800" dirty="0" smtClean="0"/>
              <a:t>אחד לרבים  - </a:t>
            </a:r>
            <a:r>
              <a:rPr lang="en-US" sz="2800" dirty="0" smtClean="0"/>
              <a:t>one to many</a:t>
            </a:r>
          </a:p>
          <a:p>
            <a:pPr marL="0" indent="0" algn="ctr" rtl="1">
              <a:buNone/>
            </a:pPr>
            <a:endParaRPr lang="en-US" sz="2800" dirty="0" smtClean="0"/>
          </a:p>
          <a:p>
            <a:pPr marL="0" indent="0" algn="l">
              <a:buNone/>
            </a:pPr>
            <a:r>
              <a:rPr lang="en-US" sz="1800" dirty="0" smtClean="0"/>
              <a:t>   An entity in A is associated with any number (zero or more) of entities in B. </a:t>
            </a:r>
          </a:p>
          <a:p>
            <a:pPr marL="0" indent="0" algn="l">
              <a:buNone/>
            </a:pPr>
            <a:r>
              <a:rPr lang="en-US" sz="1800" dirty="0" smtClean="0"/>
              <a:t>   An entity in B, however, can be associated with at most one entity in A.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73" y="2438400"/>
            <a:ext cx="2314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8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Many to one – </a:t>
            </a:r>
            <a:r>
              <a:rPr lang="he-IL" dirty="0" smtClean="0"/>
              <a:t>רבים לאחד </a:t>
            </a:r>
          </a:p>
          <a:p>
            <a:pPr marL="0" indent="0">
              <a:buNone/>
            </a:pPr>
            <a:r>
              <a:rPr lang="en-US" sz="2000" dirty="0" smtClean="0"/>
              <a:t>An entity in A is associated with at most one entity in B. </a:t>
            </a:r>
            <a:endParaRPr lang="he-IL" sz="2000" dirty="0" smtClean="0"/>
          </a:p>
          <a:p>
            <a:pPr marL="0" indent="0">
              <a:buNone/>
            </a:pPr>
            <a:r>
              <a:rPr lang="en-US" sz="2000" dirty="0" smtClean="0"/>
              <a:t>An</a:t>
            </a:r>
            <a:r>
              <a:rPr lang="he-IL" sz="2000" dirty="0" smtClean="0"/>
              <a:t> </a:t>
            </a:r>
            <a:r>
              <a:rPr lang="en-US" sz="2000" dirty="0" smtClean="0"/>
              <a:t>entity in B, however, can be associated with any number (zero or more) of</a:t>
            </a:r>
          </a:p>
          <a:p>
            <a:pPr marL="0" indent="0">
              <a:buNone/>
            </a:pPr>
            <a:r>
              <a:rPr lang="en-US" sz="2000" dirty="0" smtClean="0"/>
              <a:t>entities in A.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200"/>
            <a:ext cx="21240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Many-to-many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 רבים לרבים</a:t>
            </a:r>
          </a:p>
          <a:p>
            <a:pPr marL="0" indent="0">
              <a:buNone/>
            </a:pPr>
            <a:r>
              <a:rPr lang="en-US" sz="1800" dirty="0" smtClean="0"/>
              <a:t>An entity in A is associated with any number (zero or more)</a:t>
            </a:r>
          </a:p>
          <a:p>
            <a:pPr marL="0" indent="0">
              <a:buNone/>
            </a:pPr>
            <a:r>
              <a:rPr lang="en-US" sz="1800" dirty="0" smtClean="0"/>
              <a:t>of entities in B, and an entity in B is associated with any number (zero or</a:t>
            </a:r>
            <a:r>
              <a:rPr lang="he-IL" sz="1800" dirty="0" smtClean="0"/>
              <a:t> </a:t>
            </a:r>
            <a:r>
              <a:rPr lang="en-US" sz="1800" dirty="0" smtClean="0"/>
              <a:t>more) of entities in A.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28850"/>
            <a:ext cx="22669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7.3.2 Participation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בטבלה </a:t>
            </a:r>
            <a:r>
              <a:rPr lang="en-US" dirty="0" smtClean="0"/>
              <a:t>relationship set </a:t>
            </a:r>
            <a:r>
              <a:rPr lang="he-IL" dirty="0" smtClean="0"/>
              <a:t> יש מושג שנקרא </a:t>
            </a:r>
          </a:p>
          <a:p>
            <a:pPr algn="r" rtl="1"/>
            <a:r>
              <a:rPr lang="en-US" dirty="0" smtClean="0"/>
              <a:t>Participation constrain  - Total or partial</a:t>
            </a:r>
            <a:endParaRPr lang="he-IL" dirty="0" smtClean="0"/>
          </a:p>
          <a:p>
            <a:pPr algn="r" rtl="1"/>
            <a:r>
              <a:rPr lang="he-IL" dirty="0" smtClean="0"/>
              <a:t>לדוגמא </a:t>
            </a:r>
            <a:r>
              <a:rPr lang="he-IL" dirty="0" smtClean="0"/>
              <a:t>– כל סטודנט חייב יועץ  ולכן ה </a:t>
            </a:r>
            <a:r>
              <a:rPr lang="en-US" dirty="0" smtClean="0"/>
              <a:t>participation called total</a:t>
            </a:r>
          </a:p>
          <a:p>
            <a:pPr algn="r" rtl="1"/>
            <a:r>
              <a:rPr lang="he-IL" dirty="0" smtClean="0"/>
              <a:t>לא כל מרצה חייב להיות יועץ ולכן ה </a:t>
            </a:r>
            <a:r>
              <a:rPr lang="en-US" dirty="0" smtClean="0"/>
              <a:t>participation called partial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Participation Constraints</a:t>
            </a:r>
            <a:br>
              <a:rPr lang="en-US" dirty="0"/>
            </a:br>
            <a:r>
              <a:rPr lang="he-IL" dirty="0" smtClean="0"/>
              <a:t>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Total Participation</a:t>
            </a:r>
            <a:r>
              <a:rPr lang="en-US" sz="2400" dirty="0"/>
              <a:t> − Each entity is involved in the relationship. Total participation is represented by </a:t>
            </a:r>
            <a:r>
              <a:rPr lang="en-US" sz="2400" b="1" dirty="0">
                <a:solidFill>
                  <a:srgbClr val="FF0000"/>
                </a:solidFill>
              </a:rPr>
              <a:t>double lines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Partial participation</a:t>
            </a:r>
            <a:r>
              <a:rPr lang="en-US" sz="2400" dirty="0"/>
              <a:t> − Not all entities are involved in the relationship. Partial participation is represented by single lines.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43400"/>
            <a:ext cx="557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8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 Entity-Relationship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מלבן עם כותרת כחולה בתוך</a:t>
            </a:r>
          </a:p>
          <a:p>
            <a:pPr marL="0" indent="0" algn="r" rtl="1">
              <a:buNone/>
            </a:pPr>
            <a:r>
              <a:rPr lang="he-IL" sz="1800" dirty="0" smtClean="0"/>
              <a:t>     מלבן </a:t>
            </a:r>
            <a:r>
              <a:rPr lang="he-IL" sz="1800" dirty="0" smtClean="0"/>
              <a:t>גדול עם שם ה </a:t>
            </a:r>
            <a:r>
              <a:rPr lang="en-US" sz="1800" dirty="0" smtClean="0"/>
              <a:t>entity set</a:t>
            </a:r>
          </a:p>
          <a:p>
            <a:pPr algn="r" rtl="1"/>
            <a:r>
              <a:rPr lang="he-IL" sz="1800" dirty="0" smtClean="0"/>
              <a:t>מעויין שמחבר בין ה </a:t>
            </a:r>
            <a:r>
              <a:rPr lang="en-US" sz="1800" dirty="0" smtClean="0"/>
              <a:t>entity set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     מתאר את ה </a:t>
            </a:r>
            <a:r>
              <a:rPr lang="en-US" sz="1800" dirty="0" smtClean="0"/>
              <a:t>relationship set</a:t>
            </a:r>
          </a:p>
          <a:p>
            <a:pPr marL="0" indent="0" algn="r" rtl="1">
              <a:buNone/>
            </a:pPr>
            <a:endParaRPr lang="en-US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הנה ה </a:t>
            </a:r>
            <a:r>
              <a:rPr lang="en-US" sz="1800" dirty="0" smtClean="0"/>
              <a:t>entity set of the advisor</a:t>
            </a:r>
            <a:endParaRPr lang="en-US" sz="1800" dirty="0"/>
          </a:p>
          <a:p>
            <a:pPr marL="0" indent="0" algn="r" rtl="1">
              <a:buNone/>
            </a:pPr>
            <a:r>
              <a:rPr lang="en-US" sz="1800" dirty="0" smtClean="0"/>
              <a:t>advisor (</a:t>
            </a:r>
            <a:r>
              <a:rPr lang="en-US" sz="1800" dirty="0" err="1" smtClean="0"/>
              <a:t>s_id</a:t>
            </a:r>
            <a:r>
              <a:rPr lang="en-US" sz="1800" dirty="0" smtClean="0"/>
              <a:t>, </a:t>
            </a:r>
            <a:r>
              <a:rPr lang="en-US" sz="1800" dirty="0" err="1" smtClean="0"/>
              <a:t>i_id</a:t>
            </a:r>
            <a:r>
              <a:rPr lang="en-US" sz="1800" dirty="0" smtClean="0"/>
              <a:t>)</a:t>
            </a:r>
          </a:p>
          <a:p>
            <a:pPr marL="0" indent="0" algn="r" rtl="1">
              <a:buNone/>
            </a:pPr>
            <a:r>
              <a:rPr lang="he-IL" sz="1800" dirty="0" smtClean="0"/>
              <a:t>היא מכילה רק את ה </a:t>
            </a:r>
            <a:r>
              <a:rPr lang="en-US" sz="1800" dirty="0" smtClean="0"/>
              <a:t>student id and the instructor id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בשביל לקבל את כל הנתונים הנוספים משתמשים ב </a:t>
            </a:r>
            <a:r>
              <a:rPr lang="en-US" sz="1800" dirty="0" smtClean="0"/>
              <a:t>natural join </a:t>
            </a:r>
            <a:r>
              <a:rPr lang="he-IL" sz="1800" dirty="0" smtClean="0"/>
              <a:t> וכל ה</a:t>
            </a:r>
            <a:r>
              <a:rPr lang="en-US" sz="1800" dirty="0" smtClean="0"/>
              <a:t> join </a:t>
            </a:r>
            <a:r>
              <a:rPr lang="he-IL" sz="1800" dirty="0" smtClean="0"/>
              <a:t> האחרים</a:t>
            </a:r>
            <a:endParaRPr lang="en-US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51054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Undivided rectangles represent the attributes of a relationship set. Attributes</a:t>
            </a:r>
          </a:p>
          <a:p>
            <a:pPr marL="0" indent="0">
              <a:buNone/>
            </a:pPr>
            <a:r>
              <a:rPr lang="he-IL" sz="1800" dirty="0" smtClean="0"/>
              <a:t>      </a:t>
            </a:r>
            <a:r>
              <a:rPr lang="en-US" sz="1800" dirty="0" smtClean="0"/>
              <a:t>that are part of the primary key are underlined.</a:t>
            </a: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ראינו קודם לכן של </a:t>
            </a:r>
            <a:r>
              <a:rPr lang="en-US" sz="1800" dirty="0" smtClean="0"/>
              <a:t>relationship set </a:t>
            </a:r>
            <a:r>
              <a:rPr lang="he-IL" sz="1800" dirty="0" smtClean="0"/>
              <a:t> יכול להיות </a:t>
            </a:r>
            <a:r>
              <a:rPr lang="en-US" sz="1800" dirty="0" smtClean="0"/>
              <a:t>attribute </a:t>
            </a:r>
            <a:r>
              <a:rPr lang="he-IL" sz="1800" dirty="0" smtClean="0"/>
              <a:t> נוספים כמו תאריך ועוד מידע על שרוצים להוסיף בכל פעם שמוסיפים רשומה חדשה.</a:t>
            </a:r>
          </a:p>
          <a:p>
            <a:pPr marL="0" indent="0" algn="r" rtl="1">
              <a:buNone/>
            </a:pPr>
            <a:r>
              <a:rPr lang="he-IL" sz="1800" dirty="0" smtClean="0"/>
              <a:t>שימו לב לקו המקווקו שמתחבר ל </a:t>
            </a:r>
            <a:r>
              <a:rPr lang="en-US" sz="1800" dirty="0" smtClean="0"/>
              <a:t>relationship set</a:t>
            </a: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אם ה </a:t>
            </a:r>
            <a:r>
              <a:rPr lang="en-US" sz="1800" dirty="0" smtClean="0"/>
              <a:t>date </a:t>
            </a:r>
            <a:r>
              <a:rPr lang="he-IL" sz="1800" dirty="0" smtClean="0"/>
              <a:t> היה במקרה חלק מהמפתח הראשי הוא היה עם מודגש עם קו תחתון.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>
              <a:buNone/>
            </a:pPr>
            <a:endParaRPr lang="he-IL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410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4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יחס אחד לאחד ב דיאגרמה לישויות  הקשרים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r" rtl="1"/>
            <a:r>
              <a:rPr lang="he-IL" sz="1800" dirty="0" smtClean="0"/>
              <a:t>נשים לב על החץ מה </a:t>
            </a:r>
            <a:r>
              <a:rPr lang="en-US" sz="1800" dirty="0" smtClean="0"/>
              <a:t>relationship set 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     לשני הכיוונים.</a:t>
            </a:r>
          </a:p>
          <a:p>
            <a:pPr marL="0" indent="0" algn="r" rtl="1">
              <a:buNone/>
            </a:pPr>
            <a:r>
              <a:rPr lang="he-IL" sz="1800" dirty="0" smtClean="0"/>
              <a:t>זה אומר שטבלת </a:t>
            </a:r>
            <a:r>
              <a:rPr lang="en-US" sz="1800" dirty="0" smtClean="0"/>
              <a:t>advisor  </a:t>
            </a:r>
            <a:r>
              <a:rPr lang="he-IL" sz="1800" dirty="0" smtClean="0"/>
              <a:t> מכילה </a:t>
            </a:r>
          </a:p>
          <a:p>
            <a:pPr marL="0" indent="0" algn="r" rtl="1">
              <a:buNone/>
            </a:pPr>
            <a:r>
              <a:rPr lang="he-IL" sz="1800" dirty="0" smtClean="0"/>
              <a:t>מרצה לסטודנט ללא כפילויות 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לא יהיה מרצה שיועץ לשני סטודנטים שונים </a:t>
            </a:r>
          </a:p>
          <a:p>
            <a:pPr marL="0" indent="0" algn="r" rtl="1">
              <a:buNone/>
            </a:pPr>
            <a:r>
              <a:rPr lang="he-IL" sz="1800" dirty="0" smtClean="0"/>
              <a:t>לא יהיה סטודנט שיש לו שני מרצים </a:t>
            </a:r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r>
              <a:rPr lang="he-IL" sz="1800" dirty="0" smtClean="0"/>
              <a:t>זה בזבוז חד כיווני לא?  הרי מרצה כן יכול בפירוש לייעץ לכמה סטודנטים וסטודנט יכול לקבל יעוץ מכמה מרצים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9909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5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many - </a:t>
            </a:r>
            <a:r>
              <a:rPr lang="he-IL" dirty="0" smtClean="0"/>
              <a:t> אחד לרבים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  <a:p>
            <a:endParaRPr lang="he-IL" dirty="0"/>
          </a:p>
          <a:p>
            <a:pPr algn="r" rtl="1"/>
            <a:r>
              <a:rPr lang="he-IL" sz="1600" dirty="0" smtClean="0"/>
              <a:t> נקרא את הסימון בצורה הבאה מימין לשמאל:</a:t>
            </a:r>
          </a:p>
          <a:p>
            <a:pPr algn="r" rtl="1"/>
            <a:r>
              <a:rPr lang="he-IL" sz="1600" dirty="0" smtClean="0"/>
              <a:t>ל – </a:t>
            </a:r>
            <a:r>
              <a:rPr lang="he-IL" sz="1600" dirty="0" smtClean="0">
                <a:solidFill>
                  <a:schemeClr val="accent6">
                    <a:lumMod val="75000"/>
                  </a:schemeClr>
                </a:solidFill>
              </a:rPr>
              <a:t>סטודנט</a:t>
            </a:r>
            <a:r>
              <a:rPr lang="he-IL" sz="1600" dirty="0" smtClean="0"/>
              <a:t>  יש </a:t>
            </a:r>
            <a:r>
              <a:rPr lang="he-IL" sz="1600" dirty="0" smtClean="0">
                <a:solidFill>
                  <a:srgbClr val="92D050"/>
                </a:solidFill>
              </a:rPr>
              <a:t>מרצה</a:t>
            </a:r>
            <a:r>
              <a:rPr lang="he-IL" sz="1600" dirty="0" smtClean="0"/>
              <a:t>  אחד </a:t>
            </a:r>
          </a:p>
          <a:p>
            <a:pPr algn="r" rtl="1"/>
            <a:r>
              <a:rPr lang="he-IL" sz="1600" dirty="0" smtClean="0"/>
              <a:t>ומימין לשמאל:</a:t>
            </a:r>
          </a:p>
          <a:p>
            <a:pPr algn="r" rtl="1"/>
            <a:r>
              <a:rPr lang="he-IL" sz="1600" dirty="0" smtClean="0"/>
              <a:t>למרצה יש הרבה סטודנטים או בכלל לא</a:t>
            </a:r>
          </a:p>
          <a:p>
            <a:pPr algn="r" rtl="1"/>
            <a:endParaRPr lang="he-IL" sz="1600" dirty="0"/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smtClean="0"/>
              <a:t> </a:t>
            </a:r>
            <a:r>
              <a:rPr lang="he-IL" sz="1600" dirty="0"/>
              <a:t>נקרא את הסימון בצורה הבאה מימין לשמאל</a:t>
            </a:r>
            <a:r>
              <a:rPr lang="he-IL" sz="1600" dirty="0" smtClean="0"/>
              <a:t>:</a:t>
            </a:r>
          </a:p>
          <a:p>
            <a:pPr algn="r" rtl="1"/>
            <a:r>
              <a:rPr lang="he-IL" sz="1600" dirty="0" smtClean="0"/>
              <a:t>לסטודנט אחד יש הרבה מרצים </a:t>
            </a:r>
          </a:p>
          <a:p>
            <a:pPr algn="r" rtl="1"/>
            <a:r>
              <a:rPr lang="he-IL" sz="1600" dirty="0" smtClean="0"/>
              <a:t>לכל המרצים יש סטודנט אחד או בכלל לא</a:t>
            </a:r>
            <a:endParaRPr lang="he-IL" sz="1600" dirty="0"/>
          </a:p>
          <a:p>
            <a:pPr algn="r" rtl="1"/>
            <a:endParaRPr lang="he-IL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4608"/>
            <a:ext cx="4152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267200"/>
            <a:ext cx="39719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4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1400" dirty="0" smtClean="0"/>
              <a:t>חלק שני של הספר</a:t>
            </a:r>
            <a:r>
              <a:rPr lang="en-US" sz="1400" dirty="0" smtClean="0"/>
              <a:t>     </a:t>
            </a:r>
            <a:r>
              <a:rPr lang="he-IL" sz="1400" dirty="0" smtClean="0"/>
              <a:t>פרק 7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3200" dirty="0" smtClean="0"/>
              <a:t>Database Design and the E-R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entity-relationship (E-R)</a:t>
            </a:r>
            <a:r>
              <a:rPr lang="he-IL" sz="2000" dirty="0" smtClean="0"/>
              <a:t> </a:t>
            </a:r>
            <a:r>
              <a:rPr lang="en-US" sz="2000" dirty="0" smtClean="0"/>
              <a:t> model is a high-level data model.</a:t>
            </a:r>
          </a:p>
          <a:p>
            <a:pPr algn="r" rtl="1"/>
            <a:r>
              <a:rPr lang="he-IL" sz="2000" dirty="0" smtClean="0"/>
              <a:t>המודל מפשט ומתאר את הישויות ( </a:t>
            </a:r>
            <a:r>
              <a:rPr lang="en-US" sz="2000" dirty="0" smtClean="0"/>
              <a:t>entities</a:t>
            </a:r>
            <a:r>
              <a:rPr lang="he-IL" sz="2000" dirty="0" smtClean="0"/>
              <a:t>) ואת היחסים בינהם במקום את הטבלה ותוכנה. זהו לעיתים החלק הראשון ב </a:t>
            </a:r>
            <a:r>
              <a:rPr lang="en-US" sz="2000" dirty="0" smtClean="0"/>
              <a:t>database design</a:t>
            </a:r>
          </a:p>
          <a:p>
            <a:pPr marL="0" indent="0">
              <a:buNone/>
            </a:pPr>
            <a:r>
              <a:rPr lang="en-US" sz="1400" dirty="0" smtClean="0"/>
              <a:t>We show in this chapter how an E-R design can be transformed into a set of relation schemas and how some of the constraints can be captured in that design.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The initial phase of database design is to characterize fully the data needs of  the prospective database users. </a:t>
            </a:r>
            <a:r>
              <a:rPr lang="en-US" sz="1400" dirty="0" smtClean="0">
                <a:solidFill>
                  <a:srgbClr val="00B0F0"/>
                </a:solidFill>
              </a:rPr>
              <a:t>user requirements.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conceptual-design</a:t>
            </a:r>
            <a:r>
              <a:rPr lang="en-US" sz="1400" dirty="0" smtClean="0"/>
              <a:t> - The entity-relationship model, which we study in the rest of this chapter, is typically used to represent the conceptual design.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specification of functional requirements</a:t>
            </a:r>
            <a:r>
              <a:rPr lang="en-US" sz="1400" dirty="0" smtClean="0"/>
              <a:t>:  users describe the kinds of operations (or transactions) that will be performed on the data.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74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 - </a:t>
            </a:r>
            <a:r>
              <a:rPr lang="he-IL" dirty="0" smtClean="0"/>
              <a:t>רבים לרבים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pPr algn="r" rtl="1"/>
            <a:r>
              <a:rPr lang="he-IL" dirty="0" smtClean="0"/>
              <a:t>נשים לב שאין חצים בין הישויות לבין ה </a:t>
            </a:r>
            <a:r>
              <a:rPr lang="en-US" dirty="0" smtClean="0"/>
              <a:t>relationship set</a:t>
            </a:r>
          </a:p>
          <a:p>
            <a:pPr algn="r" rtl="1"/>
            <a:r>
              <a:rPr lang="he-IL" dirty="0" smtClean="0"/>
              <a:t>זה אומר שבטבלת ה </a:t>
            </a:r>
            <a:r>
              <a:rPr lang="en-US" dirty="0" smtClean="0"/>
              <a:t>advisor </a:t>
            </a:r>
            <a:r>
              <a:rPr lang="he-IL" dirty="0" smtClean="0"/>
              <a:t> יכולים להיות הרבה מרצים לסטודנט  </a:t>
            </a:r>
          </a:p>
          <a:p>
            <a:pPr algn="r" rtl="1"/>
            <a:r>
              <a:rPr lang="he-IL" dirty="0" smtClean="0"/>
              <a:t>ולסטודנט יכול לקבל הרבה מרצים כיועצים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0576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0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and maximum constrains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 smtClean="0"/>
              <a:t>maximum value ∗ indicates no limit.</a:t>
            </a:r>
          </a:p>
          <a:p>
            <a:r>
              <a:rPr lang="en-US" sz="1200" dirty="0" smtClean="0"/>
              <a:t>constraint of </a:t>
            </a:r>
            <a:r>
              <a:rPr lang="en-US" sz="1200" dirty="0" smtClean="0">
                <a:solidFill>
                  <a:srgbClr val="00B0F0"/>
                </a:solidFill>
              </a:rPr>
              <a:t>1..1</a:t>
            </a:r>
            <a:r>
              <a:rPr lang="en-US" sz="1200" dirty="0" smtClean="0"/>
              <a:t>, meaning the minimum and the maximum cardinality are both 1. That is, each student must have exactly one advisor.</a:t>
            </a:r>
          </a:p>
          <a:p>
            <a:r>
              <a:rPr lang="en-US" sz="1200" dirty="0" smtClean="0"/>
              <a:t>If both edges have a maximum value of </a:t>
            </a:r>
            <a:r>
              <a:rPr lang="en-US" sz="1200" dirty="0" smtClean="0">
                <a:solidFill>
                  <a:srgbClr val="00B0F0"/>
                </a:solidFill>
              </a:rPr>
              <a:t>1</a:t>
            </a:r>
            <a:r>
              <a:rPr lang="en-US" sz="1200" dirty="0" smtClean="0"/>
              <a:t>, the relationship is one-to-one.</a:t>
            </a:r>
          </a:p>
          <a:p>
            <a:r>
              <a:rPr lang="en-US" sz="1200" dirty="0" smtClean="0"/>
              <a:t>we had specified a cardinality limit of </a:t>
            </a:r>
            <a:r>
              <a:rPr lang="en-US" sz="1200" dirty="0" smtClean="0">
                <a:solidFill>
                  <a:srgbClr val="00B0F0"/>
                </a:solidFill>
              </a:rPr>
              <a:t>1..∗ </a:t>
            </a:r>
            <a:r>
              <a:rPr lang="en-US" sz="1200" dirty="0" smtClean="0"/>
              <a:t>on the left edge, we would be saying that each instructor must advise at least one student.</a:t>
            </a:r>
            <a:endParaRPr lang="en-US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0164"/>
            <a:ext cx="5591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4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7.5.3 Complex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די ברור כאן, </a:t>
            </a:r>
            <a:r>
              <a:rPr lang="en-US" sz="2000" dirty="0" smtClean="0"/>
              <a:t>name which is complex</a:t>
            </a:r>
          </a:p>
          <a:p>
            <a:pPr algn="r" rtl="1"/>
            <a:r>
              <a:rPr lang="en-US" sz="2000" dirty="0" smtClean="0"/>
              <a:t>Address is complex and street is complex</a:t>
            </a:r>
          </a:p>
          <a:p>
            <a:pPr marL="0" indent="0" algn="r" rtl="1">
              <a:buNone/>
            </a:pPr>
            <a:r>
              <a:rPr lang="he-IL" sz="2000" dirty="0" smtClean="0"/>
              <a:t>     </a:t>
            </a:r>
            <a:r>
              <a:rPr lang="en-US" sz="2000" dirty="0" smtClean="0"/>
              <a:t>Attribute divided into 3 more attributes</a:t>
            </a:r>
            <a:endParaRPr lang="he-IL" sz="2000" dirty="0" smtClean="0"/>
          </a:p>
          <a:p>
            <a:pPr algn="r" rtl="1"/>
            <a:r>
              <a:rPr lang="en-US" sz="2000" dirty="0" smtClean="0"/>
              <a:t>{phone_number}</a:t>
            </a:r>
            <a:r>
              <a:rPr lang="he-IL" sz="2000" dirty="0" smtClean="0"/>
              <a:t> הוא </a:t>
            </a:r>
            <a:r>
              <a:rPr lang="en-US" sz="2000" dirty="0" smtClean="0"/>
              <a:t>multivalue attribute</a:t>
            </a:r>
          </a:p>
          <a:p>
            <a:pPr marL="0" indent="0" algn="r" rtl="1">
              <a:buNone/>
            </a:pPr>
            <a:r>
              <a:rPr lang="he-IL" sz="2000" dirty="0" smtClean="0"/>
              <a:t>     הוא שדה שיכול להכיל כמה מספרי טלפון</a:t>
            </a:r>
          </a:p>
          <a:p>
            <a:pPr algn="r" rtl="1"/>
            <a:r>
              <a:rPr lang="en-US" sz="2000" dirty="0" smtClean="0"/>
              <a:t>Age()</a:t>
            </a:r>
            <a:r>
              <a:rPr lang="he-IL" sz="2000" dirty="0" smtClean="0"/>
              <a:t> – עם סוגריים – מתאר </a:t>
            </a:r>
            <a:r>
              <a:rPr lang="en-US" sz="2000" dirty="0" smtClean="0"/>
              <a:t>derived </a:t>
            </a:r>
            <a:r>
              <a:rPr lang="en-US" sz="2000" dirty="0" smtClean="0"/>
              <a:t>atrribute</a:t>
            </a:r>
          </a:p>
          <a:p>
            <a:pPr algn="r" rtl="1"/>
            <a:r>
              <a:rPr lang="he-IL" sz="2000" dirty="0" smtClean="0"/>
              <a:t>כלומר ניתן לחשב אותו לבד מה </a:t>
            </a:r>
            <a:r>
              <a:rPr lang="en-US" sz="2000" dirty="0" smtClean="0"/>
              <a:t>attribute </a:t>
            </a:r>
            <a:r>
              <a:rPr lang="he-IL" sz="2000" dirty="0"/>
              <a:t> </a:t>
            </a:r>
            <a:r>
              <a:rPr lang="en-US" sz="2000" dirty="0" smtClean="0"/>
              <a:t>date_of_birth</a:t>
            </a:r>
          </a:p>
          <a:p>
            <a:pPr algn="r" rtl="1"/>
            <a:endParaRPr lang="en-US" sz="2000" dirty="0"/>
          </a:p>
          <a:p>
            <a:pPr algn="r" rtl="1"/>
            <a:endParaRPr lang="en-US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7716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3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7.5.4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indicate roles in E-R diagrams by labeling the lines that connect diamonds to rectangles.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038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0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https://www.youtube.com/watch?v=wIDDkmuGdZk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Turnery relation</a:t>
            </a:r>
          </a:p>
          <a:p>
            <a:r>
              <a:rPr lang="en-US" dirty="0" smtClean="0">
                <a:hlinkClick r:id="rId3"/>
              </a:rPr>
              <a:t>https://www.youtube.com/watch?v=6NRYXITmPzA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7.5.5 </a:t>
            </a:r>
            <a:r>
              <a:rPr lang="en-US" dirty="0" err="1" smtClean="0"/>
              <a:t>Nonbinary</a:t>
            </a:r>
            <a:r>
              <a:rPr lang="en-US" dirty="0" smtClean="0"/>
              <a:t>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  <a:p>
            <a:endParaRPr lang="en-US" dirty="0"/>
          </a:p>
          <a:p>
            <a:pPr algn="r" rtl="1"/>
            <a:r>
              <a:rPr lang="en-US" sz="2400" dirty="0" err="1" smtClean="0"/>
              <a:t>Proj_guid</a:t>
            </a:r>
            <a:r>
              <a:rPr lang="he-IL" sz="2400" dirty="0" smtClean="0"/>
              <a:t> הוא הקשר המשולש בין שלוש הטבלאות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399"/>
            <a:ext cx="5686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0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7.5.6 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a </a:t>
            </a:r>
            <a:r>
              <a:rPr lang="en-US" sz="1600" dirty="0">
                <a:hlinkClick r:id="rId2" tooltip="Relational database"/>
              </a:rPr>
              <a:t>relational database</a:t>
            </a:r>
            <a:r>
              <a:rPr lang="en-US" sz="1600" dirty="0"/>
              <a:t>, a </a:t>
            </a:r>
            <a:r>
              <a:rPr lang="en-US" sz="1600" b="1" dirty="0"/>
              <a:t>weak entity</a:t>
            </a:r>
            <a:r>
              <a:rPr lang="en-US" sz="1600" dirty="0"/>
              <a:t> is an entity that cannot be </a:t>
            </a:r>
            <a:r>
              <a:rPr lang="en-US" sz="1600" u="sng" dirty="0"/>
              <a:t>uniquely</a:t>
            </a:r>
            <a:r>
              <a:rPr lang="en-US" sz="1600" dirty="0"/>
              <a:t> identified by its attributes alone; 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</a:t>
            </a:r>
            <a:r>
              <a:rPr lang="en-US" sz="1600" dirty="0" smtClean="0"/>
              <a:t>therefore</a:t>
            </a:r>
            <a:r>
              <a:rPr lang="en-US" sz="1600" dirty="0"/>
              <a:t>, it must use a </a:t>
            </a:r>
            <a:r>
              <a:rPr lang="en-US" sz="1600" dirty="0">
                <a:hlinkClick r:id="rId3" tooltip="Foreign key"/>
              </a:rPr>
              <a:t>foreign key</a:t>
            </a:r>
            <a:r>
              <a:rPr lang="en-US" sz="1600" dirty="0"/>
              <a:t> in conjunction with its attributes to create a </a:t>
            </a:r>
            <a:r>
              <a:rPr lang="en-US" sz="1600" dirty="0">
                <a:hlinkClick r:id="rId4" tooltip="Primary key"/>
              </a:rPr>
              <a:t>primary key</a:t>
            </a:r>
            <a:r>
              <a:rPr lang="en-US" sz="1600" dirty="0"/>
              <a:t>. </a:t>
            </a:r>
            <a:r>
              <a:rPr lang="he-IL" sz="1600" dirty="0" smtClean="0"/>
              <a:t>       </a:t>
            </a:r>
            <a:r>
              <a:rPr lang="en-US" sz="1600" dirty="0" smtClean="0"/>
              <a:t>The </a:t>
            </a:r>
            <a:r>
              <a:rPr lang="en-US" sz="1600" dirty="0"/>
              <a:t>foreign key is typically a primary key of an entity it is related to</a:t>
            </a:r>
            <a:r>
              <a:rPr lang="en-US" sz="1600" dirty="0" smtClean="0"/>
              <a:t>.</a:t>
            </a:r>
            <a:endParaRPr lang="he-IL" sz="1600" dirty="0" smtClean="0"/>
          </a:p>
          <a:p>
            <a:pPr marL="0" indent="0">
              <a:buNone/>
            </a:pPr>
            <a:r>
              <a:rPr lang="he-IL" sz="1600" dirty="0"/>
              <a:t> </a:t>
            </a:r>
            <a:r>
              <a:rPr lang="he-IL" sz="1600" dirty="0" smtClean="0"/>
              <a:t>     </a:t>
            </a:r>
            <a:r>
              <a:rPr lang="en-US" sz="1600" dirty="0" smtClean="0"/>
              <a:t>In</a:t>
            </a:r>
            <a:r>
              <a:rPr lang="en-US" sz="1600" dirty="0"/>
              <a:t> </a:t>
            </a:r>
            <a:r>
              <a:rPr lang="en-US" sz="1600" dirty="0">
                <a:hlinkClick r:id="rId5" tooltip="Entity relationship diagram"/>
              </a:rPr>
              <a:t>entity relationship diagrams, ER diagrams</a:t>
            </a:r>
            <a:r>
              <a:rPr lang="en-US" sz="1600" dirty="0"/>
              <a:t> a weak entity set is indicated by a bold (or </a:t>
            </a:r>
            <a:r>
              <a:rPr lang="he-IL" sz="1600" dirty="0" smtClean="0"/>
              <a:t>          </a:t>
            </a:r>
            <a:r>
              <a:rPr lang="en-US" sz="1600" dirty="0" smtClean="0"/>
              <a:t>      double-lined</a:t>
            </a:r>
            <a:r>
              <a:rPr lang="en-US" sz="1600" dirty="0"/>
              <a:t>) </a:t>
            </a:r>
            <a:r>
              <a:rPr lang="en-US" sz="1600" dirty="0" smtClean="0"/>
              <a:t>rectangle.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• The discriminator of a weak entity is underlined with a dashed, rather than a solid, line.</a:t>
            </a:r>
          </a:p>
          <a:p>
            <a:pPr marL="0" indent="0">
              <a:buNone/>
            </a:pPr>
            <a:r>
              <a:rPr lang="en-US" sz="1600" dirty="0" smtClean="0"/>
              <a:t>• The relationship set connecting the weak entity set to the identifying strong   entity set is           </a:t>
            </a:r>
            <a:r>
              <a:rPr lang="he-IL" sz="1600" dirty="0" smtClean="0"/>
              <a:t>    </a:t>
            </a:r>
            <a:r>
              <a:rPr lang="en-US" sz="1600" dirty="0" smtClean="0"/>
              <a:t>depicted by a double diamond.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9" y="4953000"/>
            <a:ext cx="48768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9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 Reduction to 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 this section, we describe how an E-R schema can be represented by relation</a:t>
            </a:r>
            <a:r>
              <a:rPr lang="he-IL" sz="2000" dirty="0" smtClean="0"/>
              <a:t> </a:t>
            </a:r>
            <a:r>
              <a:rPr lang="en-US" sz="2000" dirty="0" smtClean="0"/>
              <a:t>schemas.</a:t>
            </a:r>
          </a:p>
          <a:p>
            <a:r>
              <a:rPr lang="en-US" sz="2000" dirty="0" smtClean="0"/>
              <a:t>How constraints arising from the E-R design can be mapped to constraints on relation schemas.</a:t>
            </a:r>
            <a:endParaRPr lang="he-IL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he-IL" sz="2000" dirty="0" smtClean="0"/>
          </a:p>
          <a:p>
            <a:endParaRPr lang="en-US" sz="2000" dirty="0"/>
          </a:p>
          <a:p>
            <a:pPr algn="r" rtl="1"/>
            <a:r>
              <a:rPr lang="he-IL" sz="1200" dirty="0" smtClean="0"/>
              <a:t>שימו לב שהספר מלמד להפוך דיאגרמה ל </a:t>
            </a:r>
            <a:r>
              <a:rPr lang="en-US" sz="1200" dirty="0" smtClean="0"/>
              <a:t>relation schema</a:t>
            </a:r>
            <a:r>
              <a:rPr lang="he-IL" sz="1200" dirty="0" smtClean="0"/>
              <a:t> ובשאלה זה הפוך ( מעצבן לא?</a:t>
            </a:r>
            <a:r>
              <a:rPr lang="en-US" sz="1200" dirty="0" smtClean="0"/>
              <a:t>(</a:t>
            </a:r>
          </a:p>
          <a:p>
            <a:pPr algn="r" rtl="1"/>
            <a:endParaRPr lang="he-IL" sz="2000" dirty="0" smtClean="0">
              <a:solidFill>
                <a:srgbClr val="00B0F0"/>
              </a:solidFill>
            </a:endParaRPr>
          </a:p>
          <a:p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3422072"/>
            <a:ext cx="56292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03049"/>
              </p:ext>
            </p:extLst>
          </p:nvPr>
        </p:nvGraphicFramePr>
        <p:xfrm>
          <a:off x="6019800" y="3422072"/>
          <a:ext cx="2590800" cy="2826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</a:tblGrid>
              <a:tr h="2826328">
                <a:tc>
                  <a:txBody>
                    <a:bodyPr/>
                    <a:lstStyle/>
                    <a:p>
                      <a:pPr algn="r" rtl="1"/>
                      <a:r>
                        <a:rPr lang="he-IL" sz="1800" dirty="0" smtClean="0"/>
                        <a:t>זו שאלה ממבחן</a:t>
                      </a:r>
                    </a:p>
                    <a:p>
                      <a:pPr algn="r" rtl="1"/>
                      <a:r>
                        <a:rPr lang="he-IL" sz="1800" dirty="0" smtClean="0"/>
                        <a:t>שאנחנו נראה שהיא </a:t>
                      </a:r>
                    </a:p>
                    <a:p>
                      <a:pPr algn="r" rtl="1"/>
                      <a:r>
                        <a:rPr lang="he-IL" sz="1800" dirty="0" smtClean="0"/>
                        <a:t>שייכת לפרק זה</a:t>
                      </a:r>
                    </a:p>
                    <a:p>
                      <a:pPr algn="r" rtl="1"/>
                      <a:r>
                        <a:rPr lang="he-IL" sz="1800" dirty="0" smtClean="0"/>
                        <a:t>רק </a:t>
                      </a:r>
                      <a:r>
                        <a:rPr lang="he-IL" sz="1800" dirty="0" smtClean="0">
                          <a:solidFill>
                            <a:srgbClr val="00B050"/>
                          </a:solidFill>
                        </a:rPr>
                        <a:t>בכיוון ההפוך</a:t>
                      </a:r>
                      <a:r>
                        <a:rPr lang="he-IL" sz="1800" dirty="0" smtClean="0"/>
                        <a:t>.</a:t>
                      </a:r>
                    </a:p>
                    <a:p>
                      <a:pPr algn="r" rtl="1"/>
                      <a:r>
                        <a:rPr lang="he-IL" sz="1800" dirty="0" smtClean="0"/>
                        <a:t>המטרה היא ללמוד </a:t>
                      </a:r>
                    </a:p>
                    <a:p>
                      <a:pPr algn="r" rtl="1"/>
                      <a:r>
                        <a:rPr lang="he-IL" sz="1800" dirty="0" smtClean="0"/>
                        <a:t>את שני הכיוונים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641032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9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הפרק הזה מסביר לאורכו איך הופכים את הדיגראמה של האוניברסיטה ל </a:t>
            </a:r>
            <a:r>
              <a:rPr lang="en-US" sz="2400" dirty="0" smtClean="0"/>
              <a:t>relations schema</a:t>
            </a:r>
            <a:r>
              <a:rPr lang="he-IL" sz="2400" dirty="0" smtClean="0"/>
              <a:t>.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7.6.1 Representation of Strong Entity Sets with Simple Attributes</a:t>
            </a:r>
            <a:endParaRPr lang="he-IL" sz="2000" dirty="0" smtClean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r>
              <a:rPr lang="en-US" sz="1800" dirty="0" smtClean="0"/>
              <a:t>Strong entity sets </a:t>
            </a:r>
            <a:r>
              <a:rPr lang="he-IL" sz="1800" dirty="0" smtClean="0"/>
              <a:t> הם אלו שה </a:t>
            </a:r>
            <a:r>
              <a:rPr lang="en-US" sz="1800" dirty="0" smtClean="0"/>
              <a:t>primary key </a:t>
            </a:r>
            <a:r>
              <a:rPr lang="he-IL" sz="1800" dirty="0" smtClean="0"/>
              <a:t> שלהם מבוסס על שדות מתוך הטבלה בלבד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l">
              <a:buNone/>
            </a:pPr>
            <a:r>
              <a:rPr lang="he-IL" sz="1800" dirty="0" smtClean="0"/>
              <a:t>                  </a:t>
            </a:r>
            <a:r>
              <a:rPr lang="en-US" sz="1800" dirty="0" smtClean="0"/>
              <a:t>student (</a:t>
            </a:r>
            <a:r>
              <a:rPr lang="en-US" sz="1800" u="sng" dirty="0" smtClean="0"/>
              <a:t>ID</a:t>
            </a:r>
            <a:r>
              <a:rPr lang="en-US" sz="1800" dirty="0" smtClean="0"/>
              <a:t>, name, tot cred)</a:t>
            </a:r>
            <a:r>
              <a:rPr lang="he-IL" sz="1800" dirty="0" smtClean="0"/>
              <a:t>          </a:t>
            </a:r>
          </a:p>
          <a:p>
            <a:pPr marL="0" indent="0" algn="l">
              <a:buNone/>
            </a:pPr>
            <a:endParaRPr lang="he-IL" sz="1800" dirty="0"/>
          </a:p>
          <a:p>
            <a:pPr marL="0" indent="0" algn="l">
              <a:buNone/>
            </a:pPr>
            <a:endParaRPr lang="he-IL" sz="1800" dirty="0" smtClean="0"/>
          </a:p>
          <a:p>
            <a:pPr marL="0" indent="0">
              <a:buNone/>
            </a:pPr>
            <a:r>
              <a:rPr lang="he-IL" sz="1800" dirty="0" smtClean="0"/>
              <a:t>              	  </a:t>
            </a:r>
            <a:r>
              <a:rPr lang="en-US" sz="1800" dirty="0" smtClean="0"/>
              <a:t> classroom (</a:t>
            </a:r>
            <a:r>
              <a:rPr lang="en-US" sz="1800" u="sng" dirty="0" smtClean="0"/>
              <a:t>building</a:t>
            </a:r>
            <a:r>
              <a:rPr lang="en-US" sz="1800" dirty="0" smtClean="0"/>
              <a:t>, </a:t>
            </a:r>
            <a:r>
              <a:rPr lang="en-US" sz="1800" u="sng" dirty="0" smtClean="0"/>
              <a:t>room</a:t>
            </a:r>
            <a:r>
              <a:rPr lang="he-IL" sz="1800" u="sng" dirty="0" smtClean="0"/>
              <a:t>_</a:t>
            </a:r>
            <a:r>
              <a:rPr lang="en-US" sz="1800" u="sng" dirty="0" smtClean="0"/>
              <a:t>number</a:t>
            </a:r>
            <a:r>
              <a:rPr lang="en-US" sz="1800" dirty="0" smtClean="0"/>
              <a:t>, capacity)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department (</a:t>
            </a:r>
            <a:r>
              <a:rPr lang="en-US" sz="1800" u="sng" dirty="0" smtClean="0"/>
              <a:t>dept</a:t>
            </a:r>
            <a:r>
              <a:rPr lang="en-US" sz="1800" u="sng" dirty="0"/>
              <a:t>_</a:t>
            </a:r>
            <a:r>
              <a:rPr lang="en-US" sz="1800" u="sng" dirty="0" smtClean="0"/>
              <a:t>name</a:t>
            </a:r>
            <a:r>
              <a:rPr lang="en-US" sz="1800" dirty="0" smtClean="0"/>
              <a:t>, building, budget)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   course(</a:t>
            </a:r>
            <a:r>
              <a:rPr lang="en-US" sz="1800" u="sng" dirty="0" smtClean="0"/>
              <a:t>course_id</a:t>
            </a:r>
            <a:r>
              <a:rPr lang="en-US" sz="1800" dirty="0" smtClean="0"/>
              <a:t>, title, credits)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instructor(</a:t>
            </a:r>
            <a:r>
              <a:rPr lang="en-US" sz="1800" u="sng" dirty="0" smtClean="0"/>
              <a:t>ID</a:t>
            </a:r>
            <a:r>
              <a:rPr lang="en-US" sz="1800" dirty="0" smtClean="0"/>
              <a:t> , name , salary)                 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599"/>
            <a:ext cx="9239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1" y="2742189"/>
            <a:ext cx="1019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6" y="3829050"/>
            <a:ext cx="9334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24400"/>
            <a:ext cx="809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1" y="5525366"/>
            <a:ext cx="838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7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7.1.2 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designing a database schema, we must ensure that we avoid two major  pitfalls:</a:t>
            </a:r>
          </a:p>
          <a:p>
            <a:pPr>
              <a:buAutoNum type="arabicPeriod"/>
            </a:pPr>
            <a:r>
              <a:rPr lang="en-US" sz="1800" dirty="0" smtClean="0">
                <a:solidFill>
                  <a:srgbClr val="00B0F0"/>
                </a:solidFill>
              </a:rPr>
              <a:t>Redundancy</a:t>
            </a:r>
            <a:r>
              <a:rPr lang="en-US" sz="1800" dirty="0" smtClean="0"/>
              <a:t>: A bad design may repeat information.</a:t>
            </a:r>
          </a:p>
          <a:p>
            <a:pPr>
              <a:buAutoNum type="arabicPeriod"/>
            </a:pPr>
            <a:r>
              <a:rPr lang="en-US" sz="1800" dirty="0" smtClean="0"/>
              <a:t>Incompleteness</a:t>
            </a:r>
            <a:endParaRPr lang="en-US" sz="1800" dirty="0" smtClean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2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הערה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להבדיל מתחילת הספר וגם הטבלאות שהוכנסו ל</a:t>
            </a:r>
            <a:r>
              <a:rPr lang="en-US" dirty="0" smtClean="0"/>
              <a:t>database </a:t>
            </a:r>
            <a:r>
              <a:rPr lang="he-IL" dirty="0" smtClean="0"/>
              <a:t> בפרק זה </a:t>
            </a:r>
            <a:r>
              <a:rPr lang="en-US" dirty="0" smtClean="0"/>
              <a:t>dept_id or dept_name </a:t>
            </a:r>
            <a:r>
              <a:rPr lang="he-IL" dirty="0" smtClean="0"/>
              <a:t> הוסר מהטבלאות </a:t>
            </a:r>
            <a:r>
              <a:rPr lang="en-US" dirty="0" smtClean="0"/>
              <a:t>student and instructor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r>
              <a:rPr lang="he-IL" dirty="0" smtClean="0"/>
              <a:t>  בהמשך נראה למה אבל אנחנו כבר יכולים לומר שזה בגלל שהם מיותרים ( </a:t>
            </a:r>
            <a:r>
              <a:rPr lang="en-US" dirty="0" smtClean="0"/>
              <a:t>redundancy</a:t>
            </a:r>
            <a:r>
              <a:rPr lang="he-IL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attribute </a:t>
            </a:r>
            <a:r>
              <a:rPr lang="he-IL" dirty="0" smtClean="0"/>
              <a:t>כיצד מתארים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en-US" sz="1600" dirty="0" smtClean="0"/>
              <a:t>instructor (ID, first_name, middle_name, last_name,</a:t>
            </a:r>
          </a:p>
          <a:p>
            <a:pPr marL="0" indent="0" algn="r" rtl="1">
              <a:buNone/>
            </a:pPr>
            <a:r>
              <a:rPr lang="en-US" sz="1600" dirty="0" smtClean="0"/>
              <a:t>street_number, street_name, apt_number,</a:t>
            </a:r>
          </a:p>
          <a:p>
            <a:pPr marL="0" indent="0" algn="r" rtl="1">
              <a:buNone/>
            </a:pPr>
            <a:r>
              <a:rPr lang="en-US" sz="1600" dirty="0" smtClean="0"/>
              <a:t>city, state, zip_code, date_of _birth)</a:t>
            </a:r>
          </a:p>
          <a:p>
            <a:pPr algn="r" rtl="1"/>
            <a:endParaRPr lang="en-US" sz="1600" dirty="0" smtClean="0"/>
          </a:p>
          <a:p>
            <a:pPr marL="0" indent="0">
              <a:buNone/>
            </a:pPr>
            <a:r>
              <a:rPr lang="he-IL" sz="1600" dirty="0" smtClean="0"/>
              <a:t>			 </a:t>
            </a:r>
            <a:r>
              <a:rPr lang="en-US" sz="1600" dirty="0" smtClean="0"/>
              <a:t>creating</a:t>
            </a:r>
            <a:r>
              <a:rPr lang="he-IL" sz="1600" dirty="0" smtClean="0"/>
              <a:t> </a:t>
            </a:r>
            <a:r>
              <a:rPr lang="en-US" sz="1600" dirty="0" smtClean="0"/>
              <a:t>separate attribute for each of the component attribute</a:t>
            </a:r>
            <a:endParaRPr lang="en-US" sz="1600" dirty="0"/>
          </a:p>
          <a:p>
            <a:pPr marL="0" indent="0" algn="r" rtl="1">
              <a:buNone/>
            </a:pPr>
            <a:r>
              <a:rPr lang="he-IL" sz="1800" dirty="0" smtClean="0"/>
              <a:t>עבור </a:t>
            </a:r>
            <a:r>
              <a:rPr lang="en-US" sz="1800" dirty="0" smtClean="0"/>
              <a:t>Multivalued attributes </a:t>
            </a:r>
            <a:r>
              <a:rPr lang="he-IL" sz="1800" dirty="0" smtClean="0"/>
              <a:t> יוצרים </a:t>
            </a:r>
            <a:r>
              <a:rPr lang="en-US" sz="1800" dirty="0" smtClean="0"/>
              <a:t>new relation schema</a:t>
            </a:r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r" rtl="1"/>
            <a:endParaRPr lang="en-US" sz="1800" dirty="0"/>
          </a:p>
          <a:p>
            <a:pPr algn="r" rtl="1"/>
            <a:endParaRPr lang="en-US" sz="1800" dirty="0" smtClean="0"/>
          </a:p>
          <a:p>
            <a:pPr algn="l"/>
            <a:r>
              <a:rPr lang="en-US" sz="1800" dirty="0" smtClean="0"/>
              <a:t>Derived attributes are not explicitly represented in the relational data model.</a:t>
            </a:r>
            <a:endParaRPr lang="en-US" sz="1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6954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0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אמרנו שהם יהיו ב </a:t>
            </a:r>
            <a:r>
              <a:rPr lang="en-US" sz="1800" dirty="0" smtClean="0"/>
              <a:t>relation </a:t>
            </a:r>
            <a:r>
              <a:rPr lang="he-IL" sz="1800" dirty="0" smtClean="0"/>
              <a:t> משלהם            </a:t>
            </a:r>
            <a:r>
              <a:rPr lang="en-US" sz="1800" dirty="0" smtClean="0"/>
              <a:t>instructor phone (</a:t>
            </a:r>
            <a:r>
              <a:rPr lang="en-US" sz="1800" u="sng" dirty="0" smtClean="0"/>
              <a:t>ID</a:t>
            </a:r>
            <a:r>
              <a:rPr lang="en-US" sz="1800" dirty="0" smtClean="0"/>
              <a:t>, phone number)</a:t>
            </a:r>
            <a:endParaRPr lang="he-IL" sz="1800" dirty="0" smtClean="0"/>
          </a:p>
          <a:p>
            <a:pPr algn="r" rtl="1"/>
            <a:r>
              <a:rPr lang="he-IL" sz="1800" dirty="0" smtClean="0"/>
              <a:t>אם למרצה יהיו 3 מספרי טלפון אזי בטבלה זו יהיו 3 רשומות ( </a:t>
            </a:r>
            <a:r>
              <a:rPr lang="en-US" sz="1800" dirty="0" smtClean="0"/>
              <a:t>tuples</a:t>
            </a:r>
            <a:r>
              <a:rPr lang="he-IL" sz="1800" dirty="0" smtClean="0"/>
              <a:t>) כך:</a:t>
            </a:r>
          </a:p>
          <a:p>
            <a:pPr algn="r" rtl="1"/>
            <a:r>
              <a:rPr lang="en-US" sz="1800" dirty="0" smtClean="0"/>
              <a:t>(11, 05041312)</a:t>
            </a:r>
          </a:p>
          <a:p>
            <a:pPr algn="r" rtl="1"/>
            <a:r>
              <a:rPr lang="en-US" sz="1800" dirty="0" smtClean="0"/>
              <a:t>(11, 05264212)</a:t>
            </a:r>
          </a:p>
          <a:p>
            <a:pPr algn="r" rtl="1"/>
            <a:r>
              <a:rPr lang="en-US" sz="1800" dirty="0" smtClean="0"/>
              <a:t>(11, 05444311)</a:t>
            </a:r>
          </a:p>
          <a:p>
            <a:pPr algn="r" rtl="1"/>
            <a:r>
              <a:rPr lang="he-IL" sz="1800" dirty="0"/>
              <a:t> </a:t>
            </a:r>
            <a:r>
              <a:rPr lang="he-IL" sz="1800" dirty="0" smtClean="0"/>
              <a:t>ה </a:t>
            </a:r>
            <a:r>
              <a:rPr lang="en-US" sz="1800" dirty="0" smtClean="0"/>
              <a:t>ID</a:t>
            </a:r>
            <a:r>
              <a:rPr lang="he-IL" sz="1800" dirty="0" smtClean="0"/>
              <a:t> הוא ה </a:t>
            </a:r>
            <a:r>
              <a:rPr lang="en-US" sz="1800" dirty="0" smtClean="0"/>
              <a:t>PRIMARY KEY</a:t>
            </a:r>
            <a:r>
              <a:rPr lang="he-IL" sz="1800" dirty="0" smtClean="0"/>
              <a:t> והוא מקושר ל </a:t>
            </a:r>
            <a:r>
              <a:rPr lang="en-US" sz="1800" dirty="0" smtClean="0"/>
              <a:t>ID</a:t>
            </a:r>
            <a:r>
              <a:rPr lang="he-IL" sz="1800" dirty="0" smtClean="0"/>
              <a:t> של ה </a:t>
            </a:r>
            <a:r>
              <a:rPr lang="en-US" sz="1800" dirty="0" smtClean="0"/>
              <a:t>instructor</a:t>
            </a:r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אגב בשביל להציג את הטלפונים של </a:t>
            </a:r>
            <a:r>
              <a:rPr lang="en-US" sz="1800" dirty="0" smtClean="0"/>
              <a:t>instructor </a:t>
            </a:r>
            <a:r>
              <a:rPr lang="he-IL" sz="1800" dirty="0"/>
              <a:t> </a:t>
            </a:r>
            <a:r>
              <a:rPr lang="he-IL" sz="1800" dirty="0" smtClean="0"/>
              <a:t>מסויים נשתמש ב </a:t>
            </a:r>
            <a:r>
              <a:rPr lang="en-US" sz="1800" dirty="0" smtClean="0"/>
              <a:t>LEFT OR RIGHT JOIN</a:t>
            </a:r>
          </a:p>
          <a:p>
            <a:pPr algn="r" rtl="1"/>
            <a:endParaRPr lang="en-US" sz="1800" dirty="0"/>
          </a:p>
          <a:p>
            <a:pPr algn="r" rtl="1"/>
            <a:r>
              <a:rPr lang="he-IL" sz="1800" dirty="0" smtClean="0"/>
              <a:t>נשים לב שהדיאגרמה ב 7.15 היא אינה המלאה וחבל שכך</a:t>
            </a:r>
          </a:p>
          <a:p>
            <a:pPr algn="r" rtl="1"/>
            <a:r>
              <a:rPr lang="he-IL" sz="1800" dirty="0" smtClean="0"/>
              <a:t>בספר יש שתי גירסאות לטבלה </a:t>
            </a:r>
            <a:r>
              <a:rPr lang="en-US" sz="1800" dirty="0" smtClean="0"/>
              <a:t>instructor</a:t>
            </a:r>
            <a:r>
              <a:rPr lang="he-IL" sz="1800" dirty="0" smtClean="0"/>
              <a:t> ( 7.11)</a:t>
            </a:r>
            <a:endParaRPr lang="en-US" sz="1800" dirty="0" smtClean="0"/>
          </a:p>
          <a:p>
            <a:pPr algn="r" rtl="1"/>
            <a:endParaRPr lang="en-US" sz="1800" dirty="0" smtClean="0"/>
          </a:p>
          <a:p>
            <a:pPr algn="r" rtl="1"/>
            <a:endParaRPr 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8313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an entity set consists of only two attributes — a single primary-</a:t>
            </a:r>
            <a:br>
              <a:rPr lang="en-US" sz="2000" dirty="0" smtClean="0"/>
            </a:br>
            <a:r>
              <a:rPr lang="en-US" sz="2000" dirty="0" smtClean="0"/>
              <a:t>key attribute B and a single multivalued attribute 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זה מקרה קצה של המקרה הקודם שבו יש רק </a:t>
            </a:r>
            <a:r>
              <a:rPr lang="en-US" dirty="0" smtClean="0"/>
              <a:t>primary key  </a:t>
            </a:r>
            <a:r>
              <a:rPr lang="he-IL" dirty="0"/>
              <a:t> </a:t>
            </a:r>
            <a:r>
              <a:rPr lang="he-IL" dirty="0" smtClean="0"/>
              <a:t>ושדה נוסף שהוא מורכב.</a:t>
            </a:r>
          </a:p>
          <a:p>
            <a:pPr algn="r" rtl="1"/>
            <a:r>
              <a:rPr lang="he-IL" dirty="0" smtClean="0"/>
              <a:t>במקרה כזה מתארים אותו באותה טבלה.</a:t>
            </a:r>
          </a:p>
          <a:p>
            <a:pPr algn="r" rtl="1"/>
            <a:r>
              <a:rPr lang="he-IL" sz="2800" dirty="0" smtClean="0"/>
              <a:t>לדוגמה:  </a:t>
            </a:r>
            <a:r>
              <a:rPr lang="en-US" sz="2800" dirty="0" smtClean="0"/>
              <a:t>time slot</a:t>
            </a:r>
            <a:r>
              <a:rPr lang="he-IL" sz="2800" dirty="0" smtClean="0"/>
              <a:t>     </a:t>
            </a:r>
            <a:r>
              <a:rPr lang="en-US" sz="2800" dirty="0" smtClean="0"/>
              <a:t>     </a:t>
            </a:r>
            <a:r>
              <a:rPr lang="he-IL" sz="2800" dirty="0" smtClean="0"/>
              <a:t>    בדיוק מתאר את ה</a:t>
            </a:r>
            <a:r>
              <a:rPr lang="en-US" sz="2800" dirty="0" smtClean="0"/>
              <a:t>  </a:t>
            </a:r>
            <a:r>
              <a:rPr lang="en-US" dirty="0" smtClean="0"/>
              <a:t>above </a:t>
            </a:r>
          </a:p>
          <a:p>
            <a:pPr algn="r" rtl="1"/>
            <a:endParaRPr lang="en-US" dirty="0" smtClean="0"/>
          </a:p>
          <a:p>
            <a:pPr algn="r" rtl="1"/>
            <a:r>
              <a:rPr lang="he-IL" sz="2000" dirty="0" smtClean="0"/>
              <a:t>וכך נתאר אותו ב </a:t>
            </a:r>
            <a:r>
              <a:rPr lang="en-US" sz="2000" dirty="0" smtClean="0"/>
              <a:t>relation schema</a:t>
            </a:r>
            <a:r>
              <a:rPr lang="he-IL" sz="2000" dirty="0" smtClean="0"/>
              <a:t>:</a:t>
            </a:r>
            <a:endParaRPr lang="en-US" sz="2000" dirty="0" smtClean="0"/>
          </a:p>
          <a:p>
            <a:pPr marL="0" indent="0" algn="l">
              <a:buNone/>
            </a:pPr>
            <a:r>
              <a:rPr lang="en-US" sz="2800" dirty="0" smtClean="0"/>
              <a:t>time_slot (time slot id, day, start_time, end_time)</a:t>
            </a:r>
          </a:p>
          <a:p>
            <a:pPr marL="0" indent="0" algn="r" rtl="1">
              <a:buNone/>
            </a:pPr>
            <a:endParaRPr lang="he-IL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81927"/>
            <a:ext cx="8096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3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7.6.3 Representation of Weak Entity 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l"/>
            <a:r>
              <a:rPr lang="en-US" sz="1600" dirty="0" smtClean="0"/>
              <a:t>Section by its own does not have a primary key , there for it is depends on the strong entity set – course with the course_id  primary key.</a:t>
            </a:r>
          </a:p>
          <a:p>
            <a:pPr algn="l"/>
            <a:r>
              <a:rPr lang="en-US" sz="1600" dirty="0" smtClean="0"/>
              <a:t>Note that the section is denoted as dashed line on its attribute and a double line to course saying its is a weak entity that needs course to be primary key:</a:t>
            </a:r>
          </a:p>
          <a:p>
            <a:r>
              <a:rPr lang="en-US" sz="1600" dirty="0" smtClean="0"/>
              <a:t>section (</a:t>
            </a:r>
            <a:r>
              <a:rPr lang="en-US" sz="1600" u="sng" dirty="0" smtClean="0"/>
              <a:t>course_id</a:t>
            </a:r>
            <a:r>
              <a:rPr lang="en-US" sz="1600" dirty="0" smtClean="0"/>
              <a:t>, </a:t>
            </a:r>
            <a:r>
              <a:rPr lang="en-US" sz="1600" u="sng" dirty="0" smtClean="0"/>
              <a:t>sec_i</a:t>
            </a:r>
            <a:r>
              <a:rPr lang="en-US" sz="1600" dirty="0" smtClean="0"/>
              <a:t>d, </a:t>
            </a:r>
            <a:r>
              <a:rPr lang="en-US" sz="1600" u="sng" dirty="0" smtClean="0"/>
              <a:t>semester</a:t>
            </a:r>
            <a:r>
              <a:rPr lang="en-US" sz="1600" dirty="0" smtClean="0"/>
              <a:t>, </a:t>
            </a:r>
            <a:r>
              <a:rPr lang="en-US" sz="1600" u="sng" dirty="0" smtClean="0"/>
              <a:t>year</a:t>
            </a:r>
            <a:r>
              <a:rPr lang="en-US" sz="1600" dirty="0" smtClean="0"/>
              <a:t>)</a:t>
            </a:r>
          </a:p>
          <a:p>
            <a:pPr algn="r" rtl="1"/>
            <a:r>
              <a:rPr lang="he-IL" sz="1600" dirty="0" smtClean="0"/>
              <a:t>קיבלנו ש בטבלת </a:t>
            </a:r>
            <a:r>
              <a:rPr lang="en-US" sz="1600" dirty="0" smtClean="0"/>
              <a:t>section</a:t>
            </a:r>
            <a:r>
              <a:rPr lang="he-IL" sz="1600" dirty="0" smtClean="0"/>
              <a:t> יש לנו </a:t>
            </a:r>
            <a:r>
              <a:rPr lang="en-US" sz="1600" dirty="0" smtClean="0"/>
              <a:t>primary key </a:t>
            </a:r>
            <a:r>
              <a:rPr lang="he-IL" sz="1600" dirty="0"/>
              <a:t> </a:t>
            </a:r>
            <a:r>
              <a:rPr lang="he-IL" sz="1600" dirty="0" smtClean="0"/>
              <a:t>שמורכב מכל השדות בטבלה פלוס ה </a:t>
            </a:r>
            <a:r>
              <a:rPr lang="en-US" sz="1600" dirty="0" smtClean="0"/>
              <a:t>primary key </a:t>
            </a:r>
            <a:r>
              <a:rPr lang="he-IL" sz="1600" dirty="0" smtClean="0"/>
              <a:t> בטבלה </a:t>
            </a:r>
            <a:r>
              <a:rPr lang="en-US" sz="1600" dirty="0" smtClean="0"/>
              <a:t>course</a:t>
            </a:r>
          </a:p>
          <a:p>
            <a:pPr algn="r" rtl="1"/>
            <a:endParaRPr lang="en-US" sz="1600" dirty="0"/>
          </a:p>
          <a:p>
            <a:pPr algn="r" rtl="1"/>
            <a:r>
              <a:rPr lang="he-IL" sz="1600" dirty="0" smtClean="0"/>
              <a:t>בדיאגרמה 7.15 </a:t>
            </a:r>
            <a:r>
              <a:rPr lang="en-US" sz="1600" dirty="0" smtClean="0"/>
              <a:t> </a:t>
            </a:r>
            <a:r>
              <a:rPr lang="he-IL" sz="1600" dirty="0" smtClean="0"/>
              <a:t> אין לנו עוד אחד כזה</a:t>
            </a:r>
            <a:endParaRPr lang="en-US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324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7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7.6.4 Representation of Relationship 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1800" dirty="0" smtClean="0"/>
              <a:t>This </a:t>
            </a:r>
            <a:r>
              <a:rPr lang="en-US" sz="1800" dirty="0"/>
              <a:t>relationship set involves the following two entity sets: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•</a:t>
            </a:r>
            <a:r>
              <a:rPr lang="en-US" sz="1800" dirty="0" smtClean="0"/>
              <a:t> </a:t>
            </a:r>
            <a:r>
              <a:rPr lang="en-US" sz="1800" dirty="0"/>
              <a:t>instructor with the primary key ID.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•</a:t>
            </a:r>
            <a:r>
              <a:rPr lang="en-US" sz="1800" dirty="0" smtClean="0"/>
              <a:t> </a:t>
            </a:r>
            <a:r>
              <a:rPr lang="en-US" sz="1800" dirty="0"/>
              <a:t>student with the primary key ID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200" dirty="0"/>
              <a:t>Since the relationship set has </a:t>
            </a:r>
            <a:r>
              <a:rPr lang="en-US" sz="1200" u="sng" dirty="0"/>
              <a:t>no attributes</a:t>
            </a:r>
            <a:r>
              <a:rPr lang="en-US" sz="1200" dirty="0"/>
              <a:t>, the </a:t>
            </a:r>
            <a:r>
              <a:rPr lang="en-US" sz="1200" dirty="0">
                <a:solidFill>
                  <a:srgbClr val="00B0F0"/>
                </a:solidFill>
              </a:rPr>
              <a:t>advisor</a:t>
            </a:r>
            <a:r>
              <a:rPr lang="en-US" sz="1200" dirty="0"/>
              <a:t> schema has two </a:t>
            </a:r>
            <a:r>
              <a:rPr lang="en-US" sz="1200" dirty="0" smtClean="0"/>
              <a:t>attributes, the </a:t>
            </a:r>
            <a:r>
              <a:rPr lang="en-US" sz="1200" dirty="0"/>
              <a:t>primary keys of instructor and student. Since both attributes have the </a:t>
            </a:r>
            <a:r>
              <a:rPr lang="en-US" sz="1200" dirty="0" smtClean="0"/>
              <a:t>same name</a:t>
            </a:r>
            <a:r>
              <a:rPr lang="en-US" sz="1200" dirty="0"/>
              <a:t>, we rename them </a:t>
            </a:r>
            <a:r>
              <a:rPr lang="en-US" sz="1200" dirty="0" smtClean="0"/>
              <a:t>i</a:t>
            </a:r>
            <a:r>
              <a:rPr lang="he-IL" sz="1200" dirty="0" smtClean="0"/>
              <a:t>_</a:t>
            </a:r>
            <a:r>
              <a:rPr lang="en-US" sz="1200" dirty="0" smtClean="0"/>
              <a:t>ID </a:t>
            </a:r>
            <a:r>
              <a:rPr lang="en-US" sz="1200" dirty="0"/>
              <a:t>and </a:t>
            </a:r>
            <a:r>
              <a:rPr lang="en-US" sz="1200" dirty="0" smtClean="0"/>
              <a:t>s</a:t>
            </a:r>
            <a:r>
              <a:rPr lang="he-IL" sz="1200" dirty="0" smtClean="0"/>
              <a:t>_</a:t>
            </a:r>
            <a:r>
              <a:rPr lang="en-US" sz="1200" dirty="0" smtClean="0"/>
              <a:t>ID.</a:t>
            </a:r>
          </a:p>
          <a:p>
            <a:pPr marL="0" indent="0" algn="r" rtl="1">
              <a:buNone/>
            </a:pPr>
            <a:endParaRPr lang="en-US" sz="1200" dirty="0"/>
          </a:p>
          <a:p>
            <a:pPr marL="0" indent="0" algn="r" rtl="1">
              <a:buNone/>
            </a:pPr>
            <a:r>
              <a:rPr lang="he-IL" sz="1200" dirty="0" smtClean="0"/>
              <a:t>לפי הכלל הבא שביחס </a:t>
            </a:r>
            <a:r>
              <a:rPr lang="en-US" sz="1200" dirty="0" smtClean="0"/>
              <a:t> </a:t>
            </a:r>
            <a:r>
              <a:rPr lang="he-IL" sz="1200" dirty="0" smtClean="0"/>
              <a:t>בינארי </a:t>
            </a:r>
            <a:r>
              <a:rPr lang="he-IL" sz="1200" dirty="0" smtClean="0"/>
              <a:t>רבים לאחד ואחד לרבים ה</a:t>
            </a:r>
            <a:r>
              <a:rPr lang="en-US" sz="1200" dirty="0" smtClean="0"/>
              <a:t> primary key </a:t>
            </a:r>
            <a:r>
              <a:rPr lang="he-IL" sz="1200" dirty="0" smtClean="0"/>
              <a:t> יהיה  אותו שדה מהטבלה רבים כלומר מ</a:t>
            </a:r>
            <a:r>
              <a:rPr lang="en-US" sz="1200" dirty="0" smtClean="0"/>
              <a:t> student </a:t>
            </a:r>
            <a:r>
              <a:rPr lang="he-IL" sz="1200" dirty="0" smtClean="0"/>
              <a:t>  </a:t>
            </a:r>
            <a:endParaRPr lang="en-US" sz="1200" dirty="0"/>
          </a:p>
          <a:p>
            <a:pPr marL="0" indent="0" algn="r" rtl="1">
              <a:buNone/>
            </a:pPr>
            <a:r>
              <a:rPr lang="en-US" sz="1200" dirty="0" err="1" smtClean="0"/>
              <a:t>S_id</a:t>
            </a:r>
            <a:r>
              <a:rPr lang="en-US" sz="1200" dirty="0" smtClean="0"/>
              <a:t> </a:t>
            </a:r>
            <a:r>
              <a:rPr lang="he-IL" sz="1200" dirty="0" smtClean="0"/>
              <a:t> יהיה המפתח הראשי בטבלה </a:t>
            </a:r>
            <a:r>
              <a:rPr lang="en-US" sz="1200" dirty="0" smtClean="0"/>
              <a:t>advisor</a:t>
            </a:r>
          </a:p>
          <a:p>
            <a:pPr marL="0" indent="0" algn="r" rtl="1">
              <a:buNone/>
            </a:pPr>
            <a:r>
              <a:rPr lang="he-IL" sz="1200" dirty="0" smtClean="0"/>
              <a:t>בנוסף כמובן יוצרים שני </a:t>
            </a:r>
            <a:r>
              <a:rPr lang="en-US" sz="1200" dirty="0" smtClean="0"/>
              <a:t>constraints </a:t>
            </a:r>
            <a:r>
              <a:rPr lang="he-IL" sz="1200" dirty="0" smtClean="0"/>
              <a:t>  </a:t>
            </a:r>
            <a:r>
              <a:rPr lang="en-US" sz="1200" dirty="0" smtClean="0"/>
              <a:t>   foreign keys</a:t>
            </a:r>
            <a:r>
              <a:rPr lang="he-IL" sz="1200" dirty="0" smtClean="0"/>
              <a:t> </a:t>
            </a:r>
            <a:r>
              <a:rPr lang="en-US" sz="1200" dirty="0" smtClean="0"/>
              <a:t> </a:t>
            </a:r>
            <a:r>
              <a:rPr lang="he-IL" sz="1200" dirty="0" smtClean="0"/>
              <a:t> ב </a:t>
            </a:r>
            <a:r>
              <a:rPr lang="en-US" sz="1200" dirty="0" smtClean="0"/>
              <a:t> advisor</a:t>
            </a:r>
            <a:r>
              <a:rPr lang="he-IL" sz="1200" dirty="0" smtClean="0"/>
              <a:t>  ל </a:t>
            </a:r>
            <a:r>
              <a:rPr lang="en-US" sz="1200" dirty="0" smtClean="0"/>
              <a:t>primary key  </a:t>
            </a:r>
            <a:r>
              <a:rPr lang="he-IL" sz="1200" dirty="0" smtClean="0"/>
              <a:t> ב </a:t>
            </a:r>
            <a:r>
              <a:rPr lang="en-US" sz="1200" dirty="0" smtClean="0"/>
              <a:t>student and instructor</a:t>
            </a:r>
          </a:p>
          <a:p>
            <a:pPr marL="0" indent="0" algn="r" rtl="1">
              <a:buNone/>
            </a:pPr>
            <a:endParaRPr lang="en-US" sz="1200" dirty="0"/>
          </a:p>
          <a:p>
            <a:pPr marL="0" indent="0" algn="ctr" rtl="1">
              <a:buNone/>
            </a:pPr>
            <a:r>
              <a:rPr lang="en-US" sz="1200" dirty="0"/>
              <a:t>advisor (</a:t>
            </a:r>
            <a:r>
              <a:rPr lang="en-US" sz="1200" u="sng" dirty="0" err="1" smtClean="0"/>
              <a:t>s_ID</a:t>
            </a:r>
            <a:r>
              <a:rPr lang="en-US" sz="1200" dirty="0"/>
              <a:t>, i ID)</a:t>
            </a:r>
          </a:p>
          <a:p>
            <a:pPr marL="0" indent="0" algn="r" rtl="1">
              <a:buNone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295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sec_course(</a:t>
            </a:r>
            <a:r>
              <a:rPr lang="en-US" sz="1600" u="sng" dirty="0" smtClean="0"/>
              <a:t>course_id , sec_id </a:t>
            </a:r>
            <a:r>
              <a:rPr lang="en-US" sz="1600" dirty="0" smtClean="0"/>
              <a:t>,</a:t>
            </a:r>
            <a:r>
              <a:rPr lang="en-US" sz="1600" u="sng" dirty="0" smtClean="0"/>
              <a:t>semester</a:t>
            </a:r>
            <a:r>
              <a:rPr lang="en-US" sz="1600" dirty="0" smtClean="0"/>
              <a:t>, </a:t>
            </a:r>
            <a:r>
              <a:rPr lang="en-US" sz="1600" u="sng" dirty="0" smtClean="0"/>
              <a:t>year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Section is total participation 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Inst_dept(</a:t>
            </a:r>
            <a:r>
              <a:rPr lang="en-US" sz="1600" u="sng" dirty="0" smtClean="0"/>
              <a:t>ID</a:t>
            </a:r>
            <a:r>
              <a:rPr lang="en-US" sz="1600" dirty="0" smtClean="0"/>
              <a:t>, dept_name)</a:t>
            </a:r>
          </a:p>
          <a:p>
            <a:r>
              <a:rPr lang="en-US" sz="1600" dirty="0" smtClean="0"/>
              <a:t>The two lines from instructor to inst_dept saying it is</a:t>
            </a:r>
          </a:p>
          <a:p>
            <a:pPr marL="0" indent="0">
              <a:buNone/>
            </a:pPr>
            <a:r>
              <a:rPr lang="en-US" sz="1600" dirty="0" smtClean="0"/>
              <a:t>       Total participation, means instructor mush associate to </a:t>
            </a:r>
          </a:p>
          <a:p>
            <a:pPr marL="0" indent="0">
              <a:buNone/>
            </a:pPr>
            <a:r>
              <a:rPr lang="en-US" sz="1600" dirty="0" smtClean="0"/>
              <a:t>       department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takes (</a:t>
            </a:r>
            <a:r>
              <a:rPr lang="en-US" sz="1600" u="sng" dirty="0"/>
              <a:t>ID, </a:t>
            </a:r>
            <a:r>
              <a:rPr lang="en-US" sz="1600" u="sng" dirty="0" smtClean="0"/>
              <a:t>course_id</a:t>
            </a:r>
            <a:r>
              <a:rPr lang="en-US" sz="1600" dirty="0"/>
              <a:t>, </a:t>
            </a:r>
            <a:r>
              <a:rPr lang="en-US" sz="1600" u="sng" dirty="0" smtClean="0"/>
              <a:t>sec_id</a:t>
            </a:r>
            <a:r>
              <a:rPr lang="en-US" sz="1600" dirty="0"/>
              <a:t>, </a:t>
            </a:r>
            <a:r>
              <a:rPr lang="en-US" sz="1600" u="sng" dirty="0"/>
              <a:t>semester</a:t>
            </a:r>
            <a:r>
              <a:rPr lang="en-US" sz="1600" dirty="0"/>
              <a:t>, </a:t>
            </a:r>
            <a:r>
              <a:rPr lang="en-US" sz="1600" u="sng" dirty="0"/>
              <a:t>year</a:t>
            </a:r>
            <a:r>
              <a:rPr lang="en-US" sz="1600" dirty="0"/>
              <a:t>, grade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Takes has partial participation.</a:t>
            </a:r>
          </a:p>
          <a:p>
            <a:pPr marL="0" indent="0">
              <a:buNone/>
            </a:pPr>
            <a:r>
              <a:rPr lang="en-US" sz="1600" dirty="0" smtClean="0"/>
              <a:t>       Means , a student does not must to take a course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6982"/>
            <a:ext cx="3324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219200"/>
            <a:ext cx="28098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80" y="3590636"/>
            <a:ext cx="3581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5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53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set_time_slot(</a:t>
            </a:r>
            <a:r>
              <a:rPr lang="en-US" sz="1600" u="sng" dirty="0" smtClean="0"/>
              <a:t>course_id</a:t>
            </a:r>
            <a:r>
              <a:rPr lang="en-US" sz="1600" dirty="0" smtClean="0"/>
              <a:t>, </a:t>
            </a:r>
            <a:r>
              <a:rPr lang="en-US" sz="1600" u="sng" dirty="0" smtClean="0"/>
              <a:t>sec_id , semester , year </a:t>
            </a:r>
            <a:r>
              <a:rPr lang="en-US" sz="1600" dirty="0" smtClean="0"/>
              <a:t>, time_slot_id)</a:t>
            </a:r>
          </a:p>
          <a:p>
            <a:r>
              <a:rPr lang="en-US" sz="1600" dirty="0" smtClean="0"/>
              <a:t>Section is weak entity and the primary is from the many</a:t>
            </a:r>
          </a:p>
          <a:p>
            <a:pPr marL="0" indent="0">
              <a:buNone/>
            </a:pPr>
            <a:r>
              <a:rPr lang="en-US" sz="1600" dirty="0" smtClean="0"/>
              <a:t>       Means from section.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</a:t>
            </a:r>
            <a:r>
              <a:rPr lang="en-US" sz="1600" u="sng" dirty="0" smtClean="0"/>
              <a:t>sec_class(course_id, sec_id, semester, year</a:t>
            </a:r>
            <a:r>
              <a:rPr lang="en-US" sz="1600" dirty="0" smtClean="0"/>
              <a:t>,  building, room_number)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section is total participate in set_class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you cannot put many sections in one room, a room can hold many section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               t        </a:t>
            </a:r>
            <a:r>
              <a:rPr lang="en-US" sz="1600" dirty="0" err="1" smtClean="0"/>
              <a:t>t</a:t>
            </a:r>
            <a:r>
              <a:rPr lang="en-US" sz="1600" dirty="0" smtClean="0"/>
              <a:t>           teaches, </a:t>
            </a:r>
            <a:r>
              <a:rPr lang="en-US" sz="1600" u="sng" dirty="0" smtClean="0"/>
              <a:t>course_id, sec_id, semester, year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    in many to many all the attributes are primary key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31813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0324"/>
            <a:ext cx="10572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5" y="4656426"/>
            <a:ext cx="2533650" cy="21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0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7.6.4.1 Redundancy of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המסקנה כאן היא:</a:t>
            </a:r>
          </a:p>
          <a:p>
            <a:pPr algn="l"/>
            <a:r>
              <a:rPr lang="he-IL" sz="1800" dirty="0" smtClean="0"/>
              <a:t> </a:t>
            </a:r>
            <a:r>
              <a:rPr lang="en-US" sz="1800" dirty="0"/>
              <a:t>the schema for the relationship set linking a weak entity set to </a:t>
            </a:r>
            <a:r>
              <a:rPr lang="en-US" sz="1800" dirty="0" smtClean="0"/>
              <a:t>its</a:t>
            </a:r>
            <a:endParaRPr lang="en-US" sz="1800" dirty="0"/>
          </a:p>
          <a:p>
            <a:pPr marL="0" indent="0" algn="l">
              <a:buNone/>
            </a:pPr>
            <a:r>
              <a:rPr lang="he-IL" sz="1800" dirty="0" smtClean="0"/>
              <a:t>      </a:t>
            </a:r>
            <a:r>
              <a:rPr lang="en-US" sz="1800" dirty="0" smtClean="0"/>
              <a:t>corresponding </a:t>
            </a:r>
            <a:r>
              <a:rPr lang="en-US" sz="1800" dirty="0"/>
              <a:t>strong entity set is redundant and does not need to be present in</a:t>
            </a:r>
          </a:p>
          <a:p>
            <a:pPr marL="0" indent="0" algn="l">
              <a:buNone/>
            </a:pPr>
            <a:r>
              <a:rPr lang="he-IL" sz="1800" dirty="0" smtClean="0"/>
              <a:t>      </a:t>
            </a:r>
            <a:r>
              <a:rPr lang="en-US" sz="1800" dirty="0" smtClean="0"/>
              <a:t>a </a:t>
            </a:r>
            <a:r>
              <a:rPr lang="en-US" sz="1800" dirty="0"/>
              <a:t>relational database design based upon an E-R diagram</a:t>
            </a:r>
            <a:r>
              <a:rPr lang="en-US" sz="1800" dirty="0" smtClean="0"/>
              <a:t>.</a:t>
            </a:r>
            <a:endParaRPr lang="he-IL" sz="1800" dirty="0" smtClean="0"/>
          </a:p>
          <a:p>
            <a:pPr marL="0" indent="0" algn="l">
              <a:buNone/>
            </a:pPr>
            <a:endParaRPr lang="he-IL" sz="1800" dirty="0" smtClean="0"/>
          </a:p>
          <a:p>
            <a:pPr marL="0" indent="0">
              <a:buNone/>
            </a:pPr>
            <a:r>
              <a:rPr lang="en-US" sz="1800" dirty="0" smtClean="0"/>
              <a:t>      Thus</a:t>
            </a:r>
            <a:r>
              <a:rPr lang="en-US" sz="1800" dirty="0"/>
              <a:t>, the </a:t>
            </a:r>
            <a:r>
              <a:rPr lang="en-US" sz="1800" dirty="0" smtClean="0">
                <a:solidFill>
                  <a:srgbClr val="FF0000"/>
                </a:solidFill>
              </a:rPr>
              <a:t>sec_course</a:t>
            </a:r>
            <a:r>
              <a:rPr lang="en-US" sz="1800" dirty="0" smtClean="0"/>
              <a:t> </a:t>
            </a:r>
            <a:r>
              <a:rPr lang="en-US" sz="1800" dirty="0"/>
              <a:t>schema is redundant</a:t>
            </a:r>
            <a:r>
              <a:rPr lang="en-US" sz="1800" dirty="0" smtClean="0"/>
              <a:t>.</a:t>
            </a:r>
          </a:p>
          <a:p>
            <a:pPr marL="0" indent="0" algn="r" rtl="1">
              <a:buNone/>
            </a:pPr>
            <a:r>
              <a:rPr lang="he-IL" sz="1800" dirty="0" smtClean="0"/>
              <a:t>אין לו </a:t>
            </a:r>
            <a:r>
              <a:rPr lang="en-US" sz="1800" dirty="0" smtClean="0"/>
              <a:t>attribute </a:t>
            </a:r>
            <a:r>
              <a:rPr lang="he-IL" sz="1800" dirty="0" smtClean="0"/>
              <a:t> נוסף והמידע בו קיים ב שתי הטבלאות שהוא מקושר אליהן.</a:t>
            </a:r>
            <a:endParaRPr lang="he-IL" sz="1800" dirty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54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 smtClean="0"/>
              <a:t>כאשר יש יחס אחד לרבים ה </a:t>
            </a:r>
            <a:r>
              <a:rPr lang="en-US" sz="1800" dirty="0" smtClean="0"/>
              <a:t>relationship set </a:t>
            </a:r>
            <a:r>
              <a:rPr lang="he-IL" sz="1800" dirty="0" smtClean="0"/>
              <a:t> היא מיותרת וניתן לאחד אותה וכך להמנע מהגדרתה.</a:t>
            </a:r>
          </a:p>
          <a:p>
            <a:pPr algn="r" rtl="1"/>
            <a:r>
              <a:rPr lang="he-IL" sz="1800" dirty="0" smtClean="0"/>
              <a:t>היחס בין </a:t>
            </a:r>
            <a:r>
              <a:rPr lang="en-US" sz="1800" dirty="0" smtClean="0"/>
              <a:t>instructors </a:t>
            </a:r>
            <a:r>
              <a:rPr lang="he-IL" sz="1800" dirty="0" smtClean="0"/>
              <a:t> לבין </a:t>
            </a:r>
            <a:r>
              <a:rPr lang="en-US" sz="1800" dirty="0" smtClean="0"/>
              <a:t>department </a:t>
            </a:r>
            <a:r>
              <a:rPr lang="he-IL" sz="1800" dirty="0" smtClean="0"/>
              <a:t> הוא כזה שיכולים להיות כמה מרצים שונים באותו מקצוע.</a:t>
            </a:r>
          </a:p>
          <a:p>
            <a:pPr algn="r" rtl="1"/>
            <a:r>
              <a:rPr lang="he-IL" sz="1800" dirty="0" smtClean="0"/>
              <a:t>לדוגמא: </a:t>
            </a:r>
            <a:r>
              <a:rPr lang="en-US" sz="1800" dirty="0" smtClean="0"/>
              <a:t>inst_dept.</a:t>
            </a:r>
            <a:r>
              <a:rPr lang="he-IL" sz="1800" dirty="0" smtClean="0"/>
              <a:t> אם נרחיב את </a:t>
            </a:r>
            <a:r>
              <a:rPr lang="en-US" sz="1800" dirty="0" smtClean="0"/>
              <a:t>instructor </a:t>
            </a:r>
            <a:r>
              <a:rPr lang="he-IL" sz="1800" dirty="0" smtClean="0"/>
              <a:t> שיכיל את המחלקה שהוא שייך אליה </a:t>
            </a:r>
          </a:p>
          <a:p>
            <a:pPr marL="0" indent="0" algn="r" rtl="1">
              <a:buNone/>
            </a:pPr>
            <a:r>
              <a:rPr lang="he-IL" sz="1800" dirty="0" smtClean="0"/>
              <a:t>     נוכל לוותר על על ההגדרה של </a:t>
            </a:r>
            <a:r>
              <a:rPr lang="en-US" sz="1800" dirty="0" smtClean="0"/>
              <a:t>inst_dept</a:t>
            </a: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r>
              <a:rPr lang="he-IL" sz="1800" dirty="0" smtClean="0"/>
              <a:t>לא סגור על זה!!!!</a:t>
            </a:r>
          </a:p>
        </p:txBody>
      </p:sp>
    </p:spTree>
    <p:extLst>
      <p:ext uri="{BB962C8B-B14F-4D97-AF65-F5344CB8AC3E}">
        <p14:creationId xmlns:p14="http://schemas.microsoft.com/office/powerpoint/2010/main" val="10327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The 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E-R data model employs three basic concepts: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u="sng" dirty="0" smtClean="0"/>
              <a:t>entity sets, relationship sets</a:t>
            </a:r>
            <a:r>
              <a:rPr lang="en-US" sz="1800" dirty="0" smtClean="0"/>
              <a:t>, </a:t>
            </a:r>
            <a:r>
              <a:rPr lang="en-US" sz="1800" u="sng" dirty="0" smtClean="0"/>
              <a:t>and attributes</a:t>
            </a:r>
            <a:r>
              <a:rPr lang="en-US" sz="1800" dirty="0" smtClean="0"/>
              <a:t>,</a:t>
            </a:r>
          </a:p>
          <a:p>
            <a:pPr marL="0" indent="0">
              <a:buNone/>
            </a:pPr>
            <a:r>
              <a:rPr lang="en-US" sz="1800" dirty="0" smtClean="0"/>
              <a:t>the E-R diagram – a diagrammatic representation.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Entity is like a person or a book with a properties.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Entity set is a set of all entities of the same type.</a:t>
            </a:r>
          </a:p>
          <a:p>
            <a:pPr>
              <a:buFont typeface="Arial" charset="0"/>
              <a:buChar char="•"/>
            </a:pPr>
            <a:endParaRPr lang="en-US" sz="1800" dirty="0"/>
          </a:p>
          <a:p>
            <a:pPr>
              <a:buFont typeface="Arial" charset="0"/>
              <a:buChar char="•"/>
            </a:pPr>
            <a:r>
              <a:rPr lang="en-US" sz="1800" dirty="0" smtClean="0"/>
              <a:t>We use the term </a:t>
            </a:r>
            <a:r>
              <a:rPr lang="en-US" sz="1800" dirty="0" smtClean="0">
                <a:solidFill>
                  <a:srgbClr val="00B0F0"/>
                </a:solidFill>
              </a:rPr>
              <a:t>extension</a:t>
            </a:r>
            <a:r>
              <a:rPr lang="en-US" sz="1800" dirty="0" smtClean="0"/>
              <a:t> of the entity set to refer to the actual collection of entities belonging to the entity set.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An entity is represented by a set of attributes.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Each entity has a value for each of its attributes.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64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7.7.1 Use of Entity Sets versus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 smtClean="0"/>
              <a:t>קטע זה בא לחדד שני דברים:</a:t>
            </a:r>
          </a:p>
          <a:p>
            <a:pPr algn="r" rtl="1"/>
            <a:r>
              <a:rPr lang="he-IL" sz="2000" dirty="0" smtClean="0"/>
              <a:t>1</a:t>
            </a:r>
            <a:r>
              <a:rPr lang="en-US" sz="2000" dirty="0" smtClean="0"/>
              <a:t>. </a:t>
            </a:r>
            <a:r>
              <a:rPr lang="he-IL" sz="2000" dirty="0"/>
              <a:t> </a:t>
            </a:r>
            <a:r>
              <a:rPr lang="he-IL" sz="2000" dirty="0" smtClean="0"/>
              <a:t>יש מקרים שבהם טוב לקחת </a:t>
            </a:r>
            <a:r>
              <a:rPr lang="en-US" sz="2000" dirty="0" smtClean="0"/>
              <a:t>attribute </a:t>
            </a:r>
            <a:r>
              <a:rPr lang="he-IL" sz="2000" dirty="0" smtClean="0"/>
              <a:t> מסויים ולתת לו </a:t>
            </a:r>
            <a:r>
              <a:rPr lang="en-US" sz="2000" dirty="0" smtClean="0"/>
              <a:t>entity </a:t>
            </a:r>
            <a:r>
              <a:rPr lang="he-IL" sz="2000" dirty="0"/>
              <a:t> </a:t>
            </a:r>
            <a:r>
              <a:rPr lang="he-IL" sz="2000" dirty="0" smtClean="0"/>
              <a:t>משל עצמו בעיקר אם נוסף לו נתונים נוספים כמו בדוגמא אם מספרי הטלפון.</a:t>
            </a:r>
          </a:p>
          <a:p>
            <a:pPr algn="r" rtl="1"/>
            <a:r>
              <a:rPr lang="he-IL" sz="2000" dirty="0" smtClean="0"/>
              <a:t>למשל רשומה של בתים למכירה והתמונות שלהם.  את התמונות כדי לשים בטבלה ניפרדת מכיוון שיכול להיות 0 או יותר תמונות לבית.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אין חוק שעוזר לנו לדעת מתי </a:t>
            </a:r>
            <a:r>
              <a:rPr lang="en-US" sz="2000" dirty="0" smtClean="0"/>
              <a:t>attribute </a:t>
            </a:r>
            <a:r>
              <a:rPr lang="he-IL" sz="2000" dirty="0" smtClean="0"/>
              <a:t> יהיה חלק מ ה </a:t>
            </a:r>
            <a:r>
              <a:rPr lang="en-US" sz="2000" dirty="0" smtClean="0"/>
              <a:t>entity set </a:t>
            </a:r>
            <a:r>
              <a:rPr lang="he-IL" sz="2000" dirty="0" smtClean="0"/>
              <a:t> ומתי יקבל אחד משלו.</a:t>
            </a:r>
          </a:p>
          <a:p>
            <a:pPr algn="r" rtl="1"/>
            <a:r>
              <a:rPr lang="he-IL" sz="2000" dirty="0" smtClean="0"/>
              <a:t>דוגמאות כמו כמה מספרי טלפון, או מספר תמונות הן מצבים שבהם תהיה הפרדה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49530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2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7.7.3 Binary versus n-</a:t>
            </a:r>
            <a:r>
              <a:rPr lang="en-US" sz="3600" dirty="0" err="1"/>
              <a:t>ary</a:t>
            </a:r>
            <a:r>
              <a:rPr lang="en-US" sz="3600" dirty="0"/>
              <a:t> Relationship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הייתי אומר לא ללכת על שיטה או דרך </a:t>
            </a:r>
          </a:p>
          <a:p>
            <a:pPr algn="r" rtl="1"/>
            <a:r>
              <a:rPr lang="he-IL" dirty="0" smtClean="0"/>
              <a:t>לרוב עדיף שיהיה יחס בינארי אבל גם יותר זה אפשרי , רק כדאי לשים לב האם אפשר לתאר את ה סכמה באמצעות שני </a:t>
            </a:r>
            <a:r>
              <a:rPr lang="en-US" dirty="0" smtClean="0"/>
              <a:t>entity </a:t>
            </a:r>
            <a:r>
              <a:rPr lang="he-IL" dirty="0" smtClean="0"/>
              <a:t> במקום שלוש </a:t>
            </a:r>
          </a:p>
          <a:p>
            <a:pPr algn="r" rtl="1"/>
            <a:r>
              <a:rPr lang="he-IL" dirty="0" smtClean="0"/>
              <a:t>לפעמים אי אפשר וצריך יותר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מקורות נוספים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hlinkClick r:id="rId2"/>
              </a:rPr>
              <a:t>Good power point </a:t>
            </a:r>
            <a:r>
              <a:rPr lang="en-US" dirty="0" smtClean="0">
                <a:hlinkClick r:id="rId2"/>
              </a:rPr>
              <a:t>presentation</a:t>
            </a:r>
            <a:endParaRPr lang="he-IL" dirty="0" smtClean="0"/>
          </a:p>
          <a:p>
            <a:pPr algn="r" rtl="1"/>
            <a:r>
              <a:rPr lang="he-IL" sz="1800" dirty="0" smtClean="0"/>
              <a:t>המצג הבא מאד דומה למצג מהמספר , הוא בעברית. נשים לב שהדיאגרמה משורטטת שונה , עם עיגולים של תכונות ולא בתוך המלבן</a:t>
            </a:r>
            <a:endParaRPr lang="he-IL" sz="1800" dirty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webcourse.cs.technion.ac.il/236363/Spring2011/ho/WCFiles/236363_ERD.ppt</a:t>
            </a:r>
            <a:endParaRPr lang="he-IL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83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7.2.2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היא טבלה שמראה על סוג של יחס בין שתי טבלאות אחרות</a:t>
            </a:r>
          </a:p>
          <a:p>
            <a:pPr algn="r" rtl="1"/>
            <a:r>
              <a:rPr lang="he-IL" sz="2000" dirty="0" smtClean="0"/>
              <a:t>למשל , טבלה </a:t>
            </a:r>
            <a:r>
              <a:rPr lang="en-US" sz="2000" dirty="0" smtClean="0"/>
              <a:t>student and  course are formed into a takes relation set</a:t>
            </a:r>
          </a:p>
          <a:p>
            <a:pPr marL="0" indent="0" algn="r" rtl="1">
              <a:buNone/>
            </a:pPr>
            <a:r>
              <a:rPr lang="en-US" sz="2000" dirty="0" smtClean="0"/>
              <a:t> </a:t>
            </a:r>
            <a:r>
              <a:rPr lang="he-IL" sz="2000" dirty="0" smtClean="0"/>
              <a:t> ה </a:t>
            </a:r>
            <a:r>
              <a:rPr lang="en-US" sz="2000" dirty="0" smtClean="0"/>
              <a:t>relation takes </a:t>
            </a:r>
            <a:r>
              <a:rPr lang="he-IL" sz="2000" dirty="0"/>
              <a:t> </a:t>
            </a:r>
            <a:r>
              <a:rPr lang="he-IL" sz="2000" dirty="0" smtClean="0"/>
              <a:t>מכיל מידע על סטודנטים שלוקחים קורסים וזו סוג של טבלת יחסים בין טבלאות.</a:t>
            </a:r>
          </a:p>
          <a:p>
            <a:pPr marL="0" indent="0" algn="r" rtl="1">
              <a:buNone/>
            </a:pPr>
            <a:r>
              <a:rPr lang="en-US" sz="2000" dirty="0" smtClean="0"/>
              <a:t>Relationship set contains two or more primary keys of two entities sets</a:t>
            </a:r>
            <a:endParaRPr lang="he-IL" sz="2000" dirty="0" smtClean="0"/>
          </a:p>
          <a:p>
            <a:pPr marL="0" indent="0" algn="r" rtl="1">
              <a:buNone/>
            </a:pPr>
            <a:r>
              <a:rPr lang="he-IL" sz="2000" dirty="0" smtClean="0"/>
              <a:t>טבלה זו יכולה להכיל רק מידע בסגנון של </a:t>
            </a:r>
            <a:r>
              <a:rPr lang="en-US" sz="2000" dirty="0" smtClean="0"/>
              <a:t>ID</a:t>
            </a:r>
            <a:r>
              <a:rPr lang="he-IL" sz="2000" dirty="0" smtClean="0"/>
              <a:t> בלבד ועל ידי </a:t>
            </a:r>
            <a:r>
              <a:rPr lang="en-US" sz="2000" dirty="0" smtClean="0"/>
              <a:t>join </a:t>
            </a:r>
            <a:r>
              <a:rPr lang="he-IL" sz="2000" dirty="0" smtClean="0"/>
              <a:t> לקבל את התמונה המלאה.</a:t>
            </a:r>
          </a:p>
          <a:p>
            <a:pPr marL="0" indent="0" algn="r" rtl="1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descriptive attributes.</a:t>
            </a:r>
            <a:r>
              <a:rPr lang="he-IL" sz="2000" dirty="0" smtClean="0">
                <a:solidFill>
                  <a:srgbClr val="00B0F0"/>
                </a:solidFill>
              </a:rPr>
              <a:t> </a:t>
            </a:r>
            <a:r>
              <a:rPr lang="he-IL" sz="2000" dirty="0" smtClean="0"/>
              <a:t>אפשר להוסיף מידע נוסף ל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relationship set </a:t>
            </a:r>
            <a:r>
              <a:rPr lang="he-IL" sz="2000" dirty="0" smtClean="0"/>
              <a:t>  למשל תאריך. מתי נלקח הקורס של הסטודנט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A relationship instance in a given relationship set must be uniquely identifiable from its participating entities,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of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9457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number of participating entities in a relationship defines the degree of the relationship.</a:t>
            </a:r>
          </a:p>
          <a:p>
            <a:r>
              <a:rPr lang="en-US" dirty="0"/>
              <a:t>Binary = degree 2</a:t>
            </a:r>
          </a:p>
          <a:p>
            <a:r>
              <a:rPr lang="en-US" dirty="0"/>
              <a:t>Ternary = degree 3</a:t>
            </a:r>
          </a:p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= degree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07699"/>
            <a:ext cx="5619750" cy="208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5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r" rtl="1"/>
            <a:r>
              <a:rPr lang="he-IL" sz="1600" dirty="0" smtClean="0"/>
              <a:t>בטבלה של </a:t>
            </a:r>
            <a:r>
              <a:rPr lang="en-US" sz="1600" dirty="0"/>
              <a:t> </a:t>
            </a:r>
            <a:r>
              <a:rPr lang="en-US" sz="1600" dirty="0" smtClean="0"/>
              <a:t>Relationship set </a:t>
            </a:r>
            <a:r>
              <a:rPr lang="he-IL" sz="1600" dirty="0" smtClean="0"/>
              <a:t> דוגמא להוספה של </a:t>
            </a:r>
          </a:p>
          <a:p>
            <a:pPr algn="r" rtl="1"/>
            <a:r>
              <a:rPr lang="he-IL" sz="1600" dirty="0" smtClean="0"/>
              <a:t>תאריך שבו מנחה הפך ליועץ של סטודנט.</a:t>
            </a:r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חשוב לציין שטבלאות כאלו הן מידע חשוב במערכת </a:t>
            </a:r>
          </a:p>
          <a:p>
            <a:pPr marL="0" indent="0" algn="r" rtl="1">
              <a:buNone/>
            </a:pPr>
            <a:r>
              <a:rPr lang="he-IL" sz="1600" dirty="0" smtClean="0"/>
              <a:t>      מבנה </a:t>
            </a:r>
            <a:r>
              <a:rPr lang="he-IL" sz="1600" dirty="0" smtClean="0"/>
              <a:t>נתונים והם בעיקר הטבלאות הדינמיות </a:t>
            </a:r>
          </a:p>
          <a:p>
            <a:pPr marL="0" indent="0" algn="r" rtl="1">
              <a:buNone/>
            </a:pPr>
            <a:r>
              <a:rPr lang="he-IL" sz="1600" dirty="0" smtClean="0"/>
              <a:t>      שמשתמש </a:t>
            </a:r>
            <a:r>
              <a:rPr lang="he-IL" sz="1600" dirty="0" smtClean="0"/>
              <a:t>מזין להם מידע יומיומי אפילו כל </a:t>
            </a:r>
            <a:r>
              <a:rPr lang="he-IL" sz="1600" dirty="0" smtClean="0"/>
              <a:t>כמה  </a:t>
            </a:r>
            <a:endParaRPr lang="he-IL" sz="1600" dirty="0" smtClean="0"/>
          </a:p>
          <a:p>
            <a:pPr marL="0" indent="0" algn="r" rtl="1">
              <a:buNone/>
            </a:pPr>
            <a:r>
              <a:rPr lang="he-IL" sz="1600" dirty="0" smtClean="0"/>
              <a:t>      שניות. </a:t>
            </a:r>
            <a:endParaRPr lang="he-IL" sz="1600" dirty="0" smtClean="0"/>
          </a:p>
          <a:p>
            <a:pPr algn="r" rtl="1"/>
            <a:endParaRPr lang="he-IL" sz="1600" dirty="0"/>
          </a:p>
          <a:p>
            <a:pPr algn="r" rtl="1"/>
            <a:r>
              <a:rPr lang="he-IL" sz="1600" dirty="0" smtClean="0"/>
              <a:t>לדוגמא: השאילתה הבאה מדפיסה את רשימת כל שמות  הסטודנטים והקורסים שהם לוקחים</a:t>
            </a:r>
          </a:p>
          <a:p>
            <a:pPr algn="r" rtl="1"/>
            <a:r>
              <a:rPr lang="he-IL" sz="1600" dirty="0" smtClean="0"/>
              <a:t>כולל תאריך</a:t>
            </a:r>
          </a:p>
          <a:p>
            <a:pPr marL="0" indent="0" algn="l">
              <a:buNone/>
            </a:pPr>
            <a:r>
              <a:rPr lang="en-US" sz="1600" dirty="0" smtClean="0"/>
              <a:t> select student.name, course.title, year from takes</a:t>
            </a:r>
          </a:p>
          <a:p>
            <a:pPr marL="0" indent="0" algn="l">
              <a:buNone/>
            </a:pPr>
            <a:r>
              <a:rPr lang="en-US" sz="1600" dirty="0" smtClean="0"/>
              <a:t> natural join student, course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5527"/>
            <a:ext cx="4343400" cy="19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4229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8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7.2.3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Simple </a:t>
            </a:r>
            <a:r>
              <a:rPr lang="en-US" sz="2000" dirty="0" smtClean="0"/>
              <a:t>attribute  - like ID or anything that is not composed.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00B0F0"/>
                </a:solidFill>
              </a:rPr>
              <a:t>Composite</a:t>
            </a:r>
            <a:r>
              <a:rPr lang="he-IL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attribute – name could divided into first and last name</a:t>
            </a:r>
          </a:p>
          <a:p>
            <a:r>
              <a:rPr lang="en-US" sz="2000" dirty="0" smtClean="0"/>
              <a:t>address to the student - composite attribute address with the attributes street, city, state, and zip code.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Composite</a:t>
            </a:r>
            <a:r>
              <a:rPr lang="en-US" sz="2000" dirty="0" smtClean="0"/>
              <a:t> attributes help us to group together related attributes, making the modeling cleaner.</a:t>
            </a:r>
          </a:p>
          <a:p>
            <a:r>
              <a:rPr lang="en-US" sz="2000" dirty="0" smtClean="0"/>
              <a:t>Single-valued and multivalued</a:t>
            </a:r>
          </a:p>
          <a:p>
            <a:r>
              <a:rPr lang="en-US" sz="2000" dirty="0" smtClean="0"/>
              <a:t>Multi value example , several phone in the same phone attributes – this is a bad design for my taste. Better adding more attributes with single value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Derived</a:t>
            </a:r>
            <a:r>
              <a:rPr lang="en-US" sz="2000" dirty="0" smtClean="0"/>
              <a:t> attribute.  Like Age , if we have date of birth we can calculate the age.</a:t>
            </a:r>
          </a:p>
          <a:p>
            <a:r>
              <a:rPr lang="en-US" sz="2000" dirty="0" smtClean="0"/>
              <a:t>Null attribute : for instance , no middle name , we don’t know  floor number , etc..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498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7.3.1 Mapping Cardinalities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מייד נראה את כל הארבע אפשרויות בקשרים בין יחסים </a:t>
            </a:r>
          </a:p>
          <a:p>
            <a:pPr algn="r" rtl="1"/>
            <a:r>
              <a:rPr lang="he-IL" dirty="0" smtClean="0"/>
              <a:t>אולם הקשרים הללו מתוארים באמצעות טבלת יחסים </a:t>
            </a:r>
            <a:r>
              <a:rPr lang="en-US" dirty="0" smtClean="0"/>
              <a:t>relationship set </a:t>
            </a:r>
            <a:r>
              <a:rPr lang="he-IL" dirty="0" smtClean="0"/>
              <a:t> שמקובל לצייר ב מעויין </a:t>
            </a:r>
          </a:p>
          <a:p>
            <a:pPr algn="r" rtl="1"/>
            <a:r>
              <a:rPr lang="he-IL" dirty="0" smtClean="0"/>
              <a:t>בהמשך נראה שהקשרים הללו מתוארים רק באמצעות ה </a:t>
            </a:r>
            <a:r>
              <a:rPr lang="en-US" dirty="0" smtClean="0"/>
              <a:t>relationship set </a:t>
            </a:r>
            <a:r>
              <a:rPr lang="he-IL" dirty="0" smtClean="0"/>
              <a:t> ואם לא אז הם וירטואלים עד אשר מוסיפים טבלה כזו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smtClean="0"/>
              <a:t>RS</a:t>
            </a:r>
            <a:r>
              <a:rPr lang="he-IL" dirty="0" smtClean="0"/>
              <a:t> יכול להיות מיותר או מאוחד עם טבלה</a:t>
            </a:r>
            <a:endParaRPr lang="he-IL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2307</Words>
  <Application>Microsoft Office PowerPoint</Application>
  <PresentationFormat>On-screen Show (4:3)</PresentationFormat>
  <Paragraphs>348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20277 מערכות בסיסי-נתונים‏ 4 נקודות זכות ברמה רגילה</vt:lpstr>
      <vt:lpstr>חלק שני של הספר     פרק 7 Database Design and the E-R Model</vt:lpstr>
      <vt:lpstr>7.1.2 Design Alternatives</vt:lpstr>
      <vt:lpstr>7.2 The Entity-Relationship Model</vt:lpstr>
      <vt:lpstr>7.2.2 Relationship Sets</vt:lpstr>
      <vt:lpstr>Degree of Relationship</vt:lpstr>
      <vt:lpstr>PowerPoint Presentation</vt:lpstr>
      <vt:lpstr>7.2.3 Attributes</vt:lpstr>
      <vt:lpstr>7.3.1 Mapping Cardinalities</vt:lpstr>
      <vt:lpstr>יחס אחד לאחד  one to one</vt:lpstr>
      <vt:lpstr>PowerPoint Presentation</vt:lpstr>
      <vt:lpstr>PowerPoint Presentation</vt:lpstr>
      <vt:lpstr>PowerPoint Presentation</vt:lpstr>
      <vt:lpstr>7.3.2 Participation Constraints</vt:lpstr>
      <vt:lpstr>Participation Constraints המשך</vt:lpstr>
      <vt:lpstr>7.5 Entity-Relationship Diagrams</vt:lpstr>
      <vt:lpstr>PowerPoint Presentation</vt:lpstr>
      <vt:lpstr>יחס אחד לאחד ב דיאגרמה לישויות  הקשרים</vt:lpstr>
      <vt:lpstr>One to many -  אחד לרבים</vt:lpstr>
      <vt:lpstr>Many to many  - רבים לרבים</vt:lpstr>
      <vt:lpstr>minimum and maximum constrains</vt:lpstr>
      <vt:lpstr>7.5.3 Complex Attributes</vt:lpstr>
      <vt:lpstr>7.5.4 Roles</vt:lpstr>
      <vt:lpstr>Binary relation</vt:lpstr>
      <vt:lpstr>7.5.5 Nonbinary Relationship Sets</vt:lpstr>
      <vt:lpstr>7.5.6 Weak Entity Sets</vt:lpstr>
      <vt:lpstr>7.6 Reduction to Relational</vt:lpstr>
      <vt:lpstr>PowerPoint Presentation</vt:lpstr>
      <vt:lpstr>PowerPoint Presentation</vt:lpstr>
      <vt:lpstr>הערה </vt:lpstr>
      <vt:lpstr>Complex attribute כיצד מתארים  </vt:lpstr>
      <vt:lpstr>Multivalued attributes</vt:lpstr>
      <vt:lpstr>an entity set consists of only two attributes — a single primary- key attribute B and a single multivalued attribute M</vt:lpstr>
      <vt:lpstr>7.6.3 Representation of Weak Entity Sets</vt:lpstr>
      <vt:lpstr>7.6.4 Representation of Relationship Sets</vt:lpstr>
      <vt:lpstr>PowerPoint Presentation</vt:lpstr>
      <vt:lpstr>PowerPoint Presentation</vt:lpstr>
      <vt:lpstr>7.6.4.1 Redundancy of Schemas</vt:lpstr>
      <vt:lpstr>Combination of Schemas</vt:lpstr>
      <vt:lpstr>7.7.1 Use of Entity Sets versus Attributes</vt:lpstr>
      <vt:lpstr>7.7.3 Binary versus n-ary Relationship Sets</vt:lpstr>
      <vt:lpstr>מקורות נוספים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518</cp:revision>
  <dcterms:created xsi:type="dcterms:W3CDTF">2016-05-05T07:20:58Z</dcterms:created>
  <dcterms:modified xsi:type="dcterms:W3CDTF">2016-05-07T06:18:12Z</dcterms:modified>
</cp:coreProperties>
</file>