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939E-9B95-4527-9992-0A2620AB6C7A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C9E1-92DA-469F-BA66-F50BA9FF7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23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939E-9B95-4527-9992-0A2620AB6C7A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C9E1-92DA-469F-BA66-F50BA9FF7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799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939E-9B95-4527-9992-0A2620AB6C7A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C9E1-92DA-469F-BA66-F50BA9FF7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28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939E-9B95-4527-9992-0A2620AB6C7A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C9E1-92DA-469F-BA66-F50BA9FF7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55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939E-9B95-4527-9992-0A2620AB6C7A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C9E1-92DA-469F-BA66-F50BA9FF7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2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939E-9B95-4527-9992-0A2620AB6C7A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C9E1-92DA-469F-BA66-F50BA9FF7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625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939E-9B95-4527-9992-0A2620AB6C7A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C9E1-92DA-469F-BA66-F50BA9FF7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005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939E-9B95-4527-9992-0A2620AB6C7A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C9E1-92DA-469F-BA66-F50BA9FF7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62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939E-9B95-4527-9992-0A2620AB6C7A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C9E1-92DA-469F-BA66-F50BA9FF7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87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939E-9B95-4527-9992-0A2620AB6C7A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C9E1-92DA-469F-BA66-F50BA9FF7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037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939E-9B95-4527-9992-0A2620AB6C7A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C9E1-92DA-469F-BA66-F50BA9FF7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0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C939E-9B95-4527-9992-0A2620AB6C7A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DC9E1-92DA-469F-BA66-F50BA9FF7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20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b="1" dirty="0" smtClean="0"/>
              <a:t>20277 מערכות בסיסי-נתונים‏</a:t>
            </a:r>
            <a:br>
              <a:rPr lang="he-IL" b="1" dirty="0" smtClean="0"/>
            </a:br>
            <a:r>
              <a:rPr lang="he-IL" b="1" dirty="0" smtClean="0"/>
              <a:t>4 נקודות זכות ברמה רגילה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בחינה </a:t>
            </a:r>
            <a:r>
              <a:rPr lang="he-IL" dirty="0" smtClean="0"/>
              <a:t> 4 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182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e-IL" sz="2400" dirty="0" smtClean="0"/>
              <a:t>נניח שרוצים רק את אותו מחבר שפרסם רק בכתב העט יותר ממאמר אחד והוא לא פרסם באחרים בכלל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/>
              <a:t>select * from (</a:t>
            </a:r>
          </a:p>
          <a:p>
            <a:pPr marL="0" indent="0">
              <a:buNone/>
            </a:pPr>
            <a:r>
              <a:rPr lang="en-US" sz="1400" dirty="0" smtClean="0"/>
              <a:t>select count(*) as c1 , author, journal from article</a:t>
            </a:r>
          </a:p>
          <a:p>
            <a:pPr marL="0" indent="0">
              <a:buNone/>
            </a:pPr>
            <a:r>
              <a:rPr lang="en-US" sz="1400" dirty="0" smtClean="0"/>
              <a:t>group by author, journal</a:t>
            </a:r>
          </a:p>
          <a:p>
            <a:pPr marL="0" indent="0">
              <a:buNone/>
            </a:pPr>
            <a:r>
              <a:rPr lang="en-US" sz="1400" dirty="0" smtClean="0"/>
              <a:t>having count(*) &gt; 1) as a1 , </a:t>
            </a:r>
          </a:p>
          <a:p>
            <a:pPr marL="0" indent="0">
              <a:buNone/>
            </a:pPr>
            <a:r>
              <a:rPr lang="en-US" sz="1400" dirty="0" smtClean="0"/>
              <a:t>  </a:t>
            </a:r>
          </a:p>
          <a:p>
            <a:pPr marL="0" indent="0">
              <a:buNone/>
            </a:pPr>
            <a:r>
              <a:rPr lang="en-US" sz="1400" dirty="0" smtClean="0"/>
              <a:t>(select count(*) as c2 , author from article</a:t>
            </a:r>
          </a:p>
          <a:p>
            <a:pPr marL="0" indent="0">
              <a:buNone/>
            </a:pPr>
            <a:r>
              <a:rPr lang="en-US" sz="1400" dirty="0" smtClean="0"/>
              <a:t>group by author</a:t>
            </a:r>
          </a:p>
          <a:p>
            <a:pPr marL="0" indent="0">
              <a:buNone/>
            </a:pPr>
            <a:r>
              <a:rPr lang="en-US" sz="1400" dirty="0" smtClean="0"/>
              <a:t>having count(*) &gt; 1 ) as a2</a:t>
            </a:r>
          </a:p>
          <a:p>
            <a:pPr marL="0" indent="0">
              <a:buNone/>
            </a:pPr>
            <a:r>
              <a:rPr lang="en-US" sz="1400" dirty="0" smtClean="0"/>
              <a:t>where c1 = c2  and  a1.author = a2.author</a:t>
            </a:r>
            <a:endParaRPr lang="he-IL" sz="1400" dirty="0" smtClean="0"/>
          </a:p>
          <a:p>
            <a:pPr marL="0" indent="0">
              <a:buNone/>
            </a:pPr>
            <a:endParaRPr lang="he-IL" sz="1400" dirty="0" smtClean="0"/>
          </a:p>
          <a:p>
            <a:pPr marL="0" indent="0" algn="l">
              <a:buNone/>
            </a:pPr>
            <a:r>
              <a:rPr lang="en-US" sz="1400" dirty="0" smtClean="0"/>
              <a:t>What we are getting in different group by is that one has three articles but in a different journal</a:t>
            </a:r>
          </a:p>
          <a:p>
            <a:pPr marL="0" indent="0" algn="l">
              <a:buNone/>
            </a:pPr>
            <a:r>
              <a:rPr lang="en-US" sz="1400" dirty="0" smtClean="0"/>
              <a:t>So we will do a Cartesian product from then, filter by the same count and the same author.</a:t>
            </a:r>
          </a:p>
          <a:p>
            <a:pPr marL="0" indent="0" algn="l">
              <a:buNone/>
            </a:pPr>
            <a:r>
              <a:rPr lang="en-US" sz="1400" dirty="0" smtClean="0"/>
              <a:t>The result will be only the author that published more then one article and only in the same journal.</a:t>
            </a:r>
            <a:endParaRPr lang="he-IL" sz="1400" dirty="0"/>
          </a:p>
          <a:p>
            <a:pPr marL="0" indent="0">
              <a:buNone/>
            </a:pPr>
            <a:endParaRPr lang="he-IL" sz="1400" dirty="0" smtClean="0"/>
          </a:p>
          <a:p>
            <a:pPr marL="0" indent="0">
              <a:buNone/>
            </a:pPr>
            <a:endParaRPr lang="he-IL" sz="1400" dirty="0"/>
          </a:p>
          <a:p>
            <a:pPr marL="0" indent="0">
              <a:buNone/>
            </a:pPr>
            <a:endParaRPr lang="he-IL" sz="1400" dirty="0" smtClean="0"/>
          </a:p>
          <a:p>
            <a:pPr marL="0" indent="0">
              <a:buNone/>
            </a:pPr>
            <a:endParaRPr lang="he-IL" sz="1400" dirty="0"/>
          </a:p>
          <a:p>
            <a:pPr marL="0" indent="0">
              <a:buNone/>
            </a:pPr>
            <a:endParaRPr lang="he-IL" sz="1400" dirty="0" smtClean="0"/>
          </a:p>
          <a:p>
            <a:pPr marL="0" indent="0">
              <a:buNone/>
            </a:pPr>
            <a:endParaRPr lang="he-IL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943600"/>
            <a:ext cx="7105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815523"/>
            <a:ext cx="29432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051751"/>
            <a:ext cx="212407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1527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 smtClean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 smtClean="0"/>
          </a:p>
          <a:p>
            <a:pPr marL="0" indent="0">
              <a:buNone/>
            </a:pPr>
            <a:endParaRPr lang="he-IL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28600"/>
            <a:ext cx="5743575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963718"/>
            <a:ext cx="528637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4377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 smtClean="0"/>
              <a:t>תחשיב יחסים לפי שורות:</a:t>
            </a:r>
            <a:br>
              <a:rPr lang="he-IL" dirty="0" smtClean="0"/>
            </a:br>
            <a:r>
              <a:rPr lang="en-US" dirty="0" smtClean="0"/>
              <a:t>tuple relation calculus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000" dirty="0" smtClean="0"/>
              <a:t>המאמר הארוך ביותר במערכת הוא זה</a:t>
            </a:r>
            <a:r>
              <a:rPr lang="en-US" sz="2000" dirty="0" smtClean="0"/>
              <a:t> </a:t>
            </a:r>
            <a:r>
              <a:rPr lang="he-IL" sz="2000" dirty="0" smtClean="0"/>
              <a:t>לפי </a:t>
            </a:r>
            <a:r>
              <a:rPr lang="en-US" sz="2000" dirty="0" smtClean="0"/>
              <a:t>SQL</a:t>
            </a:r>
            <a:r>
              <a:rPr lang="he-IL" sz="2000" dirty="0" smtClean="0"/>
              <a:t> </a:t>
            </a:r>
          </a:p>
          <a:p>
            <a:pPr marL="0" indent="0" algn="l">
              <a:buNone/>
            </a:pPr>
            <a:endParaRPr lang="en-US" sz="1400" dirty="0" smtClean="0"/>
          </a:p>
          <a:p>
            <a:pPr marL="0" indent="0" algn="l">
              <a:buNone/>
            </a:pPr>
            <a:r>
              <a:rPr lang="en-US" sz="1400" dirty="0" smtClean="0"/>
              <a:t>select * from article where  </a:t>
            </a:r>
            <a:r>
              <a:rPr lang="en-US" sz="1400" dirty="0" err="1" smtClean="0"/>
              <a:t>endpage-startpage</a:t>
            </a:r>
            <a:r>
              <a:rPr lang="en-US" sz="1400" dirty="0" smtClean="0"/>
              <a:t> = (select  max(</a:t>
            </a:r>
            <a:r>
              <a:rPr lang="en-US" sz="1400" dirty="0" err="1" smtClean="0"/>
              <a:t>endpage</a:t>
            </a:r>
            <a:r>
              <a:rPr lang="en-US" sz="1400" dirty="0" smtClean="0"/>
              <a:t> - </a:t>
            </a:r>
            <a:r>
              <a:rPr lang="en-US" sz="1400" dirty="0" err="1" smtClean="0"/>
              <a:t>startpage</a:t>
            </a:r>
            <a:r>
              <a:rPr lang="en-US" sz="1400" dirty="0" smtClean="0"/>
              <a:t>) as mmm  from article)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44007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Domain relation calculus</a:t>
            </a:r>
            <a:br>
              <a:rPr lang="en-US" dirty="0" smtClean="0"/>
            </a:br>
            <a:r>
              <a:rPr lang="he-IL" dirty="0" smtClean="0"/>
              <a:t>תחשיב יחסים לפי תחומים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039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he-IL" sz="1800" dirty="0" smtClean="0"/>
              <a:t/>
            </a:r>
            <a:br>
              <a:rPr lang="he-IL" sz="1800" dirty="0" smtClean="0"/>
            </a:br>
            <a:r>
              <a:rPr lang="he-IL" sz="1800" dirty="0" smtClean="0"/>
              <a:t/>
            </a:r>
            <a:br>
              <a:rPr lang="he-IL" sz="1800" dirty="0" smtClean="0"/>
            </a:br>
            <a:r>
              <a:rPr lang="he-IL" sz="1800" dirty="0" smtClean="0"/>
              <a:t>אלגברה של יחסים – </a:t>
            </a:r>
            <a:r>
              <a:rPr lang="en-US" sz="1800" dirty="0" smtClean="0"/>
              <a:t>relational algebra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algn="r" rtl="1"/>
            <a:r>
              <a:rPr lang="he-IL" sz="1800" dirty="0" smtClean="0"/>
              <a:t>קודם כל </a:t>
            </a:r>
            <a:r>
              <a:rPr lang="en-US" sz="1800" dirty="0" smtClean="0"/>
              <a:t>SQL</a:t>
            </a:r>
            <a:r>
              <a:rPr lang="he-IL" sz="1800" dirty="0" smtClean="0"/>
              <a:t> </a:t>
            </a:r>
          </a:p>
          <a:p>
            <a:pPr algn="r" rtl="1"/>
            <a:r>
              <a:rPr lang="he-IL" sz="1800" dirty="0" smtClean="0"/>
              <a:t>התרגיל הזה מבוסס על השאלה איך  משווים בין שתי שדות באותה טבלה.</a:t>
            </a:r>
          </a:p>
          <a:p>
            <a:pPr algn="r" rtl="1"/>
            <a:r>
              <a:rPr lang="he-IL" sz="1800" dirty="0" smtClean="0"/>
              <a:t>לדוגמא טבלה עם נתונים למאמרים:</a:t>
            </a:r>
          </a:p>
          <a:p>
            <a:pPr algn="r" rtl="1"/>
            <a:endParaRPr lang="he-IL" sz="1800" dirty="0" smtClean="0"/>
          </a:p>
          <a:p>
            <a:pPr algn="r" rtl="1"/>
            <a:endParaRPr lang="he-IL" sz="1800" dirty="0"/>
          </a:p>
          <a:p>
            <a:pPr algn="r" rtl="1"/>
            <a:endParaRPr lang="he-IL" sz="1800" dirty="0" smtClean="0"/>
          </a:p>
          <a:p>
            <a:pPr algn="r" rtl="1"/>
            <a:r>
              <a:rPr lang="he-IL" sz="1600" dirty="0" smtClean="0"/>
              <a:t>מה שעושים הוא מצרפים , </a:t>
            </a:r>
            <a:r>
              <a:rPr lang="en-US" sz="1600" dirty="0" smtClean="0"/>
              <a:t>join </a:t>
            </a:r>
            <a:r>
              <a:rPr lang="he-IL" sz="1600" dirty="0" smtClean="0"/>
              <a:t>, את אותה טבלה פעמיים ( אנו רגילים לצרף טבלה אחרת)</a:t>
            </a:r>
          </a:p>
          <a:p>
            <a:pPr algn="r" rtl="1"/>
            <a:r>
              <a:rPr lang="he-IL" sz="1600" dirty="0" smtClean="0"/>
              <a:t>על ידי כך ש </a:t>
            </a:r>
            <a:r>
              <a:rPr lang="en-US" sz="1600" dirty="0" smtClean="0"/>
              <a:t>ID</a:t>
            </a:r>
            <a:r>
              <a:rPr lang="he-IL" sz="1600" dirty="0" smtClean="0"/>
              <a:t> שונה:</a:t>
            </a:r>
          </a:p>
          <a:p>
            <a:pPr marL="0" indent="0">
              <a:buNone/>
            </a:pPr>
            <a:r>
              <a:rPr lang="en-US" sz="1200" dirty="0" smtClean="0"/>
              <a:t>SELECT  ta1.title , ta1.author , ta2.title , ta2.author</a:t>
            </a:r>
          </a:p>
          <a:p>
            <a:pPr marL="0" indent="0">
              <a:buNone/>
            </a:pPr>
            <a:r>
              <a:rPr lang="en-US" sz="1200" dirty="0" smtClean="0"/>
              <a:t>FROM article ta1</a:t>
            </a:r>
          </a:p>
          <a:p>
            <a:pPr marL="0" indent="0">
              <a:buNone/>
            </a:pPr>
            <a:r>
              <a:rPr lang="en-US" sz="1200" dirty="0" smtClean="0"/>
              <a:t>JOIN article ta2 on ta1.id != ta2.id</a:t>
            </a:r>
            <a:endParaRPr lang="he-IL" sz="1200" dirty="0" smtClean="0"/>
          </a:p>
          <a:p>
            <a:pPr marL="0" indent="0" algn="r" rtl="1">
              <a:buNone/>
            </a:pPr>
            <a:r>
              <a:rPr lang="he-IL" sz="1200" dirty="0" smtClean="0"/>
              <a:t>מקבלים את כל האפשרויות אבל כבר </a:t>
            </a:r>
          </a:p>
          <a:p>
            <a:pPr marL="0" indent="0" algn="r" rtl="1">
              <a:buNone/>
            </a:pPr>
            <a:r>
              <a:rPr lang="he-IL" sz="1200" dirty="0" smtClean="0"/>
              <a:t>מסוננות:</a:t>
            </a:r>
          </a:p>
          <a:p>
            <a:pPr marL="0" indent="0" algn="r" rtl="1">
              <a:buNone/>
            </a:pPr>
            <a:endParaRPr lang="he-IL" sz="1200" dirty="0" smtClean="0"/>
          </a:p>
          <a:p>
            <a:pPr marL="0" indent="0" algn="r" rtl="1">
              <a:buNone/>
            </a:pPr>
            <a:endParaRPr lang="he-IL" sz="1200" dirty="0"/>
          </a:p>
          <a:p>
            <a:pPr marL="0" indent="0" algn="r" rtl="1">
              <a:buNone/>
            </a:pPr>
            <a:endParaRPr lang="he-IL" sz="1200" dirty="0" smtClean="0"/>
          </a:p>
          <a:p>
            <a:pPr marL="0" indent="0" algn="r" rtl="1">
              <a:buNone/>
            </a:pPr>
            <a:endParaRPr lang="he-IL" sz="1200" dirty="0"/>
          </a:p>
          <a:p>
            <a:pPr marL="0" indent="0" algn="r" rtl="1">
              <a:buNone/>
            </a:pPr>
            <a:r>
              <a:rPr lang="he-IL" sz="1200" dirty="0" smtClean="0"/>
              <a:t>מיד נראה מה היא הדרך המתאימה ל אלגברה של יחסים ( </a:t>
            </a:r>
            <a:r>
              <a:rPr lang="en-US" sz="1200" dirty="0" smtClean="0"/>
              <a:t> cross join</a:t>
            </a:r>
            <a:r>
              <a:rPr lang="he-IL" sz="1200" dirty="0" smtClean="0"/>
              <a:t>)</a:t>
            </a:r>
            <a:endParaRPr 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81000"/>
            <a:ext cx="54197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200" y="2743200"/>
            <a:ext cx="72390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029200"/>
            <a:ext cx="54864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5984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 </a:t>
            </a:r>
            <a:r>
              <a:rPr lang="en-US" b="1" dirty="0"/>
              <a:t>CARTESIAN JOIN</a:t>
            </a:r>
            <a:r>
              <a:rPr lang="en-US" dirty="0"/>
              <a:t> or </a:t>
            </a:r>
            <a:r>
              <a:rPr lang="en-US" b="1" dirty="0"/>
              <a:t>CROSS JOIN</a:t>
            </a:r>
            <a:r>
              <a:rPr lang="en-US" dirty="0"/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SELECT  distinct ta1.title , ta1.author</a:t>
            </a:r>
          </a:p>
          <a:p>
            <a:pPr marL="0" indent="0">
              <a:buNone/>
            </a:pPr>
            <a:r>
              <a:rPr lang="en-US" sz="1800" dirty="0" smtClean="0"/>
              <a:t>FROM article ta1, article ta2</a:t>
            </a:r>
          </a:p>
          <a:p>
            <a:pPr marL="0" indent="0">
              <a:buNone/>
            </a:pPr>
            <a:r>
              <a:rPr lang="en-US" sz="1800" dirty="0" smtClean="0"/>
              <a:t>WHERE ta1.title = ta2.title and ta1.author = ta2.author and ta1.journal != ta2.journal</a:t>
            </a:r>
            <a:endParaRPr lang="he-IL" sz="1800" dirty="0" smtClean="0"/>
          </a:p>
          <a:p>
            <a:pPr marL="0" indent="0">
              <a:buNone/>
            </a:pPr>
            <a:endParaRPr lang="he-IL" sz="1800" dirty="0"/>
          </a:p>
          <a:p>
            <a:pPr marL="0" indent="0" algn="r" rtl="1">
              <a:buNone/>
            </a:pPr>
            <a:r>
              <a:rPr lang="en-US" sz="1800" dirty="0" smtClean="0"/>
              <a:t>Cross join </a:t>
            </a:r>
            <a:r>
              <a:rPr lang="he-IL" sz="1800" dirty="0" smtClean="0"/>
              <a:t> משתמשים באמצעות צרוף של טבלאות ללא </a:t>
            </a:r>
            <a:r>
              <a:rPr lang="en-US" sz="1800" dirty="0" smtClean="0"/>
              <a:t>join</a:t>
            </a:r>
          </a:p>
          <a:p>
            <a:pPr marL="0" indent="0" algn="r" rtl="1">
              <a:buNone/>
            </a:pPr>
            <a:r>
              <a:rPr lang="he-IL" sz="1800" dirty="0" smtClean="0"/>
              <a:t>בדוגמא שלנו יש לנו 3 שורות ולכן ה </a:t>
            </a:r>
            <a:r>
              <a:rPr lang="en-US" sz="1800" dirty="0" smtClean="0"/>
              <a:t>CROSS </a:t>
            </a:r>
            <a:r>
              <a:rPr lang="he-IL" sz="1800" dirty="0"/>
              <a:t> </a:t>
            </a:r>
            <a:r>
              <a:rPr lang="he-IL" sz="1800" dirty="0" smtClean="0"/>
              <a:t>יחיל 9 שורות בסך הכל.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 algn="r" rtl="1">
              <a:buNone/>
            </a:pPr>
            <a:r>
              <a:rPr lang="he-IL" sz="1800" dirty="0" smtClean="0"/>
              <a:t>באלגברה של יחסים אין </a:t>
            </a:r>
            <a:r>
              <a:rPr lang="en-US" sz="1800" dirty="0" smtClean="0"/>
              <a:t>inner join by  on condition</a:t>
            </a:r>
          </a:p>
          <a:p>
            <a:pPr marL="0" indent="0" algn="r" rtl="1">
              <a:buNone/>
            </a:pPr>
            <a:r>
              <a:rPr lang="he-IL" sz="1800" dirty="0" smtClean="0"/>
              <a:t>ולכן השאילתה המקבילה ב </a:t>
            </a:r>
            <a:r>
              <a:rPr lang="en-US" sz="1800" dirty="0" smtClean="0"/>
              <a:t>SQL</a:t>
            </a:r>
            <a:r>
              <a:rPr lang="he-IL" sz="1800" dirty="0" smtClean="0"/>
              <a:t> למה שאנחנו צריכים היא זו שמופיעה כאן</a:t>
            </a:r>
            <a:endParaRPr lang="en-US" sz="1800" dirty="0" smtClean="0"/>
          </a:p>
          <a:p>
            <a:pPr marL="0" indent="0" algn="r" rtl="1">
              <a:buNone/>
            </a:pPr>
            <a:endParaRPr lang="en-US" sz="1800" dirty="0"/>
          </a:p>
          <a:p>
            <a:pPr marL="0" indent="0" algn="r" rtl="1">
              <a:buNone/>
            </a:pPr>
            <a:r>
              <a:rPr lang="he-IL" sz="1800" dirty="0" smtClean="0"/>
              <a:t>כזכור ה </a:t>
            </a:r>
            <a:r>
              <a:rPr lang="en-US" sz="1800" dirty="0" smtClean="0"/>
              <a:t>Cartesian join </a:t>
            </a:r>
            <a:r>
              <a:rPr lang="he-IL" sz="1800" dirty="0" smtClean="0"/>
              <a:t> באלגברה של יחסים הוא ה </a:t>
            </a:r>
            <a:r>
              <a:rPr lang="en-US" sz="1800" dirty="0" smtClean="0"/>
              <a:t>x</a:t>
            </a:r>
          </a:p>
          <a:p>
            <a:pPr marL="0" indent="0" algn="r" rtl="1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6543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324600"/>
          </a:xfrm>
        </p:spPr>
        <p:txBody>
          <a:bodyPr/>
          <a:lstStyle/>
          <a:p>
            <a:pPr algn="r" rtl="1"/>
            <a:r>
              <a:rPr lang="he-IL" dirty="0" smtClean="0"/>
              <a:t>נמיר עכשיו את השאילתה ל </a:t>
            </a:r>
            <a:r>
              <a:rPr lang="en-US" dirty="0" smtClean="0"/>
              <a:t>relational algebra</a:t>
            </a:r>
          </a:p>
          <a:p>
            <a:pPr algn="r" rtl="1"/>
            <a:endParaRPr lang="en-US" dirty="0" smtClean="0"/>
          </a:p>
          <a:p>
            <a:pPr marL="0" indent="0">
              <a:buNone/>
            </a:pPr>
            <a:r>
              <a:rPr lang="en-US" sz="1800" dirty="0" smtClean="0"/>
              <a:t>SELECT  distinct ta1.title , ta1.author</a:t>
            </a:r>
          </a:p>
          <a:p>
            <a:pPr marL="0" indent="0">
              <a:buNone/>
            </a:pPr>
            <a:r>
              <a:rPr lang="en-US" sz="1800" dirty="0" smtClean="0"/>
              <a:t>FROM article ta1, article ta2</a:t>
            </a:r>
          </a:p>
          <a:p>
            <a:pPr marL="0" indent="0">
              <a:buNone/>
            </a:pPr>
            <a:r>
              <a:rPr lang="en-US" sz="1800" dirty="0" smtClean="0"/>
              <a:t>WHERE ta1.title = ta2.title and ta1.author = ta2.author and ta1.journal != ta2.journal</a:t>
            </a:r>
            <a:endParaRPr lang="he-IL" sz="1800" dirty="0" smtClean="0"/>
          </a:p>
          <a:p>
            <a:pPr marL="0" indent="0" algn="l">
              <a:buNone/>
            </a:pPr>
            <a:endParaRPr lang="en-US" sz="1800" dirty="0"/>
          </a:p>
          <a:p>
            <a:pPr marL="0" indent="0" algn="r" rtl="1">
              <a:buNone/>
            </a:pPr>
            <a:r>
              <a:rPr lang="he-IL" sz="1800" dirty="0" smtClean="0"/>
              <a:t>מוסיפים את ה </a:t>
            </a:r>
            <a:r>
              <a:rPr lang="en-US" sz="1800" dirty="0" smtClean="0"/>
              <a:t>distinct </a:t>
            </a:r>
            <a:r>
              <a:rPr lang="he-IL" sz="1800" dirty="0" smtClean="0"/>
              <a:t> על מנת לקבל רק שורה אחת:</a:t>
            </a:r>
          </a:p>
          <a:p>
            <a:pPr marL="0" indent="0" algn="r" rtl="1">
              <a:buNone/>
            </a:pPr>
            <a:endParaRPr lang="he-IL" sz="1800" dirty="0" smtClean="0"/>
          </a:p>
          <a:p>
            <a:pPr marL="0" indent="0" algn="r" rtl="1">
              <a:buNone/>
            </a:pPr>
            <a:endParaRPr lang="he-IL" sz="1800" dirty="0"/>
          </a:p>
          <a:p>
            <a:pPr marL="0" indent="0" algn="r" rtl="1">
              <a:buNone/>
            </a:pPr>
            <a:endParaRPr lang="he-IL" sz="1800" dirty="0" smtClean="0"/>
          </a:p>
          <a:p>
            <a:pPr marL="0" indent="0" algn="r" rtl="1">
              <a:buNone/>
            </a:pPr>
            <a:r>
              <a:rPr lang="he-IL" sz="1800" dirty="0" smtClean="0"/>
              <a:t>עכשיו שאנחנו יודעים איך נראית השאילתה נוכל לרשום אותה באלגברה של יחסים:</a:t>
            </a:r>
          </a:p>
          <a:p>
            <a:pPr marL="0" indent="0" algn="r" rtl="1">
              <a:buNone/>
            </a:pPr>
            <a:endParaRPr lang="he-IL" sz="1800" dirty="0"/>
          </a:p>
          <a:p>
            <a:pPr marL="0" indent="0" algn="l">
              <a:buNone/>
            </a:pPr>
            <a:r>
              <a:rPr lang="el-GR" sz="1600" dirty="0" smtClean="0">
                <a:solidFill>
                  <a:schemeClr val="accent2"/>
                </a:solidFill>
              </a:rPr>
              <a:t>π</a:t>
            </a:r>
            <a:r>
              <a:rPr lang="el-GR" sz="1600" dirty="0" smtClean="0"/>
              <a:t> </a:t>
            </a:r>
            <a:r>
              <a:rPr lang="en-US" sz="1600" dirty="0" smtClean="0"/>
              <a:t>title, author (</a:t>
            </a:r>
            <a:r>
              <a:rPr lang="el-GR" sz="1600" dirty="0" smtClean="0">
                <a:solidFill>
                  <a:schemeClr val="accent2"/>
                </a:solidFill>
              </a:rPr>
              <a:t>σ</a:t>
            </a:r>
            <a:r>
              <a:rPr lang="el-GR" sz="1600" dirty="0" smtClean="0"/>
              <a:t> </a:t>
            </a:r>
            <a:r>
              <a:rPr lang="en-US" sz="1600" dirty="0" smtClean="0"/>
              <a:t>ta1.title = ta1.title ∧ ta1.author = ta2.author ∧ ta1.journal ≠ ta2.journal (</a:t>
            </a:r>
            <a:r>
              <a:rPr lang="el-GR" sz="1600" dirty="0" smtClean="0">
                <a:solidFill>
                  <a:schemeClr val="accent2"/>
                </a:solidFill>
              </a:rPr>
              <a:t>ρ</a:t>
            </a:r>
            <a:r>
              <a:rPr lang="en-US" sz="1600" dirty="0" smtClean="0"/>
              <a:t>ta1(Person) </a:t>
            </a:r>
            <a:r>
              <a:rPr lang="en-US" sz="1600" dirty="0" smtClean="0">
                <a:solidFill>
                  <a:srgbClr val="00B0F0"/>
                </a:solidFill>
              </a:rPr>
              <a:t>x</a:t>
            </a:r>
            <a:r>
              <a:rPr lang="en-US" sz="1600" dirty="0" smtClean="0"/>
              <a:t> </a:t>
            </a:r>
            <a:r>
              <a:rPr lang="el-GR" sz="1600" dirty="0" smtClean="0">
                <a:solidFill>
                  <a:schemeClr val="accent2"/>
                </a:solidFill>
              </a:rPr>
              <a:t>ρ</a:t>
            </a:r>
            <a:r>
              <a:rPr lang="en-US" sz="1600" dirty="0" smtClean="0"/>
              <a:t>ta2(Eats))</a:t>
            </a:r>
            <a:endParaRPr lang="he-IL" sz="1600" dirty="0" smtClean="0"/>
          </a:p>
          <a:p>
            <a:pPr marL="0" indent="0" algn="r" rtl="1">
              <a:buNone/>
            </a:pPr>
            <a:r>
              <a:rPr lang="he-IL" sz="1600" dirty="0" smtClean="0"/>
              <a:t>הבדל אחד בין ה </a:t>
            </a:r>
            <a:r>
              <a:rPr lang="en-US" sz="1600" dirty="0" smtClean="0"/>
              <a:t>SQL version </a:t>
            </a:r>
            <a:r>
              <a:rPr lang="he-IL" sz="1600" dirty="0" smtClean="0"/>
              <a:t> ל בין האלגברה הוא שב </a:t>
            </a:r>
            <a:r>
              <a:rPr lang="en-US" sz="1600" dirty="0" smtClean="0"/>
              <a:t>SQL</a:t>
            </a:r>
            <a:r>
              <a:rPr lang="he-IL" sz="1600" dirty="0" smtClean="0"/>
              <a:t>  השתמשנו ב </a:t>
            </a:r>
            <a:r>
              <a:rPr lang="en-US" sz="1600" dirty="0" smtClean="0"/>
              <a:t>inner join and on filter</a:t>
            </a:r>
          </a:p>
          <a:p>
            <a:pPr marL="0" indent="0" algn="r" rtl="1">
              <a:buNone/>
            </a:pPr>
            <a:r>
              <a:rPr lang="he-IL" sz="1600" dirty="0" smtClean="0"/>
              <a:t>באלגברה השתמשנו ב </a:t>
            </a:r>
            <a:r>
              <a:rPr lang="en-US" sz="1600" dirty="0" smtClean="0"/>
              <a:t>cross join - </a:t>
            </a:r>
            <a:r>
              <a:rPr lang="en-US" sz="1600" dirty="0"/>
              <a:t> </a:t>
            </a:r>
            <a:r>
              <a:rPr lang="en-US" sz="1600" dirty="0" smtClean="0"/>
              <a:t>  </a:t>
            </a:r>
            <a:r>
              <a:rPr lang="he-IL" sz="1600" dirty="0" smtClean="0"/>
              <a:t> או מה שנקרא: </a:t>
            </a:r>
            <a:r>
              <a:rPr lang="en-US" sz="1600" dirty="0" smtClean="0"/>
              <a:t> Cartesian join</a:t>
            </a:r>
            <a:endParaRPr lang="he-IL" sz="1600" dirty="0" smtClean="0"/>
          </a:p>
          <a:p>
            <a:pPr marL="0" indent="0" algn="r" rtl="1">
              <a:buNone/>
            </a:pPr>
            <a:endParaRPr lang="he-IL" sz="1800" dirty="0"/>
          </a:p>
          <a:p>
            <a:pPr marL="0" indent="0" algn="r" rtl="1">
              <a:buNone/>
            </a:pPr>
            <a:endParaRPr lang="en-US" sz="1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137766"/>
            <a:ext cx="3009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4870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smtClean="0"/>
              <a:t>select subresult.* from (</a:t>
            </a:r>
          </a:p>
          <a:p>
            <a:pPr marL="0" indent="0">
              <a:buNone/>
            </a:pPr>
            <a:r>
              <a:rPr lang="en-US" sz="1600" dirty="0" smtClean="0"/>
              <a:t>select a1.title, EXTRACT(YEAR FROM  a1.year) as "d1" , EXTRACT(YEAR FROM  a2.year) as "d2"  from article as a1, article as a2</a:t>
            </a:r>
          </a:p>
          <a:p>
            <a:pPr marL="0" indent="0">
              <a:buNone/>
            </a:pPr>
            <a:r>
              <a:rPr lang="en-US" sz="1600" dirty="0" smtClean="0"/>
              <a:t>where   a1.journal = a2.journal and a1.id != a2.id ) as   </a:t>
            </a:r>
            <a:r>
              <a:rPr lang="en-US" sz="1600" dirty="0" err="1" smtClean="0"/>
              <a:t>subresult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where d2-d1 = 2</a:t>
            </a:r>
          </a:p>
          <a:p>
            <a:pPr marL="0" indent="0">
              <a:buNone/>
            </a:pPr>
            <a:endParaRPr lang="en-US" sz="1600" dirty="0"/>
          </a:p>
          <a:p>
            <a:pPr marL="0" indent="0" algn="r" rtl="1">
              <a:buNone/>
            </a:pPr>
            <a:r>
              <a:rPr lang="he-IL" sz="1800" dirty="0" smtClean="0"/>
              <a:t>כאן שוב משתמשים ב </a:t>
            </a:r>
            <a:r>
              <a:rPr lang="en-US" sz="1800" dirty="0" smtClean="0"/>
              <a:t>sub query </a:t>
            </a:r>
            <a:r>
              <a:rPr lang="he-IL" sz="1800" dirty="0" smtClean="0"/>
              <a:t> אשר יחלץ את המאמרים אחד ליד השני כולל השנה שלהם</a:t>
            </a:r>
          </a:p>
          <a:p>
            <a:pPr marL="0" indent="0" algn="r" rtl="1">
              <a:buNone/>
            </a:pPr>
            <a:r>
              <a:rPr lang="he-IL" sz="1800" dirty="0" smtClean="0"/>
              <a:t>השימוש הוא שוב במכפלה קרטזית של אותה טבלה</a:t>
            </a:r>
          </a:p>
          <a:p>
            <a:pPr marL="0" indent="0" algn="r" rtl="1">
              <a:buNone/>
            </a:pPr>
            <a:r>
              <a:rPr lang="he-IL" sz="1800" dirty="0" smtClean="0"/>
              <a:t>על מנת לקבל את השדות באותה שורה בשביל </a:t>
            </a:r>
          </a:p>
          <a:p>
            <a:pPr marL="0" indent="0" algn="r" rtl="1">
              <a:buNone/>
            </a:pPr>
            <a:r>
              <a:rPr lang="he-IL" sz="1800" dirty="0" smtClean="0"/>
              <a:t>לבצע חיתוך עם </a:t>
            </a:r>
            <a:r>
              <a:rPr lang="en-US" sz="1800" dirty="0" smtClean="0"/>
              <a:t>where</a:t>
            </a:r>
            <a:endParaRPr lang="he-IL" sz="1800" dirty="0" smtClean="0"/>
          </a:p>
          <a:p>
            <a:pPr marL="0" indent="0" algn="r" rtl="1">
              <a:buNone/>
            </a:pPr>
            <a:r>
              <a:rPr lang="he-IL" sz="1800" dirty="0" smtClean="0"/>
              <a:t>ה</a:t>
            </a:r>
            <a:r>
              <a:rPr lang="en-US" sz="1800" dirty="0" smtClean="0"/>
              <a:t> sub query </a:t>
            </a:r>
            <a:r>
              <a:rPr lang="he-IL" sz="1800" dirty="0" smtClean="0"/>
              <a:t> מקבל</a:t>
            </a:r>
            <a:r>
              <a:rPr lang="en-US" sz="1800" dirty="0" smtClean="0"/>
              <a:t> name </a:t>
            </a:r>
            <a:r>
              <a:rPr lang="he-IL" sz="1800" dirty="0" smtClean="0"/>
              <a:t> </a:t>
            </a:r>
            <a:r>
              <a:rPr lang="en-US" sz="1800" dirty="0" err="1" smtClean="0"/>
              <a:t>subresult</a:t>
            </a:r>
            <a:r>
              <a:rPr lang="en-US" sz="1800" dirty="0" smtClean="0"/>
              <a:t> </a:t>
            </a:r>
          </a:p>
          <a:p>
            <a:pPr marL="0" indent="0" algn="r" rtl="1">
              <a:buNone/>
            </a:pPr>
            <a:r>
              <a:rPr lang="he-IL" sz="1800" dirty="0" smtClean="0"/>
              <a:t>ואז בודקים האם ההפרש בין השנים הוא 2</a:t>
            </a:r>
          </a:p>
          <a:p>
            <a:pPr marL="0" indent="0" algn="r" rtl="1">
              <a:buNone/>
            </a:pPr>
            <a:endParaRPr lang="he-IL" sz="1800" dirty="0"/>
          </a:p>
          <a:p>
            <a:pPr marL="0" indent="0" algn="r" rtl="1">
              <a:buNone/>
            </a:pPr>
            <a:r>
              <a:rPr lang="he-IL" sz="1800" dirty="0" smtClean="0"/>
              <a:t>כאן הוספתי עוד אחד</a:t>
            </a:r>
            <a:endParaRPr lang="en-US" sz="1800" dirty="0" smtClean="0"/>
          </a:p>
          <a:p>
            <a:pPr marL="0" indent="0" algn="r" rtl="1">
              <a:buNone/>
            </a:pPr>
            <a:endParaRPr lang="en-US" sz="1800" dirty="0"/>
          </a:p>
          <a:p>
            <a:pPr marL="0" indent="0" algn="r" rtl="1">
              <a:buNone/>
            </a:pPr>
            <a:endParaRPr lang="he-IL" sz="1800" dirty="0" smtClean="0"/>
          </a:p>
          <a:p>
            <a:pPr marL="0" indent="0" algn="r" rtl="1">
              <a:buNone/>
            </a:pPr>
            <a:endParaRPr lang="en-US" sz="18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1000"/>
            <a:ext cx="5543550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733800"/>
            <a:ext cx="36385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27" y="5410200"/>
            <a:ext cx="361950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031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select count(*), author, journal from article</a:t>
            </a:r>
          </a:p>
          <a:p>
            <a:pPr marL="0" indent="0">
              <a:buNone/>
            </a:pPr>
            <a:r>
              <a:rPr lang="en-US" sz="1800" dirty="0" smtClean="0"/>
              <a:t>group by author, journal</a:t>
            </a:r>
          </a:p>
          <a:p>
            <a:pPr marL="0" indent="0">
              <a:buNone/>
            </a:pPr>
            <a:r>
              <a:rPr lang="en-US" sz="1800" dirty="0" smtClean="0"/>
              <a:t>having count(*) &gt; 1</a:t>
            </a:r>
            <a:endParaRPr lang="he-IL" sz="1800" dirty="0" smtClean="0"/>
          </a:p>
          <a:p>
            <a:pPr marL="0" indent="0" algn="r" rtl="1">
              <a:buNone/>
            </a:pPr>
            <a:r>
              <a:rPr lang="he-IL" sz="1800" dirty="0" smtClean="0"/>
              <a:t>כאן השימוש הוא ב </a:t>
            </a:r>
            <a:r>
              <a:rPr lang="en-US" sz="1800" dirty="0" smtClean="0"/>
              <a:t>count * </a:t>
            </a:r>
            <a:r>
              <a:rPr lang="he-IL" sz="1800" dirty="0" smtClean="0"/>
              <a:t> ו </a:t>
            </a:r>
            <a:r>
              <a:rPr lang="en-US" sz="1800" dirty="0" smtClean="0"/>
              <a:t>group by </a:t>
            </a:r>
            <a:r>
              <a:rPr lang="he-IL" sz="1800" dirty="0" smtClean="0"/>
              <a:t> על שתי שדות.</a:t>
            </a:r>
          </a:p>
          <a:p>
            <a:pPr marL="0" indent="0" algn="r" rtl="1">
              <a:buNone/>
            </a:pPr>
            <a:r>
              <a:rPr lang="he-IL" sz="1800" dirty="0" smtClean="0"/>
              <a:t>ה </a:t>
            </a:r>
            <a:r>
              <a:rPr lang="en-US" sz="1800" dirty="0" smtClean="0"/>
              <a:t>having </a:t>
            </a:r>
            <a:r>
              <a:rPr lang="he-IL" sz="1800" dirty="0" smtClean="0"/>
              <a:t> הוא ה </a:t>
            </a:r>
            <a:r>
              <a:rPr lang="en-US" sz="1800" dirty="0" smtClean="0"/>
              <a:t>where of the aggregate functions</a:t>
            </a:r>
            <a:r>
              <a:rPr lang="he-IL" sz="1800" dirty="0" smtClean="0"/>
              <a:t>.</a:t>
            </a:r>
          </a:p>
          <a:p>
            <a:pPr marL="0" indent="0" algn="r" rtl="1">
              <a:buNone/>
            </a:pPr>
            <a:endParaRPr lang="he-IL" sz="1800" dirty="0"/>
          </a:p>
          <a:p>
            <a:pPr marL="0" indent="0" algn="r" rtl="1">
              <a:buNone/>
            </a:pPr>
            <a:r>
              <a:rPr lang="he-IL" sz="1800" dirty="0" smtClean="0"/>
              <a:t>זאת התוצאה ש </a:t>
            </a:r>
            <a:r>
              <a:rPr lang="en-US" sz="1800" dirty="0"/>
              <a:t>  </a:t>
            </a:r>
            <a:r>
              <a:rPr lang="en-US" sz="1800" dirty="0" smtClean="0"/>
              <a:t>group by and count(*) return </a:t>
            </a:r>
          </a:p>
          <a:p>
            <a:pPr marL="0" indent="0" algn="r" rtl="1">
              <a:buNone/>
            </a:pPr>
            <a:endParaRPr lang="en-US" sz="1800" dirty="0"/>
          </a:p>
          <a:p>
            <a:pPr marL="0" indent="0" algn="r" rtl="1">
              <a:buNone/>
            </a:pPr>
            <a:endParaRPr lang="en-US" sz="1800" dirty="0" smtClean="0"/>
          </a:p>
          <a:p>
            <a:pPr marL="0" indent="0" algn="r" rtl="1">
              <a:buNone/>
            </a:pPr>
            <a:r>
              <a:rPr lang="he-IL" sz="1800" dirty="0" smtClean="0"/>
              <a:t>תוסיף את ה </a:t>
            </a:r>
            <a:r>
              <a:rPr lang="en-US" sz="1800" dirty="0" smtClean="0"/>
              <a:t>having on the same aggregate function and we will get :</a:t>
            </a:r>
          </a:p>
          <a:p>
            <a:pPr marL="0" indent="0" algn="r" rtl="1">
              <a:buNone/>
            </a:pPr>
            <a:endParaRPr lang="he-IL" sz="1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685800"/>
            <a:ext cx="51816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76600"/>
            <a:ext cx="309562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105400"/>
            <a:ext cx="32004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441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2834</TotalTime>
  <Words>618</Words>
  <Application>Microsoft Office PowerPoint</Application>
  <PresentationFormat>On-screen Show (4:3)</PresentationFormat>
  <Paragraphs>100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20277 מערכות בסיסי-נתונים‏ 4 נקודות זכות ברמה רגילה</vt:lpstr>
      <vt:lpstr>PowerPoint Presentation</vt:lpstr>
      <vt:lpstr>תחשיב יחסים לפי שורות: tuple relation calculus</vt:lpstr>
      <vt:lpstr>Domain relation calculus תחשיב יחסים לפי תחומים</vt:lpstr>
      <vt:lpstr>  אלגברה של יחסים – relational algebra</vt:lpstr>
      <vt:lpstr>The CARTESIAN JOIN or CROSS JOIN </vt:lpstr>
      <vt:lpstr>PowerPoint Presentation</vt:lpstr>
      <vt:lpstr>PowerPoint Presentation</vt:lpstr>
      <vt:lpstr>PowerPoint Presentation</vt:lpstr>
      <vt:lpstr>נניח שרוצים רק את אותו מחבר שפרסם רק בכתב העט יותר ממאמר אחד והוא לא פרסם באחרים בכלל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MPFM-Team</dc:creator>
  <cp:lastModifiedBy>MPFM-Team</cp:lastModifiedBy>
  <cp:revision>91</cp:revision>
  <dcterms:created xsi:type="dcterms:W3CDTF">2016-05-03T09:39:46Z</dcterms:created>
  <dcterms:modified xsi:type="dcterms:W3CDTF">2016-05-17T11:57:07Z</dcterms:modified>
</cp:coreProperties>
</file>