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43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340" r:id="rId16"/>
    <p:sldId id="341" r:id="rId17"/>
    <p:sldId id="279" r:id="rId18"/>
    <p:sldId id="280" r:id="rId19"/>
    <p:sldId id="281" r:id="rId20"/>
    <p:sldId id="262" r:id="rId21"/>
    <p:sldId id="264" r:id="rId22"/>
    <p:sldId id="266" r:id="rId23"/>
    <p:sldId id="265" r:id="rId24"/>
    <p:sldId id="263" r:id="rId25"/>
    <p:sldId id="267" r:id="rId26"/>
    <p:sldId id="268" r:id="rId27"/>
    <p:sldId id="269" r:id="rId28"/>
    <p:sldId id="270" r:id="rId29"/>
    <p:sldId id="271" r:id="rId30"/>
    <p:sldId id="282" r:id="rId31"/>
    <p:sldId id="302" r:id="rId32"/>
    <p:sldId id="301" r:id="rId33"/>
    <p:sldId id="283" r:id="rId34"/>
    <p:sldId id="284" r:id="rId35"/>
    <p:sldId id="285" r:id="rId36"/>
    <p:sldId id="286" r:id="rId37"/>
    <p:sldId id="342" r:id="rId38"/>
    <p:sldId id="288" r:id="rId39"/>
    <p:sldId id="332" r:id="rId40"/>
    <p:sldId id="289" r:id="rId41"/>
    <p:sldId id="287" r:id="rId42"/>
    <p:sldId id="290" r:id="rId43"/>
    <p:sldId id="292" r:id="rId44"/>
    <p:sldId id="293" r:id="rId45"/>
    <p:sldId id="344" r:id="rId46"/>
    <p:sldId id="294" r:id="rId47"/>
    <p:sldId id="295" r:id="rId48"/>
    <p:sldId id="296" r:id="rId49"/>
    <p:sldId id="291" r:id="rId50"/>
    <p:sldId id="297" r:id="rId51"/>
    <p:sldId id="298" r:id="rId52"/>
    <p:sldId id="299" r:id="rId53"/>
    <p:sldId id="300" r:id="rId54"/>
    <p:sldId id="303" r:id="rId55"/>
    <p:sldId id="336" r:id="rId56"/>
    <p:sldId id="337" r:id="rId57"/>
    <p:sldId id="338" r:id="rId58"/>
    <p:sldId id="339" r:id="rId59"/>
    <p:sldId id="304" r:id="rId60"/>
    <p:sldId id="334" r:id="rId61"/>
    <p:sldId id="335" r:id="rId62"/>
    <p:sldId id="333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B36A1-B6F8-4163-8CBA-78E689457E24}">
          <p14:sldIdLst>
            <p14:sldId id="256"/>
            <p14:sldId id="257"/>
            <p14:sldId id="258"/>
            <p14:sldId id="259"/>
            <p14:sldId id="260"/>
            <p14:sldId id="261"/>
            <p14:sldId id="343"/>
            <p14:sldId id="272"/>
            <p14:sldId id="273"/>
            <p14:sldId id="274"/>
            <p14:sldId id="275"/>
            <p14:sldId id="276"/>
            <p14:sldId id="277"/>
            <p14:sldId id="278"/>
            <p14:sldId id="340"/>
            <p14:sldId id="341"/>
            <p14:sldId id="279"/>
            <p14:sldId id="280"/>
            <p14:sldId id="281"/>
            <p14:sldId id="262"/>
            <p14:sldId id="264"/>
            <p14:sldId id="266"/>
            <p14:sldId id="265"/>
            <p14:sldId id="263"/>
            <p14:sldId id="267"/>
            <p14:sldId id="268"/>
            <p14:sldId id="269"/>
            <p14:sldId id="270"/>
            <p14:sldId id="271"/>
            <p14:sldId id="282"/>
            <p14:sldId id="302"/>
            <p14:sldId id="301"/>
            <p14:sldId id="283"/>
            <p14:sldId id="284"/>
            <p14:sldId id="285"/>
            <p14:sldId id="286"/>
            <p14:sldId id="342"/>
            <p14:sldId id="288"/>
            <p14:sldId id="332"/>
            <p14:sldId id="289"/>
            <p14:sldId id="287"/>
            <p14:sldId id="290"/>
            <p14:sldId id="292"/>
            <p14:sldId id="293"/>
            <p14:sldId id="344"/>
            <p14:sldId id="294"/>
            <p14:sldId id="295"/>
            <p14:sldId id="296"/>
            <p14:sldId id="291"/>
            <p14:sldId id="297"/>
            <p14:sldId id="298"/>
            <p14:sldId id="299"/>
            <p14:sldId id="300"/>
            <p14:sldId id="303"/>
            <p14:sldId id="336"/>
            <p14:sldId id="337"/>
            <p14:sldId id="338"/>
            <p14:sldId id="339"/>
            <p14:sldId id="304"/>
            <p14:sldId id="334"/>
            <p14:sldId id="335"/>
            <p14:sldId id="33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Untitled Section" id="{10D48656-792C-4DD1-9555-0F110B88729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660"/>
  </p:normalViewPr>
  <p:slideViewPr>
    <p:cSldViewPr>
      <p:cViewPr varScale="1">
        <p:scale>
          <a:sx n="103" d="100"/>
          <a:sy n="103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8T09:43:19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2441 4822,'-20'0,"0"0,0 0,-19 0,19 0,-20 0,0 0,-19 0,19 0,-19 0,19 0,20 0,-39 0,39 0,0 0,-20 0,20 0,0 20,1-20,-1 0,0 19,0 1,0-20,-19 20,39 0,-40-20,20 20,-20 0,21-20,-1 20,-20-1,40-19,-20 20,20-20,-20 20,20 0,-20-20,20 0,0 20,0-20,0 20,0-20,0 19,0 1,0-20,0 20,20-20,0 20,0 0,20 0,-20-1,-1 1,41-20,-20 20,19 0,1 0,-1-20,60 20,0 0,40-1,20 1,-1-20,21 0,-100 20,40-20,-40 0,-20 0,1 20,-21-20,1 0,-1 20,1-20,-1 20,21-20,-21 0,1 19,-1-19,21 0,-21 0,60 0,-19 0,38 0,1 0,20 0,-20 0,-20 0,-20 0,20 0,-39 0,-21 0,21 0,19-19,-40 19,21-20,-1 20,20-20,1 20,19-20,0 0,-20 20,20-20,0 20,-40-19,1 19,19-20,-39 20,-1 0,-19-20,19 0,1 20,-1-20,1 20,-40 0,19-20,21 0,-40 20,0-19,19-1,-39 20,20-20,-20 20,20-20,-20 20,0 0,0-20,20 20,-20 0,0 0,0-20,0 1,0 19,0 0,-20 0,-20-40,-19 20,-1 20,-39-20,40 0,-21 1,21 19,-1-20,-59 0,0 20,20-20,-40 20,20-20,-20 20,-20-20,20 20,0 0,0 0,1-20,58 20,-39 0,-20 0,60 0,19 0,-19 0,39 0,-19 0,19-19,0 19,1 0,-1 0,0 0,-19 0,19 0,0 0,-19 0,19 0,-39-20,19 20,-19 0,19 0,21 0,-21 0,1-20,-1 20,0 0,1 0,-1 0,1 0,-1 0,1-20,19 20,-19 0,-1 0,20 0,-19 0,19 0,0 0,1 0,-1 0,0 0,1 0,19 0,0 0,-39 0,39 0,-20 0,0 0,1 0,-1 0,0 0,1 0,-1 0,20 0,0 0,-20 0,21 0,19 0,-20 0,0 0,20 0,-20 0</inkml:trace>
  <inkml:trace contextRef="#ctx0" brushRef="#br0" timeOffset="4608">1984 9048,'-19'0,"19"0,0 0,0 0,-20 20,0-20,20 0,-20 20,20 0,0-20,-20 0,20 0,-20 0,20 20,0-20,0 0,-20 0,20 20,0-20,0 20,0-20,0 19,0-19,0 20,0-20,0 0,0 20,0 0,20 0,0 0,0-1,40 21,-1-40,20 20,21 0,-21 0,40 0,20-1,0-19,0 0,20 20,-21 0,-18-20,18 20,-38-20,19 0,-20 0,20 20,0 0,-20-20,40 0,-40 0,-39 0,19 0,-39 19,20-19,19 20,20-20,40 20,-40 0,20-20,20 0,-40 0,40 0,-20 0,-19 0,-1 0,0 0,0 0,-19 0,39 0,-20-20,20 20,0-20,-20 0,1 1,-21 19,20-20,-39 0,-1 0,1 0,19-19,-39 19,19 20,-19-20,19 0,1 20,0 0,-41-20,1 20,0 0,0-20,-20 20,0-20,0 1,0-21,-20 20,20 0,0 20,0-20,-20 20,20-19,-20 19,20 0,-19-20,-1 20,-20-20,-59 0,0 0,-40 0,0 20,0 0,0-20,0 20,20 0,0 0,0 0,0 0,39 0,-19 0,-20 0,40 0,-60 0,20 0,0 0,-20-19,0 19,20 0,20 0,-1 0,21 0,0 0,19 0,-19 0,-20 0,39 0,-19-20,19 20,-19 0,19 0,1 0,-1 0,20 0,-39-20,20 20,19-20,0 20,0 0,1 0,-21 0,1 0,19 0,0 0,1 0,-21 0,1 0,-1 0,20 0,-19 0,-1 0,1 0,19 0,0 0,-19 0,39 0,0 0,-19 0,-1 0,20 0,-20 0,1 0,19 0,0 0,0 0,20 0,-40 0,40 0,0 20,-19-20,19 0,-20 20,0-20,20 0,-20 0,20 20,0-20,-20 0,20 0,0 0,-40 0,40 0,-19 0,19 0,-20 0,0 0,20 0,-20 0,20 19,-40-19,40 0,-19 0,-1 0,0 0,0 0,20 0,-20 0,0 0,20 0,-19 0,19 0,-20 0</inkml:trace>
  <inkml:trace contextRef="#ctx0" brushRef="#br0" timeOffset="8536">5576 10497,'-20'0,"0"0,1 0,-21 0,-20 0,21 0,-21 0,-19 0,19 0,-59 0,40 0,-20 0,-1 0,1 0,40 0,-41 0,21 0,0 0,-40 0,39 0,1 0,-1 0,1 0,-40 0,40 0,-21 0,21 0,0-20,-21 0,21 20,0-19,-1 19,1-20,19 20,21 0,-21 0,21 0,-1 0,-20 0,21 0,-1 0,0 0,1 0,-1 0,0 0,0 0,1 0,-21 0,21 0,-1 0,20 0,-20 0,1 20,-1-20,20 19,-20-19,40 20,-39 0,39-20,-40 20,20 20,0-21,1 21,-21 0,40-20,-40 39,20-39,20 20,0-20,-20-1,20 21,0-20,0 0,0 20,0-21,0 21,40 0,-40-20,20-1,-20 21,0-40,20 40,0-20,-20-20,20 19,-1 21,21-20,-20 0,20 0,19 19,20 21,21-40,19 19,20-19,19 40,1-60,20 20,-20-1,39 1,-19-20,19 0,-39 0,19 0,1-20,-40 20,0-19,0 19,19 0,-19 0,0 0,-20-20,-59 20,-20 0,19-20,1 0,-1 0,1 20,-21 0,21 0,19-20,-19 20,39 0,-20-19,-19 19,-20 0,-1-20,1 0,19 20,-39-20,40 0,-20 20,19 0,1 0,-1 0,-19 0,0 0,-21 0,41-20,-20 20,-1-19,1-1,0 20,59-20,-40 20,1 0,-1 0,-19 0,0 0,-1 0,21 0,0 0,-1 0,1 0,39 0,40 0,0 0,39 20,-19-20,0 0,-20 0,0 0,-1 0,-38 20,19-20,-60 0,1 0,-1 0,1 0,-20 0,39 0,-20 0,21-20,-21 20,1 0,-1 0,-19 0,0 0,39 0,-39-20,0 20,-1 0,1 0,0-20,-1 20,21 0,-1-20,-19 20,20 0,-1 0,-39 0,0 0,20-20,-1 0,1 20,0-19,-1-1,21 0,-40 20,39-20,-19 0,-20 0,0 1,-1-1,1 0,-20 20,0-20,20 0,-20-39,20 59,-20-20,20-20,19 20,-19 0,0 1,0 19,0 0,-20-20,20 20,-20 0,0-20,19 20,-19-20,20 20,-20 0,0 0,-20-20,-19 20,-60-20,-40 1,0-1,-20 20,-39 0,39 0,0 0,0 0,40 0,-20 0,0-20,40 20,-20 0,0 0,40 0,-20 0,-1 0,1 0,20 0,-40 0,39 0,1 0,19 0,-59 0,40 0,19 0,-19 0,0 0,-1 0,-19 0,40 0,-21 0,21 0,-21 0,1 0,-20 0,19 0,41 0,-1 0,0 0,-19 0,19 0,0 0,-19 0,19 0,-19 0,-1 0,1 0,-21-20,21 20,-1-20,20 20,1 0,-1 0,0 0,1 0,19 0,-20-20,-19 20,19 0,0 0,0 0,-19-20,-1 1,-19-1,39 20,1 0,-1-20,0 20,40 0,-20 0,1-20,-1 20,0 0,20-20,-40 20,40-20,-39 20,39 0,-20 0,20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5017-C9AD-4905-8B61-6B0066E9A51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8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bis-uibk.github.io/relax/calc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-Rb64QiDg8wZXZNSnNQNmVjUkU/ed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erprisedb.com/products-services-training/pgdownload#windows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hTksCsFBcI&amp;list=PLnDmCSiFuXf2XOJJdUg__5tNtpy0bjek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wvDVBjNDy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4j4XgVbux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AYHFexeK9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having.as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ObiptSMSI&amp;list=PL08903FB7ACA1C2FB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GtOABAO9s&amp;index=13&amp;list=PL08903FB7ACA1C2FB" TargetMode="External"/><Relationship Id="rId2" Type="http://schemas.openxmlformats.org/officeDocument/2006/relationships/hyperlink" Target="https://www.youtube.com/watch?v=wW4xcQ3FF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nYSN_7qwgg&amp;index=14&amp;list=PL08903FB7ACA1C2FB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QpmOmZO2mo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9.1/static/functions-datetime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_FwqzYMUvk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-Rb64QiDg8wZXZNSnNQNmVjUkU/ed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he-IL" b="1" dirty="0" smtClean="0"/>
              <a:t>20277 </a:t>
            </a:r>
            <a:r>
              <a:rPr lang="he-IL" b="1" dirty="0"/>
              <a:t>מערכות בסיסי-נתונים</a:t>
            </a:r>
            <a:r>
              <a:rPr lang="he-IL" b="1" dirty="0" smtClean="0"/>
              <a:t>‏</a:t>
            </a:r>
            <a:r>
              <a:rPr lang="he-IL" b="1" dirty="0"/>
              <a:t/>
            </a:r>
            <a:br>
              <a:rPr lang="he-IL" b="1" dirty="0"/>
            </a:br>
            <a:r>
              <a:rPr lang="he-IL" b="1" dirty="0"/>
              <a:t>4 נקודות זכות ברמה רגילה</a:t>
            </a: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SQL Query</a:t>
            </a:r>
          </a:p>
          <a:p>
            <a:r>
              <a:rPr lang="en-US" dirty="0" smtClean="0"/>
              <a:t>Install and run queries on </a:t>
            </a:r>
            <a:r>
              <a:rPr lang="en-US" dirty="0" err="1" smtClean="0"/>
              <a:t>postgres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query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0864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4725"/>
            <a:ext cx="584055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71630"/>
            <a:ext cx="6048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Database Architecture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5567364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שוב  נזכיר מה נראה נלמד מאוחר יותר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b="1" dirty="0"/>
              <a:t>Chapter 5</a:t>
            </a:r>
            <a:r>
              <a:rPr lang="en-US" sz="2000" dirty="0"/>
              <a:t> covers </a:t>
            </a:r>
            <a:r>
              <a:rPr lang="en-US" sz="2000" dirty="0" smtClean="0"/>
              <a:t>more advanced </a:t>
            </a:r>
            <a:r>
              <a:rPr lang="en-US" sz="2000" dirty="0"/>
              <a:t>topics, including access to SQL from programming languages,</a:t>
            </a:r>
          </a:p>
          <a:p>
            <a:r>
              <a:rPr lang="en-US" sz="2000" b="1" dirty="0" smtClean="0"/>
              <a:t>Chapter </a:t>
            </a:r>
            <a:r>
              <a:rPr lang="en-US" sz="2000" b="1" dirty="0"/>
              <a:t>6</a:t>
            </a:r>
            <a:r>
              <a:rPr lang="en-US" sz="2000" dirty="0"/>
              <a:t> covers three formal query </a:t>
            </a:r>
            <a:r>
              <a:rPr lang="en-US" sz="2000" dirty="0" smtClean="0"/>
              <a:t>languages</a:t>
            </a:r>
            <a:r>
              <a:rPr lang="he-IL" sz="2000" dirty="0" smtClean="0"/>
              <a:t>:</a:t>
            </a:r>
          </a:p>
          <a:p>
            <a:r>
              <a:rPr lang="en-US" sz="2000" dirty="0"/>
              <a:t>the </a:t>
            </a:r>
            <a:r>
              <a:rPr lang="en-US" sz="2000" u="sng" dirty="0"/>
              <a:t>relational algebra</a:t>
            </a:r>
            <a:r>
              <a:rPr lang="en-US" sz="2000" dirty="0"/>
              <a:t>, </a:t>
            </a:r>
            <a:r>
              <a:rPr lang="en-US" sz="2000" u="sng" dirty="0"/>
              <a:t>tuple relational calculus</a:t>
            </a:r>
            <a:r>
              <a:rPr lang="en-US" sz="2000" dirty="0"/>
              <a:t>, the </a:t>
            </a:r>
            <a:r>
              <a:rPr lang="en-US" sz="2000" u="sng" dirty="0"/>
              <a:t>domain relational calculus</a:t>
            </a:r>
            <a:r>
              <a:rPr lang="en-US" sz="2000" dirty="0"/>
              <a:t>, which are </a:t>
            </a:r>
            <a:r>
              <a:rPr lang="en-US" sz="2000" dirty="0" smtClean="0"/>
              <a:t>declarative query </a:t>
            </a:r>
            <a:r>
              <a:rPr lang="en-US" sz="2000" dirty="0"/>
              <a:t>languages based on mathematical logic</a:t>
            </a:r>
            <a:r>
              <a:rPr lang="en-US" sz="2000" dirty="0" smtClean="0"/>
              <a:t>.</a:t>
            </a:r>
          </a:p>
          <a:p>
            <a:endParaRPr lang="he-IL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05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פרק </a:t>
            </a:r>
            <a:r>
              <a:rPr lang="he-IL" dirty="0" smtClean="0"/>
              <a:t>2 </a:t>
            </a:r>
            <a:r>
              <a:rPr lang="he-IL" dirty="0"/>
              <a:t/>
            </a:r>
            <a:br>
              <a:rPr lang="he-IL" dirty="0"/>
            </a:br>
            <a:r>
              <a:rPr lang="en-US" sz="2700" dirty="0"/>
              <a:t>Introduction to the </a:t>
            </a:r>
            <a:r>
              <a:rPr lang="en-US" sz="2700" dirty="0" smtClean="0"/>
              <a:t>Relational</a:t>
            </a:r>
            <a:r>
              <a:rPr lang="he-IL" sz="2700" dirty="0" smtClean="0"/>
              <a:t> </a:t>
            </a:r>
            <a:r>
              <a:rPr lang="en-US" sz="2700" dirty="0" smtClean="0"/>
              <a:t>Model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en-US" sz="1400" dirty="0" smtClean="0"/>
              <a:t>Relational database  </a:t>
            </a:r>
            <a:r>
              <a:rPr lang="he-IL" sz="1400" dirty="0" smtClean="0"/>
              <a:t> הוא הנפוץ ביותר היום. רק נזכיר שקיימים היום סוגים אחרים </a:t>
            </a:r>
          </a:p>
          <a:p>
            <a:pPr algn="r" rtl="1"/>
            <a:r>
              <a:rPr lang="he-IL" sz="1400" dirty="0" smtClean="0"/>
              <a:t>כמו </a:t>
            </a:r>
            <a:r>
              <a:rPr lang="en-US" sz="1400" dirty="0" smtClean="0"/>
              <a:t>NoSql </a:t>
            </a:r>
            <a:r>
              <a:rPr lang="en-US" sz="1400" dirty="0"/>
              <a:t> </a:t>
            </a:r>
            <a:r>
              <a:rPr lang="en-US" sz="1400" dirty="0" smtClean="0"/>
              <a:t>database </a:t>
            </a:r>
            <a:r>
              <a:rPr lang="he-IL" sz="1400" dirty="0" smtClean="0"/>
              <a:t> שאינו שומר את המידע כרשומות בטבלה לדוגמה: </a:t>
            </a:r>
            <a:r>
              <a:rPr lang="en-US" sz="1400" dirty="0" smtClean="0"/>
              <a:t>MongoDb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relational database consists of a collection of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tables.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mathematical terminology, a </a:t>
            </a:r>
            <a:r>
              <a:rPr lang="en-US" sz="1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simply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sequence (or list) of values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it-IT" sz="1400" dirty="0"/>
              <a:t>Tuple is a row in the  </a:t>
            </a:r>
            <a:r>
              <a:rPr lang="it-IT" sz="1400" dirty="0" smtClean="0"/>
              <a:t>table: (</a:t>
            </a:r>
            <a:r>
              <a:rPr lang="he-IL" sz="1400" dirty="0" smtClean="0"/>
              <a:t>"</a:t>
            </a:r>
            <a:r>
              <a:rPr lang="en-US" sz="1400" dirty="0" smtClean="0"/>
              <a:t>term </a:t>
            </a:r>
            <a:r>
              <a:rPr lang="en-US" sz="1400" dirty="0"/>
              <a:t>tuple is used to refer to a </a:t>
            </a:r>
            <a:r>
              <a:rPr lang="en-US" sz="1400" dirty="0" smtClean="0"/>
              <a:t>row</a:t>
            </a:r>
            <a:r>
              <a:rPr lang="he-IL" sz="1400" dirty="0"/>
              <a:t>"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example of a tuple (</a:t>
            </a:r>
            <a:r>
              <a:rPr lang="it-IT" sz="1400" dirty="0" smtClean="0"/>
              <a:t>10101 ,Srinivasan, Comp. Sci. ,65000)</a:t>
            </a:r>
            <a:endParaRPr lang="he-IL" sz="1400" dirty="0" smtClean="0"/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term attribute refers to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column of a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table, to a field in a row.</a:t>
            </a:r>
            <a:endParaRPr lang="he-IL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/>
              <a:t>Tuple can be called also record with items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he-I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order in which tuples appear in a relation is irrelevant, since a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relation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set of tuples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1400" dirty="0"/>
              <a:t>For each attribute of a relation, there is a set of permitted values, called the</a:t>
            </a:r>
          </a:p>
          <a:p>
            <a:r>
              <a:rPr lang="en-US" sz="1400" dirty="0" smtClean="0"/>
              <a:t>domain of </a:t>
            </a:r>
            <a:r>
              <a:rPr lang="en-US" sz="1400" dirty="0"/>
              <a:t>that attribute</a:t>
            </a:r>
            <a:r>
              <a:rPr lang="en-US" sz="1400" dirty="0" smtClean="0"/>
              <a:t>.</a:t>
            </a:r>
            <a:endParaRPr lang="he-IL" sz="1400" dirty="0" smtClean="0"/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require that, for all relations r, the domains of all attributes of r be atomic.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domain is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atomic</a:t>
            </a:r>
            <a:endParaRPr lang="he-IL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לדוגמא: אם השדה מספר טלפון היה מכיל קבוצה של מספרי טלפון אזי ה דומיין של שדה מספר טלפון לא היה אטומי</a:t>
            </a:r>
          </a:p>
          <a:p>
            <a:pPr algn="l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Chapter 22, we shall discuss extensions to the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relational</a:t>
            </a:r>
            <a:r>
              <a:rPr lang="he-IL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to permit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nonatomic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domains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he-IL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 of chapters 3-6 we assume all attributes(fields) has atomic domain.</a:t>
            </a:r>
          </a:p>
          <a:p>
            <a:r>
              <a:rPr lang="en-US" sz="1200" dirty="0"/>
              <a:t>The null value is a special value that signifies that the value is unknown or</a:t>
            </a:r>
          </a:p>
          <a:p>
            <a:r>
              <a:rPr lang="en-US" sz="1200" dirty="0" smtClean="0"/>
              <a:t>does </a:t>
            </a:r>
            <a:r>
              <a:rPr lang="en-US" sz="1200" dirty="0"/>
              <a:t>not exist</a:t>
            </a:r>
            <a:r>
              <a:rPr lang="en-US" sz="1200" dirty="0" smtClean="0"/>
              <a:t>. ( </a:t>
            </a:r>
            <a:r>
              <a:rPr lang="he-IL" sz="1200" dirty="0" smtClean="0"/>
              <a:t>יכול להיות שאין למישהו מספר טלפון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Allow null </a:t>
            </a:r>
            <a:r>
              <a:rPr lang="he-IL" sz="1200" dirty="0" smtClean="0"/>
              <a:t>לכן בהגדרה של שדה בטבלה יש לנו אופציה של </a:t>
            </a:r>
            <a:r>
              <a:rPr lang="en-US" sz="1200" dirty="0" smtClean="0"/>
              <a:t> </a:t>
            </a:r>
          </a:p>
          <a:p>
            <a:endParaRPr lang="it-IT" sz="1200" dirty="0" smtClean="0"/>
          </a:p>
        </p:txBody>
      </p:sp>
    </p:spTree>
    <p:extLst>
      <p:ext uri="{BB962C8B-B14F-4D97-AF65-F5344CB8AC3E}">
        <p14:creationId xmlns:p14="http://schemas.microsoft.com/office/powerpoint/2010/main" val="34385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2.2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כאן באים להראות איך יוצרים קשרים בין טבלאות.</a:t>
            </a:r>
          </a:p>
          <a:p>
            <a:pPr algn="r" rtl="1"/>
            <a:r>
              <a:rPr lang="he-IL" sz="1400" dirty="0" smtClean="0"/>
              <a:t>כאן יצרנו ארבע טבלאות שכולן מקושרות בינהם ואת המידע השלם נצטרך לקחת מטבלאות אחרות.</a:t>
            </a:r>
          </a:p>
          <a:p>
            <a:pPr algn="r" rtl="1"/>
            <a:r>
              <a:rPr lang="he-IL" sz="1400" dirty="0" smtClean="0"/>
              <a:t>בהמשך נראה שפקודת </a:t>
            </a:r>
            <a:r>
              <a:rPr lang="en-US" sz="1400" dirty="0" smtClean="0"/>
              <a:t>Join </a:t>
            </a:r>
            <a:r>
              <a:rPr lang="he-IL" sz="1400" dirty="0" smtClean="0"/>
              <a:t> ב </a:t>
            </a:r>
            <a:r>
              <a:rPr lang="en-US" sz="1400" dirty="0" smtClean="0"/>
              <a:t>SQL</a:t>
            </a:r>
            <a:r>
              <a:rPr lang="he-IL" sz="1400" dirty="0" smtClean="0"/>
              <a:t> היא זו שמצרפת את הטבלאות ביחד על מנת לבנות הצגה חדשה.</a:t>
            </a:r>
            <a:endParaRPr lang="en-US" sz="14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42218"/>
              </p:ext>
            </p:extLst>
          </p:nvPr>
        </p:nvGraphicFramePr>
        <p:xfrm>
          <a:off x="609600" y="2514600"/>
          <a:ext cx="60960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Teacher</a:t>
                      </a:r>
                      <a:r>
                        <a:rPr lang="en-US" baseline="0" dirty="0" err="1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92808"/>
              </p:ext>
            </p:extLst>
          </p:nvPr>
        </p:nvGraphicFramePr>
        <p:xfrm>
          <a:off x="609600" y="396240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TeacherId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</a:t>
                      </a:r>
                      <a:r>
                        <a:rPr lang="en-US" dirty="0" smtClean="0"/>
                        <a:t>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</a:t>
                      </a:r>
                      <a:r>
                        <a:rPr lang="en-US" dirty="0" smtClean="0"/>
                        <a:t> 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75645"/>
              </p:ext>
            </p:extLst>
          </p:nvPr>
        </p:nvGraphicFramePr>
        <p:xfrm>
          <a:off x="609600" y="5257800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24743"/>
              </p:ext>
            </p:extLst>
          </p:nvPr>
        </p:nvGraphicFramePr>
        <p:xfrm>
          <a:off x="5257800" y="5181600"/>
          <a:ext cx="2616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0922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Algebra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52650"/>
            <a:ext cx="79248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1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Character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28875"/>
            <a:ext cx="46291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600" dirty="0"/>
              <a:t>A superkey is a set of one or more attributes that, taken collectively, allow us</a:t>
            </a:r>
          </a:p>
          <a:p>
            <a:pPr marL="0" indent="0">
              <a:buNone/>
            </a:pPr>
            <a:r>
              <a:rPr lang="he-IL" sz="1600" dirty="0" smtClean="0"/>
              <a:t>      </a:t>
            </a:r>
            <a:r>
              <a:rPr lang="en-US" sz="1600" dirty="0" smtClean="0"/>
              <a:t>to </a:t>
            </a:r>
            <a:r>
              <a:rPr lang="en-US" sz="1600" dirty="0"/>
              <a:t>identify uniquely a tuple in the relation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r>
              <a:rPr lang="he-IL" sz="1600" dirty="0" smtClean="0"/>
              <a:t>     </a:t>
            </a:r>
            <a:r>
              <a:rPr lang="en-US" sz="1600" dirty="0" smtClean="0"/>
              <a:t>For </a:t>
            </a:r>
            <a:r>
              <a:rPr lang="en-US" sz="1600" dirty="0"/>
              <a:t>example, the ID attribute of </a:t>
            </a:r>
            <a:r>
              <a:rPr lang="en-US" sz="1600" dirty="0" smtClean="0"/>
              <a:t>the</a:t>
            </a:r>
            <a:r>
              <a:rPr lang="he-IL" sz="1600" dirty="0" smtClean="0"/>
              <a:t> </a:t>
            </a:r>
            <a:r>
              <a:rPr lang="en-US" sz="1600" dirty="0" smtClean="0"/>
              <a:t>relation </a:t>
            </a:r>
            <a:r>
              <a:rPr lang="en-US" sz="1600" dirty="0"/>
              <a:t>instructor is sufficient to distinguish one </a:t>
            </a:r>
            <a:r>
              <a:rPr lang="he-IL" sz="1600" dirty="0" smtClean="0"/>
              <a:t>  </a:t>
            </a:r>
            <a:r>
              <a:rPr lang="en-US" sz="1600" dirty="0" smtClean="0"/>
              <a:t>instructor </a:t>
            </a:r>
            <a:r>
              <a:rPr lang="en-US" sz="1600" dirty="0"/>
              <a:t>tuple from </a:t>
            </a:r>
            <a:r>
              <a:rPr lang="en-US" sz="1600" dirty="0" smtClean="0"/>
              <a:t>another.</a:t>
            </a:r>
            <a:r>
              <a:rPr lang="he-IL" sz="1600" dirty="0" smtClean="0"/>
              <a:t> </a:t>
            </a:r>
            <a:r>
              <a:rPr lang="en-US" sz="1600" dirty="0" smtClean="0"/>
              <a:t>Thus</a:t>
            </a:r>
            <a:r>
              <a:rPr lang="en-US" sz="1600" dirty="0"/>
              <a:t>, ID is a </a:t>
            </a:r>
            <a:r>
              <a:rPr lang="en-US" sz="1600" b="1" dirty="0"/>
              <a:t>superkey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A relation, say r1, may include among its attributes the primary key of an-</a:t>
            </a:r>
          </a:p>
          <a:p>
            <a:pPr marL="0" indent="0">
              <a:buNone/>
            </a:pPr>
            <a:r>
              <a:rPr lang="en-US" sz="1600" dirty="0"/>
              <a:t>other relation, say r2. This attribute is called a </a:t>
            </a:r>
            <a:r>
              <a:rPr lang="en-US" sz="1600" b="1" u="sng" dirty="0"/>
              <a:t>foreign key </a:t>
            </a:r>
            <a:r>
              <a:rPr lang="en-US" sz="1600" dirty="0"/>
              <a:t>from r1, referencing r2.</a:t>
            </a:r>
          </a:p>
        </p:txBody>
      </p:sp>
    </p:spTree>
    <p:extLst>
      <p:ext uri="{BB962C8B-B14F-4D97-AF65-F5344CB8AC3E}">
        <p14:creationId xmlns:p14="http://schemas.microsoft.com/office/powerpoint/2010/main" val="34234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</a:t>
            </a:r>
            <a:r>
              <a:rPr lang="en-US" dirty="0" smtClean="0"/>
              <a:t>Diagrams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algn="r" rtl="1"/>
            <a:r>
              <a:rPr lang="en-US" sz="1400" dirty="0" smtClean="0"/>
              <a:t>Primary key is </a:t>
            </a:r>
            <a:r>
              <a:rPr lang="en-US" sz="1400" u="sng" dirty="0" smtClean="0"/>
              <a:t>underline</a:t>
            </a:r>
          </a:p>
          <a:p>
            <a:pPr algn="r" rtl="1"/>
            <a:r>
              <a:rPr lang="en-US" sz="1400" dirty="0" smtClean="0"/>
              <a:t>Foreign key is connected</a:t>
            </a:r>
          </a:p>
          <a:p>
            <a:pPr marL="0" indent="0" algn="r" rtl="1">
              <a:buNone/>
            </a:pPr>
            <a:r>
              <a:rPr lang="en-US" sz="1400" dirty="0" smtClean="0"/>
              <a:t>With a line to its primary key        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5886450" cy="453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29509" y="567507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We will study a different diagrammatic</a:t>
            </a:r>
          </a:p>
          <a:p>
            <a:endParaRPr lang="en-US" sz="1000" dirty="0"/>
          </a:p>
          <a:p>
            <a:r>
              <a:rPr lang="en-US" sz="1000" dirty="0"/>
              <a:t>representation called the </a:t>
            </a:r>
            <a:r>
              <a:rPr lang="en-US" sz="1000" b="1" dirty="0">
                <a:solidFill>
                  <a:srgbClr val="FF0000"/>
                </a:solidFill>
              </a:rPr>
              <a:t>entity-relationship diagram </a:t>
            </a:r>
            <a:r>
              <a:rPr lang="en-US" sz="1000" dirty="0"/>
              <a:t>later, in Chapter 7. Entity-</a:t>
            </a:r>
          </a:p>
          <a:p>
            <a:r>
              <a:rPr lang="en-US" sz="1000" dirty="0"/>
              <a:t>relationship diagrams let us represent several kinds of constraints, including</a:t>
            </a:r>
          </a:p>
          <a:p>
            <a:endParaRPr lang="en-US" sz="1000" dirty="0"/>
          </a:p>
          <a:p>
            <a:r>
              <a:rPr lang="en-US" sz="1000" dirty="0"/>
              <a:t>general referential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9616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ALGEBRA 2.6</a:t>
            </a:r>
            <a:br>
              <a:rPr lang="en-US" dirty="0" smtClean="0"/>
            </a:br>
            <a:r>
              <a:rPr lang="he-IL" dirty="0" smtClean="0"/>
              <a:t>אלגברה של יחסים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אלגברה של יחסים היא שפה פורמלית לכתיבת שאילותות</a:t>
            </a:r>
          </a:p>
          <a:p>
            <a:pPr algn="r" rtl="1"/>
            <a:r>
              <a:rPr lang="he-IL" sz="1600" dirty="0" smtClean="0"/>
              <a:t>נראה בהמשך כיצד נוכל לכתוב שאילותות בשפה זו ואף להריץ שאילתות אמיתיות באתר</a:t>
            </a:r>
          </a:p>
          <a:p>
            <a:pPr algn="r" rtl="1"/>
            <a:r>
              <a:rPr lang="en-US" sz="1600" dirty="0">
                <a:hlinkClick r:id="rId2"/>
              </a:rPr>
              <a:t>http://dbis-uibk.github.io/relax/calc.htm</a:t>
            </a:r>
            <a:r>
              <a:rPr lang="en-US" sz="1600" dirty="0" smtClean="0">
                <a:hlinkClick r:id="rId2"/>
              </a:rPr>
              <a:t>#</a:t>
            </a:r>
            <a:endParaRPr lang="he-IL" sz="1600" dirty="0" smtClean="0"/>
          </a:p>
          <a:p>
            <a:pPr algn="r" rtl="1"/>
            <a:endParaRPr lang="he-IL" sz="1600" dirty="0"/>
          </a:p>
          <a:p>
            <a:r>
              <a:rPr lang="el-GR" sz="1600" dirty="0"/>
              <a:t> σ ρ ← τ γ</a:t>
            </a:r>
          </a:p>
          <a:p>
            <a:r>
              <a:rPr lang="el-GR" sz="1600" dirty="0"/>
              <a:t> ∧ ∨ ¬ = ≠ ≥ ≤</a:t>
            </a:r>
          </a:p>
          <a:p>
            <a:r>
              <a:rPr lang="el-GR" sz="1600" dirty="0"/>
              <a:t> ∩ ∪ ÷ -</a:t>
            </a:r>
          </a:p>
          <a:p>
            <a:r>
              <a:rPr lang="el-GR" sz="1600" dirty="0"/>
              <a:t> ⨯ ⨝ ⟕ ⟖ ⟗ ⋉ ⋊ ▷</a:t>
            </a:r>
          </a:p>
          <a:p>
            <a:r>
              <a:rPr lang="el-GR" sz="1600" dirty="0"/>
              <a:t> = -- /* {} </a:t>
            </a:r>
          </a:p>
          <a:p>
            <a:pPr algn="r" rtl="1"/>
            <a:r>
              <a:rPr lang="he-IL" sz="1600" dirty="0" smtClean="0"/>
              <a:t>כל אלו הם הסימנים של אלגברה של יחסים.</a:t>
            </a:r>
          </a:p>
          <a:p>
            <a:pPr algn="r" rtl="1"/>
            <a:r>
              <a:rPr lang="he-IL" sz="1600" dirty="0" smtClean="0"/>
              <a:t>הרקע ללמוד נושא זה הוא קודם </a:t>
            </a:r>
            <a:r>
              <a:rPr lang="en-US" sz="1600" dirty="0" smtClean="0"/>
              <a:t>SQL</a:t>
            </a:r>
            <a:r>
              <a:rPr lang="he-IL" sz="1600" dirty="0" smtClean="0"/>
              <a:t>  וגם מעט מתורת הקבוצות.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אנחנו נלמד מהספר וכן מהרצאות באינטרנט ונריץ שאילתות אמיתיות בכדי לראות תוצאות.</a:t>
            </a:r>
          </a:p>
          <a:p>
            <a:pPr algn="r" rtl="1"/>
            <a:endParaRPr lang="en-US" sz="1600" dirty="0" smtClean="0"/>
          </a:p>
          <a:p>
            <a:pPr algn="r" rt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17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ספר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Silberschatz</a:t>
            </a:r>
            <a:r>
              <a:rPr lang="en-US" dirty="0"/>
              <a:t>, H.F.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r>
              <a:rPr lang="en-US" dirty="0"/>
              <a:t>, </a:t>
            </a:r>
            <a:r>
              <a:rPr lang="en-US" i="1" dirty="0"/>
              <a:t>Database System Concepts</a:t>
            </a:r>
            <a:r>
              <a:rPr lang="en-US" dirty="0"/>
              <a:t>, 6th ed. (‏﻿McGraw Hill, 2011‎)</a:t>
            </a:r>
            <a:r>
              <a:rPr lang="en-US" dirty="0" smtClean="0"/>
              <a:t>‏</a:t>
            </a:r>
            <a:endParaRPr lang="he-I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docs.google.com/file/d/0B-Rb64QiDg8wZXZNSnNQNmVjUkU/edit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sz="1400" dirty="0" smtClean="0"/>
              <a:t>הערה אישית: ספר מצויין , שמכיל בתוכו כל מה שקשור ל </a:t>
            </a:r>
            <a:r>
              <a:rPr lang="en-US" sz="1400" dirty="0" err="1" smtClean="0"/>
              <a:t>sql</a:t>
            </a:r>
            <a:r>
              <a:rPr lang="en-US" sz="1400" dirty="0" smtClean="0"/>
              <a:t> </a:t>
            </a:r>
            <a:r>
              <a:rPr lang="he-IL" sz="1400" dirty="0" smtClean="0"/>
              <a:t> ו </a:t>
            </a:r>
            <a:r>
              <a:rPr lang="en-US" sz="1400" dirty="0" smtClean="0"/>
              <a:t> databases </a:t>
            </a:r>
            <a:r>
              <a:rPr lang="he-IL" sz="1400" dirty="0" smtClean="0"/>
              <a:t> ספר שאפשר לקחת גם שמתחילים לעבוד.  </a:t>
            </a:r>
          </a:p>
          <a:p>
            <a:pPr algn="r" rtl="1"/>
            <a:r>
              <a:rPr lang="he-IL" sz="1400" dirty="0" smtClean="0"/>
              <a:t>לא לגעת בספר הקורס בעברית – לא מתרגמים משהו מצויין.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74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http://www.postgresql.org/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2105"/>
            <a:ext cx="4634345" cy="274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2181"/>
            <a:ext cx="5105400" cy="195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2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0" y="1600200"/>
            <a:ext cx="2841893" cy="219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73" y="1604819"/>
            <a:ext cx="2738645" cy="21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89" y="1584922"/>
            <a:ext cx="2764238" cy="21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0" y="3799403"/>
            <a:ext cx="2886967" cy="223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47" y="3757878"/>
            <a:ext cx="289161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6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בסוף ההתקנה יופיע החלון הבא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תבחרו את ה </a:t>
            </a:r>
            <a:r>
              <a:rPr lang="en-US" dirty="0" err="1" smtClean="0"/>
              <a:t>postgres</a:t>
            </a:r>
            <a:r>
              <a:rPr lang="en-US" dirty="0" smtClean="0"/>
              <a:t> server </a:t>
            </a:r>
            <a:r>
              <a:rPr lang="he-IL" dirty="0" smtClean="0"/>
              <a:t> שהותקן כרגע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4191000" cy="284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4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for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 smtClean="0"/>
              <a:t>אני לא צריך להגיד לכם היכן לחפש</a:t>
            </a:r>
          </a:p>
          <a:p>
            <a:pPr algn="r" rtl="1"/>
            <a:r>
              <a:rPr lang="he-IL" dirty="0" smtClean="0"/>
              <a:t>אז כמובן ההודים אוהבים לעשות </a:t>
            </a:r>
            <a:r>
              <a:rPr lang="en-US" dirty="0" smtClean="0"/>
              <a:t>tutorials </a:t>
            </a:r>
            <a:r>
              <a:rPr lang="he-IL" dirty="0" smtClean="0"/>
              <a:t> ורובם טובים מאד.אם מצאתם אחד באיכות טובה לכו על זה </a:t>
            </a:r>
          </a:p>
          <a:p>
            <a:pPr algn="r" rtl="1"/>
            <a:r>
              <a:rPr lang="en-US" sz="1400" dirty="0" smtClean="0">
                <a:hlinkClick r:id="rId2"/>
              </a:rPr>
              <a:t>https://www.youtube.com/watch?v=ghTksCsFBcI&amp;list=PLnDmCSiFuXf2XOJJdUg__5tNtpy0bjekc</a:t>
            </a:r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r>
              <a:rPr lang="he-IL" sz="2400" dirty="0" smtClean="0"/>
              <a:t>מה שחשוב ההרצאות הללו שיהיה </a:t>
            </a:r>
            <a:r>
              <a:rPr lang="en-US" sz="2400" dirty="0" smtClean="0"/>
              <a:t>playlist </a:t>
            </a:r>
            <a:r>
              <a:rPr lang="he-IL" sz="2400" dirty="0" smtClean="0"/>
              <a:t>, הרצאות עם רצף</a:t>
            </a:r>
          </a:p>
          <a:p>
            <a:pPr algn="r" rtl="1"/>
            <a:endParaRPr lang="he-IL" sz="2400" dirty="0" smtClean="0"/>
          </a:p>
          <a:p>
            <a:pPr marL="0" indent="0" algn="r" rtl="1">
              <a:buNone/>
            </a:pPr>
            <a:r>
              <a:rPr lang="he-IL" sz="2400" dirty="0" smtClean="0"/>
              <a:t>שימו לב שהמבנה של הלמידה כאן היא איך ללמוד ומה ללמוד בכדי לעבור את הקורס. אין טעם להמציא משהו שכבר קיים במקום אחר תודה לאל. </a:t>
            </a:r>
            <a:endParaRPr lang="he-IL" sz="2400" dirty="0"/>
          </a:p>
          <a:p>
            <a:pPr marL="0" indent="0" algn="r" rtl="1">
              <a:buNone/>
            </a:pPr>
            <a:r>
              <a:rPr lang="he-IL" sz="2400" dirty="0" smtClean="0"/>
              <a:t>נתחיל..</a:t>
            </a:r>
          </a:p>
        </p:txBody>
      </p:sp>
    </p:spTree>
    <p:extLst>
      <p:ext uri="{BB962C8B-B14F-4D97-AF65-F5344CB8AC3E}">
        <p14:creationId xmlns:p14="http://schemas.microsoft.com/office/powerpoint/2010/main" val="38508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database (schema) in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https://www.youtube.com/watch?v=1wvDVBjNDys</a:t>
            </a:r>
            <a:endParaRPr lang="he-IL" sz="2400" dirty="0" smtClean="0"/>
          </a:p>
          <a:p>
            <a:pPr algn="r" rtl="1"/>
            <a:r>
              <a:rPr lang="he-IL" sz="2400" dirty="0" smtClean="0"/>
              <a:t>יש שני דרכים ליצור טבלאות, קשרים אינדקסים ועוד.</a:t>
            </a:r>
          </a:p>
          <a:p>
            <a:pPr algn="r" rtl="1"/>
            <a:r>
              <a:rPr lang="he-IL" sz="2400" dirty="0" smtClean="0"/>
              <a:t>הדרך הראשונה היא בעזרת ה </a:t>
            </a:r>
            <a:r>
              <a:rPr lang="en-US" sz="2400" dirty="0" err="1" smtClean="0"/>
              <a:t>pgAdmin</a:t>
            </a:r>
            <a:r>
              <a:rPr lang="en-US" sz="2400" dirty="0" smtClean="0"/>
              <a:t> III</a:t>
            </a:r>
            <a:r>
              <a:rPr lang="he-IL" sz="2400" dirty="0" smtClean="0"/>
              <a:t> בצורה גרפית עם העכבר</a:t>
            </a:r>
          </a:p>
          <a:p>
            <a:pPr algn="r" rtl="1"/>
            <a:r>
              <a:rPr lang="he-IL" sz="2400" dirty="0" smtClean="0"/>
              <a:t>הדרך השניה היא עם ה </a:t>
            </a:r>
            <a:r>
              <a:rPr lang="en-US" sz="2400" dirty="0" smtClean="0"/>
              <a:t>DDL Engine </a:t>
            </a:r>
            <a:r>
              <a:rPr lang="he-IL" sz="2400" dirty="0"/>
              <a:t> </a:t>
            </a:r>
            <a:r>
              <a:rPr lang="he-IL" sz="2400" dirty="0" smtClean="0"/>
              <a:t>של ה </a:t>
            </a:r>
            <a:r>
              <a:rPr lang="en-US" sz="2400" dirty="0" err="1" smtClean="0"/>
              <a:t>sql</a:t>
            </a:r>
            <a:r>
              <a:rPr lang="en-US" sz="2400" dirty="0" smtClean="0"/>
              <a:t> </a:t>
            </a:r>
            <a:r>
              <a:rPr lang="he-IL" sz="2400" dirty="0" smtClean="0"/>
              <a:t> כפי שנראה בקורס.</a:t>
            </a:r>
          </a:p>
          <a:p>
            <a:pPr algn="r" rtl="1"/>
            <a:r>
              <a:rPr lang="he-IL" sz="2400" dirty="0" smtClean="0"/>
              <a:t>אנחנו ניצור הכל ב </a:t>
            </a:r>
            <a:r>
              <a:rPr lang="en-US" sz="2400" dirty="0" smtClean="0"/>
              <a:t>SQL</a:t>
            </a:r>
            <a:r>
              <a:rPr lang="he-IL" sz="2400" dirty="0" smtClean="0"/>
              <a:t> מהסיבה שברגע שנרצה להעביר את הגדרת הטבלאות ואם יש צורך מידע ראשוני נוכל להעביר קובץ </a:t>
            </a:r>
            <a:r>
              <a:rPr lang="en-US" sz="2400" dirty="0" smtClean="0"/>
              <a:t>SQL</a:t>
            </a:r>
            <a:r>
              <a:rPr lang="he-IL" sz="2400" dirty="0" smtClean="0"/>
              <a:t> שאותו יריץ המורה אצלו במחשב.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8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– DDL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dirty="0" smtClean="0"/>
              <a:t> </a:t>
            </a:r>
            <a:r>
              <a:rPr lang="he-IL" sz="1800" dirty="0" smtClean="0"/>
              <a:t>יש הרבה מקורות כולל ה </a:t>
            </a:r>
            <a:r>
              <a:rPr lang="en-US" sz="1800" dirty="0" smtClean="0"/>
              <a:t>official documentation </a:t>
            </a:r>
            <a:r>
              <a:rPr lang="he-IL" sz="1800" dirty="0"/>
              <a:t> </a:t>
            </a:r>
            <a:r>
              <a:rPr lang="he-IL" sz="1800" dirty="0" smtClean="0"/>
              <a:t>של </a:t>
            </a:r>
            <a:r>
              <a:rPr lang="en-US" sz="1800" dirty="0" err="1" smtClean="0"/>
              <a:t>postgres</a:t>
            </a:r>
            <a:r>
              <a:rPr lang="he-IL" sz="1800" dirty="0" smtClean="0"/>
              <a:t>.</a:t>
            </a:r>
          </a:p>
          <a:p>
            <a:pPr algn="r" rtl="1"/>
            <a:r>
              <a:rPr lang="he-IL" sz="1800" dirty="0" smtClean="0"/>
              <a:t>אני  בחרתי בינתיים ב </a:t>
            </a:r>
            <a:r>
              <a:rPr lang="en-US" sz="1800" dirty="0">
                <a:hlinkClick r:id="rId2"/>
              </a:rPr>
              <a:t>http://www.tutorialspoint.com</a:t>
            </a:r>
            <a:r>
              <a:rPr lang="en-US" sz="1800" dirty="0" smtClean="0">
                <a:hlinkClick r:id="rId2"/>
              </a:rPr>
              <a:t>/</a:t>
            </a:r>
            <a:r>
              <a:rPr lang="he-IL" sz="1800" dirty="0" smtClean="0"/>
              <a:t> בהמשך נשתמש גם בראשון.</a:t>
            </a:r>
          </a:p>
          <a:p>
            <a:pPr algn="r" rtl="1"/>
            <a:r>
              <a:rPr lang="he-IL" sz="1800" dirty="0" smtClean="0"/>
              <a:t>נפתח את חלון השאילתות:</a:t>
            </a:r>
          </a:p>
          <a:p>
            <a:pPr algn="r" rtl="1"/>
            <a:r>
              <a:rPr lang="he-IL" sz="1800" dirty="0" smtClean="0"/>
              <a:t>ונרשום את קוד הבא:</a:t>
            </a:r>
          </a:p>
          <a:p>
            <a:pPr marL="0" indent="0">
              <a:buNone/>
            </a:pPr>
            <a:r>
              <a:rPr lang="en-US" sz="1800" dirty="0"/>
              <a:t>CREATE TABLE student(</a:t>
            </a:r>
          </a:p>
          <a:p>
            <a:pPr marL="0" indent="0">
              <a:buNone/>
            </a:pPr>
            <a:r>
              <a:rPr lang="en-US" sz="1800" dirty="0"/>
              <a:t>   ID INT PRIMARY KEY     NOT NULL,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FirstName</a:t>
            </a:r>
            <a:r>
              <a:rPr lang="en-US" sz="1800" dirty="0"/>
              <a:t>      TEXT    NOT NULL,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LastName</a:t>
            </a:r>
            <a:r>
              <a:rPr lang="en-US" sz="1800" dirty="0"/>
              <a:t>       TEXT    NOT NULL,</a:t>
            </a:r>
          </a:p>
          <a:p>
            <a:pPr marL="0" indent="0">
              <a:buNone/>
            </a:pPr>
            <a:r>
              <a:rPr lang="en-US" sz="1800" dirty="0"/>
              <a:t>   City           CHAR(50) NOT NULL,</a:t>
            </a:r>
          </a:p>
          <a:p>
            <a:pPr marL="0" indent="0">
              <a:buNone/>
            </a:pPr>
            <a:r>
              <a:rPr lang="en-US" sz="1800" dirty="0"/>
              <a:t>   Gender         CHAR(1)  NOT NULL</a:t>
            </a:r>
          </a:p>
          <a:p>
            <a:pPr marL="0" indent="0">
              <a:buNone/>
            </a:pPr>
            <a:r>
              <a:rPr lang="en-US" sz="1800" dirty="0" smtClean="0"/>
              <a:t>);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בספר זה מופיע בעמוד 63  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FF0000"/>
                </a:solidFill>
              </a:rPr>
              <a:t>Chapter 3</a:t>
            </a:r>
            <a:r>
              <a:rPr lang="en-US" sz="1800" dirty="0"/>
              <a:t> Introduction to SQL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0"/>
            <a:ext cx="438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התוצאה של הטבלה שלנו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 smtClean="0"/>
              <a:t>נוצרה טבלה חדשה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1"/>
            <a:ext cx="492638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בדיקה שהטבלה קיימת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נבצע </a:t>
            </a:r>
            <a:r>
              <a:rPr lang="en-US" dirty="0" smtClean="0"/>
              <a:t>refresh </a:t>
            </a:r>
            <a:r>
              <a:rPr lang="he-IL" dirty="0"/>
              <a:t> </a:t>
            </a:r>
            <a:r>
              <a:rPr lang="he-IL" dirty="0" smtClean="0"/>
              <a:t>על הטבלה</a:t>
            </a:r>
          </a:p>
          <a:p>
            <a:pPr algn="r" rtl="1"/>
            <a:r>
              <a:rPr lang="he-IL" dirty="0" smtClean="0"/>
              <a:t>נכניס נתונים על ידי כפתור ימני </a:t>
            </a:r>
            <a:r>
              <a:rPr lang="en-US" dirty="0" smtClean="0"/>
              <a:t>view data</a:t>
            </a:r>
            <a:endParaRPr lang="he-IL" dirty="0" smtClean="0"/>
          </a:p>
          <a:p>
            <a:pPr algn="r" rtl="1"/>
            <a:r>
              <a:rPr lang="he-IL" dirty="0" smtClean="0"/>
              <a:t>ונרשום שאילתה פשוט להצגה</a:t>
            </a:r>
            <a:r>
              <a:rPr lang="en-US" dirty="0" smtClean="0"/>
              <a:t>  </a:t>
            </a:r>
            <a:r>
              <a:rPr lang="he-IL" dirty="0" smtClean="0"/>
              <a:t> בחלון השאילתות</a:t>
            </a:r>
          </a:p>
          <a:p>
            <a:pPr algn="r" rtl="1"/>
            <a:r>
              <a:rPr lang="he-IL" dirty="0" smtClean="0"/>
              <a:t>אם הגעתם עד כאן מה</a:t>
            </a:r>
          </a:p>
          <a:p>
            <a:pPr algn="r" rtl="1"/>
            <a:r>
              <a:rPr lang="he-IL" dirty="0" smtClean="0"/>
              <a:t>שנשאר הוא להתחיל </a:t>
            </a:r>
          </a:p>
          <a:p>
            <a:pPr algn="r" rtl="1"/>
            <a:r>
              <a:rPr lang="he-IL" dirty="0" smtClean="0"/>
              <a:t>ללמוד </a:t>
            </a:r>
            <a:r>
              <a:rPr lang="en-US" dirty="0" smtClean="0"/>
              <a:t>SQL </a:t>
            </a:r>
            <a:r>
              <a:rPr lang="he-IL" dirty="0"/>
              <a:t> </a:t>
            </a:r>
            <a:r>
              <a:rPr lang="he-IL" dirty="0" smtClean="0"/>
              <a:t>ולתרגל.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84418"/>
            <a:ext cx="374344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9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לפי הספר</a:t>
            </a:r>
            <a:r>
              <a:rPr lang="en-US" dirty="0" smtClean="0"/>
              <a:t>SQL </a:t>
            </a:r>
            <a:r>
              <a:rPr lang="he-IL" dirty="0" smtClean="0"/>
              <a:t> לומדים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800" dirty="0" smtClean="0"/>
              <a:t>אז נכון שהפניתי אתכם לאינטרנט ללמוד </a:t>
            </a:r>
            <a:r>
              <a:rPr lang="en-US" sz="1800" dirty="0" err="1" smtClean="0"/>
              <a:t>sql</a:t>
            </a:r>
            <a:r>
              <a:rPr lang="en-US" sz="1800" dirty="0" smtClean="0"/>
              <a:t> </a:t>
            </a:r>
            <a:r>
              <a:rPr lang="he-IL" sz="1800" dirty="0" smtClean="0"/>
              <a:t> ורצוי שתעשו כן מי שלא מכיר </a:t>
            </a:r>
            <a:r>
              <a:rPr lang="en-US" sz="1800" dirty="0" err="1" smtClean="0"/>
              <a:t>sql</a:t>
            </a:r>
            <a:r>
              <a:rPr lang="en-US" sz="1800" dirty="0" smtClean="0"/>
              <a:t>  </a:t>
            </a:r>
            <a:r>
              <a:rPr lang="he-IL" sz="1800" dirty="0" smtClean="0"/>
              <a:t> בכלל.</a:t>
            </a:r>
          </a:p>
          <a:p>
            <a:pPr algn="r" rtl="1"/>
            <a:r>
              <a:rPr lang="he-IL" sz="1800" dirty="0" smtClean="0"/>
              <a:t>מכיוון שאנחנו עדיין בקורס באו"פ עם ספר לימוד , אנחנו נעבור על הספר ונריץ דוגמאות אמיתיות בקוד.</a:t>
            </a:r>
          </a:p>
          <a:p>
            <a:pPr algn="r" rtl="1"/>
            <a:r>
              <a:rPr lang="he-IL" sz="1800" dirty="0"/>
              <a:t> </a:t>
            </a:r>
            <a:r>
              <a:rPr lang="he-IL" sz="1800" dirty="0" smtClean="0"/>
              <a:t>ב </a:t>
            </a:r>
            <a:r>
              <a:rPr lang="en-US" sz="1800" dirty="0" smtClean="0"/>
              <a:t>SQL  </a:t>
            </a:r>
            <a:r>
              <a:rPr lang="he-IL" sz="1800" dirty="0" smtClean="0"/>
              <a:t> יש מספר נושאים חשובים שצריך ללמוד טוב</a:t>
            </a:r>
          </a:p>
          <a:p>
            <a:pPr algn="l"/>
            <a:r>
              <a:rPr lang="he-IL" sz="1800" dirty="0" smtClean="0"/>
              <a:t>1</a:t>
            </a:r>
            <a:r>
              <a:rPr lang="en-US" sz="1800" dirty="0" smtClean="0"/>
              <a:t>. Joins</a:t>
            </a:r>
          </a:p>
          <a:p>
            <a:pPr algn="l"/>
            <a:r>
              <a:rPr lang="en-US" sz="1800" dirty="0" smtClean="0"/>
              <a:t>2. relation ships , primary key, foreign key, constrains</a:t>
            </a:r>
          </a:p>
          <a:p>
            <a:pPr algn="l"/>
            <a:r>
              <a:rPr lang="en-US" sz="1800" dirty="0" smtClean="0"/>
              <a:t>3.indexes</a:t>
            </a:r>
          </a:p>
          <a:p>
            <a:pPr algn="l"/>
            <a:r>
              <a:rPr lang="en-US" sz="1800" dirty="0" smtClean="0"/>
              <a:t>4.Having, group by</a:t>
            </a:r>
          </a:p>
          <a:p>
            <a:pPr algn="l"/>
            <a:r>
              <a:rPr lang="en-US" sz="1800" dirty="0" smtClean="0"/>
              <a:t>5.where clause.</a:t>
            </a:r>
          </a:p>
          <a:p>
            <a:pPr algn="l"/>
            <a:r>
              <a:rPr lang="en-US" sz="1800" dirty="0" smtClean="0"/>
              <a:t>5.ordeby , ASC , DSC</a:t>
            </a:r>
          </a:p>
          <a:p>
            <a:pPr algn="l"/>
            <a:r>
              <a:rPr lang="en-US" sz="1800" dirty="0" smtClean="0"/>
              <a:t>6.sub query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1910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29045"/>
            <a:ext cx="50673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28480" y="1721520"/>
              <a:ext cx="3479400" cy="245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120" y="1712160"/>
                <a:ext cx="3498120" cy="24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חוברת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עדיף לא לקרוא – זה יהרוס לכם את ההבנה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לא מתרגמים ספר עם אנגלית ברורה מאד לעברית. </a:t>
            </a:r>
            <a:endParaRPr lang="he-IL" dirty="0"/>
          </a:p>
          <a:p>
            <a:pPr algn="r" rtl="1"/>
            <a:r>
              <a:rPr lang="he-IL" dirty="0" smtClean="0"/>
              <a:t>עדיף לקרוא את הספר באנגלית וכך גם לחפש מקורות באינטרנט למושגים שכתובים בספר אם לא מבינים כולל </a:t>
            </a:r>
            <a:r>
              <a:rPr lang="en-US" dirty="0" err="1" smtClean="0"/>
              <a:t>youtube</a:t>
            </a:r>
            <a:r>
              <a:rPr lang="en-US" dirty="0" smtClean="0"/>
              <a:t> , </a:t>
            </a:r>
            <a:r>
              <a:rPr lang="en-US" dirty="0" err="1" smtClean="0"/>
              <a:t>wikipedia</a:t>
            </a:r>
            <a:r>
              <a:rPr lang="en-US" dirty="0" smtClean="0"/>
              <a:t>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Lets create those tables in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6618"/>
            <a:ext cx="82296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sz="1100" dirty="0" smtClean="0"/>
              <a:t>עשיתי שינוי ב טבלה </a:t>
            </a:r>
            <a:r>
              <a:rPr lang="en-US" sz="1100" dirty="0" smtClean="0"/>
              <a:t>department </a:t>
            </a:r>
            <a:r>
              <a:rPr lang="he-IL" sz="1100" dirty="0" smtClean="0"/>
              <a:t> שהו נתתי </a:t>
            </a:r>
            <a:r>
              <a:rPr lang="en-US" sz="1100" dirty="0" smtClean="0"/>
              <a:t>ID</a:t>
            </a:r>
            <a:r>
              <a:rPr lang="he-IL" sz="1100" dirty="0" smtClean="0"/>
              <a:t> כ </a:t>
            </a:r>
            <a:r>
              <a:rPr lang="en-US" sz="1100" dirty="0" smtClean="0"/>
              <a:t>primary key </a:t>
            </a:r>
            <a:r>
              <a:rPr lang="he-IL" sz="1100" dirty="0"/>
              <a:t> </a:t>
            </a:r>
            <a:r>
              <a:rPr lang="he-IL" sz="1100" dirty="0" smtClean="0"/>
              <a:t>במקום  </a:t>
            </a:r>
            <a:r>
              <a:rPr lang="en-US" sz="1100" dirty="0" smtClean="0"/>
              <a:t>dept_name </a:t>
            </a:r>
            <a:r>
              <a:rPr lang="he-IL" sz="1100" dirty="0" smtClean="0"/>
              <a:t> וזאת מהסיבה שלא רציתי שיהיה אפשר לבחור איזה שם שרוצים</a:t>
            </a:r>
          </a:p>
          <a:p>
            <a:pPr marL="0" indent="0" algn="r" rtl="1">
              <a:buNone/>
            </a:pPr>
            <a:r>
              <a:rPr lang="he-IL" sz="1100" dirty="0" smtClean="0"/>
              <a:t>אלא רק מתוך שמות קבועים של מחלקות</a:t>
            </a:r>
            <a:r>
              <a:rPr lang="en-US" sz="1100" dirty="0" smtClean="0"/>
              <a:t>.</a:t>
            </a:r>
          </a:p>
          <a:p>
            <a:pPr marL="0" indent="0" algn="r" rtl="1">
              <a:buNone/>
            </a:pPr>
            <a:r>
              <a:rPr lang="he-IL" sz="1100" dirty="0" smtClean="0"/>
              <a:t>אותו הדבר אפשר היה לעשות ב </a:t>
            </a:r>
            <a:r>
              <a:rPr lang="en-US" sz="1100" dirty="0" smtClean="0"/>
              <a:t>building name </a:t>
            </a:r>
            <a:r>
              <a:rPr lang="he-IL" sz="1100" dirty="0" smtClean="0"/>
              <a:t> אבל השארתי את זה כמו שהוא</a:t>
            </a:r>
            <a:endParaRPr lang="en-US" sz="1200" dirty="0" smtClean="0"/>
          </a:p>
          <a:p>
            <a:pPr marL="0" indent="0" algn="r" rtl="1">
              <a:buNone/>
            </a:pPr>
            <a:r>
              <a:rPr lang="he-IL" sz="1800" dirty="0" smtClean="0"/>
              <a:t>נריץ ב </a:t>
            </a:r>
            <a:r>
              <a:rPr lang="en-US" sz="1800" dirty="0" err="1" smtClean="0"/>
              <a:t>pdAdmin</a:t>
            </a:r>
            <a:r>
              <a:rPr lang="he-IL" sz="1800" dirty="0" smtClean="0"/>
              <a:t> ורק נוודא שהן נוצרו </a:t>
            </a:r>
            <a:r>
              <a:rPr lang="en-US" sz="1800" dirty="0" smtClean="0"/>
              <a:t>output pane :  query returned successfully </a:t>
            </a:r>
          </a:p>
          <a:p>
            <a:pPr marL="0" indent="0" algn="r" rtl="1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231633"/>
              </p:ext>
            </p:extLst>
          </p:nvPr>
        </p:nvGraphicFramePr>
        <p:xfrm>
          <a:off x="381000" y="762000"/>
          <a:ext cx="50292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590800"/>
              </a:tblGrid>
              <a:tr h="35052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department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dept_name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(20),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building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(15),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budget numeric (12,2),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(dept_id));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course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(7),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title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credits numeric (2,0),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(dept_id) references department);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instructor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name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(20) not null,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salary numeric (8,2),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(ID),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(dept_id) references department);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semester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(6),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year numeric (4,0),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building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(15),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room_number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(7),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time_slot_id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(4),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) references course);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teaches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semester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(6),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year numeric (4,0),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(ID, 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 references section,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(ID) references instructor);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45597"/>
              </p:ext>
            </p:extLst>
          </p:nvPr>
        </p:nvGraphicFramePr>
        <p:xfrm>
          <a:off x="5410200" y="762000"/>
          <a:ext cx="3505200" cy="449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</a:tblGrid>
              <a:tr h="4495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create table student</a:t>
                      </a:r>
                    </a:p>
                    <a:p>
                      <a:r>
                        <a:rPr lang="en-US" sz="1200" dirty="0" smtClean="0"/>
                        <a:t>(ID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(5),</a:t>
                      </a:r>
                    </a:p>
                    <a:p>
                      <a:r>
                        <a:rPr lang="en-US" sz="1200" dirty="0" smtClean="0"/>
                        <a:t>name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(50),</a:t>
                      </a:r>
                    </a:p>
                    <a:p>
                      <a:r>
                        <a:rPr lang="en-US" sz="1200" dirty="0" smtClean="0"/>
                        <a:t>dept_id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(8),</a:t>
                      </a:r>
                    </a:p>
                    <a:p>
                      <a:r>
                        <a:rPr lang="en-US" sz="1200" dirty="0" err="1" smtClean="0"/>
                        <a:t>tot_cred</a:t>
                      </a:r>
                      <a:r>
                        <a:rPr lang="en-US" sz="1200" dirty="0" smtClean="0"/>
                        <a:t> numeric (4,0),</a:t>
                      </a:r>
                    </a:p>
                    <a:p>
                      <a:r>
                        <a:rPr lang="en-US" sz="1200" dirty="0" smtClean="0"/>
                        <a:t>primary key (ID),</a:t>
                      </a:r>
                    </a:p>
                    <a:p>
                      <a:r>
                        <a:rPr lang="en-US" sz="1200" dirty="0" smtClean="0"/>
                        <a:t>foreign key (dept_id) references department);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create table takes</a:t>
                      </a:r>
                    </a:p>
                    <a:p>
                      <a:r>
                        <a:rPr lang="en-US" sz="1200" dirty="0" smtClean="0"/>
                        <a:t>(ID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(5),</a:t>
                      </a:r>
                    </a:p>
                    <a:p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(7),</a:t>
                      </a:r>
                    </a:p>
                    <a:p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(8),</a:t>
                      </a:r>
                    </a:p>
                    <a:p>
                      <a:r>
                        <a:rPr lang="en-US" sz="1200" dirty="0" smtClean="0"/>
                        <a:t>semester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(12),</a:t>
                      </a:r>
                    </a:p>
                    <a:p>
                      <a:r>
                        <a:rPr lang="en-US" sz="1200" dirty="0" smtClean="0"/>
                        <a:t>year numeric (4,0),</a:t>
                      </a:r>
                    </a:p>
                    <a:p>
                      <a:r>
                        <a:rPr lang="en-US" sz="1200" dirty="0" smtClean="0"/>
                        <a:t>grade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(12),</a:t>
                      </a:r>
                    </a:p>
                    <a:p>
                      <a:r>
                        <a:rPr lang="en-US" sz="1200" dirty="0" smtClean="0"/>
                        <a:t>primary key (ID, 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 , </a:t>
                      </a:r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, semester),</a:t>
                      </a:r>
                    </a:p>
                    <a:p>
                      <a:r>
                        <a:rPr lang="en-US" sz="1200" dirty="0" smtClean="0"/>
                        <a:t>foreign key (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) references course,</a:t>
                      </a:r>
                    </a:p>
                    <a:p>
                      <a:r>
                        <a:rPr lang="en-US" sz="1200" dirty="0" smtClean="0"/>
                        <a:t>foreign key (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, semester, year) references section);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לפני שממשיכים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שמתכננים טבלה זוכרים טוב את הקשרים בין הטבלה. אולם שרוצים לתשאל </a:t>
            </a:r>
            <a:r>
              <a:rPr lang="en-US" dirty="0" smtClean="0"/>
              <a:t>database </a:t>
            </a:r>
            <a:r>
              <a:rPr lang="he-IL" dirty="0"/>
              <a:t> </a:t>
            </a:r>
            <a:r>
              <a:rPr lang="he-IL" dirty="0" smtClean="0"/>
              <a:t>חשוב מאוד להכיר את מבנה הטבלאות והקשרים כאילו אנחנו תכננו אותם כך שנוכל לרשום משפטי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he-IL" dirty="0" smtClean="0"/>
              <a:t> בקלות מבלי להתחיל לחפש מי מקושר למי והיכן.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382000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</a:t>
            </a:r>
            <a:r>
              <a:rPr lang="he-IL" dirty="0" smtClean="0"/>
              <a:t>מה יש לנו 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Section relation:</a:t>
            </a:r>
            <a:endParaRPr lang="he-IL" sz="1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Each </a:t>
            </a:r>
            <a:r>
              <a:rPr lang="en-US" sz="1600" dirty="0"/>
              <a:t>course in a university may be offered multiple times, across different</a:t>
            </a:r>
          </a:p>
          <a:p>
            <a:pPr marL="0" indent="0">
              <a:buNone/>
            </a:pPr>
            <a:r>
              <a:rPr lang="en-US" sz="1600" dirty="0" smtClean="0"/>
              <a:t>semesters</a:t>
            </a:r>
            <a:r>
              <a:rPr lang="en-US" sz="1600" dirty="0"/>
              <a:t>, or even within a semester. We need a relation to describe each </a:t>
            </a:r>
            <a:r>
              <a:rPr lang="en-US" sz="1600" dirty="0" smtClean="0"/>
              <a:t>individual </a:t>
            </a:r>
            <a:r>
              <a:rPr lang="en-US" sz="1600" dirty="0"/>
              <a:t>offering, or section, of the class. The schema is</a:t>
            </a:r>
          </a:p>
          <a:p>
            <a:pPr marL="0" indent="0">
              <a:buNone/>
            </a:pPr>
            <a:r>
              <a:rPr lang="en-US" sz="1600" dirty="0" smtClean="0"/>
              <a:t>section </a:t>
            </a:r>
            <a:r>
              <a:rPr lang="en-US" sz="1600" dirty="0"/>
              <a:t>(course id, sec id, semester, year, building, room number, time slot id)</a:t>
            </a:r>
          </a:p>
          <a:p>
            <a:pPr algn="r" rtl="1"/>
            <a:endParaRPr lang="en-US" sz="1600" dirty="0" smtClean="0"/>
          </a:p>
          <a:p>
            <a:pPr marL="0" indent="0" algn="l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Teaches relation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he-IL" sz="16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 dirty="0" smtClean="0"/>
              <a:t>We </a:t>
            </a:r>
            <a:r>
              <a:rPr lang="en-US" sz="1600" dirty="0"/>
              <a:t>need a relation to describe the association between instructors and the</a:t>
            </a:r>
          </a:p>
          <a:p>
            <a:pPr marL="0" indent="0" algn="l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sections that they teach. The relation schema to describe this association is</a:t>
            </a:r>
          </a:p>
          <a:p>
            <a:pPr marL="0" indent="0" algn="l">
              <a:buNone/>
            </a:pPr>
            <a:r>
              <a:rPr lang="en-US" sz="1600" dirty="0" smtClean="0"/>
              <a:t>teaches </a:t>
            </a:r>
            <a:r>
              <a:rPr lang="en-US" sz="1600" dirty="0"/>
              <a:t>(ID, course id, sec id, semester, year)</a:t>
            </a:r>
          </a:p>
        </p:txBody>
      </p:sp>
    </p:spTree>
    <p:extLst>
      <p:ext uri="{BB962C8B-B14F-4D97-AF65-F5344CB8AC3E}">
        <p14:creationId xmlns:p14="http://schemas.microsoft.com/office/powerpoint/2010/main" val="27462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this data into your database.</a:t>
            </a:r>
            <a:br>
              <a:rPr lang="en-US" dirty="0" smtClean="0"/>
            </a:br>
            <a:r>
              <a:rPr lang="en-US" dirty="0" smtClean="0"/>
              <a:t>Data was taken from the 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753275"/>
              </p:ext>
            </p:extLst>
          </p:nvPr>
        </p:nvGraphicFramePr>
        <p:xfrm>
          <a:off x="457200" y="1600200"/>
          <a:ext cx="31242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057400">
                <a:tc>
                  <a:txBody>
                    <a:bodyPr/>
                    <a:lstStyle/>
                    <a:p>
                      <a:r>
                        <a:rPr lang="en-US" sz="1100" noProof="1" smtClean="0"/>
                        <a:t> INSERT INTO </a:t>
                      </a:r>
                      <a:r>
                        <a:rPr lang="en-US" sz="1100" noProof="1" smtClean="0">
                          <a:solidFill>
                            <a:srgbClr val="FF0000"/>
                          </a:solidFill>
                        </a:rPr>
                        <a:t>department</a:t>
                      </a:r>
                      <a:r>
                        <a:rPr lang="en-US" sz="1100" noProof="1" smtClean="0"/>
                        <a:t>(dept_id,dept_name,building,budget) VALUES</a:t>
                      </a:r>
                    </a:p>
                    <a:p>
                      <a:r>
                        <a:rPr lang="en-US" sz="1100" noProof="1" smtClean="0"/>
                        <a:t>    (1,'Biology', 'Watson', 90000),</a:t>
                      </a:r>
                    </a:p>
                    <a:p>
                      <a:r>
                        <a:rPr lang="en-US" sz="1100" noProof="1" smtClean="0"/>
                        <a:t>    (2,'Comp. Sci.', 'Taylor', 100000),</a:t>
                      </a:r>
                    </a:p>
                    <a:p>
                      <a:r>
                        <a:rPr lang="en-US" sz="1100" noProof="1" smtClean="0"/>
                        <a:t>    (3,'Elec. Eng.', 'Taylor', 90000),</a:t>
                      </a:r>
                    </a:p>
                    <a:p>
                      <a:r>
                        <a:rPr lang="en-US" sz="1100" noProof="1" smtClean="0"/>
                        <a:t>    (4,'Finance', 'Painter', 120000),</a:t>
                      </a:r>
                    </a:p>
                    <a:p>
                      <a:r>
                        <a:rPr lang="en-US" sz="1100" noProof="1" smtClean="0"/>
                        <a:t>    (5,'History', 'Painter', 50000),</a:t>
                      </a:r>
                    </a:p>
                    <a:p>
                      <a:r>
                        <a:rPr lang="en-US" sz="1100" noProof="1" smtClean="0"/>
                        <a:t>    (6,'Music', 'Packard', 80000),</a:t>
                      </a:r>
                    </a:p>
                    <a:p>
                      <a:r>
                        <a:rPr lang="en-US" sz="1100" noProof="1" smtClean="0"/>
                        <a:t>    (7,'Physics', 'Watson', 70000)</a:t>
                      </a:r>
                      <a:endParaRPr lang="en-US" sz="11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996960"/>
              </p:ext>
            </p:extLst>
          </p:nvPr>
        </p:nvGraphicFramePr>
        <p:xfrm>
          <a:off x="4038600" y="1524000"/>
          <a:ext cx="31242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286000">
                <a:tc>
                  <a:txBody>
                    <a:bodyPr/>
                    <a:lstStyle/>
                    <a:p>
                      <a:r>
                        <a:rPr lang="en-US" sz="1000" noProof="1" smtClean="0"/>
                        <a:t> INSERT INTO </a:t>
                      </a:r>
                      <a:r>
                        <a:rPr lang="en-US" sz="1000" noProof="1" smtClean="0">
                          <a:solidFill>
                            <a:srgbClr val="FF0000"/>
                          </a:solidFill>
                        </a:rPr>
                        <a:t>instructor</a:t>
                      </a:r>
                      <a:r>
                        <a:rPr lang="en-US" sz="1000" noProof="1" smtClean="0"/>
                        <a:t>(ID,name,dept_id,salary) VALUES</a:t>
                      </a:r>
                    </a:p>
                    <a:p>
                      <a:r>
                        <a:rPr lang="en-US" sz="1000" noProof="1" smtClean="0"/>
                        <a:t>(22222 ,'Einstein', 7, 95000),</a:t>
                      </a:r>
                    </a:p>
                    <a:p>
                      <a:r>
                        <a:rPr lang="en-US" sz="1000" noProof="1" smtClean="0"/>
                        <a:t>(12121 ,'Wu', 4 ,90000),</a:t>
                      </a:r>
                    </a:p>
                    <a:p>
                      <a:r>
                        <a:rPr lang="en-US" sz="1000" noProof="1" smtClean="0"/>
                        <a:t>(32343 ,'El Said',  5, 60000),</a:t>
                      </a:r>
                    </a:p>
                    <a:p>
                      <a:r>
                        <a:rPr lang="en-US" sz="1000" noProof="1" smtClean="0"/>
                        <a:t>(45565 ,'Katz', 2, 75000),</a:t>
                      </a:r>
                    </a:p>
                    <a:p>
                      <a:r>
                        <a:rPr lang="en-US" sz="1000" noProof="1" smtClean="0"/>
                        <a:t>(98345 ,'Kim', 3 ,80000),</a:t>
                      </a:r>
                    </a:p>
                    <a:p>
                      <a:r>
                        <a:rPr lang="en-US" sz="1000" noProof="1" smtClean="0"/>
                        <a:t>(76766 ,'Crick', 1 ,72000),</a:t>
                      </a:r>
                    </a:p>
                    <a:p>
                      <a:r>
                        <a:rPr lang="en-US" sz="1000" noProof="1" smtClean="0"/>
                        <a:t>(10101 ,'Srinivasan', 2, 65000),</a:t>
                      </a:r>
                    </a:p>
                    <a:p>
                      <a:r>
                        <a:rPr lang="en-US" sz="1000" noProof="1" smtClean="0"/>
                        <a:t>(58583 ,'Califieri', 5 ,62000),</a:t>
                      </a:r>
                    </a:p>
                    <a:p>
                      <a:r>
                        <a:rPr lang="en-US" sz="1000" noProof="1" smtClean="0"/>
                        <a:t>(83821 ,'Brandt', 2 ,92000),</a:t>
                      </a:r>
                    </a:p>
                    <a:p>
                      <a:r>
                        <a:rPr lang="en-US" sz="1000" noProof="1" smtClean="0"/>
                        <a:t>(15151 ,'Mozart',6 ,40000),</a:t>
                      </a:r>
                    </a:p>
                    <a:p>
                      <a:r>
                        <a:rPr lang="en-US" sz="1000" noProof="1" smtClean="0"/>
                        <a:t>(33456 ,'Gold', 7 ,87000),</a:t>
                      </a:r>
                    </a:p>
                    <a:p>
                      <a:r>
                        <a:rPr lang="en-US" sz="1000" noProof="1" smtClean="0"/>
                        <a:t>(76543 ,'Singh', 4 ,80000)</a:t>
                      </a:r>
                      <a:endParaRPr lang="en-US" sz="10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738367"/>
              </p:ext>
            </p:extLst>
          </p:nvPr>
        </p:nvGraphicFramePr>
        <p:xfrm>
          <a:off x="381000" y="3810000"/>
          <a:ext cx="3124200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819400">
                <a:tc>
                  <a:txBody>
                    <a:bodyPr/>
                    <a:lstStyle/>
                    <a:p>
                      <a:r>
                        <a:rPr lang="en-US" sz="1100" noProof="1" smtClean="0"/>
                        <a:t> INSERT INTO </a:t>
                      </a:r>
                      <a:r>
                        <a:rPr lang="en-US" sz="1100" noProof="1" smtClean="0">
                          <a:solidFill>
                            <a:srgbClr val="FF0000"/>
                          </a:solidFill>
                        </a:rPr>
                        <a:t>course</a:t>
                      </a:r>
                      <a:r>
                        <a:rPr lang="en-US" sz="1100" noProof="1" smtClean="0"/>
                        <a:t>(course_id, title, dept_id, credits ) VALUES</a:t>
                      </a:r>
                    </a:p>
                    <a:p>
                      <a:r>
                        <a:rPr lang="en-US" sz="1100" noProof="1" smtClean="0"/>
                        <a:t>('BIO-101', 'Intro. to Biology' ,1, 4),</a:t>
                      </a:r>
                    </a:p>
                    <a:p>
                      <a:r>
                        <a:rPr lang="en-US" sz="1100" noProof="1" smtClean="0"/>
                        <a:t>('BIO-301', 'Genetics', 1, 4),</a:t>
                      </a:r>
                    </a:p>
                    <a:p>
                      <a:r>
                        <a:rPr lang="en-US" sz="1100" noProof="1" smtClean="0"/>
                        <a:t>('BIO-399', 'Computational Biology', 1, 3),</a:t>
                      </a:r>
                    </a:p>
                    <a:p>
                      <a:r>
                        <a:rPr lang="en-US" sz="1100" noProof="1" smtClean="0"/>
                        <a:t>('CS-101', 'Intro. to Computer Science', 2, 4),</a:t>
                      </a:r>
                    </a:p>
                    <a:p>
                      <a:r>
                        <a:rPr lang="en-US" sz="1100" noProof="1" smtClean="0"/>
                        <a:t>('CS-190', 'Game Design', 2, 4),</a:t>
                      </a:r>
                    </a:p>
                    <a:p>
                      <a:r>
                        <a:rPr lang="en-US" sz="1100" noProof="1" smtClean="0"/>
                        <a:t>('CS-315', 'Robotics', 2, 3),</a:t>
                      </a:r>
                    </a:p>
                    <a:p>
                      <a:r>
                        <a:rPr lang="en-US" sz="1100" noProof="1" smtClean="0"/>
                        <a:t>('CS-319', 'Image Processing', 2, 3),</a:t>
                      </a:r>
                    </a:p>
                    <a:p>
                      <a:r>
                        <a:rPr lang="en-US" sz="1100" noProof="1" smtClean="0"/>
                        <a:t>('CS-347', 'Database System Concepts', 2, 3),</a:t>
                      </a:r>
                    </a:p>
                    <a:p>
                      <a:r>
                        <a:rPr lang="en-US" sz="1100" noProof="1" smtClean="0"/>
                        <a:t>('EE-181', 'Intro. to Digital Systems', 3, 3),</a:t>
                      </a:r>
                    </a:p>
                    <a:p>
                      <a:r>
                        <a:rPr lang="en-US" sz="1100" noProof="1" smtClean="0"/>
                        <a:t>('FIN-201', 'Investment Banking', 4, 3),</a:t>
                      </a:r>
                    </a:p>
                    <a:p>
                      <a:r>
                        <a:rPr lang="en-US" sz="1100" noProof="1" smtClean="0"/>
                        <a:t>('HIS-351', 'World History', 5, 3),</a:t>
                      </a:r>
                    </a:p>
                    <a:p>
                      <a:r>
                        <a:rPr lang="en-US" sz="1100" noProof="1" smtClean="0"/>
                        <a:t>('MU-199', 'Music Video Production', 6, 3),</a:t>
                      </a:r>
                    </a:p>
                    <a:p>
                      <a:r>
                        <a:rPr lang="en-US" sz="1100" noProof="1" smtClean="0"/>
                        <a:t>('PHY-101', 'Physical Principles' ,7, 4)</a:t>
                      </a:r>
                      <a:endParaRPr lang="en-US" sz="11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070229"/>
              </p:ext>
            </p:extLst>
          </p:nvPr>
        </p:nvGraphicFramePr>
        <p:xfrm>
          <a:off x="4114800" y="3733800"/>
          <a:ext cx="41910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</a:tblGrid>
              <a:tr h="2590800">
                <a:tc>
                  <a:txBody>
                    <a:bodyPr/>
                    <a:lstStyle/>
                    <a:p>
                      <a:r>
                        <a:rPr lang="en-US" sz="1000" noProof="1" smtClean="0"/>
                        <a:t>INSERT INTO </a:t>
                      </a:r>
                      <a:r>
                        <a:rPr lang="en-US" sz="1000" noProof="1" smtClean="0">
                          <a:solidFill>
                            <a:srgbClr val="FF0000"/>
                          </a:solidFill>
                        </a:rPr>
                        <a:t>section</a:t>
                      </a:r>
                      <a:r>
                        <a:rPr lang="en-US" sz="1000" noProof="1" smtClean="0"/>
                        <a:t>(course_id, sec_id, semester, year, building,room_number,time_slot_id) VALUES</a:t>
                      </a:r>
                    </a:p>
                    <a:p>
                      <a:r>
                        <a:rPr lang="en-US" sz="1000" noProof="1" smtClean="0"/>
                        <a:t>('BIO-101', 1, 'Summer', 2009 ,'Painter', 514 ,'B'),</a:t>
                      </a:r>
                    </a:p>
                    <a:p>
                      <a:r>
                        <a:rPr lang="en-US" sz="1000" noProof="1" smtClean="0"/>
                        <a:t>('BIO-301', 1, 'Summer', 2010 ,'Painter', 514 ,'A'),</a:t>
                      </a:r>
                    </a:p>
                    <a:p>
                      <a:r>
                        <a:rPr lang="en-US" sz="1000" noProof="1" smtClean="0"/>
                        <a:t>('CS-101', 1 ,'Fall',   2009 ,'Packard', 101 ,'H'),</a:t>
                      </a:r>
                    </a:p>
                    <a:p>
                      <a:r>
                        <a:rPr lang="en-US" sz="1000" noProof="1" smtClean="0"/>
                        <a:t>('CS-101', 1 ,'Spring', 2010 ,'Packard', 101 ,'F'),</a:t>
                      </a:r>
                    </a:p>
                    <a:p>
                      <a:r>
                        <a:rPr lang="en-US" sz="1000" noProof="1" smtClean="0"/>
                        <a:t>('CS-190', 1 ,'Spring', 2009 ,'Taylor', 3128 ,'E'),</a:t>
                      </a:r>
                    </a:p>
                    <a:p>
                      <a:r>
                        <a:rPr lang="en-US" sz="1000" noProof="1" smtClean="0"/>
                        <a:t>('CS-190', 2 ,'Spring', 2009 ,'Taylor', 3128 ,'A'),</a:t>
                      </a:r>
                    </a:p>
                    <a:p>
                      <a:r>
                        <a:rPr lang="en-US" sz="1000" noProof="1" smtClean="0"/>
                        <a:t>('CS-315', 1 ,'Spring', 2010 ,'Watson', 120 ,'D'),</a:t>
                      </a:r>
                    </a:p>
                    <a:p>
                      <a:r>
                        <a:rPr lang="en-US" sz="1000" noProof="1" smtClean="0"/>
                        <a:t>('CS-319', 1 ,'Spring', 2010 ,'Watson', 100 ,'B'),</a:t>
                      </a:r>
                    </a:p>
                    <a:p>
                      <a:r>
                        <a:rPr lang="en-US" sz="1000" noProof="1" smtClean="0"/>
                        <a:t>('CS-319', 2 ,'Spring', 2010 ,'Taylor' ,3128 ,'C'),</a:t>
                      </a:r>
                    </a:p>
                    <a:p>
                      <a:r>
                        <a:rPr lang="en-US" sz="1000" noProof="1" smtClean="0"/>
                        <a:t>('CS-347', 1 ,'Fall', 2009 ,'Taylor',3128 ,'A'),</a:t>
                      </a:r>
                    </a:p>
                    <a:p>
                      <a:r>
                        <a:rPr lang="en-US" sz="1000" noProof="1" smtClean="0"/>
                        <a:t>('EE-181', 1 ,'Spring', 2009 ,'Taylor', 3128 ,'C'),</a:t>
                      </a:r>
                    </a:p>
                    <a:p>
                      <a:r>
                        <a:rPr lang="en-US" sz="1000" noProof="1" smtClean="0"/>
                        <a:t>('FIN-201', 1, 'Spring', 2010 ,'Packard', 101 ,'B'),</a:t>
                      </a:r>
                    </a:p>
                    <a:p>
                      <a:r>
                        <a:rPr lang="en-US" sz="1000" noProof="1" smtClean="0"/>
                        <a:t>('HIS-351', 1, 'Spring', 2010 ,'Painter', 514 ,'C'),</a:t>
                      </a:r>
                    </a:p>
                    <a:p>
                      <a:r>
                        <a:rPr lang="en-US" sz="1000" noProof="1" smtClean="0"/>
                        <a:t>('MU-199', 1 ,'Spring', 2010 ,'Packard', 101 ,'D'),</a:t>
                      </a:r>
                    </a:p>
                    <a:p>
                      <a:r>
                        <a:rPr lang="en-US" sz="1000" noProof="1" smtClean="0"/>
                        <a:t>('PHY-101', 1, 'Fall', 2009 ,'Watson', 100 ,'A')</a:t>
                      </a:r>
                      <a:endParaRPr lang="en-US" sz="10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912800"/>
              </p:ext>
            </p:extLst>
          </p:nvPr>
        </p:nvGraphicFramePr>
        <p:xfrm>
          <a:off x="152400" y="228600"/>
          <a:ext cx="8153400" cy="662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/>
              </a:tblGrid>
              <a:tr h="662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INSERT INTO teaches(ID, </a:t>
                      </a:r>
                      <a:r>
                        <a:rPr lang="en-US" sz="1100" dirty="0" err="1" smtClean="0"/>
                        <a:t>course_id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sec_id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semester,year</a:t>
                      </a:r>
                      <a:r>
                        <a:rPr lang="en-US" sz="1100" dirty="0" smtClean="0"/>
                        <a:t>) VALUES</a:t>
                      </a:r>
                    </a:p>
                    <a:p>
                      <a:r>
                        <a:rPr lang="en-US" sz="1100" dirty="0" smtClean="0"/>
                        <a:t>(10101, 'CS-101' ,1, 'Fall' ,2009),</a:t>
                      </a:r>
                    </a:p>
                    <a:p>
                      <a:r>
                        <a:rPr lang="en-US" sz="1100" dirty="0" smtClean="0"/>
                        <a:t>(10101, 'CS-315' ,1 ,'Spring' ,2010),</a:t>
                      </a:r>
                    </a:p>
                    <a:p>
                      <a:r>
                        <a:rPr lang="en-US" sz="1100" dirty="0" smtClean="0"/>
                        <a:t>(10101, 'CS-347' ,1 ,'Fall' ,2009),</a:t>
                      </a:r>
                    </a:p>
                    <a:p>
                      <a:r>
                        <a:rPr lang="en-US" sz="1100" dirty="0" smtClean="0"/>
                        <a:t>(12121, 'FIN-201' ,1 ,'Spring', 2010),</a:t>
                      </a:r>
                    </a:p>
                    <a:p>
                      <a:r>
                        <a:rPr lang="en-US" sz="1100" dirty="0" smtClean="0"/>
                        <a:t>(15151, 'MU-199' ,1 ,'Spring' ,2010),</a:t>
                      </a:r>
                    </a:p>
                    <a:p>
                      <a:r>
                        <a:rPr lang="en-US" sz="1100" dirty="0" smtClean="0"/>
                        <a:t>(22222, 'PHY-101', 1 ,'Fall' ,2009),</a:t>
                      </a:r>
                    </a:p>
                    <a:p>
                      <a:r>
                        <a:rPr lang="en-US" sz="1100" dirty="0" smtClean="0"/>
                        <a:t>(32343, 'HIS-351', 1 ,'Spring' ,2010),</a:t>
                      </a:r>
                    </a:p>
                    <a:p>
                      <a:r>
                        <a:rPr lang="en-US" sz="1100" dirty="0" smtClean="0"/>
                        <a:t>(45565, 'CS-101' ,1 ,'Spring' ,2010),</a:t>
                      </a:r>
                    </a:p>
                    <a:p>
                      <a:r>
                        <a:rPr lang="en-US" sz="1100" dirty="0" smtClean="0"/>
                        <a:t>(45565, 'CS-319',1 ,'Spring' ,2010),</a:t>
                      </a:r>
                    </a:p>
                    <a:p>
                      <a:r>
                        <a:rPr lang="en-US" sz="1100" dirty="0" smtClean="0"/>
                        <a:t>(76766, 'BIO-101', 1 ,'Summer' ,2009),</a:t>
                      </a:r>
                    </a:p>
                    <a:p>
                      <a:r>
                        <a:rPr lang="en-US" sz="1100" dirty="0" smtClean="0"/>
                        <a:t>(76766, 'BIO-301', 1 ,'Summer' ,2010),</a:t>
                      </a:r>
                    </a:p>
                    <a:p>
                      <a:r>
                        <a:rPr lang="en-US" sz="1100" dirty="0" smtClean="0"/>
                        <a:t>(83821, 'CS-190' ,1 ,'Spring' ,2009),</a:t>
                      </a:r>
                    </a:p>
                    <a:p>
                      <a:r>
                        <a:rPr lang="en-US" sz="1100" dirty="0" smtClean="0"/>
                        <a:t>(83821, 'CS-190' ,2 ,'Spring' ,2009),</a:t>
                      </a:r>
                    </a:p>
                    <a:p>
                      <a:r>
                        <a:rPr lang="en-US" sz="1100" dirty="0" smtClean="0"/>
                        <a:t>(83821, 'CS-319' ,2 ,'Spring' ,2010),</a:t>
                      </a:r>
                    </a:p>
                    <a:p>
                      <a:r>
                        <a:rPr lang="en-US" sz="1100" dirty="0" smtClean="0"/>
                        <a:t>(98345, 'EE-181' ,1 ,'Spring' ,2009)</a:t>
                      </a:r>
                      <a:endParaRPr lang="he-IL" sz="1100" dirty="0" smtClean="0"/>
                    </a:p>
                    <a:p>
                      <a:endParaRPr lang="he-IL" sz="1100" dirty="0" smtClean="0"/>
                    </a:p>
                    <a:p>
                      <a:endParaRPr lang="he-IL" sz="1100" dirty="0" smtClean="0"/>
                    </a:p>
                    <a:p>
                      <a:pPr algn="r" rtl="1"/>
                      <a:r>
                        <a:rPr lang="he-IL" sz="1100" dirty="0" smtClean="0"/>
                        <a:t>יש לנו</a:t>
                      </a:r>
                      <a:r>
                        <a:rPr lang="he-IL" sz="1100" baseline="0" dirty="0" smtClean="0"/>
                        <a:t> 5 טבלאות בתוך ה</a:t>
                      </a:r>
                      <a:r>
                        <a:rPr lang="en-US" sz="1100" baseline="0" dirty="0" err="1" smtClean="0"/>
                        <a:t>postgres</a:t>
                      </a:r>
                      <a:r>
                        <a:rPr lang="en-US" sz="1100" baseline="0" dirty="0" smtClean="0"/>
                        <a:t> database </a:t>
                      </a:r>
                      <a:r>
                        <a:rPr lang="he-IL" sz="1100" baseline="0" dirty="0" smtClean="0"/>
                        <a:t> שלנו , כולן מתוך הספר.</a:t>
                      </a:r>
                    </a:p>
                    <a:p>
                      <a:pPr algn="r" rtl="1"/>
                      <a:r>
                        <a:rPr lang="he-IL" sz="1100" baseline="0" dirty="0" smtClean="0"/>
                        <a:t>אפשר להתחיל לשאול שאלות פשוטות ומסובכות.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1665"/>
              </p:ext>
            </p:extLst>
          </p:nvPr>
        </p:nvGraphicFramePr>
        <p:xfrm>
          <a:off x="4267200" y="304800"/>
          <a:ext cx="33528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</a:tblGrid>
              <a:tr h="289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INSERT INTO student(ID, name, dept_id, </a:t>
                      </a:r>
                      <a:r>
                        <a:rPr lang="en-US" sz="1200" dirty="0" err="1" smtClean="0"/>
                        <a:t>tot_cred</a:t>
                      </a:r>
                      <a:r>
                        <a:rPr lang="en-US" sz="1200" dirty="0" smtClean="0"/>
                        <a:t>) VALUES</a:t>
                      </a:r>
                    </a:p>
                    <a:p>
                      <a:r>
                        <a:rPr lang="en-US" sz="1200" dirty="0" smtClean="0"/>
                        <a:t>(00128, 'Zhang', 2, 102),</a:t>
                      </a:r>
                    </a:p>
                    <a:p>
                      <a:r>
                        <a:rPr lang="en-US" sz="1200" dirty="0" smtClean="0"/>
                        <a:t>(12345, 'Shankar', 2, 32),</a:t>
                      </a:r>
                    </a:p>
                    <a:p>
                      <a:r>
                        <a:rPr lang="en-US" sz="1200" dirty="0" smtClean="0"/>
                        <a:t>(19991, 'Brandt', 5, 80),</a:t>
                      </a:r>
                    </a:p>
                    <a:p>
                      <a:r>
                        <a:rPr lang="en-US" sz="1200" dirty="0" smtClean="0"/>
                        <a:t>(23121, 'Chavez', 4, 110),</a:t>
                      </a:r>
                    </a:p>
                    <a:p>
                      <a:r>
                        <a:rPr lang="en-US" sz="1200" dirty="0" smtClean="0"/>
                        <a:t>(44553, '</a:t>
                      </a:r>
                      <a:r>
                        <a:rPr lang="en-US" sz="1200" dirty="0" err="1" smtClean="0"/>
                        <a:t>Peltier</a:t>
                      </a:r>
                      <a:r>
                        <a:rPr lang="en-US" sz="1200" dirty="0" smtClean="0"/>
                        <a:t>', 7, 56),</a:t>
                      </a:r>
                    </a:p>
                    <a:p>
                      <a:r>
                        <a:rPr lang="en-US" sz="1200" dirty="0" smtClean="0"/>
                        <a:t>(45678, 'Levy', 7, 46),</a:t>
                      </a:r>
                    </a:p>
                    <a:p>
                      <a:r>
                        <a:rPr lang="en-US" sz="1200" dirty="0" smtClean="0"/>
                        <a:t>(54321, 'Williams', 2, 54),</a:t>
                      </a:r>
                    </a:p>
                    <a:p>
                      <a:r>
                        <a:rPr lang="en-US" sz="1200" dirty="0" smtClean="0"/>
                        <a:t>(55739, 'Sanchez', 6, 38),</a:t>
                      </a:r>
                    </a:p>
                    <a:p>
                      <a:r>
                        <a:rPr lang="en-US" sz="1200" dirty="0" smtClean="0"/>
                        <a:t>(70557, 'Snow', 7, 0),</a:t>
                      </a:r>
                    </a:p>
                    <a:p>
                      <a:r>
                        <a:rPr lang="en-US" sz="1200" dirty="0" smtClean="0"/>
                        <a:t>(76543, 'Brown', 2, 58),</a:t>
                      </a:r>
                    </a:p>
                    <a:p>
                      <a:r>
                        <a:rPr lang="en-US" sz="1200" dirty="0" smtClean="0"/>
                        <a:t>(76653, '</a:t>
                      </a:r>
                      <a:r>
                        <a:rPr lang="en-US" sz="1200" dirty="0" err="1" smtClean="0"/>
                        <a:t>Aoi</a:t>
                      </a:r>
                      <a:r>
                        <a:rPr lang="en-US" sz="1200" dirty="0" smtClean="0"/>
                        <a:t>', 3, 60),</a:t>
                      </a:r>
                    </a:p>
                    <a:p>
                      <a:r>
                        <a:rPr lang="en-US" sz="1200" dirty="0" smtClean="0"/>
                        <a:t>(98765, 'Bourikas', 3, 98),</a:t>
                      </a:r>
                    </a:p>
                    <a:p>
                      <a:r>
                        <a:rPr lang="en-US" sz="1200" dirty="0" smtClean="0"/>
                        <a:t>(98988, 'Tanaka', 1, 120)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3963"/>
              </p:ext>
            </p:extLst>
          </p:nvPr>
        </p:nvGraphicFramePr>
        <p:xfrm>
          <a:off x="304800" y="3352800"/>
          <a:ext cx="358140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</a:tblGrid>
              <a:tr h="3352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INSERT INTO takes(ID, </a:t>
                      </a:r>
                      <a:r>
                        <a:rPr lang="en-US" sz="900" dirty="0" err="1" smtClean="0"/>
                        <a:t>course_id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sec_id</a:t>
                      </a:r>
                      <a:r>
                        <a:rPr lang="en-US" sz="900" dirty="0" smtClean="0"/>
                        <a:t> , semester, year , grade) VALUES</a:t>
                      </a:r>
                    </a:p>
                    <a:p>
                      <a:r>
                        <a:rPr lang="en-US" sz="900" dirty="0" smtClean="0"/>
                        <a:t>(00128, 'CS-101', 1, 'Fall', 2009 ,'A'),</a:t>
                      </a:r>
                    </a:p>
                    <a:p>
                      <a:r>
                        <a:rPr lang="en-US" sz="900" dirty="0" smtClean="0"/>
                        <a:t>(00122, 'CS-347', 1, 'Fall', 2009 ,'A-'),</a:t>
                      </a:r>
                    </a:p>
                    <a:p>
                      <a:r>
                        <a:rPr lang="en-US" sz="900" dirty="0" smtClean="0"/>
                        <a:t>(12345, 'CS-101', 1, 'Fall', 2009 ,'C'),</a:t>
                      </a:r>
                    </a:p>
                    <a:p>
                      <a:r>
                        <a:rPr lang="en-US" sz="900" dirty="0" smtClean="0"/>
                        <a:t>(12345, 'CS-190', 2, 'Spring', 2009 ,'A'),</a:t>
                      </a:r>
                    </a:p>
                    <a:p>
                      <a:r>
                        <a:rPr lang="en-US" sz="900" dirty="0" smtClean="0"/>
                        <a:t>(12345, 'CS-315', 1, 'Spring', 2010 ,'A'),</a:t>
                      </a:r>
                    </a:p>
                    <a:p>
                      <a:r>
                        <a:rPr lang="en-US" sz="900" dirty="0" smtClean="0"/>
                        <a:t>(12345, 'CS-347', 1, 'Fall', 2009 ,'A'),</a:t>
                      </a:r>
                    </a:p>
                    <a:p>
                      <a:r>
                        <a:rPr lang="en-US" sz="900" dirty="0" smtClean="0"/>
                        <a:t>(19991, 'HIS-351', 1, 'Spring', 2010 ,'B'),</a:t>
                      </a:r>
                    </a:p>
                    <a:p>
                      <a:r>
                        <a:rPr lang="en-US" sz="900" dirty="0" smtClean="0"/>
                        <a:t>(23121, 'FIN-201', 1, 'Spring', 2010 ,'C+'),</a:t>
                      </a:r>
                    </a:p>
                    <a:p>
                      <a:r>
                        <a:rPr lang="en-US" sz="900" dirty="0" smtClean="0"/>
                        <a:t>(44553, 'PHY-101', 1, 'Fall', 2009 ,'B-'),</a:t>
                      </a:r>
                    </a:p>
                    <a:p>
                      <a:r>
                        <a:rPr lang="en-US" sz="900" dirty="0" smtClean="0"/>
                        <a:t>(45678, 'CS-101' ,1, 'Fall', 2009 ,'F'),</a:t>
                      </a:r>
                    </a:p>
                    <a:p>
                      <a:r>
                        <a:rPr lang="en-US" sz="900" dirty="0" smtClean="0"/>
                        <a:t>(45678, 'CS-101' ,1, 'Spring', 2010 ,'B+'),</a:t>
                      </a:r>
                    </a:p>
                    <a:p>
                      <a:r>
                        <a:rPr lang="en-US" sz="900" dirty="0" smtClean="0"/>
                        <a:t>(45678, 'CS-319' ,1, 'Spring', 2010 ,'B'),</a:t>
                      </a:r>
                    </a:p>
                    <a:p>
                      <a:r>
                        <a:rPr lang="en-US" sz="900" dirty="0" smtClean="0"/>
                        <a:t>(54321, 'CS-101' ,1, 'Fall', 2009 ,'A-'),</a:t>
                      </a:r>
                    </a:p>
                    <a:p>
                      <a:r>
                        <a:rPr lang="en-US" sz="900" dirty="0" smtClean="0"/>
                        <a:t>(54321, 'CS-190' ,2, 'Spring', 2009 ,'B+'),</a:t>
                      </a:r>
                    </a:p>
                    <a:p>
                      <a:r>
                        <a:rPr lang="en-US" sz="900" dirty="0" smtClean="0"/>
                        <a:t>(55739, 'MU-199' ,1, 'Spring', 2010 ,'A-'),</a:t>
                      </a:r>
                    </a:p>
                    <a:p>
                      <a:r>
                        <a:rPr lang="en-US" sz="900" dirty="0" smtClean="0"/>
                        <a:t>(76543, 'CS-101' ,1, 'Fall', 2009 ,'A'),</a:t>
                      </a:r>
                    </a:p>
                    <a:p>
                      <a:r>
                        <a:rPr lang="en-US" sz="900" dirty="0" smtClean="0"/>
                        <a:t>(76543, 'CS-319' ,2, 'Spring', 2010 ,'A'),</a:t>
                      </a:r>
                    </a:p>
                    <a:p>
                      <a:r>
                        <a:rPr lang="en-US" sz="900" dirty="0" smtClean="0"/>
                        <a:t>(76653, 'EE-181' ,1, 'Spring', 2009 ,'C'),</a:t>
                      </a:r>
                    </a:p>
                    <a:p>
                      <a:r>
                        <a:rPr lang="en-US" sz="900" dirty="0" smtClean="0"/>
                        <a:t>(98765, 'CS-101' ,1, 'Fall', 2009 ,'C-'),</a:t>
                      </a:r>
                    </a:p>
                    <a:p>
                      <a:r>
                        <a:rPr lang="en-US" sz="900" dirty="0" smtClean="0"/>
                        <a:t>(98765, 'CS-315' ,1, 'Spring', 2010 ,'B'),</a:t>
                      </a:r>
                    </a:p>
                    <a:p>
                      <a:r>
                        <a:rPr lang="en-US" sz="900" dirty="0" smtClean="0"/>
                        <a:t>(98988, 'BIO-101', 1, 'Summer', 2009 ,'A'),</a:t>
                      </a:r>
                    </a:p>
                    <a:p>
                      <a:r>
                        <a:rPr lang="en-US" sz="900" dirty="0" smtClean="0"/>
                        <a:t>(98988, 'BIO-301', 1, 'Summer', 2010 ,'null')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3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 Queries on a Single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Let us consider a </a:t>
            </a:r>
            <a:r>
              <a:rPr lang="en-US" sz="1400" dirty="0" smtClean="0"/>
              <a:t>simple </a:t>
            </a:r>
            <a:r>
              <a:rPr lang="en-US" sz="1400" dirty="0"/>
              <a:t>query using our university example, “Find the </a:t>
            </a:r>
            <a:r>
              <a:rPr lang="en-US" sz="1400" dirty="0" smtClean="0"/>
              <a:t>names</a:t>
            </a:r>
            <a:r>
              <a:rPr lang="he-IL" sz="1400" dirty="0" smtClean="0"/>
              <a:t> </a:t>
            </a:r>
            <a:r>
              <a:rPr lang="en-US" sz="1400" dirty="0" smtClean="0"/>
              <a:t>of </a:t>
            </a:r>
            <a:r>
              <a:rPr lang="en-US" sz="1400" dirty="0"/>
              <a:t>all instructors</a:t>
            </a:r>
            <a:r>
              <a:rPr lang="en-US" sz="1400" dirty="0" smtClean="0"/>
              <a:t>.”</a:t>
            </a:r>
            <a:endParaRPr lang="he-IL" sz="1400" dirty="0" smtClean="0"/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r>
              <a:rPr lang="he-IL" sz="1400" dirty="0" smtClean="0"/>
              <a:t>   </a:t>
            </a:r>
            <a:endParaRPr lang="en-US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17716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78701"/>
              </p:ext>
            </p:extLst>
          </p:nvPr>
        </p:nvGraphicFramePr>
        <p:xfrm>
          <a:off x="609600" y="1981200"/>
          <a:ext cx="7696200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4648200"/>
              </a:tblGrid>
              <a:tr h="447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select name from instructor</a:t>
                      </a:r>
                      <a:r>
                        <a:rPr lang="he-IL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 </a:t>
                      </a:r>
                      <a:r>
                        <a:rPr lang="en-US" baseline="0" dirty="0" smtClean="0"/>
                        <a:t>“Find the department names of all instructors”</a:t>
                      </a:r>
                    </a:p>
                    <a:p>
                      <a:pPr algn="r" rtl="1"/>
                      <a:r>
                        <a:rPr lang="he-IL" baseline="0" dirty="0" smtClean="0"/>
                        <a:t>אני שינתי את זה ל </a:t>
                      </a:r>
                      <a:r>
                        <a:rPr lang="en-US" baseline="0" dirty="0" smtClean="0"/>
                        <a:t>dept_id </a:t>
                      </a:r>
                      <a:r>
                        <a:rPr lang="he-IL" baseline="0" dirty="0" smtClean="0"/>
                        <a:t> ולכן בלי </a:t>
                      </a:r>
                      <a:r>
                        <a:rPr lang="en-US" baseline="0" dirty="0" smtClean="0"/>
                        <a:t>join </a:t>
                      </a:r>
                      <a:r>
                        <a:rPr lang="he-IL" baseline="0" dirty="0" smtClean="0"/>
                        <a:t>לא נוכל להציג את השם של המחלקה</a:t>
                      </a:r>
                    </a:p>
                    <a:p>
                      <a:pPr algn="l" rtl="0"/>
                      <a:r>
                        <a:rPr lang="en-US" u="sng" dirty="0" smtClean="0">
                          <a:solidFill>
                            <a:schemeClr val="accent5"/>
                          </a:solidFill>
                        </a:rPr>
                        <a:t>select dept_id from instructor</a:t>
                      </a:r>
                      <a:endParaRPr lang="he-IL" u="sng" dirty="0" smtClean="0">
                        <a:solidFill>
                          <a:schemeClr val="accent5"/>
                        </a:solidFill>
                      </a:endParaRPr>
                    </a:p>
                    <a:p>
                      <a:pPr algn="l" rtl="0"/>
                      <a:r>
                        <a:rPr lang="en-US" dirty="0" smtClean="0"/>
                        <a:t>And here</a:t>
                      </a:r>
                      <a:r>
                        <a:rPr lang="en-US" baseline="0" dirty="0" smtClean="0"/>
                        <a:t> is a look for how join works: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select dept_name as "deptartment name"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from instructor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JOIN department 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 instructor.dept_id = department.dept_id</a:t>
                      </a:r>
                      <a:endParaRPr lang="he-IL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l" rtl="0"/>
                      <a:endParaRPr lang="he-IL" dirty="0" smtClean="0"/>
                    </a:p>
                    <a:p>
                      <a:pPr algn="l" rtl="0"/>
                      <a:endParaRPr lang="he-IL" dirty="0" smtClean="0"/>
                    </a:p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43424"/>
            <a:ext cx="16954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b="1" dirty="0"/>
              <a:t>CARTESIAN JOIN</a:t>
            </a:r>
            <a:r>
              <a:rPr lang="en-US" dirty="0"/>
              <a:t> or </a:t>
            </a:r>
            <a:r>
              <a:rPr lang="en-US" b="1" dirty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Cartesian product is algebraic operation on sets.</a:t>
            </a:r>
          </a:p>
          <a:p>
            <a:pPr algn="l"/>
            <a:r>
              <a:rPr lang="en-US" sz="2800" dirty="0" smtClean="0"/>
              <a:t>The new set has  axb sets. For example if set a has 3 tuples and set b has 4 tuples , then axb will have 12 tuples.</a:t>
            </a:r>
          </a:p>
          <a:p>
            <a:pPr algn="r" rtl="1"/>
            <a:r>
              <a:rPr lang="he-IL" sz="2800" dirty="0" smtClean="0"/>
              <a:t>פעולת ה </a:t>
            </a:r>
            <a:r>
              <a:rPr lang="en-US" sz="2800" dirty="0" smtClean="0"/>
              <a:t>CROSS</a:t>
            </a:r>
            <a:r>
              <a:rPr lang="he-IL" sz="2800" dirty="0" smtClean="0"/>
              <a:t>, </a:t>
            </a:r>
            <a:r>
              <a:rPr lang="en-US" sz="2800" dirty="0" smtClean="0"/>
              <a:t>CARTESIAN</a:t>
            </a:r>
            <a:r>
              <a:rPr lang="he-IL" sz="2800" dirty="0" smtClean="0"/>
              <a:t> מתבצעת על ידי עוד טבלאות ב </a:t>
            </a:r>
            <a:r>
              <a:rPr lang="en-US" sz="2800" dirty="0" smtClean="0"/>
              <a:t>FROM </a:t>
            </a:r>
            <a:r>
              <a:rPr lang="he-IL" sz="2800" dirty="0"/>
              <a:t> </a:t>
            </a:r>
            <a:r>
              <a:rPr lang="he-IL" sz="2800" dirty="0" smtClean="0"/>
              <a:t>ומתן שמות:</a:t>
            </a:r>
          </a:p>
          <a:p>
            <a:pPr marL="0" indent="0">
              <a:buNone/>
            </a:pPr>
            <a:r>
              <a:rPr lang="en-US" sz="2000" dirty="0"/>
              <a:t>SELECT  </a:t>
            </a:r>
            <a:r>
              <a:rPr lang="en-US" sz="2000" dirty="0" smtClean="0"/>
              <a:t>ta1.title </a:t>
            </a:r>
            <a:r>
              <a:rPr lang="en-US" sz="2000" dirty="0"/>
              <a:t>, ta1.author</a:t>
            </a:r>
          </a:p>
          <a:p>
            <a:pPr marL="0" indent="0">
              <a:buNone/>
            </a:pPr>
            <a:r>
              <a:rPr lang="en-US" sz="2000" dirty="0"/>
              <a:t>FROM article ta1, article </a:t>
            </a:r>
            <a:r>
              <a:rPr lang="en-US" sz="2000" dirty="0" smtClean="0"/>
              <a:t>ta2</a:t>
            </a:r>
            <a:endParaRPr lang="he-IL" sz="2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www.youtube.com/watch?v=l4j4XgVbuxc</a:t>
            </a:r>
            <a:r>
              <a:rPr lang="en-US" sz="1600" dirty="0" smtClean="0"/>
              <a:t> (</a:t>
            </a:r>
            <a:r>
              <a:rPr lang="en-US" sz="1300" dirty="0"/>
              <a:t>Algebra 9 - Cartesian Products, Ordered Pairs and </a:t>
            </a:r>
            <a:r>
              <a:rPr lang="en-US" sz="1300" dirty="0" smtClean="0"/>
              <a:t>Triples)</a:t>
            </a:r>
            <a:endParaRPr lang="en-US" sz="1600" dirty="0"/>
          </a:p>
          <a:p>
            <a:pPr marL="0" indent="0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en-US" sz="1400" dirty="0"/>
              <a:t>http://www.tutorialspoint.com/sql/sql-cartesian-joins.htm</a:t>
            </a:r>
          </a:p>
        </p:txBody>
      </p:sp>
    </p:spTree>
    <p:extLst>
      <p:ext uri="{BB962C8B-B14F-4D97-AF65-F5344CB8AC3E}">
        <p14:creationId xmlns:p14="http://schemas.microsoft.com/office/powerpoint/2010/main" val="874583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96000"/>
          </a:xfrm>
        </p:spPr>
        <p:txBody>
          <a:bodyPr>
            <a:normAutofit/>
          </a:bodyPr>
          <a:lstStyle/>
          <a:p>
            <a:r>
              <a:rPr lang="en-US" sz="1600" dirty="0"/>
              <a:t>The SQL NATURAL JOIN is a type of EQUI JOIN and is structured in such a way that, columns with </a:t>
            </a:r>
            <a:r>
              <a:rPr lang="en-US" sz="1600" u="sng" dirty="0"/>
              <a:t>same name </a:t>
            </a:r>
            <a:r>
              <a:rPr lang="en-US" sz="1600" dirty="0"/>
              <a:t>of associate tables will </a:t>
            </a:r>
            <a:r>
              <a:rPr lang="en-US" sz="1600" b="1" u="sng" dirty="0"/>
              <a:t>appear once only</a:t>
            </a:r>
            <a:r>
              <a:rPr lang="en-US" sz="1600" dirty="0" smtClean="0"/>
              <a:t>.</a:t>
            </a:r>
          </a:p>
          <a:p>
            <a:pPr algn="r" rtl="1"/>
            <a:r>
              <a:rPr lang="he-IL" sz="1600" dirty="0" smtClean="0"/>
              <a:t>נראה דוגמא:</a:t>
            </a:r>
          </a:p>
          <a:p>
            <a:pPr algn="l"/>
            <a:r>
              <a:rPr lang="en-US" sz="1600" dirty="0"/>
              <a:t>select * </a:t>
            </a:r>
            <a:r>
              <a:rPr lang="en-US" sz="1600" dirty="0" smtClean="0"/>
              <a:t>from </a:t>
            </a:r>
            <a:r>
              <a:rPr lang="en-US" sz="1600" dirty="0"/>
              <a:t>instructor </a:t>
            </a:r>
            <a:endParaRPr lang="he-IL" sz="1600" dirty="0" smtClean="0"/>
          </a:p>
          <a:p>
            <a:pPr algn="l"/>
            <a:r>
              <a:rPr lang="he-IL" sz="1600" dirty="0" smtClean="0"/>
              <a:t>מחזיר את כל</a:t>
            </a:r>
          </a:p>
          <a:p>
            <a:pPr algn="l"/>
            <a:r>
              <a:rPr lang="he-IL" sz="1600" dirty="0" smtClean="0"/>
              <a:t> השדות בטבלה</a:t>
            </a:r>
          </a:p>
          <a:p>
            <a:pPr algn="l"/>
            <a:endParaRPr lang="he-IL" sz="1600" dirty="0"/>
          </a:p>
          <a:p>
            <a:pPr algn="l"/>
            <a:endParaRPr lang="he-IL" sz="1600" dirty="0" smtClean="0"/>
          </a:p>
          <a:p>
            <a:pPr marL="0" indent="0">
              <a:buNone/>
            </a:pPr>
            <a:r>
              <a:rPr lang="en-US" sz="1600" dirty="0"/>
              <a:t>select * </a:t>
            </a:r>
            <a:r>
              <a:rPr lang="en-US" sz="1600" dirty="0" smtClean="0"/>
              <a:t>from </a:t>
            </a:r>
            <a:r>
              <a:rPr lang="en-US" sz="1600" dirty="0"/>
              <a:t>instructor </a:t>
            </a:r>
          </a:p>
          <a:p>
            <a:pPr marL="0" indent="0">
              <a:buNone/>
            </a:pPr>
            <a:r>
              <a:rPr lang="en-US" sz="1600" dirty="0"/>
              <a:t>natural join teaches 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מחזיר את כל השדות של שתי </a:t>
            </a:r>
          </a:p>
          <a:p>
            <a:pPr marL="0" indent="0" algn="r" rtl="1">
              <a:buNone/>
            </a:pPr>
            <a:r>
              <a:rPr lang="he-IL" sz="1600" dirty="0" smtClean="0"/>
              <a:t>הטבלאות כאשר הוא מאחד בין השדות</a:t>
            </a:r>
          </a:p>
          <a:p>
            <a:pPr marL="0" indent="0" algn="r" rtl="1">
              <a:buNone/>
            </a:pPr>
            <a:r>
              <a:rPr lang="he-IL" sz="1600" dirty="0" smtClean="0"/>
              <a:t>אם אותו שם ומציג רק אחד מהם</a:t>
            </a:r>
          </a:p>
          <a:p>
            <a:pPr marL="0" indent="0">
              <a:buNone/>
            </a:pPr>
            <a:endParaRPr lang="he-IL" sz="1600" dirty="0"/>
          </a:p>
          <a:p>
            <a:pPr algn="l"/>
            <a:endParaRPr lang="he-IL" sz="1600" dirty="0" smtClean="0"/>
          </a:p>
          <a:p>
            <a:pPr algn="r" rtl="1"/>
            <a:endParaRPr lang="he-IL" sz="1600" dirty="0" smtClean="0"/>
          </a:p>
          <a:p>
            <a:pPr algn="r" rtl="1"/>
            <a:endParaRPr lang="en-US" sz="1600" dirty="0" smtClean="0"/>
          </a:p>
          <a:p>
            <a:pPr algn="r" rtl="1"/>
            <a:r>
              <a:rPr lang="he-IL" sz="1600" dirty="0" smtClean="0"/>
              <a:t>ניתן גם לומר באילו שדות לאחד על ידי </a:t>
            </a:r>
            <a:r>
              <a:rPr lang="en-US" sz="1600" dirty="0" smtClean="0"/>
              <a:t>using</a:t>
            </a:r>
          </a:p>
          <a:p>
            <a:pPr algn="r" rtl="1"/>
            <a:r>
              <a:rPr lang="en-US" sz="1600" dirty="0"/>
              <a:t>select name, title</a:t>
            </a:r>
          </a:p>
          <a:p>
            <a:pPr algn="r" rtl="1"/>
            <a:r>
              <a:rPr lang="en-US" sz="1600" dirty="0" smtClean="0"/>
              <a:t>from </a:t>
            </a:r>
            <a:r>
              <a:rPr lang="en-US" sz="1600" dirty="0"/>
              <a:t>(instructor natural join teaches) join course using (course id</a:t>
            </a:r>
            <a:r>
              <a:rPr lang="en-US" sz="1600" dirty="0" smtClean="0"/>
              <a:t>)</a:t>
            </a:r>
            <a:endParaRPr lang="he-IL" sz="1600" dirty="0"/>
          </a:p>
          <a:p>
            <a:pPr algn="r" rtl="1"/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3810000" cy="18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8" y="3886200"/>
            <a:ext cx="5157876" cy="16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0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natural join	</a:t>
            </a:r>
            <a:r>
              <a:rPr lang="he-IL" dirty="0" smtClean="0"/>
              <a:t>המשך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אני ממליץ על הוידאו הזה </a:t>
            </a:r>
            <a:r>
              <a:rPr lang="en-US" sz="1200" dirty="0">
                <a:hlinkClick r:id="rId2"/>
              </a:rPr>
              <a:t>https://www.youtube.com/watch?v=_</a:t>
            </a:r>
            <a:r>
              <a:rPr lang="en-US" sz="1200" dirty="0" smtClean="0">
                <a:hlinkClick r:id="rId2"/>
              </a:rPr>
              <a:t>AYHFexeK9Q</a:t>
            </a:r>
            <a:endParaRPr lang="he-IL" sz="1200" dirty="0" smtClean="0"/>
          </a:p>
          <a:p>
            <a:pPr algn="r" rtl="1"/>
            <a:r>
              <a:rPr lang="he-IL" sz="1200" dirty="0" smtClean="0"/>
              <a:t>אז אמרנו ש </a:t>
            </a:r>
            <a:r>
              <a:rPr lang="en-US" sz="1200" dirty="0" smtClean="0"/>
              <a:t>natural join </a:t>
            </a:r>
            <a:r>
              <a:rPr lang="he-IL" sz="1200" dirty="0" smtClean="0"/>
              <a:t> מאחד בין שדות עם שם זהה אבל מה שלא נאמר הם הסוגים של ה </a:t>
            </a:r>
            <a:r>
              <a:rPr lang="en-US" sz="1200" dirty="0" smtClean="0"/>
              <a:t>natural join </a:t>
            </a:r>
          </a:p>
          <a:p>
            <a:pPr algn="r" rtl="1"/>
            <a:r>
              <a:rPr lang="he-IL" sz="1200" dirty="0" smtClean="0"/>
              <a:t>כפי שראיתם בוידאו , </a:t>
            </a:r>
            <a:r>
              <a:rPr lang="en-US" sz="1200" dirty="0" smtClean="0"/>
              <a:t>natural  join </a:t>
            </a:r>
            <a:r>
              <a:rPr lang="he-IL" sz="1200" dirty="0" smtClean="0"/>
              <a:t>  עובד עם על סוגי ה </a:t>
            </a:r>
            <a:r>
              <a:rPr lang="en-US" sz="1200" dirty="0" smtClean="0"/>
              <a:t>join    </a:t>
            </a:r>
          </a:p>
          <a:p>
            <a:pPr algn="r" rtl="1"/>
            <a:r>
              <a:rPr lang="en-US" sz="1200" dirty="0"/>
              <a:t> </a:t>
            </a:r>
            <a:r>
              <a:rPr lang="en-US" sz="1200" dirty="0" smtClean="0"/>
              <a:t>Inner join </a:t>
            </a:r>
          </a:p>
          <a:p>
            <a:pPr algn="r" rtl="1"/>
            <a:r>
              <a:rPr lang="en-US" sz="1200" dirty="0" smtClean="0"/>
              <a:t>Left outer join , right outer join , full outer join</a:t>
            </a:r>
          </a:p>
          <a:p>
            <a:pPr algn="r" rtl="1"/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join takes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left join takes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full outer join takes</a:t>
            </a:r>
          </a:p>
          <a:p>
            <a:pPr algn="r" rtl="1"/>
            <a:r>
              <a:rPr lang="he-IL" sz="1200" dirty="0" smtClean="0"/>
              <a:t>לסיכום ה </a:t>
            </a:r>
            <a:r>
              <a:rPr lang="en-US" sz="1200" dirty="0" smtClean="0"/>
              <a:t>natural join </a:t>
            </a:r>
            <a:r>
              <a:rPr lang="he-IL" sz="1200" dirty="0" smtClean="0"/>
              <a:t> חוסך לנו את ה </a:t>
            </a:r>
            <a:r>
              <a:rPr lang="en-US" sz="1200" dirty="0" smtClean="0"/>
              <a:t>ON keyword </a:t>
            </a:r>
            <a:r>
              <a:rPr lang="he-IL" sz="1200" dirty="0" smtClean="0"/>
              <a:t> במקרה שאנחנו רוצים לאחד בין טבלאות על פי שדות עם שמות זהים</a:t>
            </a:r>
          </a:p>
          <a:p>
            <a:pPr algn="r" rtl="1"/>
            <a:r>
              <a:rPr lang="he-IL" sz="1200" dirty="0" smtClean="0"/>
              <a:t>כלומר שהאיחוד יהיה בצורתו הטבעית – טבעית משמע איחוד שדות זהים  וכן השדה הכפול יוצג פעם אחת בלבד.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56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לומדים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he-IL" sz="2000" dirty="0" smtClean="0"/>
              <a:t> יש שני סוגים של תלמידים לקורס הזה.</a:t>
            </a:r>
          </a:p>
          <a:p>
            <a:pPr algn="r" rtl="1"/>
            <a:r>
              <a:rPr lang="he-IL" sz="2000" dirty="0" smtClean="0"/>
              <a:t>1. תלמיד שלא פגש מעולם </a:t>
            </a:r>
            <a:r>
              <a:rPr lang="en-US" sz="2000" dirty="0" smtClean="0"/>
              <a:t>database</a:t>
            </a:r>
            <a:r>
              <a:rPr lang="he-IL" sz="2000" dirty="0" smtClean="0"/>
              <a:t>, כתב שאילתה והשורה </a:t>
            </a:r>
            <a:endParaRPr lang="en-US" sz="2000" dirty="0" smtClean="0"/>
          </a:p>
          <a:p>
            <a:pPr algn="l"/>
            <a:r>
              <a:rPr lang="en-US" sz="2000" dirty="0" smtClean="0"/>
              <a:t>Select * from employee where id = 1 </a:t>
            </a:r>
          </a:p>
          <a:p>
            <a:pPr algn="r" rtl="1"/>
            <a:r>
              <a:rPr lang="he-IL" sz="2000" dirty="0" smtClean="0"/>
              <a:t>זרה לו לגמרי.</a:t>
            </a:r>
          </a:p>
          <a:p>
            <a:pPr algn="r" rtl="1"/>
            <a:r>
              <a:rPr lang="he-IL" sz="2000" dirty="0" smtClean="0"/>
              <a:t>2.התלמיד השני שכבר מכיר </a:t>
            </a:r>
            <a:r>
              <a:rPr lang="en-US" sz="2000" dirty="0" smtClean="0"/>
              <a:t>databases </a:t>
            </a:r>
            <a:r>
              <a:rPr lang="he-IL" sz="2000" dirty="0"/>
              <a:t> </a:t>
            </a:r>
            <a:r>
              <a:rPr lang="he-IL" sz="2000" dirty="0" smtClean="0"/>
              <a:t>כולל שאילותות 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התלמיד הראשון – אסור לו ללמוד מהספר והקורס – אי אפשר לעבור קורס כזה בלי ידע מוקדם במקום אחר שמסביר הרבה יותר טוב, פשוט ואינטואיטיבי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התלמיד השני – יקרא את הספר באנגלית על מנת לא לפספס שום דבר.</a:t>
            </a:r>
          </a:p>
          <a:p>
            <a:pPr algn="r" rtl="1"/>
            <a:r>
              <a:rPr lang="he-IL" sz="2000" dirty="0" smtClean="0"/>
              <a:t>יש לזכור – התרגילים לא יהיו קלים , המשימות והמבחן גם למי שמכיר </a:t>
            </a:r>
            <a:r>
              <a:rPr lang="en-US" sz="2000" dirty="0" smtClean="0"/>
              <a:t>database</a:t>
            </a:r>
          </a:p>
          <a:p>
            <a:pPr marL="0" indent="0" algn="r" rtl="1">
              <a:buNone/>
            </a:pPr>
            <a:r>
              <a:rPr lang="he-IL" sz="2000" dirty="0" smtClean="0"/>
              <a:t>      </a:t>
            </a:r>
            <a:r>
              <a:rPr lang="en-US" sz="2000" dirty="0" smtClean="0"/>
              <a:t>  SQL</a:t>
            </a:r>
            <a:r>
              <a:rPr lang="he-IL" sz="2000" dirty="0" smtClean="0"/>
              <a:t> </a:t>
            </a:r>
            <a:endParaRPr lang="en-US" sz="2000" dirty="0" smtClean="0"/>
          </a:p>
          <a:p>
            <a:pPr algn="r" rtl="1"/>
            <a:r>
              <a:rPr lang="he-IL" sz="2000" dirty="0" smtClean="0"/>
              <a:t>פרקים 8 ואילך הם כבר יותר מתמטיקה ומושגים שאותם נבין גם דרך מקורות נוספים.</a:t>
            </a:r>
          </a:p>
          <a:p>
            <a:pPr algn="r" rtl="1"/>
            <a:r>
              <a:rPr lang="he-IL" sz="2000" dirty="0" smtClean="0"/>
              <a:t>הרעיון הוא שמכיוון שהספר הוא באנגלית וזהו הוא קורס שנילמד במאות ואם לא אלפי אוניברסיטאות בעולם עם הספר הזה , אנחנו נראה שנוכל למצוא מידע, מורים ואפילו סטודנטים שעברו את הקורס בארצות הברית , הודו ואם תרצו גם באירן.</a:t>
            </a:r>
          </a:p>
        </p:txBody>
      </p:sp>
    </p:spTree>
    <p:extLst>
      <p:ext uri="{BB962C8B-B14F-4D97-AF65-F5344CB8AC3E}">
        <p14:creationId xmlns:p14="http://schemas.microsoft.com/office/powerpoint/2010/main" val="23333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 clause</a:t>
            </a:r>
            <a:br>
              <a:rPr lang="en-US" dirty="0"/>
            </a:br>
            <a:r>
              <a:rPr lang="en-US" dirty="0"/>
              <a:t>3.4.1 The Rename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מכיוון ש </a:t>
            </a:r>
            <a:r>
              <a:rPr lang="en-US" sz="1600" dirty="0" smtClean="0"/>
              <a:t>aggregate functions </a:t>
            </a:r>
            <a:r>
              <a:rPr lang="he-IL" sz="1600" dirty="0" smtClean="0"/>
              <a:t> </a:t>
            </a:r>
            <a:r>
              <a:rPr lang="he-IL" sz="1600" dirty="0"/>
              <a:t>-</a:t>
            </a:r>
            <a:r>
              <a:rPr lang="he-IL" sz="1600" dirty="0" smtClean="0"/>
              <a:t> או פעולות מחזירות שדה חדש או שפעולת </a:t>
            </a:r>
            <a:r>
              <a:rPr lang="en-US" sz="1600" dirty="0" smtClean="0"/>
              <a:t>join </a:t>
            </a:r>
            <a:r>
              <a:rPr lang="he-IL" sz="1600" dirty="0" smtClean="0"/>
              <a:t>יכולה להחזיר שני שדות (</a:t>
            </a:r>
            <a:r>
              <a:rPr lang="en-US" sz="1600" dirty="0" smtClean="0"/>
              <a:t> attributes</a:t>
            </a:r>
            <a:r>
              <a:rPr lang="he-IL" sz="1600" dirty="0" smtClean="0"/>
              <a:t>)</a:t>
            </a:r>
            <a:r>
              <a:rPr lang="en-US" sz="1600" dirty="0" smtClean="0"/>
              <a:t> </a:t>
            </a:r>
            <a:r>
              <a:rPr lang="he-IL" sz="1600" dirty="0" smtClean="0"/>
              <a:t>באותו שם  או שאנחנו פשוט רוצים לשנות את ה </a:t>
            </a:r>
            <a:r>
              <a:rPr lang="en-US" sz="1600" dirty="0" smtClean="0"/>
              <a:t>attribute name </a:t>
            </a:r>
            <a:r>
              <a:rPr lang="he-IL" sz="1600" dirty="0" smtClean="0"/>
              <a:t> נוכל לעשות זאת בפעולה שנקראת </a:t>
            </a:r>
            <a:r>
              <a:rPr lang="en-US" sz="1600" dirty="0" smtClean="0"/>
              <a:t>rename </a:t>
            </a:r>
            <a:r>
              <a:rPr lang="he-IL" sz="1600" dirty="0" smtClean="0"/>
              <a:t> עם </a:t>
            </a:r>
            <a:r>
              <a:rPr lang="he-IL" sz="1600" dirty="0"/>
              <a:t> </a:t>
            </a:r>
            <a:r>
              <a:rPr lang="he-IL" sz="1600" dirty="0" smtClean="0"/>
              <a:t>משפט ה </a:t>
            </a:r>
            <a:r>
              <a:rPr lang="en-US" sz="1600" dirty="0" smtClean="0"/>
              <a:t>AS</a:t>
            </a:r>
            <a:r>
              <a:rPr lang="he-IL" sz="1600" dirty="0" smtClean="0"/>
              <a:t>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משפט ה </a:t>
            </a:r>
            <a:r>
              <a:rPr lang="en-US" sz="1600" dirty="0" smtClean="0"/>
              <a:t>AS </a:t>
            </a:r>
            <a:r>
              <a:rPr lang="he-IL" sz="1600" dirty="0"/>
              <a:t> </a:t>
            </a:r>
            <a:r>
              <a:rPr lang="he-IL" sz="1600" dirty="0" smtClean="0"/>
              <a:t>יכול להופיע גם ב </a:t>
            </a:r>
            <a:r>
              <a:rPr lang="en-US" sz="1600" dirty="0" smtClean="0"/>
              <a:t>select </a:t>
            </a:r>
            <a:r>
              <a:rPr lang="he-IL" sz="1600" dirty="0" smtClean="0"/>
              <a:t> ו גם ב </a:t>
            </a:r>
            <a:r>
              <a:rPr lang="en-US" sz="1600" dirty="0" smtClean="0"/>
              <a:t>from</a:t>
            </a:r>
          </a:p>
          <a:p>
            <a:pPr marL="0" indent="0" algn="l">
              <a:buNone/>
            </a:pPr>
            <a:r>
              <a:rPr lang="en-US" sz="1600" dirty="0" smtClean="0"/>
              <a:t>select </a:t>
            </a:r>
            <a:r>
              <a:rPr lang="en-US" sz="1600" dirty="0"/>
              <a:t>I.name as "instructor name", T.course_id</a:t>
            </a:r>
          </a:p>
          <a:p>
            <a:pPr marL="0" indent="0" algn="l">
              <a:buNone/>
            </a:pPr>
            <a:r>
              <a:rPr lang="en-US" sz="1600" dirty="0"/>
              <a:t>from instructor as I , teaches as T</a:t>
            </a:r>
          </a:p>
          <a:p>
            <a:pPr marL="0" indent="0" algn="l">
              <a:buNone/>
            </a:pPr>
            <a:r>
              <a:rPr lang="en-US" sz="1600" dirty="0"/>
              <a:t>where I.ID = </a:t>
            </a:r>
            <a:r>
              <a:rPr lang="en-US" sz="1600" dirty="0" smtClean="0"/>
              <a:t>T.ID</a:t>
            </a:r>
          </a:p>
          <a:p>
            <a:pPr marL="0" indent="0" algn="r" rtl="1">
              <a:buNone/>
            </a:pPr>
            <a:r>
              <a:rPr lang="he-IL" sz="1600" dirty="0" smtClean="0"/>
              <a:t>נזכור ש </a:t>
            </a:r>
            <a:r>
              <a:rPr lang="en-US" sz="1600" dirty="0" smtClean="0"/>
              <a:t>AS</a:t>
            </a:r>
            <a:r>
              <a:rPr lang="he-IL" sz="1600" dirty="0" smtClean="0"/>
              <a:t> היא פעולת ה </a:t>
            </a:r>
            <a:r>
              <a:rPr lang="en-US" sz="1600" dirty="0" smtClean="0"/>
              <a:t>rename </a:t>
            </a:r>
            <a:r>
              <a:rPr lang="he-IL" sz="1600" dirty="0" smtClean="0"/>
              <a:t> אשר נפגוש מאוחר יותר ב </a:t>
            </a:r>
            <a:r>
              <a:rPr lang="en-US" sz="1600" dirty="0" smtClean="0"/>
              <a:t>relational algebra </a:t>
            </a:r>
            <a:r>
              <a:rPr lang="el-GR" sz="1600" dirty="0"/>
              <a:t> </a:t>
            </a:r>
            <a:r>
              <a:rPr lang="el-GR" sz="2400" dirty="0" smtClean="0"/>
              <a:t>ρ</a:t>
            </a:r>
            <a:endParaRPr lang="en-US" sz="2400" dirty="0" smtClean="0"/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98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Join, Group  by and Having </a:t>
            </a:r>
            <a:r>
              <a:rPr lang="he-IL" sz="1600" dirty="0" smtClean="0"/>
              <a:t>דוגמא ל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Aggregate function – count 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en-US" sz="1800" dirty="0" smtClean="0"/>
              <a:t> </a:t>
            </a:r>
            <a:r>
              <a:rPr lang="he-IL" sz="1800" dirty="0" smtClean="0"/>
              <a:t>נבקש לדעת לראות את כל המרצים והמחלקות שהם נמצאים בהם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select Count(dept_name) as "count"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JOIN department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ON instructor.dept_id =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department.dept_id</a:t>
            </a:r>
          </a:p>
          <a:p>
            <a:pPr marL="0" indent="0" algn="r" rtl="1">
              <a:buNone/>
            </a:pPr>
            <a:r>
              <a:rPr lang="he-IL" sz="1800" dirty="0" smtClean="0"/>
              <a:t>נקבל מספר אחד כתוצאה: 12 – יש לנו 12 מרצים בטבלה </a:t>
            </a:r>
            <a:r>
              <a:rPr lang="en-US" sz="1800" dirty="0" smtClean="0"/>
              <a:t>instructor </a:t>
            </a:r>
          </a:p>
          <a:p>
            <a:pPr marL="0" indent="0" algn="r" rtl="1">
              <a:buNone/>
            </a:pPr>
            <a:r>
              <a:rPr lang="he-IL" sz="1800" dirty="0" smtClean="0"/>
              <a:t>עכשיו נרצה לדעת כמה מרצים יש לנו בכל תחום. לשם כך נאחד את המחלקות באמצעות </a:t>
            </a:r>
            <a:r>
              <a:rPr lang="en-US" sz="1800" dirty="0" smtClean="0"/>
              <a:t>group by.    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נרצה לספור כמה באמצעות </a:t>
            </a:r>
            <a:r>
              <a:rPr lang="en-US" sz="1800" dirty="0" smtClean="0"/>
              <a:t>count</a:t>
            </a:r>
          </a:p>
          <a:p>
            <a:pPr marL="0" indent="0">
              <a:buNone/>
            </a:pPr>
            <a:r>
              <a:rPr lang="en-US" sz="1800" dirty="0"/>
              <a:t>select dept_name , count(dept_name) as "count"</a:t>
            </a:r>
          </a:p>
          <a:p>
            <a:pPr marL="0" indent="0">
              <a:buNone/>
            </a:pPr>
            <a:r>
              <a:rPr lang="en-US" sz="1800" dirty="0"/>
              <a:t>from instructor</a:t>
            </a:r>
          </a:p>
          <a:p>
            <a:pPr marL="0" indent="0">
              <a:buNone/>
            </a:pPr>
            <a:r>
              <a:rPr lang="en-US" sz="1800" dirty="0"/>
              <a:t>JOIN department </a:t>
            </a:r>
          </a:p>
          <a:p>
            <a:pPr marL="0" indent="0">
              <a:buNone/>
            </a:pPr>
            <a:r>
              <a:rPr lang="en-US" sz="1800" dirty="0"/>
              <a:t>ON instructor.dept_id = department.dept_id</a:t>
            </a:r>
          </a:p>
          <a:p>
            <a:pPr marL="0" indent="0">
              <a:buNone/>
            </a:pPr>
            <a:r>
              <a:rPr lang="en-US" sz="1800" dirty="0"/>
              <a:t>group by </a:t>
            </a:r>
            <a:r>
              <a:rPr lang="en-US" sz="1800" dirty="0" smtClean="0"/>
              <a:t>dept_name</a:t>
            </a:r>
          </a:p>
          <a:p>
            <a:pPr marL="0" indent="0" algn="r" rtl="1">
              <a:buNone/>
            </a:pPr>
            <a:r>
              <a:rPr lang="he-IL" sz="1800" dirty="0" smtClean="0"/>
              <a:t>פעולה אחרונה. לארח שאיחדנו את המחלקות, נברר באילו מחלקות יש רק מרצה אחד:</a:t>
            </a:r>
          </a:p>
          <a:p>
            <a:pPr marL="0" indent="0" algn="r" rtl="1">
              <a:buNone/>
            </a:pPr>
            <a:endParaRPr lang="en-US" sz="1800" dirty="0" smtClean="0"/>
          </a:p>
          <a:p>
            <a:pPr marL="0" indent="0" algn="l">
              <a:buNone/>
            </a:pPr>
            <a:r>
              <a:rPr lang="en-US" sz="1200" dirty="0"/>
              <a:t>select dept_name , count(dept_name) as "count"</a:t>
            </a:r>
          </a:p>
          <a:p>
            <a:pPr marL="0" indent="0" algn="l">
              <a:buNone/>
            </a:pPr>
            <a:r>
              <a:rPr lang="en-US" sz="1200" dirty="0"/>
              <a:t>from instructor</a:t>
            </a:r>
          </a:p>
          <a:p>
            <a:pPr marL="0" indent="0" algn="l">
              <a:buNone/>
            </a:pPr>
            <a:r>
              <a:rPr lang="en-US" sz="1200" dirty="0"/>
              <a:t>JOIN department </a:t>
            </a:r>
          </a:p>
          <a:p>
            <a:pPr marL="0" indent="0" algn="l">
              <a:buNone/>
            </a:pPr>
            <a:r>
              <a:rPr lang="en-US" sz="1200" dirty="0"/>
              <a:t>ON instructor.dept_id = department.dept_id</a:t>
            </a:r>
          </a:p>
          <a:p>
            <a:pPr marL="0" indent="0" algn="l">
              <a:buNone/>
            </a:pPr>
            <a:r>
              <a:rPr lang="en-US" sz="1200" dirty="0"/>
              <a:t>group by dept_name</a:t>
            </a:r>
          </a:p>
          <a:p>
            <a:pPr marL="0" indent="0" algn="l">
              <a:buNone/>
            </a:pPr>
            <a:r>
              <a:rPr lang="en-US" sz="1200" b="1" dirty="0"/>
              <a:t>having</a:t>
            </a:r>
            <a:r>
              <a:rPr lang="en-US" sz="1200" dirty="0"/>
              <a:t> count(dept_name)  = 1</a:t>
            </a:r>
            <a:endParaRPr lang="en-US" sz="1200" dirty="0" smtClean="0"/>
          </a:p>
          <a:p>
            <a:pPr marL="0" indent="0" algn="r" rtl="1">
              <a:buNone/>
            </a:pPr>
            <a:r>
              <a:rPr lang="he-IL" sz="1000" dirty="0" smtClean="0"/>
              <a:t>שכחתי לציין שיש אתר מצויין ללמוד </a:t>
            </a:r>
            <a:r>
              <a:rPr lang="en-US" sz="1000" dirty="0" smtClean="0"/>
              <a:t>SQL</a:t>
            </a:r>
            <a:r>
              <a:rPr lang="he-IL" sz="1000" dirty="0" smtClean="0"/>
              <a:t> מהר </a:t>
            </a:r>
          </a:p>
          <a:p>
            <a:pPr marL="0" indent="0" algn="r" rtl="1">
              <a:buNone/>
            </a:pP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www.w3schools.com/sql/sql_having.asp</a:t>
            </a:r>
            <a:endParaRPr lang="he-IL" sz="1000" dirty="0" smtClean="0"/>
          </a:p>
          <a:p>
            <a:pPr marL="0" indent="0" algn="r" rtl="1">
              <a:buNone/>
            </a:pPr>
            <a:r>
              <a:rPr lang="en-US" sz="1000" dirty="0"/>
              <a:t>http://www.w3schools.com/sql/default.asp</a:t>
            </a:r>
            <a:endParaRPr lang="en-US" sz="1000" dirty="0" smtClean="0"/>
          </a:p>
          <a:p>
            <a:pPr marL="0" indent="0" algn="r" rtl="1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Sub query helps to find answers like get me the minimum salary or the seconds big salary, </a:t>
            </a:r>
          </a:p>
          <a:p>
            <a:pPr algn="l"/>
            <a:r>
              <a:rPr lang="en-US" sz="1600" dirty="0" smtClean="0"/>
              <a:t>Highest </a:t>
            </a:r>
            <a:r>
              <a:rPr lang="en-US" sz="1600" dirty="0" err="1" smtClean="0"/>
              <a:t>salery</a:t>
            </a:r>
            <a:r>
              <a:rPr lang="en-US" sz="1600" dirty="0" smtClean="0"/>
              <a:t> , with the </a:t>
            </a:r>
            <a:r>
              <a:rPr lang="en-US" sz="1600" dirty="0" err="1" smtClean="0"/>
              <a:t>entrire</a:t>
            </a:r>
            <a:r>
              <a:rPr lang="en-US" sz="1600" dirty="0" smtClean="0"/>
              <a:t> row</a:t>
            </a:r>
          </a:p>
          <a:p>
            <a:pPr marL="0" indent="0" algn="l">
              <a:buNone/>
            </a:pPr>
            <a:r>
              <a:rPr lang="en-US" sz="1600" dirty="0" smtClean="0"/>
              <a:t>        Show the </a:t>
            </a:r>
            <a:r>
              <a:rPr lang="en-US" sz="1600" u="sng" dirty="0" smtClean="0"/>
              <a:t>lowest salary </a:t>
            </a:r>
            <a:r>
              <a:rPr lang="en-US" sz="1600" dirty="0" smtClean="0"/>
              <a:t>and  its entire information</a:t>
            </a:r>
            <a:endParaRPr lang="en-US" sz="1600" dirty="0"/>
          </a:p>
          <a:p>
            <a:r>
              <a:rPr lang="en-US" sz="1600" dirty="0"/>
              <a:t>select * from instructor where salary =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min(salary) from instructor</a:t>
            </a:r>
            <a:r>
              <a:rPr lang="en-US" sz="1600" dirty="0"/>
              <a:t>) </a:t>
            </a:r>
            <a:endParaRPr lang="he-IL" sz="1600" dirty="0" smtClean="0"/>
          </a:p>
          <a:p>
            <a:pPr algn="r" rtl="1"/>
            <a:r>
              <a:rPr lang="he-IL" sz="1600" dirty="0" smtClean="0"/>
              <a:t>ה </a:t>
            </a:r>
            <a:r>
              <a:rPr lang="en-US" sz="1600" dirty="0" smtClean="0"/>
              <a:t>sub query </a:t>
            </a:r>
            <a:r>
              <a:rPr lang="he-IL" sz="1600" dirty="0" smtClean="0"/>
              <a:t> הוא שימושי ובעיקר נשאל במבחנים וראיונות עבודה:</a:t>
            </a:r>
          </a:p>
          <a:p>
            <a:pPr algn="r" rtl="1"/>
            <a:r>
              <a:rPr lang="he-IL" sz="1600" dirty="0" smtClean="0"/>
              <a:t>לדוגמה: מהי המשכורת השנייה בגודלה אצל המורים: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instructor where salary &lt; (select max(salary) from instructor) </a:t>
            </a:r>
            <a:endParaRPr lang="he-IL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600" dirty="0" smtClean="0"/>
              <a:t>השורה בכתום היא </a:t>
            </a:r>
            <a:r>
              <a:rPr lang="en-US" sz="1600" dirty="0" smtClean="0"/>
              <a:t>sub query </a:t>
            </a:r>
            <a:r>
              <a:rPr lang="he-IL" sz="1600" dirty="0" smtClean="0"/>
              <a:t> והיא קודם תמצא לנו את ה משכורת המקסימלית באופן דימני מהטבלה.</a:t>
            </a:r>
          </a:p>
          <a:p>
            <a:pPr marL="0" indent="0" algn="r" rtl="1">
              <a:buNone/>
            </a:pPr>
            <a:r>
              <a:rPr lang="he-IL" sz="1600" dirty="0" smtClean="0"/>
              <a:t>ואז נשאל משפט </a:t>
            </a:r>
            <a:r>
              <a:rPr lang="en-US" sz="1600" dirty="0" smtClean="0"/>
              <a:t>where </a:t>
            </a:r>
            <a:r>
              <a:rPr lang="he-IL" sz="1600" dirty="0" smtClean="0"/>
              <a:t> פשוט איזה משכורת קטנה מהמקסימום.</a:t>
            </a:r>
          </a:p>
          <a:p>
            <a:pPr marL="0" indent="0" algn="r" rtl="1">
              <a:buNone/>
            </a:pPr>
            <a:r>
              <a:rPr lang="he-IL" sz="1600" dirty="0" smtClean="0"/>
              <a:t>אם אנחנו רוצים להחזיר את כל השדות של המשכורת אחת פחות אז נעשה עוד </a:t>
            </a:r>
            <a:r>
              <a:rPr lang="en-US" sz="1600" dirty="0" smtClean="0"/>
              <a:t>sub query:</a:t>
            </a:r>
          </a:p>
          <a:p>
            <a:pPr marL="0" indent="0" algn="l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* from </a:t>
            </a:r>
            <a:r>
              <a:rPr lang="en-US" sz="1600" dirty="0"/>
              <a:t>instructor</a:t>
            </a:r>
          </a:p>
          <a:p>
            <a:pPr marL="0" indent="0" algn="l">
              <a:buNone/>
            </a:pPr>
            <a:r>
              <a:rPr lang="en-US" sz="1600" dirty="0"/>
              <a:t>where salary = (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 instructor where salary &lt; (select max(salary) from instructor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1600" dirty="0" smtClean="0"/>
              <a:t>)</a:t>
            </a:r>
          </a:p>
          <a:p>
            <a:pPr marL="0" indent="0" algn="r" rtl="1">
              <a:buNone/>
            </a:pPr>
            <a:r>
              <a:rPr lang="he-IL" sz="1600" dirty="0" smtClean="0"/>
              <a:t>כאן השורה בכתום הם שני </a:t>
            </a:r>
            <a:r>
              <a:rPr lang="en-US" sz="1600" dirty="0" smtClean="0"/>
              <a:t>sub query </a:t>
            </a:r>
            <a:r>
              <a:rPr lang="he-IL" sz="1600" dirty="0"/>
              <a:t> </a:t>
            </a:r>
            <a:r>
              <a:rPr lang="he-IL" sz="1600" dirty="0" smtClean="0"/>
              <a:t>אשר מחזירים את המשכורת האחת פחות הגבוהה ביותר </a:t>
            </a:r>
          </a:p>
          <a:p>
            <a:pPr marL="0" indent="0" algn="r" rtl="1">
              <a:buNone/>
            </a:pPr>
            <a:r>
              <a:rPr lang="he-IL" sz="1600" dirty="0" smtClean="0"/>
              <a:t>וה </a:t>
            </a:r>
            <a:r>
              <a:rPr lang="en-US" sz="1600" dirty="0" smtClean="0"/>
              <a:t>select </a:t>
            </a:r>
            <a:r>
              <a:rPr lang="he-IL" sz="1600" dirty="0"/>
              <a:t> </a:t>
            </a:r>
            <a:r>
              <a:rPr lang="he-IL" sz="1600" dirty="0" smtClean="0"/>
              <a:t>מבחוץ שואל לגבי המספר הזה ומחזיר את כל השדות.</a:t>
            </a:r>
            <a:endParaRPr lang="en-US" sz="1600" dirty="0" smtClean="0"/>
          </a:p>
          <a:p>
            <a:pPr marL="0" indent="0" algn="l">
              <a:buNone/>
            </a:pPr>
            <a:endParaRPr lang="he-IL" sz="1600" dirty="0" smtClean="0"/>
          </a:p>
          <a:p>
            <a:pPr marL="0" indent="0" algn="l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88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</a:t>
            </a:r>
            <a:r>
              <a:rPr lang="he-IL" dirty="0" smtClean="0"/>
              <a:t> –</a:t>
            </a:r>
            <a:r>
              <a:rPr lang="en-US" dirty="0" smtClean="0"/>
              <a:t> common table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en-US" sz="1100" dirty="0"/>
              <a:t> </a:t>
            </a:r>
            <a:r>
              <a:rPr lang="en-US" sz="1100" b="1" dirty="0"/>
              <a:t>result</a:t>
            </a:r>
            <a:r>
              <a:rPr lang="en-US" sz="1100" dirty="0"/>
              <a:t> as</a:t>
            </a:r>
          </a:p>
          <a:p>
            <a:pPr marL="0" indent="0">
              <a:buNone/>
            </a:pPr>
            <a:r>
              <a:rPr lang="en-US" sz="1100" dirty="0"/>
              <a:t>(</a:t>
            </a:r>
          </a:p>
          <a:p>
            <a:pPr marL="0" indent="0">
              <a:buNone/>
            </a:pPr>
            <a:r>
              <a:rPr lang="en-US" sz="1100" b="1" dirty="0"/>
              <a:t>  </a:t>
            </a:r>
            <a:r>
              <a:rPr lang="en-US" sz="1100" dirty="0"/>
              <a:t>select * , </a:t>
            </a:r>
            <a:r>
              <a:rPr lang="en-US" sz="1100" b="1" dirty="0"/>
              <a:t>dense_rank()</a:t>
            </a:r>
            <a:r>
              <a:rPr lang="en-US" sz="1100" dirty="0"/>
              <a:t> over  ( order by salary desc) as rank</a:t>
            </a:r>
          </a:p>
          <a:p>
            <a:pPr marL="0" indent="0">
              <a:buNone/>
            </a:pPr>
            <a:r>
              <a:rPr lang="en-US" sz="1100" dirty="0"/>
              <a:t>  from instructor</a:t>
            </a:r>
          </a:p>
          <a:p>
            <a:pPr marL="0" indent="0">
              <a:buNone/>
            </a:pP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select  * from </a:t>
            </a:r>
            <a:r>
              <a:rPr lang="en-US" sz="1100" b="1" dirty="0"/>
              <a:t>result</a:t>
            </a:r>
            <a:r>
              <a:rPr lang="en-US" sz="1100" dirty="0"/>
              <a:t> where rank = </a:t>
            </a:r>
            <a:r>
              <a:rPr lang="en-US" sz="1100" dirty="0" smtClean="0"/>
              <a:t>2</a:t>
            </a:r>
          </a:p>
          <a:p>
            <a:pPr marL="0" indent="0" algn="r" rtl="1">
              <a:buNone/>
            </a:pPr>
            <a:r>
              <a:rPr lang="en-US" sz="1100" dirty="0" smtClean="0"/>
              <a:t>CTE </a:t>
            </a:r>
            <a:r>
              <a:rPr lang="he-IL" sz="1100" dirty="0" smtClean="0"/>
              <a:t> מאפשר לנו לרשום ביטוי שנוכל להתשמש בנו  בשאילתה ושהוא פועל גם כ </a:t>
            </a:r>
            <a:r>
              <a:rPr lang="en-US" sz="1100" dirty="0" smtClean="0"/>
              <a:t>sub query</a:t>
            </a:r>
          </a:p>
          <a:p>
            <a:pPr marL="0" indent="0" algn="r" rtl="1">
              <a:buNone/>
            </a:pPr>
            <a:r>
              <a:rPr lang="he-IL" sz="1100" dirty="0" smtClean="0"/>
              <a:t>זוהי תוצאת ה </a:t>
            </a:r>
            <a:r>
              <a:rPr lang="en-US" sz="1100" dirty="0" smtClean="0"/>
              <a:t>dense_rank</a:t>
            </a:r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ואז שואלים מהו ה </a:t>
            </a:r>
            <a:r>
              <a:rPr lang="en-US" sz="1100" dirty="0" smtClean="0"/>
              <a:t>dense_rank = 2</a:t>
            </a:r>
            <a:endParaRPr lang="en-US" sz="11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52101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19800"/>
            <a:ext cx="532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3.4.2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ה % הוא כמו ה * שמכירים  %</a:t>
            </a:r>
            <a:r>
              <a:rPr lang="en-US" sz="1600" dirty="0" err="1" smtClean="0"/>
              <a:t>bos</a:t>
            </a:r>
            <a:r>
              <a:rPr lang="he-IL" sz="1600" dirty="0" smtClean="0"/>
              <a:t>%  - כל המחרוזות שמכילות </a:t>
            </a:r>
            <a:r>
              <a:rPr lang="en-US" sz="1600" dirty="0" err="1" smtClean="0"/>
              <a:t>bos</a:t>
            </a:r>
            <a:r>
              <a:rPr lang="en-US" sz="1600" dirty="0" smtClean="0"/>
              <a:t> </a:t>
            </a:r>
            <a:r>
              <a:rPr lang="he-IL" sz="1600" dirty="0" smtClean="0"/>
              <a:t> בתוכן</a:t>
            </a:r>
            <a:endParaRPr lang="en-US" sz="1600" dirty="0" smtClean="0"/>
          </a:p>
          <a:p>
            <a:pPr algn="r" rtl="1"/>
            <a:endParaRPr lang="en-US" sz="1600" dirty="0"/>
          </a:p>
          <a:p>
            <a:pPr algn="r" rtl="1"/>
            <a:endParaRPr lang="en-US" sz="1600" dirty="0" smtClean="0"/>
          </a:p>
          <a:p>
            <a:pPr algn="r" rtl="1"/>
            <a:r>
              <a:rPr lang="he-IL" sz="1600" dirty="0" smtClean="0"/>
              <a:t>דוגמא:</a:t>
            </a:r>
            <a:endParaRPr lang="en-US" sz="1600" dirty="0"/>
          </a:p>
          <a:p>
            <a:pPr marL="0" indent="0" algn="l">
              <a:buNone/>
            </a:pPr>
            <a:r>
              <a:rPr lang="en-US" sz="1600" dirty="0"/>
              <a:t>select dept_name , building</a:t>
            </a:r>
          </a:p>
          <a:p>
            <a:pPr marL="0" indent="0" algn="l">
              <a:buNone/>
            </a:pPr>
            <a:r>
              <a:rPr lang="en-US" sz="1600" dirty="0"/>
              <a:t>from department</a:t>
            </a:r>
          </a:p>
          <a:p>
            <a:pPr marL="0" indent="0" algn="l">
              <a:buNone/>
            </a:pPr>
            <a:r>
              <a:rPr lang="en-US" sz="1600" dirty="0"/>
              <a:t>where building like '%</a:t>
            </a:r>
            <a:r>
              <a:rPr lang="en-US" sz="1600" dirty="0" err="1"/>
              <a:t>Wat</a:t>
            </a:r>
            <a:r>
              <a:rPr lang="en-US" sz="1600" dirty="0" smtClean="0"/>
              <a:t>%'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en-US" sz="1600" dirty="0" smtClean="0"/>
              <a:t>Escape </a:t>
            </a:r>
            <a:r>
              <a:rPr lang="en-US" sz="1600" dirty="0" err="1" smtClean="0"/>
              <a:t>charcaters</a:t>
            </a:r>
            <a:r>
              <a:rPr lang="en-US" sz="1600" dirty="0" smtClean="0"/>
              <a:t> \</a:t>
            </a:r>
          </a:p>
          <a:p>
            <a:pPr marL="0" indent="0" algn="r" rtl="1">
              <a:buNone/>
            </a:pPr>
            <a:endParaRPr lang="he-IL" sz="16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3624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8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with result as</a:t>
            </a:r>
          </a:p>
          <a:p>
            <a:pPr marL="0" indent="0">
              <a:buNone/>
            </a:pPr>
            <a:r>
              <a:rPr lang="en-US" sz="1200" dirty="0"/>
              <a:t>(</a:t>
            </a:r>
          </a:p>
          <a:p>
            <a:pPr marL="0" indent="0">
              <a:buNone/>
            </a:pPr>
            <a:r>
              <a:rPr lang="en-US" sz="1200" dirty="0"/>
              <a:t>  select * </a:t>
            </a:r>
          </a:p>
          <a:p>
            <a:pPr marL="0" indent="0">
              <a:buNone/>
            </a:pPr>
            <a:r>
              <a:rPr lang="en-US" sz="1200" dirty="0"/>
              <a:t>  from instructor</a:t>
            </a:r>
          </a:p>
          <a:p>
            <a:pPr marL="0" indent="0">
              <a:buNone/>
            </a:pPr>
            <a:r>
              <a:rPr lang="en-US" sz="1200" dirty="0"/>
              <a:t>  where salary = 95000</a:t>
            </a:r>
          </a:p>
          <a:p>
            <a:pPr marL="0" indent="0">
              <a:buNone/>
            </a:pP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select  * from result </a:t>
            </a:r>
          </a:p>
          <a:p>
            <a:pPr marL="0" indent="0">
              <a:buNone/>
            </a:pPr>
            <a:r>
              <a:rPr lang="en-US" sz="1200" dirty="0"/>
              <a:t>inner join department</a:t>
            </a:r>
          </a:p>
          <a:p>
            <a:pPr marL="0" indent="0">
              <a:buNone/>
            </a:pPr>
            <a:r>
              <a:rPr lang="en-US" sz="1200" dirty="0"/>
              <a:t>on result.dept_id = department.dept_id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 smtClean="0"/>
              <a:t>We can use the result of the CTE  as input to inner join for example.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CTE helps with difficult queries where question are including more then </a:t>
            </a:r>
            <a:r>
              <a:rPr lang="en-US" sz="1200" smtClean="0"/>
              <a:t>two relations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275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3.4.4 Ordering the Display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SQL offers </a:t>
            </a:r>
            <a:r>
              <a:rPr lang="en-US" sz="1200" dirty="0" smtClean="0"/>
              <a:t>the </a:t>
            </a:r>
            <a:r>
              <a:rPr lang="en-US" sz="1200" dirty="0"/>
              <a:t>user some control over the order in which tuples in a </a:t>
            </a:r>
            <a:r>
              <a:rPr lang="en-US" sz="1200" dirty="0" smtClean="0"/>
              <a:t>relation are </a:t>
            </a:r>
            <a:r>
              <a:rPr lang="en-US" sz="1200" dirty="0"/>
              <a:t>displayed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order </a:t>
            </a:r>
            <a:r>
              <a:rPr lang="en-US" sz="1200" dirty="0" smtClean="0"/>
              <a:t>by  and field name.  The default is for ascending order.</a:t>
            </a:r>
            <a:r>
              <a:rPr lang="he-IL" sz="1200" dirty="0" smtClean="0"/>
              <a:t>)</a:t>
            </a:r>
            <a:r>
              <a:rPr lang="en-US" sz="1200" dirty="0" smtClean="0"/>
              <a:t> </a:t>
            </a:r>
            <a:r>
              <a:rPr lang="he-IL" sz="1200" dirty="0" smtClean="0"/>
              <a:t>סדר עולה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Furthermore, ordering can be performed on multiple attributes.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79668"/>
              </p:ext>
            </p:extLst>
          </p:nvPr>
        </p:nvGraphicFramePr>
        <p:xfrm>
          <a:off x="762000" y="22098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name </a:t>
                      </a:r>
                      <a:r>
                        <a:rPr lang="en-US" dirty="0" err="1" smtClean="0"/>
                        <a:t>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name desc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1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3.4.5 Where Clause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 smtClean="0"/>
              <a:t>במקום להשתמש ב &gt; = &lt;  במשפט </a:t>
            </a:r>
            <a:r>
              <a:rPr lang="en-US" sz="2400" dirty="0" smtClean="0"/>
              <a:t>where</a:t>
            </a:r>
          </a:p>
          <a:p>
            <a:pPr algn="r" rtl="1"/>
            <a:r>
              <a:rPr lang="he-IL" sz="2400" dirty="0" smtClean="0"/>
              <a:t>נוכל להתשמש ב </a:t>
            </a:r>
            <a:r>
              <a:rPr lang="en-US" sz="2400" dirty="0" smtClean="0"/>
              <a:t>between  and</a:t>
            </a:r>
          </a:p>
          <a:p>
            <a:pPr marL="0" indent="0" algn="l">
              <a:buNone/>
            </a:pPr>
            <a:r>
              <a:rPr lang="en-US" sz="1200" dirty="0"/>
              <a:t>select name</a:t>
            </a:r>
          </a:p>
          <a:p>
            <a:pPr marL="0" indent="0" algn="l">
              <a:buNone/>
            </a:pPr>
            <a:r>
              <a:rPr lang="en-US" sz="1200" dirty="0" smtClean="0"/>
              <a:t>from </a:t>
            </a:r>
            <a:r>
              <a:rPr lang="en-US" sz="1200" dirty="0"/>
              <a:t>instructor</a:t>
            </a:r>
          </a:p>
          <a:p>
            <a:pPr marL="0" indent="0" algn="l">
              <a:buNone/>
            </a:pPr>
            <a:r>
              <a:rPr lang="en-US" sz="1200" dirty="0" smtClean="0"/>
              <a:t>where </a:t>
            </a:r>
            <a:r>
              <a:rPr lang="en-US" sz="1200" dirty="0"/>
              <a:t>salary between 90000 and </a:t>
            </a:r>
            <a:r>
              <a:rPr lang="en-US" sz="1200" dirty="0" smtClean="0"/>
              <a:t>100000</a:t>
            </a:r>
          </a:p>
          <a:p>
            <a:pPr marL="0" indent="0" algn="r" rtl="1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04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 The Union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(select </a:t>
            </a:r>
            <a:r>
              <a:rPr lang="en-US" sz="1400" dirty="0" err="1"/>
              <a:t>course_id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section</a:t>
            </a:r>
          </a:p>
          <a:p>
            <a:pPr marL="0" indent="0">
              <a:buNone/>
            </a:pPr>
            <a:r>
              <a:rPr lang="en-US" sz="1400" dirty="0"/>
              <a:t>where semester = 'Fall' and year= 2009)</a:t>
            </a:r>
          </a:p>
          <a:p>
            <a:pPr marL="0" indent="0">
              <a:buNone/>
            </a:pPr>
            <a:r>
              <a:rPr lang="en-US" sz="1400" dirty="0"/>
              <a:t>union</a:t>
            </a:r>
          </a:p>
          <a:p>
            <a:pPr marL="0" indent="0">
              <a:buNone/>
            </a:pPr>
            <a:r>
              <a:rPr lang="en-US" sz="1400" dirty="0"/>
              <a:t>(select </a:t>
            </a:r>
            <a:r>
              <a:rPr lang="en-US" sz="1400" dirty="0" err="1"/>
              <a:t>course_id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section</a:t>
            </a:r>
          </a:p>
          <a:p>
            <a:pPr marL="0" indent="0">
              <a:buNone/>
            </a:pPr>
            <a:r>
              <a:rPr lang="en-US" sz="1400" dirty="0"/>
              <a:t>where </a:t>
            </a:r>
            <a:r>
              <a:rPr lang="en-US" sz="1400" dirty="0" smtClean="0"/>
              <a:t>semester </a:t>
            </a:r>
            <a:r>
              <a:rPr lang="en-US" sz="1400" dirty="0"/>
              <a:t>= 'Spring' and year= 2010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union operation automatically </a:t>
            </a:r>
            <a:r>
              <a:rPr lang="en-US" sz="1400" u="sng" dirty="0"/>
              <a:t>eliminates </a:t>
            </a:r>
            <a:r>
              <a:rPr lang="en-US" sz="1400" u="sng" dirty="0" smtClean="0"/>
              <a:t>duplicates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58864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8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functions</a:t>
            </a:r>
            <a:br>
              <a:rPr lang="en-US" dirty="0"/>
            </a:br>
            <a:r>
              <a:rPr lang="en-US" sz="1600" dirty="0"/>
              <a:t>3.7.1 Basic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/>
          <a:lstStyle/>
          <a:p>
            <a:r>
              <a:rPr lang="en-US" dirty="0" smtClean="0"/>
              <a:t>Count, min, max , </a:t>
            </a:r>
            <a:r>
              <a:rPr lang="en-US" dirty="0" err="1" smtClean="0"/>
              <a:t>avg</a:t>
            </a:r>
            <a:r>
              <a:rPr lang="en-US" dirty="0" smtClean="0"/>
              <a:t>, sum</a:t>
            </a:r>
          </a:p>
          <a:p>
            <a:pPr algn="r" rtl="1"/>
            <a:r>
              <a:rPr lang="he-IL" sz="2000" dirty="0" smtClean="0"/>
              <a:t>פעולות אלו יכולות להתבצע ברמת הטבלה , ברמת </a:t>
            </a:r>
            <a:r>
              <a:rPr lang="en-US" sz="2000" dirty="0" smtClean="0"/>
              <a:t>grouping </a:t>
            </a:r>
            <a:r>
              <a:rPr lang="he-IL" sz="2000" dirty="0" smtClean="0"/>
              <a:t> ו משפט ש </a:t>
            </a:r>
            <a:r>
              <a:rPr lang="en-US" sz="2000" dirty="0" smtClean="0"/>
              <a:t>having </a:t>
            </a:r>
            <a:r>
              <a:rPr lang="he-IL" sz="2000" dirty="0" smtClean="0"/>
              <a:t>יכול להכיל גם אותם להבדיל ממשפט ה </a:t>
            </a:r>
            <a:r>
              <a:rPr lang="en-US" sz="2000" dirty="0" smtClean="0"/>
              <a:t>where</a:t>
            </a:r>
            <a:endParaRPr lang="he-IL" sz="2000" dirty="0" smtClean="0"/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min(salary)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    // will return 40000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count(name)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 // will return 12 in our case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will return 95000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sum(salary)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will return the total payroll of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all instructors 898000.00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(salary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will return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74833.333333333333</a:t>
            </a:r>
          </a:p>
          <a:p>
            <a:endParaRPr lang="he-IL" sz="1600" dirty="0" smtClean="0"/>
          </a:p>
          <a:p>
            <a:pPr algn="r" rtl="1"/>
            <a:r>
              <a:rPr lang="he-IL" sz="1600" dirty="0" smtClean="0"/>
              <a:t>בהמשך נראה דוגמאות מורכבות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24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ומבנה נתונים</a:t>
            </a:r>
            <a:r>
              <a:rPr lang="en-US" dirty="0" smtClean="0"/>
              <a:t>SQL</a:t>
            </a:r>
            <a:r>
              <a:rPr lang="he-IL" dirty="0" smtClean="0"/>
              <a:t> מי שלא מכיר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r" rtl="1"/>
            <a:r>
              <a:rPr lang="he-IL" sz="2000" dirty="0" smtClean="0"/>
              <a:t>מכיוון שהקורס יעבוד עם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  </a:t>
            </a:r>
            <a:r>
              <a:rPr lang="he-IL" sz="2000" dirty="0"/>
              <a:t> </a:t>
            </a:r>
            <a:r>
              <a:rPr lang="he-IL" sz="2000" dirty="0" smtClean="0"/>
              <a:t>צריך ללמוד את הסביבה ואת שפת </a:t>
            </a:r>
            <a:r>
              <a:rPr lang="en-US" sz="2000" dirty="0" smtClean="0"/>
              <a:t>SQL</a:t>
            </a:r>
            <a:endParaRPr lang="he-IL" sz="2000" dirty="0" smtClean="0"/>
          </a:p>
          <a:p>
            <a:pPr algn="r" rtl="1"/>
            <a:r>
              <a:rPr lang="he-IL" sz="2000" dirty="0" smtClean="0"/>
              <a:t>אבל </a:t>
            </a:r>
            <a:r>
              <a:rPr lang="en-US" sz="2000" dirty="0" smtClean="0"/>
              <a:t>SQL </a:t>
            </a:r>
            <a:r>
              <a:rPr lang="he-IL" sz="2000" dirty="0"/>
              <a:t> </a:t>
            </a:r>
            <a:r>
              <a:rPr lang="he-IL" sz="2000" dirty="0" smtClean="0"/>
              <a:t>זה </a:t>
            </a:r>
            <a:r>
              <a:rPr lang="en-US" sz="2000" dirty="0" smtClean="0"/>
              <a:t>SQL </a:t>
            </a:r>
            <a:r>
              <a:rPr lang="he-IL" sz="2000" dirty="0"/>
              <a:t> </a:t>
            </a:r>
            <a:r>
              <a:rPr lang="he-IL" sz="2000" dirty="0" smtClean="0"/>
              <a:t>בכל מקום לכן ההמלצה שלי היא ללמוד </a:t>
            </a:r>
            <a:r>
              <a:rPr lang="en-US" sz="2000" dirty="0" smtClean="0"/>
              <a:t>SQL  </a:t>
            </a:r>
            <a:r>
              <a:rPr lang="he-IL" sz="2000" dirty="0" smtClean="0"/>
              <a:t> על </a:t>
            </a:r>
            <a:r>
              <a:rPr lang="en-US" sz="2000" dirty="0" smtClean="0"/>
              <a:t>SQL Server</a:t>
            </a:r>
            <a:r>
              <a:rPr lang="he-IL" sz="2000" dirty="0" smtClean="0"/>
              <a:t> </a:t>
            </a:r>
          </a:p>
          <a:p>
            <a:pPr marL="0" indent="0" algn="r" rtl="1">
              <a:buNone/>
            </a:pPr>
            <a:r>
              <a:rPr lang="he-IL" sz="2000" dirty="0"/>
              <a:t> </a:t>
            </a:r>
            <a:r>
              <a:rPr lang="he-IL" sz="2000" dirty="0" smtClean="0"/>
              <a:t>    קודם בלינק הזה:</a:t>
            </a:r>
          </a:p>
          <a:p>
            <a:pPr marL="0" indent="0" algn="r" rtl="1">
              <a:buNone/>
            </a:pPr>
            <a:r>
              <a:rPr lang="en-US" sz="1600" dirty="0" smtClean="0">
                <a:hlinkClick r:id="rId2"/>
              </a:rPr>
              <a:t>https://www.youtube.com/watch?v=ZNObiptSMSI&amp;list=PL08903FB7ACA1C2FB</a:t>
            </a: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2900" dirty="0" smtClean="0"/>
              <a:t>הבחור קוראים לי </a:t>
            </a:r>
            <a:r>
              <a:rPr lang="en-US" sz="2900" dirty="0" err="1" smtClean="0"/>
              <a:t>kudvenkat</a:t>
            </a:r>
            <a:r>
              <a:rPr lang="en-US" sz="2900" dirty="0" smtClean="0"/>
              <a:t> – </a:t>
            </a:r>
            <a:r>
              <a:rPr lang="en-US" sz="2900" dirty="0" err="1" smtClean="0"/>
              <a:t>venkat</a:t>
            </a:r>
            <a:r>
              <a:rPr lang="en-US" sz="2900" dirty="0" smtClean="0"/>
              <a:t> </a:t>
            </a:r>
            <a:r>
              <a:rPr lang="he-IL" sz="2900" dirty="0" smtClean="0"/>
              <a:t> בחור הודי אלוף!</a:t>
            </a:r>
          </a:p>
          <a:p>
            <a:pPr marL="0" indent="0" algn="r" rtl="1">
              <a:buNone/>
            </a:pPr>
            <a:r>
              <a:rPr lang="he-IL" sz="2900" dirty="0" smtClean="0"/>
              <a:t>מלמד המון טכנולוגיות יש לו 135 שעורים של עד 20 דקות מקסימום – יש קצרים יותר</a:t>
            </a:r>
          </a:p>
          <a:p>
            <a:pPr marL="0" indent="0" algn="r" rtl="1">
              <a:buNone/>
            </a:pPr>
            <a:r>
              <a:rPr lang="he-IL" sz="2900" dirty="0" smtClean="0"/>
              <a:t>מה שתוכלו לעשות זה שני דברים – תבחרו אחד.</a:t>
            </a:r>
          </a:p>
          <a:p>
            <a:pPr algn="r" rtl="1">
              <a:buAutoNum type="arabicPeriod"/>
            </a:pPr>
            <a:r>
              <a:rPr lang="he-IL" sz="2900" dirty="0" smtClean="0"/>
              <a:t>תתקינו </a:t>
            </a:r>
            <a:r>
              <a:rPr lang="en-US" sz="2900" dirty="0" smtClean="0"/>
              <a:t>SQL Server express 2012   </a:t>
            </a:r>
            <a:r>
              <a:rPr lang="he-IL" sz="2900" dirty="0" smtClean="0"/>
              <a:t>  או 2014  איזה שתרצו. – זו גירסה חינם</a:t>
            </a:r>
          </a:p>
          <a:p>
            <a:pPr marL="0" indent="0" algn="r" rtl="1">
              <a:buNone/>
            </a:pPr>
            <a:r>
              <a:rPr lang="he-IL" sz="2900" dirty="0" smtClean="0"/>
              <a:t>     ל</a:t>
            </a:r>
            <a:r>
              <a:rPr lang="en-US" sz="2900" dirty="0" smtClean="0"/>
              <a:t> SQL server </a:t>
            </a:r>
            <a:r>
              <a:rPr lang="he-IL" sz="2900" dirty="0" smtClean="0"/>
              <a:t> יש </a:t>
            </a:r>
            <a:r>
              <a:rPr lang="en-US" sz="2900" dirty="0" smtClean="0"/>
              <a:t>Management studio </a:t>
            </a:r>
            <a:r>
              <a:rPr lang="he-IL" sz="2900" dirty="0" smtClean="0"/>
              <a:t> ואיתו תוכלו ללמוד את ה </a:t>
            </a:r>
            <a:r>
              <a:rPr lang="en-US" sz="2900" dirty="0" smtClean="0"/>
              <a:t>SQL</a:t>
            </a:r>
            <a:endParaRPr lang="he-IL" sz="2900" dirty="0" smtClean="0"/>
          </a:p>
          <a:p>
            <a:pPr marL="0" indent="0" algn="r" rtl="1">
              <a:buNone/>
            </a:pPr>
            <a:r>
              <a:rPr lang="he-IL" sz="2900" dirty="0" smtClean="0"/>
              <a:t>2. תתקינו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en-US" sz="2900" dirty="0" err="1" smtClean="0"/>
              <a:t>sql</a:t>
            </a:r>
            <a:r>
              <a:rPr lang="en-US" sz="2900" dirty="0" smtClean="0"/>
              <a:t>  </a:t>
            </a:r>
            <a:r>
              <a:rPr lang="he-IL" sz="2900" dirty="0" smtClean="0"/>
              <a:t> ותעבדו עדיין עם ההרצאות שלו.</a:t>
            </a:r>
          </a:p>
          <a:p>
            <a:pPr marL="0" indent="0" algn="r" rtl="1">
              <a:buNone/>
            </a:pPr>
            <a:endParaRPr lang="he-IL" sz="2900" dirty="0"/>
          </a:p>
          <a:p>
            <a:pPr marL="0" indent="0" algn="r" rtl="1">
              <a:buNone/>
            </a:pPr>
            <a:r>
              <a:rPr lang="he-IL" sz="2900" dirty="0" smtClean="0"/>
              <a:t>כאן, מייד אחרי סקירת ההקדמה , אני אתקין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en-US" sz="2900" dirty="0" err="1" smtClean="0"/>
              <a:t>sql</a:t>
            </a:r>
            <a:r>
              <a:rPr lang="en-US" sz="2900" dirty="0" smtClean="0"/>
              <a:t> </a:t>
            </a:r>
            <a:r>
              <a:rPr lang="he-IL" sz="2900" dirty="0" smtClean="0"/>
              <a:t> ואראה מגוון רחב של שאילתות </a:t>
            </a:r>
            <a:r>
              <a:rPr lang="en-US" sz="2900" dirty="0" err="1" smtClean="0"/>
              <a:t>sql</a:t>
            </a:r>
            <a:r>
              <a:rPr lang="en-US" sz="2900" dirty="0" smtClean="0"/>
              <a:t> </a:t>
            </a:r>
            <a:r>
              <a:rPr lang="he-IL" sz="2900" dirty="0" smtClean="0"/>
              <a:t> </a:t>
            </a:r>
          </a:p>
          <a:p>
            <a:pPr marL="0" indent="0" algn="r" rtl="1">
              <a:buNone/>
            </a:pPr>
            <a:r>
              <a:rPr lang="he-IL" sz="2900" dirty="0" smtClean="0"/>
              <a:t>הסביבה של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he-IL" sz="2900" dirty="0"/>
              <a:t> </a:t>
            </a:r>
            <a:r>
              <a:rPr lang="he-IL" sz="2900" dirty="0" smtClean="0"/>
              <a:t>שונה מהסביבה של </a:t>
            </a:r>
            <a:r>
              <a:rPr lang="en-US" sz="2900" dirty="0" err="1" smtClean="0"/>
              <a:t>sqlserver</a:t>
            </a:r>
            <a:r>
              <a:rPr lang="en-US" sz="2900" dirty="0" smtClean="0"/>
              <a:t> </a:t>
            </a:r>
            <a:r>
              <a:rPr lang="he-IL" sz="2900" dirty="0"/>
              <a:t> </a:t>
            </a:r>
            <a:r>
              <a:rPr lang="he-IL" sz="2900" dirty="0" smtClean="0"/>
              <a:t>אז למי שאין זמן להכיר את הסביבה של </a:t>
            </a:r>
            <a:r>
              <a:rPr lang="en-US" sz="2900" dirty="0" err="1" smtClean="0"/>
              <a:t>sql</a:t>
            </a:r>
            <a:r>
              <a:rPr lang="en-US" sz="2900" dirty="0" smtClean="0"/>
              <a:t> server </a:t>
            </a:r>
            <a:r>
              <a:rPr lang="he-IL" sz="2900" dirty="0" smtClean="0"/>
              <a:t> וגם </a:t>
            </a:r>
            <a:r>
              <a:rPr lang="en-US" sz="2900" dirty="0" err="1" smtClean="0"/>
              <a:t>postgres</a:t>
            </a:r>
            <a:endParaRPr lang="en-US" sz="2900" dirty="0" smtClean="0"/>
          </a:p>
          <a:p>
            <a:pPr marL="0" indent="0" algn="r" rtl="1">
              <a:buNone/>
            </a:pPr>
            <a:r>
              <a:rPr lang="he-IL" sz="2900" dirty="0" smtClean="0"/>
              <a:t>מומלץ ישר להתחיל עם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he-IL" sz="2900" dirty="0" smtClean="0"/>
              <a:t> ו </a:t>
            </a:r>
            <a:r>
              <a:rPr lang="en-US" sz="2900" dirty="0" err="1" smtClean="0"/>
              <a:t>kudvenkat</a:t>
            </a:r>
            <a:endParaRPr lang="he-IL" sz="2900" dirty="0" smtClean="0"/>
          </a:p>
          <a:p>
            <a:pPr algn="r" rtl="1">
              <a:buAutoNum type="arabicPeriod"/>
            </a:pPr>
            <a:endParaRPr lang="he-IL" sz="1600" dirty="0" smtClean="0"/>
          </a:p>
          <a:p>
            <a:pPr algn="r" rtl="1">
              <a:buAutoNum type="arabicPeriod"/>
            </a:pPr>
            <a:endParaRPr lang="en-US" sz="1600" dirty="0" smtClean="0"/>
          </a:p>
          <a:p>
            <a:pPr algn="r" rtl="1">
              <a:buAutoNum type="arabicPeriod"/>
            </a:pPr>
            <a:endParaRPr lang="en-US" sz="1600" dirty="0" smtClean="0"/>
          </a:p>
          <a:p>
            <a:pPr marL="0" indent="0" algn="r" rt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50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Aggregate function</a:t>
            </a:r>
            <a:r>
              <a:rPr lang="he-IL" dirty="0" smtClean="0"/>
              <a:t> </a:t>
            </a:r>
            <a:br>
              <a:rPr lang="he-IL" dirty="0" smtClean="0"/>
            </a:br>
            <a:r>
              <a:rPr lang="en-US" dirty="0" smtClean="0"/>
              <a:t>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distinct</a:t>
            </a:r>
            <a:r>
              <a:rPr lang="en-US" dirty="0" smtClean="0"/>
              <a:t> to eliminate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אותם כבר ראינו קודם, נראה משהו חדש הפעם:  </a:t>
            </a:r>
            <a:r>
              <a:rPr lang="en-US" sz="1600" dirty="0" smtClean="0"/>
              <a:t>distinct</a:t>
            </a:r>
          </a:p>
          <a:p>
            <a:pPr algn="r" rtl="1"/>
            <a:r>
              <a:rPr lang="he-IL" sz="1600" dirty="0" smtClean="0"/>
              <a:t>נניח שאנחנו רוצים לדעת כמה מורים מלמדים באביב מסויים:</a:t>
            </a:r>
          </a:p>
          <a:p>
            <a:pPr algn="r" rtl="1"/>
            <a:endParaRPr lang="he-IL" sz="1600" dirty="0"/>
          </a:p>
          <a:p>
            <a:pPr algn="r" rtl="1"/>
            <a:endParaRPr lang="en-US" sz="1600" dirty="0"/>
          </a:p>
          <a:p>
            <a:pPr marL="0" indent="0" algn="l">
              <a:buNone/>
            </a:pPr>
            <a:r>
              <a:rPr lang="en-US" sz="1600" dirty="0"/>
              <a:t>select count </a:t>
            </a:r>
            <a:r>
              <a:rPr lang="en-US" sz="1600" dirty="0" smtClean="0"/>
              <a:t>(ID</a:t>
            </a:r>
            <a:r>
              <a:rPr lang="en-US" sz="1600" dirty="0"/>
              <a:t>)</a:t>
            </a:r>
          </a:p>
          <a:p>
            <a:pPr marL="0" indent="0" algn="l">
              <a:buNone/>
            </a:pPr>
            <a:r>
              <a:rPr lang="en-US" sz="1600" dirty="0"/>
              <a:t>from teaches</a:t>
            </a:r>
          </a:p>
          <a:p>
            <a:pPr marL="0" indent="0" algn="l">
              <a:buNone/>
            </a:pPr>
            <a:r>
              <a:rPr lang="en-US" sz="1600" dirty="0"/>
              <a:t>where semester = 'Spring' and year = </a:t>
            </a:r>
            <a:r>
              <a:rPr lang="en-US" sz="1600" dirty="0" smtClean="0"/>
              <a:t>2010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בנתונים שיש בידינו בטבלה נקבל 7 – מכיוון שיש מורה שמלמד שני קורסים באביב 2010 והוא נספר פעמיים.</a:t>
            </a:r>
          </a:p>
          <a:p>
            <a:pPr marL="0" indent="0">
              <a:buNone/>
            </a:pPr>
            <a:r>
              <a:rPr lang="en-US" sz="1600" dirty="0"/>
              <a:t>select count </a:t>
            </a:r>
            <a:r>
              <a:rPr lang="en-US" sz="1600" dirty="0" smtClean="0"/>
              <a:t>(distinct ID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from teaches</a:t>
            </a:r>
          </a:p>
          <a:p>
            <a:pPr marL="0" indent="0">
              <a:buNone/>
            </a:pPr>
            <a:r>
              <a:rPr lang="en-US" sz="1600" dirty="0"/>
              <a:t>where semester = 'Spring' and year = 2010</a:t>
            </a: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על ידי הוספת </a:t>
            </a:r>
            <a:r>
              <a:rPr lang="en-US" sz="1600" dirty="0" smtClean="0"/>
              <a:t>distinct </a:t>
            </a:r>
            <a:r>
              <a:rPr lang="he-IL" sz="1600" dirty="0" smtClean="0"/>
              <a:t> אנחנו מורידים כפילויות ולכן הפעם נקבל 6.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9284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3.7.2 Aggregation with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400" dirty="0" smtClean="0"/>
              <a:t>מצא את המשכורת הגבוהה ביותר בכל מחלקה בניפרד והצג את השם.</a:t>
            </a:r>
          </a:p>
          <a:p>
            <a:pPr algn="r" rtl="1"/>
            <a:r>
              <a:rPr lang="he-IL" sz="1400" dirty="0" smtClean="0"/>
              <a:t>אז כזכור הפרדנו בין שם המחלקה לטבלה ניפרדת </a:t>
            </a:r>
          </a:p>
          <a:p>
            <a:pPr algn="r" rtl="1"/>
            <a:r>
              <a:rPr lang="he-IL" sz="1400" dirty="0" smtClean="0"/>
              <a:t>ולכן נשתמש ב </a:t>
            </a:r>
            <a:r>
              <a:rPr lang="en-US" sz="1400" dirty="0" smtClean="0"/>
              <a:t>join </a:t>
            </a:r>
            <a:r>
              <a:rPr lang="he-IL" sz="1400" dirty="0" smtClean="0"/>
              <a:t> ונרשום</a:t>
            </a:r>
          </a:p>
          <a:p>
            <a:pPr marL="0" indent="0" algn="l">
              <a:buNone/>
            </a:pPr>
            <a:r>
              <a:rPr lang="en-US" sz="1400" dirty="0"/>
              <a:t>select D.dept_name,max(salary)  from instructor as I</a:t>
            </a:r>
          </a:p>
          <a:p>
            <a:pPr marL="0" indent="0" algn="l">
              <a:buNone/>
            </a:pPr>
            <a:r>
              <a:rPr lang="en-US" sz="1400" dirty="0"/>
              <a:t>join department  AS D</a:t>
            </a:r>
          </a:p>
          <a:p>
            <a:pPr marL="0" indent="0" algn="l">
              <a:buNone/>
            </a:pPr>
            <a:r>
              <a:rPr lang="en-US" sz="1400" dirty="0"/>
              <a:t>on I.dept_id = d.dept_id</a:t>
            </a:r>
          </a:p>
          <a:p>
            <a:pPr marL="0" indent="0" algn="l">
              <a:buNone/>
            </a:pPr>
            <a:r>
              <a:rPr lang="en-US" sz="1400" dirty="0"/>
              <a:t>group by d.dept_name</a:t>
            </a:r>
          </a:p>
        </p:txBody>
      </p:sp>
    </p:spTree>
    <p:extLst>
      <p:ext uri="{BB962C8B-B14F-4D97-AF65-F5344CB8AC3E}">
        <p14:creationId xmlns:p14="http://schemas.microsoft.com/office/powerpoint/2010/main" val="36865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In and </a:t>
            </a:r>
            <a:r>
              <a:rPr lang="en-US" sz="2000" dirty="0"/>
              <a:t>Not in</a:t>
            </a:r>
            <a:br>
              <a:rPr lang="en-US" sz="2000" dirty="0"/>
            </a:br>
            <a:r>
              <a:rPr lang="en-US" sz="2000" dirty="0"/>
              <a:t>Nested </a:t>
            </a:r>
            <a:r>
              <a:rPr lang="en-US" sz="2000" dirty="0" smtClean="0"/>
              <a:t>Sub queries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3.8.1 Set </a:t>
            </a:r>
            <a:r>
              <a:rPr lang="en-US" sz="2000" dirty="0" smtClean="0"/>
              <a:t>Membership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72759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4419600"/>
              </a:tblGrid>
              <a:tr h="4953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select distinct course id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from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where semester = ’Fall’ and year= 2009 and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course id in (select course id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from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where semester = ’Spring’ and year= 2010);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נרצה</a:t>
                      </a:r>
                      <a:r>
                        <a:rPr lang="he-IL" baseline="0" dirty="0" smtClean="0"/>
                        <a:t> לדעת איזה קורסים היו גם ב סתיו 2009</a:t>
                      </a:r>
                    </a:p>
                    <a:p>
                      <a:pPr algn="r" rtl="1"/>
                      <a:r>
                        <a:rPr lang="he-IL" dirty="0" smtClean="0"/>
                        <a:t>וגם איזה קורסים היו באביב</a:t>
                      </a:r>
                      <a:r>
                        <a:rPr lang="he-IL" baseline="0" dirty="0" smtClean="0"/>
                        <a:t> 2010.</a:t>
                      </a:r>
                    </a:p>
                    <a:p>
                      <a:pPr algn="r" rtl="1"/>
                      <a:r>
                        <a:rPr lang="he-IL" baseline="0" dirty="0" smtClean="0"/>
                        <a:t>המילה הבולטת היא וגם.</a:t>
                      </a:r>
                    </a:p>
                    <a:p>
                      <a:pPr algn="r" rtl="1"/>
                      <a:r>
                        <a:rPr lang="he-IL" baseline="0" dirty="0" smtClean="0"/>
                        <a:t>אפשר לרשום איזה כ </a:t>
                      </a:r>
                      <a:r>
                        <a:rPr lang="en-US" baseline="0" dirty="0" smtClean="0"/>
                        <a:t>where  clause </a:t>
                      </a:r>
                      <a:r>
                        <a:rPr lang="he-IL" baseline="0" dirty="0" smtClean="0"/>
                        <a:t> ארוך</a:t>
                      </a:r>
                    </a:p>
                    <a:p>
                      <a:pPr algn="r" rtl="1"/>
                      <a:r>
                        <a:rPr lang="he-IL" baseline="0" dirty="0" smtClean="0"/>
                        <a:t>ואפשר לבצע חיתוך באמצעות </a:t>
                      </a:r>
                      <a:r>
                        <a:rPr lang="en-US" baseline="0" dirty="0" smtClean="0"/>
                        <a:t>in</a:t>
                      </a:r>
                    </a:p>
                    <a:p>
                      <a:pPr algn="r" rtl="1"/>
                      <a:r>
                        <a:rPr lang="he-IL" baseline="0" dirty="0" smtClean="0"/>
                        <a:t>אנחנו מריצים כאן שתי שאילתות ובאמצעות </a:t>
                      </a:r>
                      <a:r>
                        <a:rPr lang="en-US" baseline="0" dirty="0" smtClean="0"/>
                        <a:t>in</a:t>
                      </a:r>
                    </a:p>
                    <a:p>
                      <a:pPr algn="r" rtl="1"/>
                      <a:r>
                        <a:rPr lang="he-IL" baseline="0" dirty="0" smtClean="0"/>
                        <a:t>מחזרים אלו שקיימים בשנייה.</a:t>
                      </a:r>
                    </a:p>
                    <a:p>
                      <a:pPr algn="r" rtl="1"/>
                      <a:endParaRPr lang="he-IL" baseline="0" dirty="0" smtClean="0"/>
                    </a:p>
                    <a:p>
                      <a:pPr algn="r" rtl="1"/>
                      <a:endParaRPr lang="he-IL" baseline="0" dirty="0" smtClean="0"/>
                    </a:p>
                    <a:p>
                      <a:pPr algn="r" rtl="1"/>
                      <a:r>
                        <a:rPr lang="he-IL" baseline="0" dirty="0" smtClean="0"/>
                        <a:t>אם נרצה את אלו שקיימים בראשונה אך לא בשנייה נשתמש ב </a:t>
                      </a:r>
                      <a:r>
                        <a:rPr lang="en-US" baseline="0" dirty="0" smtClean="0"/>
                        <a:t>not in</a:t>
                      </a:r>
                      <a:endParaRPr lang="he-IL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where with in and Not in as enum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distinct name</a:t>
            </a:r>
          </a:p>
          <a:p>
            <a:pPr marL="0" indent="0">
              <a:buNone/>
            </a:pPr>
            <a:r>
              <a:rPr lang="en-US" sz="1600" dirty="0" smtClean="0"/>
              <a:t>from </a:t>
            </a:r>
            <a:r>
              <a:rPr lang="en-US" sz="1600" dirty="0"/>
              <a:t>instructor</a:t>
            </a:r>
          </a:p>
          <a:p>
            <a:pPr marL="0" indent="0">
              <a:buNone/>
            </a:pPr>
            <a:r>
              <a:rPr lang="en-US" sz="1600" dirty="0" smtClean="0"/>
              <a:t>where </a:t>
            </a:r>
            <a:r>
              <a:rPr lang="en-US" sz="1600" dirty="0"/>
              <a:t>name not in (’Mozart’, ’Einstein</a:t>
            </a:r>
            <a:r>
              <a:rPr lang="en-US" sz="1600" dirty="0" smtClean="0"/>
              <a:t>’);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0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select </a:t>
            </a:r>
            <a:r>
              <a:rPr lang="en-US" sz="1400" dirty="0" smtClean="0"/>
              <a:t>* from </a:t>
            </a:r>
            <a:r>
              <a:rPr lang="en-US" sz="1400" dirty="0"/>
              <a:t>instructor 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he-IL" sz="1400" dirty="0" smtClean="0"/>
              <a:t>&lt;</a:t>
            </a:r>
            <a:r>
              <a:rPr lang="en-US" sz="1400" dirty="0" smtClean="0"/>
              <a:t> </a:t>
            </a:r>
            <a:r>
              <a:rPr lang="en-US" sz="1400" dirty="0"/>
              <a:t>some (select salary</a:t>
            </a:r>
          </a:p>
          <a:p>
            <a:pPr marL="0" indent="0">
              <a:buNone/>
            </a:pP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en-US" sz="1400" dirty="0" smtClean="0"/>
              <a:t>&lt;= </a:t>
            </a:r>
            <a:r>
              <a:rPr lang="en-US" sz="1400" dirty="0"/>
              <a:t>60000</a:t>
            </a:r>
            <a:r>
              <a:rPr lang="en-US" sz="1400" dirty="0" smtClean="0"/>
              <a:t>);</a:t>
            </a:r>
          </a:p>
          <a:p>
            <a:pPr marL="0" indent="0" algn="r" rtl="1">
              <a:buNone/>
            </a:pPr>
            <a:r>
              <a:rPr lang="he-IL" sz="1400" dirty="0" smtClean="0"/>
              <a:t>יש לנו כאן </a:t>
            </a:r>
            <a:r>
              <a:rPr lang="en-US" sz="1400" dirty="0" smtClean="0"/>
              <a:t>sub query </a:t>
            </a:r>
            <a:r>
              <a:rPr lang="he-IL" sz="1400" dirty="0" smtClean="0"/>
              <a:t> עם </a:t>
            </a:r>
            <a:r>
              <a:rPr lang="en-US" sz="1400" dirty="0" smtClean="0"/>
              <a:t>some.</a:t>
            </a:r>
          </a:p>
          <a:p>
            <a:pPr marL="0" indent="0" algn="r" rtl="1">
              <a:buNone/>
            </a:pPr>
            <a:r>
              <a:rPr lang="en-US" sz="1400" dirty="0" smtClean="0"/>
              <a:t>Some </a:t>
            </a:r>
            <a:r>
              <a:rPr lang="he-IL" sz="1400" dirty="0" smtClean="0"/>
              <a:t> מאפשר לנו לבצע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אשר התשובה שלו היא יותר מרשומה אחת ואז לשאול שאלה האם לפחות אחד מופיע ברשימה. אם כן אז כל תנאי &gt;,=, &gt;= , &lt;= </a:t>
            </a:r>
            <a:r>
              <a:rPr lang="en-US" sz="1400" dirty="0" smtClean="0"/>
              <a:t>I</a:t>
            </a:r>
            <a:r>
              <a:rPr lang="he-IL" sz="1400" dirty="0" smtClean="0"/>
              <a:t>  &lt;&gt; יכול להיות מוגדר.</a:t>
            </a:r>
          </a:p>
          <a:p>
            <a:pPr marL="0" indent="0" algn="r" rtl="1">
              <a:buNone/>
            </a:pPr>
            <a:endParaRPr lang="he-IL" sz="1400" dirty="0"/>
          </a:p>
          <a:p>
            <a:pPr marL="0" indent="0" algn="r" rtl="1">
              <a:buNone/>
            </a:pPr>
            <a:r>
              <a:rPr lang="he-IL" sz="1400" dirty="0" smtClean="0"/>
              <a:t>כאן שאלנו כך:  מהם כל המשכורות של המורים שמרוויחים 60000 או פחות. התשובה לשתי השאלות הללו הן שתי רשומות.</a:t>
            </a:r>
          </a:p>
          <a:p>
            <a:pPr marL="0" indent="0" algn="r" rtl="1">
              <a:buNone/>
            </a:pPr>
            <a:r>
              <a:rPr lang="he-IL" sz="1400" dirty="0" smtClean="0"/>
              <a:t>השאילתה החיצונית שואלת מתוך שתי הרשומות תחזיר את כל השדות שהמשכורת של המורים גדולה משתי הרשומות הללו, כלמר גדולה מה 60000</a:t>
            </a:r>
          </a:p>
          <a:p>
            <a:pPr marL="0" indent="0" algn="r" rtl="1">
              <a:buNone/>
            </a:pPr>
            <a:r>
              <a:rPr lang="he-IL" sz="1400" dirty="0" smtClean="0"/>
              <a:t>אם השאילתה הייתה  </a:t>
            </a:r>
            <a:r>
              <a:rPr lang="en-US" sz="1400" dirty="0"/>
              <a:t>where salary &lt; some (select </a:t>
            </a:r>
            <a:r>
              <a:rPr lang="en-US" sz="1400" dirty="0" smtClean="0"/>
              <a:t>salary</a:t>
            </a:r>
            <a:r>
              <a:rPr lang="he-IL" sz="1400" dirty="0" smtClean="0"/>
              <a:t>  אזי היינו מקבלים רק את 40000 מכיוון שלפחות אחת מתוך השנייים קיימות.</a:t>
            </a:r>
            <a:endParaRPr lang="en-US" sz="1400" dirty="0" smtClean="0"/>
          </a:p>
          <a:p>
            <a:pPr marL="0" indent="0" algn="r" rtl="1">
              <a:buNone/>
            </a:pPr>
            <a:endParaRPr lang="en-US" sz="1400" dirty="0"/>
          </a:p>
          <a:p>
            <a:pPr marL="0" indent="0" algn="r" rtl="1">
              <a:buNone/>
            </a:pPr>
            <a:r>
              <a:rPr lang="he-IL" sz="1400" dirty="0" smtClean="0"/>
              <a:t>בואו נסתכל על דוגמאות עם </a:t>
            </a:r>
            <a:r>
              <a:rPr lang="en-US" sz="1400" dirty="0" smtClean="0"/>
              <a:t>some</a:t>
            </a:r>
            <a:endParaRPr lang="en-US" sz="1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4819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0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=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* from </a:t>
            </a:r>
            <a:r>
              <a:rPr lang="en-US" sz="1600" dirty="0" smtClean="0"/>
              <a:t>instructor where </a:t>
            </a:r>
            <a:r>
              <a:rPr lang="en-US" sz="1600" dirty="0"/>
              <a:t>salary = some (select </a:t>
            </a:r>
            <a:r>
              <a:rPr lang="en-US" sz="1600" dirty="0" smtClean="0"/>
              <a:t>salary from instructor where dept_id </a:t>
            </a:r>
            <a:r>
              <a:rPr lang="en-US" sz="1600" dirty="0"/>
              <a:t>= '2')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בדוגמא זו אנחנו רוצים לקבל חיתוך בין שתי הקבוצות. </a:t>
            </a:r>
          </a:p>
          <a:p>
            <a:pPr marL="0" indent="0" algn="r" rtl="1">
              <a:buNone/>
            </a:pPr>
            <a:r>
              <a:rPr lang="he-IL" sz="1800" dirty="0" smtClean="0"/>
              <a:t>כלומור מה שקיים ב </a:t>
            </a:r>
            <a:r>
              <a:rPr lang="en-US" sz="1800" dirty="0" smtClean="0"/>
              <a:t>sub query </a:t>
            </a:r>
            <a:r>
              <a:rPr lang="he-IL" sz="1800" dirty="0" smtClean="0"/>
              <a:t>  וקיים ב </a:t>
            </a:r>
            <a:r>
              <a:rPr lang="en-US" sz="1800" dirty="0" smtClean="0"/>
              <a:t>outer query</a:t>
            </a:r>
            <a:r>
              <a:rPr lang="he-IL" sz="1800" dirty="0" smtClean="0"/>
              <a:t> יחזור.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ולכן כאן אותם שורות חוזרים.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ב </a:t>
            </a:r>
            <a:r>
              <a:rPr lang="en-US" sz="1800" dirty="0" smtClean="0"/>
              <a:t>= some </a:t>
            </a:r>
            <a:r>
              <a:rPr lang="he-IL" sz="1800" dirty="0" smtClean="0"/>
              <a:t> אפשר להשתמש גם שרוצים לבצע חיתוך משתי טבלאות.</a:t>
            </a:r>
          </a:p>
          <a:p>
            <a:pPr marL="0" indent="0" algn="r" rtl="1">
              <a:buNone/>
            </a:pPr>
            <a:r>
              <a:rPr lang="he-IL" sz="1800" dirty="0" smtClean="0"/>
              <a:t>למשל:</a:t>
            </a:r>
          </a:p>
          <a:p>
            <a:pPr marL="0" indent="0" algn="r" rtl="1">
              <a:buNone/>
            </a:pPr>
            <a:r>
              <a:rPr lang="he-IL" sz="1800" dirty="0" smtClean="0"/>
              <a:t>נמצא את כל המרצים במחשבים שלימדו בקיץ</a:t>
            </a:r>
          </a:p>
          <a:p>
            <a:pPr marL="0" indent="0" algn="r" rtl="1">
              <a:buNone/>
            </a:pPr>
            <a:r>
              <a:rPr lang="he-IL" sz="1800" dirty="0" smtClean="0"/>
              <a:t>אז קודם נמצא את כל המרצים במחשבים </a:t>
            </a:r>
          </a:p>
          <a:p>
            <a:pPr marL="0" indent="0" algn="r" rtl="1">
              <a:buNone/>
            </a:pPr>
            <a:r>
              <a:rPr lang="he-IL" sz="1800" dirty="0" smtClean="0"/>
              <a:t>ואז נבצע חיתוך עם כל המרצים שלימדו בקיץ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2" y="5334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67000"/>
            <a:ext cx="4953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1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r" rtl="1"/>
            <a:r>
              <a:rPr lang="he-IL" sz="1400" dirty="0" smtClean="0"/>
              <a:t>ניקח את אותה שאילתה מקודם:</a:t>
            </a:r>
          </a:p>
          <a:p>
            <a:pPr algn="l"/>
            <a:r>
              <a:rPr lang="en-US" sz="1400" dirty="0"/>
              <a:t>select * from instructor where salary </a:t>
            </a:r>
            <a:r>
              <a:rPr lang="he-IL" sz="1400" dirty="0" smtClean="0">
                <a:solidFill>
                  <a:schemeClr val="accent2"/>
                </a:solidFill>
              </a:rPr>
              <a:t>&lt;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/>
              <a:t>some (select salary from instructor where dept_id = '2')</a:t>
            </a:r>
            <a:r>
              <a:rPr lang="en-US" sz="1600" dirty="0"/>
              <a:t> </a:t>
            </a:r>
            <a:endParaRPr lang="he-IL" sz="1600" dirty="0" smtClean="0"/>
          </a:p>
          <a:p>
            <a:pPr algn="l"/>
            <a:endParaRPr lang="he-IL" sz="1600" dirty="0" smtClean="0"/>
          </a:p>
          <a:p>
            <a:pPr algn="r" rtl="1"/>
            <a:r>
              <a:rPr lang="he-IL" sz="1600" dirty="0" smtClean="0"/>
              <a:t>מה שיקרה כאן שהשאילתה החיצונית תשווה כל רשומה עם התוצאה של השלושה </a:t>
            </a:r>
          </a:p>
          <a:p>
            <a:pPr marL="0" indent="0" algn="r" rtl="1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וכל אחד שגדול לפחות מאחד מהשלושה יחזור בתוצאה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     כלומר  כל רשומה תבחן במקרה זה מול 65000  ואם היא גדולה ממנו היא תחזור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אנחנו רואים כאן שכולם גדולים מ</a:t>
            </a:r>
          </a:p>
          <a:p>
            <a:pPr marL="0" indent="0" algn="r" rtl="1">
              <a:buNone/>
            </a:pPr>
            <a:r>
              <a:rPr lang="he-IL" sz="1600" dirty="0" smtClean="0"/>
              <a:t>65000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נחשוב על זה כאילו במקום 3 רשומות </a:t>
            </a:r>
          </a:p>
          <a:p>
            <a:pPr marL="0" indent="0" algn="r" rtl="1">
              <a:buNone/>
            </a:pPr>
            <a:r>
              <a:rPr lang="he-IL" sz="1600" dirty="0" smtClean="0"/>
              <a:t>היה רק אחד של 65000</a:t>
            </a:r>
          </a:p>
          <a:p>
            <a:pPr marL="0" indent="0" algn="r" rtl="1">
              <a:buNone/>
            </a:pPr>
            <a:r>
              <a:rPr lang="he-IL" sz="1600" dirty="0" smtClean="0"/>
              <a:t>כי </a:t>
            </a:r>
            <a:r>
              <a:rPr lang="en-US" sz="1600" dirty="0" smtClean="0"/>
              <a:t>some </a:t>
            </a:r>
            <a:r>
              <a:rPr lang="he-IL" sz="1600" dirty="0" smtClean="0"/>
              <a:t> מסתכל  אחד מהם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algn="r" rt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457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50101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2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he-IL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אם ניקח את אותה שאילה שוב</a:t>
            </a:r>
          </a:p>
          <a:p>
            <a:pPr marL="0" indent="0" algn="r" rtl="1">
              <a:buNone/>
            </a:pPr>
            <a:r>
              <a:rPr lang="he-IL" dirty="0" smtClean="0"/>
              <a:t>מה שיקרה כאן  שיחזרו כל אלה שקטנים מ 92000</a:t>
            </a:r>
          </a:p>
          <a:p>
            <a:pPr marL="0" indent="0" algn="r" rtl="1">
              <a:buNone/>
            </a:pPr>
            <a:r>
              <a:rPr lang="he-IL" dirty="0" smtClean="0"/>
              <a:t>כל</a:t>
            </a:r>
            <a:r>
              <a:rPr lang="en-US" dirty="0"/>
              <a:t> </a:t>
            </a:r>
            <a:r>
              <a:rPr lang="he-IL" dirty="0" smtClean="0"/>
              <a:t> השאר לא משנים הרבה.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ברשימה קיימים עוד שניים שלא הוצגו </a:t>
            </a:r>
          </a:p>
          <a:p>
            <a:pPr marL="0" indent="0" algn="r" rtl="1">
              <a:buNone/>
            </a:pPr>
            <a:r>
              <a:rPr lang="he-IL" sz="1800" dirty="0" smtClean="0"/>
              <a:t>והם 92000 ו 95000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6096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50006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9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he-IL" dirty="0" smtClean="0"/>
              <a:t>=&gt;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algn="r" rtl="1"/>
            <a:r>
              <a:rPr lang="he-IL" dirty="0" smtClean="0"/>
              <a:t>אם ניקח את אותה שאילה שוב</a:t>
            </a:r>
          </a:p>
          <a:p>
            <a:pPr marL="0" indent="0" algn="r" rtl="1">
              <a:buNone/>
            </a:pPr>
            <a:r>
              <a:rPr lang="he-IL" dirty="0" smtClean="0"/>
              <a:t>מה שיקרה כאן  שיחזרו כל אלה שקטנים ושווים 92000</a:t>
            </a:r>
          </a:p>
          <a:p>
            <a:pPr marL="0" indent="0" algn="r" rtl="1">
              <a:buNone/>
            </a:pPr>
            <a:r>
              <a:rPr lang="he-IL" dirty="0" smtClean="0"/>
              <a:t>כל</a:t>
            </a:r>
            <a:r>
              <a:rPr lang="en-US" dirty="0"/>
              <a:t> </a:t>
            </a:r>
            <a:r>
              <a:rPr lang="he-IL" dirty="0" smtClean="0"/>
              <a:t> השאר לא משנים הרבה.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ברשימה קיימים עוד אחד שלא הוצג </a:t>
            </a:r>
          </a:p>
          <a:p>
            <a:pPr marL="0" indent="0" algn="r" rtl="1">
              <a:buNone/>
            </a:pPr>
            <a:r>
              <a:rPr lang="he-IL" sz="1800" dirty="0" smtClean="0"/>
              <a:t>והוא 95000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6096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45000"/>
            <a:ext cx="4953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3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algn="r" rtl="1"/>
            <a:r>
              <a:rPr lang="he-IL" sz="1600" dirty="0" smtClean="0"/>
              <a:t>נניח שאנחנו רוצים למצוא את כל המורים שמרווחים יותר מהמורים </a:t>
            </a:r>
            <a:r>
              <a:rPr lang="en-US" sz="1600" dirty="0" smtClean="0"/>
              <a:t>computer science</a:t>
            </a:r>
          </a:p>
          <a:p>
            <a:pPr algn="r" rtl="1"/>
            <a:r>
              <a:rPr lang="he-IL" sz="1600" dirty="0" smtClean="0"/>
              <a:t>לא נוכל לרשום זאת כך: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*</a:t>
            </a:r>
            <a:r>
              <a:rPr lang="he-IL" sz="1600" dirty="0" smtClean="0"/>
              <a:t> </a:t>
            </a:r>
            <a:r>
              <a:rPr lang="en-US" sz="1600" dirty="0" smtClean="0"/>
              <a:t>from </a:t>
            </a:r>
            <a:r>
              <a:rPr lang="en-US" sz="1600" dirty="0"/>
              <a:t>instructor</a:t>
            </a:r>
          </a:p>
          <a:p>
            <a:pPr marL="0" indent="0">
              <a:buNone/>
            </a:pPr>
            <a:r>
              <a:rPr lang="en-US" sz="1600" dirty="0"/>
              <a:t>where salary &gt; </a:t>
            </a:r>
            <a:r>
              <a:rPr lang="en-US" sz="1600" dirty="0" smtClean="0"/>
              <a:t>(</a:t>
            </a:r>
            <a:r>
              <a:rPr lang="en-US" sz="1600" dirty="0"/>
              <a:t>select salary</a:t>
            </a:r>
          </a:p>
          <a:p>
            <a:pPr marL="0" indent="0">
              <a:buNone/>
            </a:pPr>
            <a:r>
              <a:rPr lang="en-US" sz="1600" dirty="0"/>
              <a:t>from instructor</a:t>
            </a:r>
          </a:p>
          <a:p>
            <a:pPr marL="0" indent="0">
              <a:buNone/>
            </a:pPr>
            <a:r>
              <a:rPr lang="en-US" sz="1600" dirty="0"/>
              <a:t>where dept_id = '2</a:t>
            </a:r>
            <a:r>
              <a:rPr lang="en-US" sz="1600" dirty="0" smtClean="0"/>
              <a:t>');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מכיוון שמספר המורים ב </a:t>
            </a:r>
            <a:r>
              <a:rPr lang="en-US" sz="1600" dirty="0" smtClean="0"/>
              <a:t>computer science </a:t>
            </a:r>
            <a:r>
              <a:rPr lang="he-IL" sz="1600" dirty="0"/>
              <a:t> </a:t>
            </a:r>
            <a:r>
              <a:rPr lang="he-IL" sz="1600" dirty="0" smtClean="0"/>
              <a:t>הם 3: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אז בכדי שנוכל לשאול כמו קודם ( עם </a:t>
            </a:r>
            <a:r>
              <a:rPr lang="en-US" sz="1600" dirty="0" smtClean="0"/>
              <a:t>some</a:t>
            </a:r>
            <a:r>
              <a:rPr lang="he-IL" sz="1600" dirty="0" smtClean="0"/>
              <a:t>) על אוסף, והפעם על כולם נשתמש במילה </a:t>
            </a:r>
            <a:r>
              <a:rPr lang="en-US" sz="1600" dirty="0" smtClean="0"/>
              <a:t>all:</a:t>
            </a:r>
          </a:p>
          <a:p>
            <a:pPr marL="0" indent="0" algn="r" rtl="1">
              <a:buNone/>
            </a:pPr>
            <a:r>
              <a:rPr lang="he-IL" sz="1600" dirty="0" smtClean="0"/>
              <a:t>והפעם נקבל רשומה אחת</a:t>
            </a:r>
            <a:endParaRPr lang="en-US" sz="1600" dirty="0" smtClean="0"/>
          </a:p>
          <a:p>
            <a:pPr marL="0" indent="0">
              <a:buNone/>
            </a:pPr>
            <a:r>
              <a:rPr lang="en-US" sz="1400" dirty="0"/>
              <a:t>select *</a:t>
            </a:r>
            <a:r>
              <a:rPr lang="he-IL" sz="1400" dirty="0"/>
              <a:t> </a:t>
            </a: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en-US" sz="1400" dirty="0" smtClean="0"/>
              <a:t>&gt; all </a:t>
            </a:r>
            <a:r>
              <a:rPr lang="en-US" sz="1400" dirty="0"/>
              <a:t>(select salary</a:t>
            </a:r>
          </a:p>
          <a:p>
            <a:pPr marL="0" indent="0">
              <a:buNone/>
            </a:pP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dept_id = '2</a:t>
            </a:r>
            <a:r>
              <a:rPr lang="en-US" sz="1400" dirty="0" smtClean="0"/>
              <a:t>');</a:t>
            </a:r>
            <a:endParaRPr lang="he-IL" sz="1400" dirty="0" smtClean="0"/>
          </a:p>
          <a:p>
            <a:pPr marL="0" indent="0" algn="r" rtl="1">
              <a:buNone/>
            </a:pPr>
            <a:r>
              <a:rPr lang="he-IL" sz="1400" dirty="0" smtClean="0"/>
              <a:t>אגב, אם היינו שואלים על מחלקת ביולוגיה זה היה עובד בלי </a:t>
            </a:r>
            <a:r>
              <a:rPr lang="en-US" sz="1400" dirty="0" smtClean="0"/>
              <a:t>all </a:t>
            </a:r>
            <a:r>
              <a:rPr lang="he-IL" sz="1400" dirty="0" smtClean="0"/>
              <a:t> מכיוון שיש שם רק מורה אחד.</a:t>
            </a:r>
          </a:p>
          <a:p>
            <a:pPr marL="0" indent="0" algn="r" rtl="1">
              <a:buNone/>
            </a:pPr>
            <a:r>
              <a:rPr lang="en-US" sz="1400" dirty="0" smtClean="0"/>
              <a:t>All </a:t>
            </a:r>
            <a:r>
              <a:rPr lang="he-IL" sz="1400" dirty="0"/>
              <a:t> </a:t>
            </a:r>
            <a:r>
              <a:rPr lang="he-IL" sz="1400" dirty="0" smtClean="0"/>
              <a:t>ו </a:t>
            </a:r>
            <a:r>
              <a:rPr lang="en-US" sz="1400" dirty="0" smtClean="0"/>
              <a:t>some </a:t>
            </a:r>
            <a:r>
              <a:rPr lang="he-IL" sz="1400" dirty="0"/>
              <a:t> </a:t>
            </a:r>
            <a:r>
              <a:rPr lang="he-IL" sz="1400" dirty="0" smtClean="0"/>
              <a:t>נותנים לנו אופציה ל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גם שיש יותר מרשומה </a:t>
            </a:r>
            <a:r>
              <a:rPr lang="en-US" sz="1400" dirty="0" smtClean="0"/>
              <a:t> </a:t>
            </a:r>
            <a:r>
              <a:rPr lang="he-IL" sz="1400" dirty="0" smtClean="0"/>
              <a:t>, </a:t>
            </a:r>
            <a:r>
              <a:rPr lang="en-US" sz="1400" dirty="0" smtClean="0"/>
              <a:t>tuple</a:t>
            </a:r>
            <a:r>
              <a:rPr lang="he-IL" sz="1400" dirty="0" smtClean="0"/>
              <a:t>, אחד שקיים.</a:t>
            </a:r>
            <a:endParaRPr lang="he-IL" sz="1400" dirty="0"/>
          </a:p>
          <a:p>
            <a:pPr marL="0" indent="0" algn="r" rtl="1">
              <a:buNone/>
            </a:pPr>
            <a:endParaRPr lang="en-US" sz="1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57142"/>
            <a:ext cx="3581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49053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9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76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sz="1600" dirty="0"/>
              <a:t>Relational </a:t>
            </a:r>
            <a:r>
              <a:rPr lang="en-US" sz="1600" dirty="0" smtClean="0"/>
              <a:t>Model</a:t>
            </a:r>
            <a:r>
              <a:rPr lang="en-US" sz="1600" dirty="0"/>
              <a:t> - Chapters </a:t>
            </a:r>
            <a:r>
              <a:rPr lang="en-US" sz="1600" dirty="0" smtClean="0"/>
              <a:t>2 through </a:t>
            </a:r>
            <a:r>
              <a:rPr lang="en-US" sz="1600" dirty="0"/>
              <a:t>8</a:t>
            </a:r>
          </a:p>
          <a:p>
            <a:r>
              <a:rPr lang="en-US" sz="1600" dirty="0" smtClean="0"/>
              <a:t>Entity-Relationship </a:t>
            </a:r>
            <a:r>
              <a:rPr lang="en-US" sz="1600" dirty="0"/>
              <a:t>Model - </a:t>
            </a:r>
            <a:r>
              <a:rPr lang="en-US" sz="1600" dirty="0" smtClean="0"/>
              <a:t>Chapter 7</a:t>
            </a:r>
          </a:p>
          <a:p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2198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81450"/>
            <a:ext cx="5886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55" y="4800600"/>
            <a:ext cx="68961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0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– 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smtClean="0"/>
              <a:t>salary  from instructor  where </a:t>
            </a:r>
            <a:r>
              <a:rPr lang="en-US" sz="2000" dirty="0"/>
              <a:t>dept_id = </a:t>
            </a:r>
            <a:r>
              <a:rPr lang="en-US" sz="2000" dirty="0" smtClean="0"/>
              <a:t>'2‘  returns: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* from </a:t>
            </a:r>
            <a:r>
              <a:rPr lang="en-US" sz="2000" dirty="0" smtClean="0"/>
              <a:t>instructor where </a:t>
            </a:r>
            <a:r>
              <a:rPr lang="en-US" sz="2000" dirty="0"/>
              <a:t>salary &gt; all (select </a:t>
            </a:r>
            <a:r>
              <a:rPr lang="en-US" sz="2000" dirty="0" smtClean="0"/>
              <a:t>salary from </a:t>
            </a:r>
            <a:r>
              <a:rPr lang="en-US" sz="2000" dirty="0"/>
              <a:t>instructor</a:t>
            </a:r>
          </a:p>
          <a:p>
            <a:pPr marL="0" indent="0">
              <a:buNone/>
            </a:pPr>
            <a:r>
              <a:rPr lang="en-US" sz="2000" dirty="0"/>
              <a:t>where dept_id = '2</a:t>
            </a:r>
            <a:r>
              <a:rPr lang="en-US" sz="2000" dirty="0" smtClean="0"/>
              <a:t>');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r" rtl="1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he-IL" sz="2000" dirty="0" smtClean="0"/>
              <a:t>הסיבה שרק 95000 חוזר הוא ביקשנו רק את אלו שגדולים מכל אחד מהשלושה</a:t>
            </a:r>
          </a:p>
          <a:p>
            <a:pPr marL="0" indent="0" algn="l">
              <a:buNone/>
            </a:pPr>
            <a:r>
              <a:rPr lang="en-US" sz="2000" dirty="0" smtClean="0"/>
              <a:t>&lt; All  </a:t>
            </a:r>
            <a:r>
              <a:rPr lang="he-IL" sz="2000" dirty="0" smtClean="0"/>
              <a:t> - </a:t>
            </a:r>
            <a:r>
              <a:rPr lang="en-US" sz="2000" dirty="0" smtClean="0"/>
              <a:t>every tuple that is less that each one will return:</a:t>
            </a:r>
            <a:endParaRPr lang="he-IL" sz="2000" dirty="0" smtClean="0"/>
          </a:p>
          <a:p>
            <a:pPr marL="0" indent="0" algn="l">
              <a:buNone/>
            </a:pPr>
            <a:endParaRPr lang="en-US" sz="2000" dirty="0" smtClean="0"/>
          </a:p>
          <a:p>
            <a:pPr algn="l">
              <a:buFont typeface="Wingdings"/>
              <a:buChar char="Ø"/>
            </a:pPr>
            <a:endParaRPr lang="en-US" sz="2000" dirty="0" smtClean="0"/>
          </a:p>
          <a:p>
            <a:pPr marL="0" indent="0" algn="l">
              <a:buNone/>
            </a:pPr>
            <a:endParaRPr lang="he-IL" sz="2000" dirty="0" smtClean="0"/>
          </a:p>
          <a:p>
            <a:pPr marL="0" indent="0" algn="r" rtl="1">
              <a:buNone/>
            </a:pPr>
            <a:r>
              <a:rPr lang="he-IL" sz="2000" dirty="0" smtClean="0"/>
              <a:t>נשים לב שהרשומות שחזרו כולן קטנות מ השלושה למעלה</a:t>
            </a:r>
            <a:endParaRPr lang="he-IL" sz="2000" dirty="0"/>
          </a:p>
          <a:p>
            <a:pPr marL="0" indent="0" algn="r" rtl="1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19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8913"/>
            <a:ext cx="4886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49339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8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 &lt;=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* from </a:t>
            </a:r>
            <a:r>
              <a:rPr lang="en-US" sz="1800" dirty="0" smtClean="0"/>
              <a:t>instructor where </a:t>
            </a:r>
            <a:r>
              <a:rPr lang="en-US" sz="1800" dirty="0"/>
              <a:t>salary &lt;= all (select </a:t>
            </a:r>
            <a:r>
              <a:rPr lang="en-US" sz="1800" dirty="0" smtClean="0"/>
              <a:t>salary from </a:t>
            </a:r>
            <a:r>
              <a:rPr lang="en-US" sz="1800" dirty="0"/>
              <a:t>instructor</a:t>
            </a:r>
          </a:p>
          <a:p>
            <a:pPr marL="0" indent="0">
              <a:buNone/>
            </a:pPr>
            <a:r>
              <a:rPr lang="en-US" sz="1800" dirty="0"/>
              <a:t>where dept_id = '2</a:t>
            </a:r>
            <a:r>
              <a:rPr lang="en-US" sz="1800" dirty="0" smtClean="0"/>
              <a:t>');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this is the reference of the sub query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So why &lt;= all return addition 65000 row and not more rows?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he-IL" sz="1800" dirty="0" smtClean="0"/>
              <a:t>מכיוון ש &gt;= מחזיר את כל הקטנים מהשלושה למעלה אבל גם הרשומה הקטנה השווה.</a:t>
            </a:r>
          </a:p>
          <a:p>
            <a:pPr marL="0" indent="0" algn="r" rtl="1">
              <a:buNone/>
            </a:pPr>
            <a:r>
              <a:rPr lang="he-IL" sz="1800" dirty="0" smtClean="0"/>
              <a:t>באותו צורה , יחזיר =&lt;   </a:t>
            </a:r>
            <a:r>
              <a:rPr lang="en-US" sz="1800" dirty="0" smtClean="0"/>
              <a:t>  92000</a:t>
            </a:r>
            <a:r>
              <a:rPr lang="he-IL" sz="1800" dirty="0" smtClean="0"/>
              <a:t>ואת הרשומה היחידה  שגדולה מהשלושה ב</a:t>
            </a:r>
            <a:r>
              <a:rPr lang="en-US" sz="1800" dirty="0" smtClean="0"/>
              <a:t>sub query </a:t>
            </a:r>
          </a:p>
          <a:p>
            <a:pPr marL="0" indent="0" algn="r" rtl="1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48863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4962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51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If you would like to </a:t>
            </a:r>
            <a:r>
              <a:rPr lang="en-US" sz="1800" dirty="0" smtClean="0"/>
              <a:t>represent </a:t>
            </a:r>
            <a:r>
              <a:rPr lang="en-US" sz="1800" dirty="0"/>
              <a:t>Set Difference (A-B) in SQL, here is solution for you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SELECT ID FROM A</a:t>
            </a:r>
            <a:br>
              <a:rPr lang="en-US" sz="1800" dirty="0"/>
            </a:br>
            <a:r>
              <a:rPr lang="en-US" sz="1800" dirty="0"/>
              <a:t>EXCEPT</a:t>
            </a:r>
            <a:br>
              <a:rPr lang="en-US" sz="1800" dirty="0"/>
            </a:br>
            <a:r>
              <a:rPr lang="en-US" sz="1800" dirty="0"/>
              <a:t>SELECT ID FROM B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(select * from takes) EXCEPT</a:t>
            </a:r>
          </a:p>
          <a:p>
            <a:r>
              <a:rPr lang="en-US" sz="1800" dirty="0"/>
              <a:t>(select * from takes where course_id &gt; some (select course_id from course where dept_id='1</a:t>
            </a:r>
            <a:r>
              <a:rPr lang="en-US" sz="1800" dirty="0" smtClean="0"/>
              <a:t>'))</a:t>
            </a:r>
          </a:p>
          <a:p>
            <a:pPr algn="r" rtl="1"/>
            <a:r>
              <a:rPr lang="he-IL" sz="1800" dirty="0" smtClean="0"/>
              <a:t>שאילתה ראשונה מחזירה 22 </a:t>
            </a:r>
            <a:r>
              <a:rPr lang="en-US" sz="1800" dirty="0" smtClean="0"/>
              <a:t>tuples </a:t>
            </a:r>
            <a:r>
              <a:rPr lang="he-IL" sz="1800" dirty="0" smtClean="0"/>
              <a:t> ושאילתה שנייה 21 </a:t>
            </a:r>
          </a:p>
          <a:p>
            <a:pPr algn="r" rtl="1"/>
            <a:r>
              <a:rPr lang="he-IL" sz="1800" dirty="0" smtClean="0"/>
              <a:t>תוצאה:</a:t>
            </a:r>
          </a:p>
          <a:p>
            <a:pPr algn="r" rtl="1"/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7324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534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that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מצא את המחלקה שממוצע המשכורות שלה הכי גבוה:</a:t>
            </a:r>
          </a:p>
          <a:p>
            <a:pPr marL="0" indent="0">
              <a:buNone/>
            </a:pPr>
            <a:r>
              <a:rPr lang="en-US" sz="1100" dirty="0"/>
              <a:t>select dept_id, </a:t>
            </a:r>
            <a:r>
              <a:rPr lang="en-US" sz="1100" dirty="0" err="1"/>
              <a:t>avg</a:t>
            </a:r>
            <a:r>
              <a:rPr lang="en-US" sz="1100" dirty="0"/>
              <a:t>(salary)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</a:t>
            </a:r>
            <a:r>
              <a:rPr lang="en-US" sz="1100" dirty="0" smtClean="0"/>
              <a:t>dept_id</a:t>
            </a:r>
            <a:endParaRPr lang="he-IL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שאילה זו מוצאת את ממוצע המשכורות לפי מחלקות :</a:t>
            </a:r>
          </a:p>
          <a:p>
            <a:pPr marL="0" indent="0" algn="r" rtl="1">
              <a:buNone/>
            </a:pPr>
            <a:endParaRPr lang="he-IL" sz="1100" dirty="0"/>
          </a:p>
          <a:p>
            <a:pPr marL="0" indent="0">
              <a:buNone/>
            </a:pPr>
            <a:r>
              <a:rPr lang="en-US" sz="1100" dirty="0"/>
              <a:t>select </a:t>
            </a:r>
            <a:r>
              <a:rPr lang="en-US" sz="1100" dirty="0" err="1"/>
              <a:t>avg</a:t>
            </a:r>
            <a:r>
              <a:rPr lang="en-US" sz="1100" dirty="0"/>
              <a:t> (salary), dept_id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dept_id</a:t>
            </a:r>
          </a:p>
          <a:p>
            <a:pPr marL="0" indent="0">
              <a:buNone/>
            </a:pPr>
            <a:r>
              <a:rPr lang="en-US" sz="1100" dirty="0"/>
              <a:t>having </a:t>
            </a:r>
            <a:r>
              <a:rPr lang="en-US" sz="1100" dirty="0" err="1"/>
              <a:t>avg</a:t>
            </a:r>
            <a:r>
              <a:rPr lang="en-US" sz="1100" dirty="0"/>
              <a:t> (salary) &gt;= all (select </a:t>
            </a:r>
            <a:r>
              <a:rPr lang="en-US" sz="1100" dirty="0" err="1"/>
              <a:t>avg</a:t>
            </a:r>
            <a:r>
              <a:rPr lang="en-US" sz="1100" dirty="0"/>
              <a:t> (salary)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dept_id</a:t>
            </a:r>
            <a:r>
              <a:rPr lang="en-US" sz="1100" dirty="0" smtClean="0"/>
              <a:t>);</a:t>
            </a:r>
            <a:endParaRPr lang="he-IL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באמצעות </a:t>
            </a:r>
            <a:r>
              <a:rPr lang="en-US" sz="1100" dirty="0" smtClean="0"/>
              <a:t>sub query </a:t>
            </a:r>
            <a:r>
              <a:rPr lang="he-IL" sz="1100" dirty="0" smtClean="0"/>
              <a:t> ו </a:t>
            </a:r>
            <a:r>
              <a:rPr lang="en-US" sz="1100" dirty="0" smtClean="0"/>
              <a:t> all </a:t>
            </a:r>
            <a:r>
              <a:rPr lang="he-IL" sz="1100" dirty="0" smtClean="0"/>
              <a:t> מרכיבים את  השאילתה שמוצאת קודם את ממוצע המשכורות  ואז את המשכורת הגבוהה מכולן גם כן לפי </a:t>
            </a:r>
          </a:p>
          <a:p>
            <a:pPr marL="0" indent="0" algn="r" rtl="1">
              <a:buNone/>
            </a:pPr>
            <a:r>
              <a:rPr lang="he-IL" sz="1100" dirty="0" smtClean="0"/>
              <a:t>מחלקות.</a:t>
            </a:r>
          </a:p>
          <a:p>
            <a:pPr marL="0" indent="0" algn="r" rtl="1">
              <a:buNone/>
            </a:pPr>
            <a:r>
              <a:rPr lang="he-IL" sz="1100" dirty="0" smtClean="0"/>
              <a:t>שאילה פנימית מחזירה רשימה של ממוצע משכורות </a:t>
            </a:r>
          </a:p>
          <a:p>
            <a:pPr marL="0" indent="0" algn="r" rtl="1">
              <a:buNone/>
            </a:pPr>
            <a:r>
              <a:rPr lang="he-IL" sz="1100" dirty="0" smtClean="0"/>
              <a:t>שאילת חיצונית מחזירה ממוצע של משכורות </a:t>
            </a:r>
          </a:p>
          <a:p>
            <a:pPr marL="0" indent="0" algn="r" rtl="1">
              <a:buNone/>
            </a:pPr>
            <a:r>
              <a:rPr lang="he-IL" sz="1100" dirty="0" smtClean="0"/>
              <a:t>ו </a:t>
            </a:r>
            <a:r>
              <a:rPr lang="en-US" sz="1100" dirty="0" smtClean="0"/>
              <a:t> having </a:t>
            </a:r>
            <a:r>
              <a:rPr lang="he-IL" sz="1100" dirty="0" smtClean="0"/>
              <a:t> שואל על החיתוך בין הקבוצות כאשר &lt;=</a:t>
            </a:r>
            <a:r>
              <a:rPr lang="en-US" sz="1100" dirty="0" smtClean="0"/>
              <a:t>all </a:t>
            </a:r>
            <a:r>
              <a:rPr lang="he-IL" sz="1100" dirty="0" smtClean="0"/>
              <a:t> זה מאנחנו מחפשים.</a:t>
            </a:r>
          </a:p>
          <a:p>
            <a:pPr marL="0" indent="0" algn="r" rtl="1">
              <a:buNone/>
            </a:pPr>
            <a:r>
              <a:rPr lang="he-IL" sz="1100" dirty="0" smtClean="0"/>
              <a:t>אם היינו רוצים לדעת האם קיימים שתי מחלקות שממוצע המשכורות זהה :  </a:t>
            </a:r>
            <a:r>
              <a:rPr lang="en-US" sz="1100" dirty="0"/>
              <a:t>having </a:t>
            </a:r>
            <a:r>
              <a:rPr lang="en-US" sz="1100" dirty="0" err="1"/>
              <a:t>avg</a:t>
            </a:r>
            <a:r>
              <a:rPr lang="en-US" sz="1100" dirty="0"/>
              <a:t> (salary) = all (select </a:t>
            </a:r>
            <a:r>
              <a:rPr lang="en-US" sz="1100" dirty="0" err="1"/>
              <a:t>avg</a:t>
            </a:r>
            <a:r>
              <a:rPr lang="en-US" sz="1100" dirty="0"/>
              <a:t> (salary</a:t>
            </a:r>
            <a:r>
              <a:rPr lang="en-US" sz="1100" dirty="0" smtClean="0"/>
              <a:t>)</a:t>
            </a:r>
            <a:r>
              <a:rPr lang="he-IL" sz="1100" dirty="0" smtClean="0"/>
              <a:t> </a:t>
            </a:r>
          </a:p>
          <a:p>
            <a:pPr marL="0" indent="0" algn="r" rtl="1">
              <a:buNone/>
            </a:pPr>
            <a:r>
              <a:rPr lang="he-IL" sz="1100" dirty="0" smtClean="0"/>
              <a:t>והיינו מקבלים תשובה שלילית.</a:t>
            </a:r>
          </a:p>
          <a:p>
            <a:pPr marL="0" indent="0" algn="r" rtl="1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35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Correlated sub query.</a:t>
            </a: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en-US" sz="2800" dirty="0"/>
              <a:t>3.8.3 Test for Empty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 does not have unique implemented yet , moving forward…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3.8.5 </a:t>
            </a:r>
            <a:r>
              <a:rPr lang="en-US" dirty="0" smtClean="0"/>
              <a:t>Sub</a:t>
            </a:r>
            <a:r>
              <a:rPr lang="he-IL" dirty="0" smtClean="0"/>
              <a:t> </a:t>
            </a:r>
            <a:r>
              <a:rPr lang="en-US" dirty="0" smtClean="0"/>
              <a:t>queries </a:t>
            </a:r>
            <a:r>
              <a:rPr lang="en-US" dirty="0"/>
              <a:t>in the From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כמו שניתן לרשום </a:t>
            </a:r>
            <a:r>
              <a:rPr lang="en-US" sz="1400" dirty="0" smtClean="0"/>
              <a:t>sub queries </a:t>
            </a:r>
            <a:r>
              <a:rPr lang="he-IL" sz="1400" dirty="0" smtClean="0"/>
              <a:t>  למול תוצאת ה </a:t>
            </a:r>
            <a:r>
              <a:rPr lang="en-US" sz="1400" dirty="0" smtClean="0"/>
              <a:t>where </a:t>
            </a:r>
            <a:r>
              <a:rPr lang="he-IL" sz="1400" dirty="0" smtClean="0"/>
              <a:t> ניתן גם להשתמש ב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ישירות מה </a:t>
            </a:r>
            <a:r>
              <a:rPr lang="en-US" sz="1400" dirty="0" smtClean="0"/>
              <a:t>from</a:t>
            </a:r>
            <a:endParaRPr lang="he-IL" sz="1400" dirty="0" smtClean="0"/>
          </a:p>
          <a:p>
            <a:pPr algn="r" rtl="1"/>
            <a:r>
              <a:rPr lang="he-IL" sz="1400" dirty="0" smtClean="0"/>
              <a:t>זאת אומרת שעל התוצאה שתחזיר השאילתה הפנימית היא תהיה הטבלה החדשה שעליה נרית שאילתה חיצונית</a:t>
            </a:r>
          </a:p>
          <a:p>
            <a:pPr marL="0" indent="0" algn="l">
              <a:buNone/>
            </a:pPr>
            <a:r>
              <a:rPr lang="en-US" sz="1400" b="1" dirty="0" smtClean="0"/>
              <a:t>Find </a:t>
            </a:r>
            <a:r>
              <a:rPr lang="en-US" sz="1400" b="1" dirty="0"/>
              <a:t>the average instructors’ salaries of those </a:t>
            </a:r>
            <a:r>
              <a:rPr lang="en-US" sz="1400" b="1" dirty="0" smtClean="0"/>
              <a:t>departments </a:t>
            </a:r>
            <a:r>
              <a:rPr lang="en-US" sz="1400" b="1" dirty="0"/>
              <a:t>where the average salary is greater than $</a:t>
            </a:r>
            <a:r>
              <a:rPr lang="en-US" sz="1400" b="1" dirty="0" smtClean="0"/>
              <a:t>42,000.</a:t>
            </a:r>
            <a:endParaRPr lang="he-IL" sz="1400" b="1" dirty="0" smtClean="0"/>
          </a:p>
          <a:p>
            <a:pPr marL="0" indent="0" algn="l">
              <a:buNone/>
            </a:pPr>
            <a:r>
              <a:rPr lang="en-US" sz="1400" dirty="0" smtClean="0"/>
              <a:t>We will use the internal sub query to get all the average salaries group by the dept_id: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select dept_id,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(salary) as "xxx"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dept_id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accent6">
                    <a:lumMod val="75000"/>
                  </a:schemeClr>
                </a:solidFill>
              </a:rPr>
              <a:t>התוצאה הזו </a:t>
            </a:r>
            <a:r>
              <a:rPr lang="he-IL" sz="1400" dirty="0" smtClean="0"/>
              <a:t> תהיה הטבלה שעליה נשאל את השאלה הבאה:  מהי המחלקה עם משכורת ממוצעת של יותר מ 42000?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* from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select dept_id,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avg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(salary) as "xxx"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group by dept_id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1400" dirty="0">
                <a:solidFill>
                  <a:srgbClr val="FF0000"/>
                </a:solidFill>
              </a:rPr>
              <a:t>as foo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where  "xxx" &gt;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52000</a:t>
            </a:r>
            <a:endParaRPr lang="he-IL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נשים לב שב 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postgress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חייבים לשים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alias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ל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ה *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outer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היא כל השדות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inner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ולא כל השדות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instructor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כמובן.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endParaRPr lang="en-US" sz="1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97164"/>
            <a:ext cx="25908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4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שאילתה נוספת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200" dirty="0" smtClean="0"/>
              <a:t>מצא את המחלקה  שבה סכום המשכורות הוא הגבוה ביותר</a:t>
            </a:r>
          </a:p>
          <a:p>
            <a:pPr marL="0" indent="0" algn="r" rtl="1">
              <a:buNone/>
            </a:pPr>
            <a:r>
              <a:rPr lang="he-IL" sz="1200" dirty="0" smtClean="0"/>
              <a:t>גם כאן נשתמש בשני שלבים שתוצאה אחת של השאילתה תהיה כטבלה לשאילתה החיצונית</a:t>
            </a:r>
          </a:p>
          <a:p>
            <a:pPr marL="0" indent="0" algn="l">
              <a:buNone/>
            </a:pPr>
            <a:r>
              <a:rPr lang="en-US" sz="1200" dirty="0"/>
              <a:t>select dept_id, sum(salary)</a:t>
            </a:r>
          </a:p>
          <a:p>
            <a:pPr marL="0" indent="0" algn="l">
              <a:buNone/>
            </a:pPr>
            <a:r>
              <a:rPr lang="en-US" sz="1200" dirty="0"/>
              <a:t>from instructor</a:t>
            </a:r>
          </a:p>
          <a:p>
            <a:pPr marL="0" indent="0" algn="l">
              <a:buNone/>
            </a:pPr>
            <a:r>
              <a:rPr lang="en-US" sz="1200" dirty="0"/>
              <a:t>group by </a:t>
            </a:r>
            <a:r>
              <a:rPr lang="en-US" sz="1200" dirty="0" smtClean="0"/>
              <a:t>dept_id</a:t>
            </a:r>
            <a:endParaRPr lang="he-IL" sz="1200" dirty="0" smtClean="0"/>
          </a:p>
          <a:p>
            <a:pPr marL="0" indent="0" algn="l">
              <a:buNone/>
            </a:pPr>
            <a:endParaRPr lang="he-IL" sz="1200" dirty="0"/>
          </a:p>
          <a:p>
            <a:pPr marL="0" indent="0" algn="l">
              <a:buNone/>
            </a:pPr>
            <a:endParaRPr lang="he-IL" sz="1200" dirty="0" smtClean="0"/>
          </a:p>
          <a:p>
            <a:pPr marL="0" indent="0" algn="l">
              <a:buNone/>
            </a:pPr>
            <a:endParaRPr lang="he-IL" sz="1200" dirty="0"/>
          </a:p>
          <a:p>
            <a:pPr marL="0" indent="0" algn="l">
              <a:buNone/>
            </a:pP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איחדנו בין הקבוצות לפי </a:t>
            </a:r>
            <a:r>
              <a:rPr lang="en-US" sz="1200" dirty="0" smtClean="0"/>
              <a:t>dept_id </a:t>
            </a:r>
            <a:r>
              <a:rPr lang="he-IL" sz="1200" dirty="0" smtClean="0"/>
              <a:t> וסיכמנו את סכום המשכורות בכל מחלקה.</a:t>
            </a:r>
          </a:p>
          <a:p>
            <a:pPr marL="0" indent="0" algn="r" rtl="1">
              <a:buNone/>
            </a:pPr>
            <a:r>
              <a:rPr lang="he-IL" sz="1200" dirty="0" smtClean="0"/>
              <a:t>עכשיו מה שאנחנו רוצים הוא לדעת מיהי המחלקה עם הסכום הכי גבוה.</a:t>
            </a:r>
          </a:p>
          <a:p>
            <a:pPr marL="0" indent="0" algn="r" rtl="1">
              <a:buNone/>
            </a:pPr>
            <a:endParaRPr lang="he-IL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max (</a:t>
            </a:r>
            <a:r>
              <a:rPr lang="en-US" sz="1200" dirty="0" err="1">
                <a:solidFill>
                  <a:srgbClr val="FF0000"/>
                </a:solidFill>
              </a:rPr>
              <a:t>tot_salary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200" dirty="0"/>
              <a:t>(select dept_id, sum(salary)</a:t>
            </a:r>
          </a:p>
          <a:p>
            <a:pPr marL="0" indent="0">
              <a:buNone/>
            </a:pPr>
            <a:r>
              <a:rPr lang="en-US" sz="1200" dirty="0"/>
              <a:t>from instructor</a:t>
            </a:r>
          </a:p>
          <a:p>
            <a:pPr marL="0" indent="0">
              <a:buNone/>
            </a:pPr>
            <a:r>
              <a:rPr lang="en-US" sz="1200" dirty="0"/>
              <a:t>group by dept_id)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 "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total" (dept_id, </a:t>
            </a:r>
            <a:r>
              <a:rPr lang="en-US" sz="1200" dirty="0" err="1">
                <a:solidFill>
                  <a:srgbClr val="FF0000"/>
                </a:solidFill>
              </a:rPr>
              <a:t>tot_salary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  <a:endParaRPr lang="he-IL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r" rtl="1">
              <a:buNone/>
            </a:pP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על התוצאה של הטבלה הראשונה נשאל מהו ה </a:t>
            </a:r>
            <a:r>
              <a:rPr lang="en-US" sz="1200" dirty="0" smtClean="0"/>
              <a:t>max </a:t>
            </a: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שימו לב שעמודות הטבלה קיבלו שמות על מנת ש נוכל לשאול  </a:t>
            </a:r>
            <a:r>
              <a:rPr lang="en-US" sz="1200" dirty="0" smtClean="0"/>
              <a:t>max(</a:t>
            </a:r>
            <a:r>
              <a:rPr lang="en-US" sz="1200" dirty="0" err="1" smtClean="0"/>
              <a:t>tot_salary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599"/>
            <a:ext cx="1981200" cy="126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43400"/>
            <a:ext cx="1171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9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   - with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045531"/>
              </p:ext>
            </p:extLst>
          </p:nvPr>
        </p:nvGraphicFramePr>
        <p:xfrm>
          <a:off x="457200" y="1219200"/>
          <a:ext cx="8229600" cy="510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5486400"/>
              </a:tblGrid>
              <a:tr h="5105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with </a:t>
                      </a:r>
                      <a:r>
                        <a:rPr lang="en-US" sz="1050" dirty="0" err="1" smtClean="0"/>
                        <a:t>avg_salay</a:t>
                      </a:r>
                      <a:r>
                        <a:rPr lang="en-US" sz="1050" dirty="0" smtClean="0"/>
                        <a:t> (</a:t>
                      </a:r>
                      <a:r>
                        <a:rPr lang="en-US" sz="1050" dirty="0" err="1" smtClean="0"/>
                        <a:t>avg_val</a:t>
                      </a:r>
                      <a:r>
                        <a:rPr lang="en-US" sz="1050" dirty="0" smtClean="0"/>
                        <a:t>) as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(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   select </a:t>
                      </a:r>
                      <a:r>
                        <a:rPr lang="en-US" sz="1050" dirty="0" err="1" smtClean="0"/>
                        <a:t>avg</a:t>
                      </a:r>
                      <a:r>
                        <a:rPr lang="en-US" sz="1050" dirty="0" smtClean="0"/>
                        <a:t>(salary) from instructor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select *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from instructor, </a:t>
                      </a:r>
                      <a:r>
                        <a:rPr lang="en-US" sz="1050" dirty="0" err="1" smtClean="0"/>
                        <a:t>avg_salay</a:t>
                      </a:r>
                      <a:endParaRPr lang="en-US" sz="1050" dirty="0" smtClean="0"/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where </a:t>
                      </a:r>
                      <a:r>
                        <a:rPr lang="en-US" sz="1050" dirty="0" err="1" smtClean="0"/>
                        <a:t>instructor.salary</a:t>
                      </a:r>
                      <a:r>
                        <a:rPr lang="en-US" sz="1050" dirty="0" smtClean="0"/>
                        <a:t> &lt; </a:t>
                      </a:r>
                      <a:r>
                        <a:rPr lang="en-US" sz="1050" dirty="0" err="1" smtClean="0"/>
                        <a:t>avg_salay</a:t>
                      </a:r>
                      <a:r>
                        <a:rPr lang="en-US" sz="1050" dirty="0" smtClean="0"/>
                        <a:t>. </a:t>
                      </a:r>
                      <a:r>
                        <a:rPr lang="en-US" sz="1050" dirty="0" err="1" smtClean="0"/>
                        <a:t>avg_val</a:t>
                      </a:r>
                      <a:r>
                        <a:rPr lang="en-US" sz="1050" dirty="0" smtClean="0"/>
                        <a:t>;</a:t>
                      </a:r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aseline="0" dirty="0" smtClean="0"/>
                        <a:t> ה </a:t>
                      </a:r>
                      <a:r>
                        <a:rPr lang="en-US" sz="1600" baseline="0" dirty="0" smtClean="0"/>
                        <a:t>with </a:t>
                      </a:r>
                      <a:r>
                        <a:rPr lang="he-IL" sz="1600" baseline="0" dirty="0" smtClean="0"/>
                        <a:t> מגדיר שאילתה זמנית שהיא שהתוצאה שלה טובה רק לשאילתה שבאה אחריה.</a:t>
                      </a:r>
                    </a:p>
                    <a:p>
                      <a:pPr algn="r" rtl="1"/>
                      <a:r>
                        <a:rPr lang="he-IL" sz="1600" baseline="0" dirty="0" smtClean="0"/>
                        <a:t>ה </a:t>
                      </a:r>
                      <a:r>
                        <a:rPr lang="en-US" sz="1600" baseline="0" dirty="0" smtClean="0"/>
                        <a:t>value </a:t>
                      </a:r>
                      <a:r>
                        <a:rPr lang="he-IL" sz="1600" baseline="0" dirty="0" smtClean="0"/>
                        <a:t> הוא ה </a:t>
                      </a:r>
                      <a:r>
                        <a:rPr lang="en-US" sz="1600" baseline="0" dirty="0" smtClean="0"/>
                        <a:t>field </a:t>
                      </a:r>
                      <a:r>
                        <a:rPr lang="he-IL" sz="1600" baseline="0" dirty="0" smtClean="0"/>
                        <a:t> שחוזר מה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.</a:t>
                      </a:r>
                    </a:p>
                    <a:p>
                      <a:pPr algn="r" rtl="1"/>
                      <a:r>
                        <a:rPr lang="he-IL" sz="1600" baseline="0" dirty="0" smtClean="0"/>
                        <a:t> במקרה זה רק ממוצע המשכורות חוזר אולם אם היו יותר שדות היינו מגדירים בסוגריים את כולם. בהמשך אנחנו רואים כיצד השאילתה שמשתמשת ב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 פונה לאותו </a:t>
                      </a:r>
                      <a:r>
                        <a:rPr lang="en-US" sz="1600" baseline="0" dirty="0" smtClean="0"/>
                        <a:t>   </a:t>
                      </a:r>
                      <a:r>
                        <a:rPr lang="en-US" sz="1600" dirty="0" err="1" smtClean="0"/>
                        <a:t>avg_salay.avg_val</a:t>
                      </a:r>
                      <a:endParaRPr lang="en-US" sz="1600" dirty="0" smtClean="0"/>
                    </a:p>
                    <a:p>
                      <a:pPr algn="r" rtl="1"/>
                      <a:endParaRPr lang="en-US" sz="1600" baseline="0" dirty="0" smtClean="0"/>
                    </a:p>
                    <a:p>
                      <a:pPr algn="r" rtl="1"/>
                      <a:r>
                        <a:rPr lang="he-IL" sz="1600" baseline="0" dirty="0" smtClean="0"/>
                        <a:t>השימוש  ב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 הוא נוח לקריאה יותר מאשר </a:t>
                      </a:r>
                      <a:r>
                        <a:rPr lang="en-US" sz="1600" baseline="0" dirty="0" smtClean="0"/>
                        <a:t>sub query</a:t>
                      </a:r>
                      <a:endParaRPr lang="he-IL" sz="1600" baseline="0" dirty="0" smtClean="0"/>
                    </a:p>
                    <a:p>
                      <a:pPr algn="r" rtl="1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4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3.9 Modification of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3.9.1 </a:t>
            </a:r>
            <a:r>
              <a:rPr lang="en-US" sz="1800" dirty="0" smtClean="0"/>
              <a:t>Deletion  </a:t>
            </a:r>
          </a:p>
          <a:p>
            <a:r>
              <a:rPr lang="en-US" sz="1800" dirty="0" smtClean="0"/>
              <a:t>3.9.2 Insertion</a:t>
            </a:r>
          </a:p>
          <a:p>
            <a:r>
              <a:rPr lang="en-US" sz="1800" dirty="0"/>
              <a:t>3.9.3 Updates</a:t>
            </a:r>
            <a:endParaRPr lang="en-US" sz="1800" dirty="0" smtClean="0"/>
          </a:p>
          <a:p>
            <a:r>
              <a:rPr lang="en-US" sz="1400" dirty="0" smtClean="0"/>
              <a:t>Notes: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91021"/>
              </p:ext>
            </p:extLst>
          </p:nvPr>
        </p:nvGraphicFramePr>
        <p:xfrm>
          <a:off x="1828800" y="3124200"/>
          <a:ext cx="25146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</a:tblGrid>
              <a:tr h="1905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insert into student</a:t>
                      </a:r>
                    </a:p>
                    <a:p>
                      <a:r>
                        <a:rPr lang="en-US" sz="1100" dirty="0" smtClean="0"/>
                        <a:t>select *</a:t>
                      </a:r>
                    </a:p>
                    <a:p>
                      <a:r>
                        <a:rPr lang="en-US" sz="1100" dirty="0" smtClean="0"/>
                        <a:t>from student;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might insert an infinite number of tuples, if the primary key constraint on student</a:t>
                      </a:r>
                    </a:p>
                    <a:p>
                      <a:r>
                        <a:rPr lang="en-US" sz="1100" dirty="0" smtClean="0"/>
                        <a:t>were absent.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Update statement - case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1400" dirty="0" smtClean="0"/>
              <a:t>מקרה שבו הסדר של ה </a:t>
            </a:r>
            <a:r>
              <a:rPr lang="en-US" sz="1400" dirty="0" smtClean="0"/>
              <a:t>update </a:t>
            </a:r>
            <a:r>
              <a:rPr lang="he-IL" sz="1400" dirty="0"/>
              <a:t> </a:t>
            </a:r>
            <a:r>
              <a:rPr lang="he-IL" sz="1400" dirty="0" smtClean="0"/>
              <a:t>חשוב מכיוון שאם נהפוך את הסדר</a:t>
            </a:r>
          </a:p>
          <a:p>
            <a:pPr marL="0" indent="0" algn="r" rtl="1">
              <a:buNone/>
            </a:pPr>
            <a:r>
              <a:rPr lang="he-IL" sz="1400" dirty="0" smtClean="0"/>
              <a:t>נקבל ההעלאה כפולה למי שמרוויח יותר מ 10000</a:t>
            </a:r>
          </a:p>
          <a:p>
            <a:pPr marL="0" indent="0" algn="r" rtl="1">
              <a:buNone/>
            </a:pPr>
            <a:endParaRPr lang="he-IL" sz="1400" dirty="0"/>
          </a:p>
          <a:p>
            <a:pPr marL="0" indent="0" algn="r" rtl="1">
              <a:buNone/>
            </a:pPr>
            <a:r>
              <a:rPr lang="he-IL" sz="1400" dirty="0" smtClean="0"/>
              <a:t>במקרה כזה ניתן להשתמש ב </a:t>
            </a:r>
            <a:r>
              <a:rPr lang="en-US" sz="1400" dirty="0" smtClean="0"/>
              <a:t>case   and else </a:t>
            </a:r>
          </a:p>
          <a:p>
            <a:pPr marL="0" indent="0" algn="r" rtl="1">
              <a:buNone/>
            </a:pPr>
            <a:endParaRPr lang="en-US" sz="1400" dirty="0"/>
          </a:p>
          <a:p>
            <a:pPr marL="0" indent="0" algn="r" rtl="1">
              <a:buNone/>
            </a:pPr>
            <a:endParaRPr lang="en-US" sz="1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12674"/>
              </p:ext>
            </p:extLst>
          </p:nvPr>
        </p:nvGraphicFramePr>
        <p:xfrm>
          <a:off x="838200" y="1676400"/>
          <a:ext cx="2438400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</a:tblGrid>
              <a:tr h="157480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 smtClean="0"/>
                        <a:t>update instructor</a:t>
                      </a:r>
                    </a:p>
                    <a:p>
                      <a:pPr fontAlgn="t"/>
                      <a:r>
                        <a:rPr lang="en-US" sz="1050" dirty="0" smtClean="0"/>
                        <a:t>set salary = salary * 1.03</a:t>
                      </a:r>
                    </a:p>
                    <a:p>
                      <a:pPr fontAlgn="t"/>
                      <a:r>
                        <a:rPr lang="en-US" sz="1050" dirty="0" smtClean="0"/>
                        <a:t>where salary &gt; 100000;</a:t>
                      </a:r>
                    </a:p>
                    <a:p>
                      <a:pPr fontAlgn="t"/>
                      <a:r>
                        <a:rPr lang="en-US" sz="1050" dirty="0" smtClean="0"/>
                        <a:t>update instructor</a:t>
                      </a:r>
                    </a:p>
                    <a:p>
                      <a:pPr fontAlgn="t"/>
                      <a:r>
                        <a:rPr lang="en-US" sz="1050" dirty="0" smtClean="0"/>
                        <a:t>set salary = salary * 1.05</a:t>
                      </a:r>
                    </a:p>
                    <a:p>
                      <a:pPr fontAlgn="t"/>
                      <a:r>
                        <a:rPr lang="en-US" sz="1050" dirty="0" smtClean="0"/>
                        <a:t>where salary &lt;= 100000;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07" y="2971800"/>
            <a:ext cx="56197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he-IL" sz="2400" dirty="0" smtClean="0"/>
              <a:t>מתוך פרק 7 </a:t>
            </a:r>
            <a:br>
              <a:rPr lang="he-IL" sz="2400" dirty="0" smtClean="0"/>
            </a:br>
            <a:r>
              <a:rPr lang="en-US" sz="2400" dirty="0" smtClean="0"/>
              <a:t>database university </a:t>
            </a:r>
            <a:r>
              <a:rPr lang="he-IL" sz="2400" dirty="0" smtClean="0"/>
              <a:t>כל הטבלאות ב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7911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06" y="990600"/>
            <a:ext cx="591502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109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Intermediate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dirty="0" smtClean="0"/>
              <a:t>לא אומר שההסבר קשה </a:t>
            </a:r>
          </a:p>
          <a:p>
            <a:pPr marL="0" indent="0" algn="r" rtl="1">
              <a:buNone/>
            </a:pPr>
            <a:r>
              <a:rPr lang="he-IL" sz="1800" dirty="0" smtClean="0"/>
              <a:t>אבל בשביל להבין הכי טוב </a:t>
            </a:r>
            <a:r>
              <a:rPr lang="en-US" sz="1800" dirty="0" smtClean="0"/>
              <a:t>join, left join , right joint and full join </a:t>
            </a:r>
          </a:p>
          <a:p>
            <a:pPr marL="0" indent="0" algn="r" rtl="1">
              <a:buNone/>
            </a:pPr>
            <a:r>
              <a:rPr lang="en-US" sz="1800" dirty="0" smtClean="0"/>
              <a:t>See this</a:t>
            </a:r>
          </a:p>
          <a:p>
            <a:pPr marL="0" indent="0" algn="r" rtl="1">
              <a:buNone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www.youtube.com/watch?v=wW4xcQ3FFp4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www.youtube.com/watch?v=GKGtOABAO9s&amp;index=13&amp;list=PL08903FB7ACA1C2FB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www.youtube.com/watch?v=qnYSN_7qwgg&amp;index=14&amp;list=PL08903FB7ACA1C2FB</a:t>
            </a:r>
            <a:endParaRPr lang="en-US" sz="1800" dirty="0" smtClean="0"/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41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Learn from this </a:t>
            </a:r>
            <a:r>
              <a:rPr lang="en-US" sz="2400" dirty="0" smtClean="0"/>
              <a:t>link: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www.youtube.com/watch?v=VQpmOmZO2mo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view v as &lt;query expression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1500" dirty="0"/>
              <a:t>create view physics fall 2009 as</a:t>
            </a:r>
          </a:p>
          <a:p>
            <a:pPr marL="0" indent="0">
              <a:buNone/>
            </a:pPr>
            <a:r>
              <a:rPr lang="en-US" sz="1500" dirty="0" smtClean="0"/>
              <a:t>select course.course_id</a:t>
            </a:r>
            <a:r>
              <a:rPr lang="en-US" sz="1500" dirty="0"/>
              <a:t>, sec id, building, room number</a:t>
            </a:r>
          </a:p>
          <a:p>
            <a:pPr marL="0" indent="0">
              <a:buNone/>
            </a:pPr>
            <a:r>
              <a:rPr lang="en-US" sz="1500" dirty="0" smtClean="0"/>
              <a:t>from </a:t>
            </a:r>
            <a:r>
              <a:rPr lang="en-US" sz="1500" dirty="0"/>
              <a:t>course, section</a:t>
            </a:r>
          </a:p>
          <a:p>
            <a:pPr marL="0" indent="0">
              <a:buNone/>
            </a:pPr>
            <a:r>
              <a:rPr lang="en-US" sz="1500" dirty="0" smtClean="0"/>
              <a:t>where course.course_id </a:t>
            </a:r>
            <a:r>
              <a:rPr lang="en-US" sz="1500" dirty="0"/>
              <a:t>= </a:t>
            </a:r>
            <a:r>
              <a:rPr lang="en-US" sz="1500" dirty="0" smtClean="0"/>
              <a:t>section.course_id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course.dept name = ’Physics’</a:t>
            </a:r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section.semester = ’Fall’</a:t>
            </a:r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section.year = ’2009’;</a:t>
            </a:r>
            <a:endParaRPr lang="en-US" sz="15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Using </a:t>
            </a:r>
            <a:r>
              <a:rPr lang="en-US" sz="1200" dirty="0"/>
              <a:t>Views in SQL Queries</a:t>
            </a:r>
          </a:p>
          <a:p>
            <a:pPr marL="0" indent="0">
              <a:buNone/>
            </a:pPr>
            <a:r>
              <a:rPr lang="en-US" sz="1200" dirty="0" smtClean="0"/>
              <a:t>Once </a:t>
            </a:r>
            <a:r>
              <a:rPr lang="en-US" sz="1200" dirty="0"/>
              <a:t>we have defined a view, we can use the view name to refer to the virtual</a:t>
            </a:r>
          </a:p>
          <a:p>
            <a:pPr marL="0" indent="0">
              <a:buNone/>
            </a:pPr>
            <a:r>
              <a:rPr lang="en-US" sz="1200" dirty="0" smtClean="0"/>
              <a:t>relation </a:t>
            </a:r>
            <a:r>
              <a:rPr lang="en-US" sz="1200" dirty="0"/>
              <a:t>that the view generates. Using the view physics fall 2009, we can find</a:t>
            </a:r>
          </a:p>
          <a:p>
            <a:pPr marL="0" indent="0">
              <a:buNone/>
            </a:pPr>
            <a:r>
              <a:rPr lang="en-US" sz="1200" dirty="0" smtClean="0"/>
              <a:t>all </a:t>
            </a:r>
            <a:r>
              <a:rPr lang="en-US" sz="1200" dirty="0"/>
              <a:t>Physics courses offered in the Fall 2009 semester in the Watson building by</a:t>
            </a:r>
          </a:p>
          <a:p>
            <a:pPr marL="0" indent="0">
              <a:buNone/>
            </a:pPr>
            <a:r>
              <a:rPr lang="en-US" sz="1200" dirty="0" smtClean="0"/>
              <a:t>writing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course id</a:t>
            </a:r>
          </a:p>
          <a:p>
            <a:pPr marL="0" indent="0">
              <a:buNone/>
            </a:pPr>
            <a:r>
              <a:rPr lang="en-US" sz="1200" dirty="0" smtClean="0"/>
              <a:t>from </a:t>
            </a:r>
            <a:r>
              <a:rPr lang="en-US" sz="1200" dirty="0"/>
              <a:t>physics fall 2009</a:t>
            </a:r>
          </a:p>
          <a:p>
            <a:pPr marL="0" indent="0">
              <a:buNone/>
            </a:pPr>
            <a:r>
              <a:rPr lang="en-US" sz="1200" dirty="0" smtClean="0"/>
              <a:t>where </a:t>
            </a:r>
            <a:r>
              <a:rPr lang="en-US" sz="1200" dirty="0"/>
              <a:t>building= ’Watson’;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4565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4.2.3</a:t>
            </a:r>
            <a:r>
              <a:rPr lang="he-IL" dirty="0" smtClean="0"/>
              <a:t> </a:t>
            </a:r>
            <a:r>
              <a:rPr lang="en-US" dirty="0" smtClean="0"/>
              <a:t>Materialized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יש </a:t>
            </a:r>
            <a:r>
              <a:rPr lang="en-US" sz="2800" dirty="0" smtClean="0"/>
              <a:t>databases </a:t>
            </a:r>
            <a:r>
              <a:rPr lang="he-IL" sz="2800" dirty="0"/>
              <a:t> </a:t>
            </a:r>
            <a:r>
              <a:rPr lang="he-IL" sz="2800" dirty="0" smtClean="0"/>
              <a:t>שמאפשרים לשמור </a:t>
            </a:r>
            <a:r>
              <a:rPr lang="en-US" sz="2800" dirty="0" smtClean="0"/>
              <a:t>views </a:t>
            </a:r>
            <a:r>
              <a:rPr lang="he-IL" sz="2800" dirty="0" smtClean="0"/>
              <a:t> וגם דואגים לעדכן אותן אם הם הרשומות שבהן משתנות.</a:t>
            </a:r>
          </a:p>
          <a:p>
            <a:pPr algn="r" rtl="1"/>
            <a:endParaRPr lang="he-IL" sz="2800" dirty="0"/>
          </a:p>
          <a:p>
            <a:pPr marL="0" indent="0" algn="l">
              <a:buNone/>
            </a:pPr>
            <a:r>
              <a:rPr lang="en-US" sz="2800" dirty="0"/>
              <a:t>The process of keeping the materialized view up-to-date is called </a:t>
            </a:r>
            <a:r>
              <a:rPr lang="en-US" sz="2800" dirty="0" smtClean="0">
                <a:solidFill>
                  <a:srgbClr val="FF0000"/>
                </a:solidFill>
              </a:rPr>
              <a:t>materialized </a:t>
            </a:r>
            <a:r>
              <a:rPr lang="en-US" sz="2800" dirty="0">
                <a:solidFill>
                  <a:srgbClr val="FF0000"/>
                </a:solidFill>
              </a:rPr>
              <a:t>view maintenance </a:t>
            </a:r>
            <a:r>
              <a:rPr lang="en-US" sz="2800" dirty="0"/>
              <a:t>(or often, just </a:t>
            </a:r>
            <a:r>
              <a:rPr lang="en-US" sz="2800" dirty="0">
                <a:solidFill>
                  <a:srgbClr val="FF0000"/>
                </a:solidFill>
              </a:rPr>
              <a:t>view maintenance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1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In general, an integrity constraint can be an arbitrary predicate pertaining</a:t>
            </a:r>
          </a:p>
          <a:p>
            <a:pPr marL="0" indent="0">
              <a:buNone/>
            </a:pPr>
            <a:r>
              <a:rPr lang="en-US" sz="1100" dirty="0" smtClean="0"/>
              <a:t>to </a:t>
            </a:r>
            <a:r>
              <a:rPr lang="en-US" sz="1100" dirty="0"/>
              <a:t>the database. However, arbitrary predicates </a:t>
            </a:r>
            <a:r>
              <a:rPr lang="en-US" sz="1100" b="1" u="sng" dirty="0"/>
              <a:t>may be costly to test</a:t>
            </a:r>
            <a:r>
              <a:rPr lang="en-US" sz="1100" dirty="0"/>
              <a:t>. Thus, most</a:t>
            </a:r>
          </a:p>
          <a:p>
            <a:pPr marL="0" indent="0">
              <a:buNone/>
            </a:pPr>
            <a:r>
              <a:rPr lang="en-US" sz="1100" dirty="0" smtClean="0"/>
              <a:t>database </a:t>
            </a:r>
            <a:r>
              <a:rPr lang="en-US" sz="1100" dirty="0"/>
              <a:t>systems allow one to specify integrity constraints that can be tested with</a:t>
            </a:r>
          </a:p>
          <a:p>
            <a:pPr marL="0" indent="0">
              <a:buNone/>
            </a:pPr>
            <a:r>
              <a:rPr lang="en-US" sz="1100" dirty="0" smtClean="0"/>
              <a:t>minimal </a:t>
            </a:r>
            <a:r>
              <a:rPr lang="en-US" sz="1100" dirty="0"/>
              <a:t>overhead</a:t>
            </a:r>
            <a:r>
              <a:rPr lang="en-US" sz="1100" dirty="0" smtClean="0"/>
              <a:t>.</a:t>
            </a:r>
            <a:endParaRPr lang="he-IL" sz="1100" dirty="0" smtClean="0"/>
          </a:p>
          <a:p>
            <a:pPr marL="0" indent="0">
              <a:buNone/>
            </a:pPr>
            <a:endParaRPr lang="he-IL" sz="1100" dirty="0"/>
          </a:p>
          <a:p>
            <a:pPr marL="0" indent="0">
              <a:buNone/>
            </a:pPr>
            <a:r>
              <a:rPr lang="en-US" sz="1100" b="1" i="1" dirty="0" smtClean="0"/>
              <a:t>Functional dependencies</a:t>
            </a:r>
            <a:r>
              <a:rPr lang="he-IL" sz="1100" b="1" i="1" dirty="0" smtClean="0"/>
              <a:t> </a:t>
            </a:r>
            <a:r>
              <a:rPr lang="he-IL" sz="1100" dirty="0" smtClean="0"/>
              <a:t> </a:t>
            </a:r>
            <a:r>
              <a:rPr lang="en-US" sz="1100" dirty="0" smtClean="0"/>
              <a:t> which we will learn on chapter 8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4.4.1 Constraints on a Single </a:t>
            </a:r>
            <a:r>
              <a:rPr lang="en-US" sz="1100" dirty="0" smtClean="0"/>
              <a:t>Relation</a:t>
            </a:r>
          </a:p>
          <a:p>
            <a:pPr marL="0" indent="0">
              <a:buNone/>
            </a:pPr>
            <a:r>
              <a:rPr lang="en-US" sz="1100" dirty="0"/>
              <a:t>The create table command may also include integrity-constraint statements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r>
              <a:rPr lang="en-US" sz="1100" dirty="0"/>
              <a:t>The allowed integrity </a:t>
            </a:r>
            <a:r>
              <a:rPr lang="en-US" sz="1100" dirty="0" smtClean="0"/>
              <a:t>constraints include:</a:t>
            </a:r>
          </a:p>
          <a:p>
            <a:pPr marL="0" indent="0">
              <a:buNone/>
            </a:pPr>
            <a:r>
              <a:rPr lang="en-US" sz="1100" dirty="0" smtClean="0"/>
              <a:t>1.not null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2.unique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3. </a:t>
            </a:r>
            <a:r>
              <a:rPr lang="en-US" sz="1100" dirty="0"/>
              <a:t>check(&lt;predicate</a:t>
            </a:r>
            <a:r>
              <a:rPr lang="en-US" sz="1100" dirty="0" smtClean="0"/>
              <a:t>&gt;)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 </a:t>
            </a:r>
            <a:r>
              <a:rPr lang="en-US" sz="1100" dirty="0" err="1"/>
              <a:t>varchar</a:t>
            </a:r>
            <a:r>
              <a:rPr lang="en-US" sz="1100" dirty="0"/>
              <a:t>(20) not null</a:t>
            </a:r>
          </a:p>
          <a:p>
            <a:pPr marL="0" indent="0">
              <a:buNone/>
            </a:pPr>
            <a:r>
              <a:rPr lang="en-US" sz="1100" dirty="0" smtClean="0"/>
              <a:t>budget numeric(12,2</a:t>
            </a:r>
            <a:r>
              <a:rPr lang="en-US" sz="1100" dirty="0"/>
              <a:t>) not </a:t>
            </a:r>
            <a:r>
              <a:rPr lang="en-US" sz="1100" dirty="0" smtClean="0"/>
              <a:t>null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unique (Aj1 , Aj2 ,..., </a:t>
            </a:r>
            <a:r>
              <a:rPr lang="en-US" sz="1100" dirty="0" err="1"/>
              <a:t>Ajm</a:t>
            </a:r>
            <a:r>
              <a:rPr lang="en-US" sz="1100" dirty="0"/>
              <a:t> )</a:t>
            </a:r>
          </a:p>
          <a:p>
            <a:pPr marL="0" indent="0">
              <a:buNone/>
            </a:pPr>
            <a:r>
              <a:rPr lang="en-US" sz="1100" dirty="0" smtClean="0"/>
              <a:t>The </a:t>
            </a:r>
            <a:r>
              <a:rPr lang="en-US" sz="1100" dirty="0"/>
              <a:t>unique specification says that attributes Aj1 , Aj2 ,..., </a:t>
            </a:r>
            <a:r>
              <a:rPr lang="en-US" sz="1100" dirty="0" err="1"/>
              <a:t>Ajm</a:t>
            </a:r>
            <a:r>
              <a:rPr lang="en-US" sz="1100" dirty="0"/>
              <a:t> form a candidate</a:t>
            </a:r>
          </a:p>
          <a:p>
            <a:pPr marL="0" indent="0">
              <a:buNone/>
            </a:pPr>
            <a:r>
              <a:rPr lang="en-US" sz="1100" dirty="0" smtClean="0"/>
              <a:t>key</a:t>
            </a:r>
            <a:r>
              <a:rPr lang="en-US" sz="1100" dirty="0"/>
              <a:t>; that is, no two tuples in the relation can be equal on all the listed attributes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r>
              <a:rPr lang="en-US" sz="1100" dirty="0" smtClean="0"/>
              <a:t>Null not consider as unique, it is allow two null if not null is not set.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62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4.4.4 The check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600" dirty="0" smtClean="0"/>
              <a:t>יש אפשרות לבצע בידוק בזמן </a:t>
            </a:r>
            <a:r>
              <a:rPr lang="en-US" sz="1600" dirty="0" smtClean="0"/>
              <a:t>create table </a:t>
            </a:r>
            <a:r>
              <a:rPr lang="he-IL" sz="1600" dirty="0" smtClean="0"/>
              <a:t> שיבדוק האם שדה מסויים עומד בדרישה מסויימת</a:t>
            </a:r>
          </a:p>
          <a:p>
            <a:pPr marL="0" indent="0" algn="r" rtl="1">
              <a:buNone/>
            </a:pPr>
            <a:r>
              <a:rPr lang="he-IL" sz="1600" dirty="0" smtClean="0"/>
              <a:t>למשל: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או </a:t>
            </a:r>
            <a:r>
              <a:rPr lang="en-US" sz="1600" dirty="0"/>
              <a:t>check (budget &gt; 0</a:t>
            </a:r>
            <a:r>
              <a:rPr lang="en-US" sz="1600" dirty="0" smtClean="0"/>
              <a:t>)</a:t>
            </a:r>
            <a:r>
              <a:rPr lang="he-IL" sz="1600" dirty="0" smtClean="0"/>
              <a:t>  </a:t>
            </a:r>
          </a:p>
          <a:p>
            <a:pPr marL="0" indent="0" algn="r" rtl="1">
              <a:buNone/>
            </a:pPr>
            <a:endParaRPr lang="en-US" sz="16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5143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0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4.5.1 Date and Time Types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date ’2001-04-25’</a:t>
            </a:r>
          </a:p>
          <a:p>
            <a:r>
              <a:rPr lang="en-US" sz="1400" dirty="0" smtClean="0"/>
              <a:t>time </a:t>
            </a:r>
            <a:r>
              <a:rPr lang="en-US" sz="1400" dirty="0"/>
              <a:t>’09:30:00’</a:t>
            </a:r>
          </a:p>
          <a:p>
            <a:r>
              <a:rPr lang="en-US" sz="1400" dirty="0" smtClean="0"/>
              <a:t>timestamp </a:t>
            </a:r>
            <a:r>
              <a:rPr lang="en-US" sz="1400" dirty="0"/>
              <a:t>’2001-04-25 10:29:01.45</a:t>
            </a:r>
            <a:r>
              <a:rPr lang="en-US" sz="1400" dirty="0" smtClean="0"/>
              <a:t>’</a:t>
            </a:r>
            <a:endParaRPr lang="he-IL" sz="1400" dirty="0" smtClean="0"/>
          </a:p>
          <a:p>
            <a:pPr marL="0" indent="0">
              <a:buNone/>
            </a:pPr>
            <a:r>
              <a:rPr lang="en-US" sz="1200" dirty="0"/>
              <a:t>SQL defines several functions to get the current date and </a:t>
            </a:r>
            <a:r>
              <a:rPr lang="en-US" sz="1200" dirty="0" smtClean="0"/>
              <a:t>time</a:t>
            </a:r>
            <a:r>
              <a:rPr lang="he-IL" sz="1200" dirty="0" smtClean="0"/>
              <a:t>:</a:t>
            </a:r>
          </a:p>
          <a:p>
            <a:pPr marL="0" indent="0">
              <a:buNone/>
            </a:pPr>
            <a:r>
              <a:rPr lang="en-US" sz="1200" b="1" dirty="0" smtClean="0"/>
              <a:t>current</a:t>
            </a:r>
            <a:r>
              <a:rPr lang="he-IL" sz="1200" b="1" dirty="0" smtClean="0"/>
              <a:t>_</a:t>
            </a:r>
            <a:r>
              <a:rPr lang="en-US" sz="1200" b="1" dirty="0"/>
              <a:t>date, </a:t>
            </a:r>
            <a:r>
              <a:rPr lang="en-US" sz="1200" b="1" dirty="0" err="1"/>
              <a:t>current_time</a:t>
            </a:r>
            <a:r>
              <a:rPr lang="en-US" sz="1200" b="1" dirty="0"/>
              <a:t>, </a:t>
            </a:r>
            <a:r>
              <a:rPr lang="en-US" sz="1200" b="1" dirty="0" err="1"/>
              <a:t>localtime</a:t>
            </a:r>
            <a:r>
              <a:rPr lang="en-US" sz="1200" b="1" dirty="0"/>
              <a:t>, current </a:t>
            </a:r>
            <a:r>
              <a:rPr lang="en-US" sz="1200" b="1" dirty="0" smtClean="0"/>
              <a:t>timestamp</a:t>
            </a:r>
          </a:p>
          <a:p>
            <a:pPr marL="0" indent="0" algn="r" rtl="1">
              <a:buNone/>
            </a:pPr>
            <a:endParaRPr lang="en-US" sz="1200" b="1" dirty="0"/>
          </a:p>
          <a:p>
            <a:pPr marL="0" indent="0" algn="r" rtl="1">
              <a:buNone/>
            </a:pPr>
            <a:r>
              <a:rPr lang="he-IL" sz="1200" b="1" dirty="0" smtClean="0"/>
              <a:t>אפשר לחבר זמנים ותאריכים , להשוות בינהם</a:t>
            </a:r>
          </a:p>
          <a:p>
            <a:pPr marL="0" indent="0" algn="r" rtl="1">
              <a:buNone/>
            </a:pPr>
            <a:r>
              <a:rPr lang="he-IL" sz="1200" b="1" dirty="0" smtClean="0"/>
              <a:t>לדוגמה:</a:t>
            </a:r>
          </a:p>
          <a:p>
            <a:pPr marL="0" indent="0" algn="l">
              <a:buNone/>
            </a:pPr>
            <a:r>
              <a:rPr lang="en-US" sz="1200" b="1" dirty="0"/>
              <a:t>select </a:t>
            </a:r>
            <a:r>
              <a:rPr lang="en-US" sz="1200" b="1" dirty="0" err="1"/>
              <a:t>current_timestamp</a:t>
            </a:r>
            <a:r>
              <a:rPr lang="en-US" sz="1200" b="1" dirty="0"/>
              <a:t> ,*   from </a:t>
            </a:r>
            <a:r>
              <a:rPr lang="en-US" sz="1200" b="1" dirty="0" smtClean="0"/>
              <a:t>instructor</a:t>
            </a:r>
            <a:endParaRPr lang="he-IL" sz="1200" b="1" dirty="0" smtClean="0"/>
          </a:p>
          <a:p>
            <a:pPr marL="0" indent="0" algn="l">
              <a:buNone/>
            </a:pPr>
            <a:endParaRPr lang="he-IL" sz="1200" b="1" dirty="0"/>
          </a:p>
          <a:p>
            <a:pPr marL="0" indent="0" algn="r" rtl="1">
              <a:buNone/>
            </a:pPr>
            <a:r>
              <a:rPr lang="he-IL" sz="1200" b="1" dirty="0" smtClean="0"/>
              <a:t>עוד פונקציות ב </a:t>
            </a:r>
            <a:r>
              <a:rPr lang="en-US" sz="1200" b="1" dirty="0" smtClean="0"/>
              <a:t>post </a:t>
            </a:r>
            <a:r>
              <a:rPr lang="en-US" sz="1200" b="1" dirty="0" err="1" smtClean="0"/>
              <a:t>gres</a:t>
            </a:r>
            <a:endParaRPr lang="en-US" sz="1200" b="1" dirty="0" smtClean="0"/>
          </a:p>
          <a:p>
            <a:pPr marL="0" indent="0" algn="r" rtl="1">
              <a:buNone/>
            </a:pPr>
            <a:r>
              <a:rPr lang="en-US" sz="1200" b="1" dirty="0">
                <a:hlinkClick r:id="rId2"/>
              </a:rPr>
              <a:t>http://</a:t>
            </a:r>
            <a:r>
              <a:rPr lang="en-US" sz="1200" b="1" dirty="0" smtClean="0">
                <a:hlinkClick r:id="rId2"/>
              </a:rPr>
              <a:t>www.postgresql.org/docs/9.1/static/functions-datetime.html</a:t>
            </a:r>
            <a:endParaRPr lang="en-US" sz="1200" b="1" dirty="0" smtClean="0"/>
          </a:p>
          <a:p>
            <a:pPr marL="0" indent="0" algn="r" rtl="1">
              <a:buNone/>
            </a:pPr>
            <a:endParaRPr lang="he-IL" sz="1200" b="1" dirty="0"/>
          </a:p>
        </p:txBody>
      </p:sp>
    </p:spTree>
    <p:extLst>
      <p:ext uri="{BB962C8B-B14F-4D97-AF65-F5344CB8AC3E}">
        <p14:creationId xmlns:p14="http://schemas.microsoft.com/office/powerpoint/2010/main" val="15880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4.5.2 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sz="1800" dirty="0" smtClean="0"/>
              <a:t>דיי </a:t>
            </a:r>
            <a:r>
              <a:rPr lang="en-US" sz="1800" dirty="0" smtClean="0"/>
              <a:t>self explanatory </a:t>
            </a:r>
            <a:r>
              <a:rPr lang="he-IL" sz="1800" dirty="0" smtClean="0"/>
              <a:t> כאן:</a:t>
            </a:r>
          </a:p>
          <a:p>
            <a:pPr algn="r" rtl="1"/>
            <a:endParaRPr lang="he-IL" sz="1800" dirty="0"/>
          </a:p>
          <a:p>
            <a:pPr marL="0" indent="0" algn="l">
              <a:buNone/>
            </a:pPr>
            <a:r>
              <a:rPr lang="en-US" sz="1800" dirty="0"/>
              <a:t>SQL allows a default value to be specified for an attribute as illustrated by the</a:t>
            </a:r>
          </a:p>
          <a:p>
            <a:pPr marL="0" indent="0" algn="l">
              <a:buNone/>
            </a:pPr>
            <a:r>
              <a:rPr lang="en-US" sz="1800" dirty="0" smtClean="0"/>
              <a:t>following </a:t>
            </a:r>
            <a:r>
              <a:rPr lang="en-US" sz="1800" dirty="0"/>
              <a:t>create table statement: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table student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ID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(5),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name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(20) not null,</a:t>
            </a:r>
          </a:p>
          <a:p>
            <a:pPr marL="0" indent="0" algn="l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dept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name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(20),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tot </a:t>
            </a:r>
            <a:r>
              <a:rPr lang="en-US" sz="1800" dirty="0">
                <a:solidFill>
                  <a:srgbClr val="FF0000"/>
                </a:solidFill>
              </a:rPr>
              <a:t>cred numeric (3,0) default 0,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primary </a:t>
            </a:r>
            <a:r>
              <a:rPr lang="en-US" sz="1800" dirty="0">
                <a:solidFill>
                  <a:srgbClr val="FF0000"/>
                </a:solidFill>
              </a:rPr>
              <a:t>key (ID));</a:t>
            </a:r>
          </a:p>
          <a:p>
            <a:pPr marL="0" indent="0" algn="l">
              <a:buNone/>
            </a:pPr>
            <a:r>
              <a:rPr lang="en-US" sz="1800" dirty="0" smtClean="0"/>
              <a:t>The </a:t>
            </a:r>
            <a:r>
              <a:rPr lang="en-US" sz="1800" dirty="0"/>
              <a:t>default value of the tot cred attribute is declared to be 0. As a result, when a</a:t>
            </a:r>
          </a:p>
          <a:p>
            <a:pPr marL="0" indent="0" algn="l">
              <a:buNone/>
            </a:pPr>
            <a:r>
              <a:rPr lang="en-US" sz="1800" dirty="0" smtClean="0"/>
              <a:t>tuple </a:t>
            </a:r>
            <a:r>
              <a:rPr lang="en-US" sz="1800" dirty="0"/>
              <a:t>is inserted into the student relation, if no value is provided for the tot cred</a:t>
            </a:r>
          </a:p>
          <a:p>
            <a:pPr marL="0" indent="0" algn="l">
              <a:buNone/>
            </a:pPr>
            <a:r>
              <a:rPr lang="en-US" sz="1800" dirty="0" smtClean="0"/>
              <a:t>attribute</a:t>
            </a:r>
            <a:r>
              <a:rPr lang="en-US" sz="1800" dirty="0"/>
              <a:t>, its value is set to 0. The following insert statement illustrates how an</a:t>
            </a:r>
          </a:p>
          <a:p>
            <a:pPr marL="0" indent="0" algn="l">
              <a:buNone/>
            </a:pPr>
            <a:r>
              <a:rPr lang="en-US" sz="1800" dirty="0" smtClean="0"/>
              <a:t>insertion </a:t>
            </a:r>
            <a:r>
              <a:rPr lang="en-US" sz="1800" dirty="0"/>
              <a:t>can omit the value for the tot cred attribute.</a:t>
            </a:r>
          </a:p>
          <a:p>
            <a:pPr marL="0" indent="0" algn="l">
              <a:buNone/>
            </a:pPr>
            <a:r>
              <a:rPr lang="en-US" sz="1800" dirty="0" smtClean="0"/>
              <a:t>insert </a:t>
            </a:r>
            <a:r>
              <a:rPr lang="en-US" sz="1800" dirty="0"/>
              <a:t>into student(ID, name, </a:t>
            </a:r>
            <a:r>
              <a:rPr lang="en-US" sz="1800" dirty="0" err="1" smtClean="0"/>
              <a:t>dept</a:t>
            </a:r>
            <a:r>
              <a:rPr lang="he-IL" sz="1800" dirty="0" smtClean="0"/>
              <a:t>_</a:t>
            </a:r>
            <a:r>
              <a:rPr lang="en-US" sz="1800" dirty="0" smtClean="0"/>
              <a:t>name) // see here that total cred is defaulted.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values </a:t>
            </a:r>
            <a:r>
              <a:rPr lang="en-US" sz="1800" dirty="0"/>
              <a:t>(’12789’, ’Newman’, ’Comp. Sci</a:t>
            </a:r>
            <a:r>
              <a:rPr lang="en-US" sz="1800" dirty="0" smtClean="0"/>
              <a:t>.’);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/>
              <a:t>// see here that total cred is defaulted</a:t>
            </a:r>
          </a:p>
        </p:txBody>
      </p:sp>
    </p:spTree>
    <p:extLst>
      <p:ext uri="{BB962C8B-B14F-4D97-AF65-F5344CB8AC3E}">
        <p14:creationId xmlns:p14="http://schemas.microsoft.com/office/powerpoint/2010/main" val="3001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4.5.3 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כל כך חבל לתרגם את הקטע הזה לעברית . הוא כתוב כל כך ברור באנגלית</a:t>
            </a:r>
          </a:p>
          <a:p>
            <a:pPr algn="r" rtl="1"/>
            <a:r>
              <a:rPr lang="he-IL" sz="1600" dirty="0" smtClean="0"/>
              <a:t>בקצרה : כאשר  מחפשים </a:t>
            </a:r>
            <a:r>
              <a:rPr lang="en-US" sz="1600" dirty="0" smtClean="0"/>
              <a:t>ID</a:t>
            </a:r>
            <a:r>
              <a:rPr lang="he-IL" sz="1600" dirty="0" smtClean="0"/>
              <a:t> מסויים או שאילתה שמחזירה מידע ספציפי לסרוק את כל הרשומות אחת אחת לוקח הרבה מאד זמן וזה לא יעיל.</a:t>
            </a:r>
          </a:p>
          <a:p>
            <a:pPr algn="r" rtl="1"/>
            <a:r>
              <a:rPr lang="en-US" sz="1600" dirty="0" smtClean="0"/>
              <a:t>Index on attribute of relation</a:t>
            </a:r>
            <a:r>
              <a:rPr lang="he-IL" sz="1600" dirty="0" smtClean="0"/>
              <a:t> הוא מבנה נתונים אשר מאפשר למצוא את המידע בצורה יעילה יותר</a:t>
            </a:r>
          </a:p>
          <a:p>
            <a:pPr marL="0" indent="0" algn="r" rtl="1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מבלי לסרוק את כל הטבלה.</a:t>
            </a:r>
          </a:p>
          <a:p>
            <a:pPr marL="0" indent="0">
              <a:buNone/>
            </a:pPr>
            <a:r>
              <a:rPr lang="en-US" sz="1600" dirty="0"/>
              <a:t>For example, if we create in index on attribute ID of relation student, the database</a:t>
            </a:r>
          </a:p>
          <a:p>
            <a:pPr marL="0" indent="0">
              <a:buNone/>
            </a:pPr>
            <a:r>
              <a:rPr lang="en-US" sz="1600" dirty="0" smtClean="0"/>
              <a:t>system </a:t>
            </a:r>
            <a:r>
              <a:rPr lang="en-US" sz="1600" dirty="0"/>
              <a:t>can find the record with any specified ID value, such as 22201, or 44553,</a:t>
            </a:r>
          </a:p>
          <a:p>
            <a:pPr marL="0" indent="0">
              <a:buNone/>
            </a:pPr>
            <a:r>
              <a:rPr lang="en-US" sz="1600" dirty="0" smtClean="0"/>
              <a:t>directly</a:t>
            </a:r>
            <a:r>
              <a:rPr lang="en-US" sz="1600" dirty="0"/>
              <a:t>, without reading all the tuples of the student relation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An index can also be created on a list of attributes, for example on attributes name, and </a:t>
            </a:r>
            <a:r>
              <a:rPr lang="en-US" sz="1600" dirty="0" err="1" smtClean="0"/>
              <a:t>dept</a:t>
            </a:r>
            <a:r>
              <a:rPr lang="en-US" sz="1600" dirty="0" smtClean="0"/>
              <a:t> name of</a:t>
            </a:r>
            <a:r>
              <a:rPr lang="he-IL" sz="1600" dirty="0" smtClean="0"/>
              <a:t> </a:t>
            </a:r>
            <a:r>
              <a:rPr lang="en-US" sz="1600" dirty="0" smtClean="0"/>
              <a:t>student.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create index </a:t>
            </a:r>
            <a:r>
              <a:rPr lang="en-US" sz="1600" dirty="0" err="1">
                <a:solidFill>
                  <a:srgbClr val="FF0000"/>
                </a:solidFill>
              </a:rPr>
              <a:t>idxDeptId</a:t>
            </a:r>
            <a:r>
              <a:rPr lang="en-US" sz="1600" dirty="0"/>
              <a:t>  on instructor(dept_id</a:t>
            </a:r>
            <a:r>
              <a:rPr lang="en-US" sz="1600" dirty="0" smtClean="0"/>
              <a:t>);</a:t>
            </a:r>
            <a:r>
              <a:rPr lang="he-IL" sz="1600" dirty="0" smtClean="0"/>
              <a:t> </a:t>
            </a:r>
            <a:r>
              <a:rPr lang="en-US" sz="1600" dirty="0" smtClean="0"/>
              <a:t> // </a:t>
            </a:r>
            <a:r>
              <a:rPr lang="he-IL" sz="1600" dirty="0" smtClean="0"/>
              <a:t>נבדק על </a:t>
            </a:r>
            <a:r>
              <a:rPr lang="en-US" sz="1600" dirty="0"/>
              <a:t> </a:t>
            </a:r>
            <a:r>
              <a:rPr lang="en-US" sz="1600" dirty="0" err="1" smtClean="0"/>
              <a:t>postgres</a:t>
            </a:r>
            <a:endParaRPr lang="he-IL" sz="1600" dirty="0" smtClean="0"/>
          </a:p>
          <a:p>
            <a:pPr algn="r" rtl="1"/>
            <a:r>
              <a:rPr lang="en-US" sz="1600" dirty="0" smtClean="0"/>
              <a:t>Kudvenkat </a:t>
            </a:r>
            <a:r>
              <a:rPr lang="he-IL" sz="1600" dirty="0"/>
              <a:t> </a:t>
            </a:r>
            <a:r>
              <a:rPr lang="he-IL" sz="1600" dirty="0" smtClean="0"/>
              <a:t>מראה </a:t>
            </a:r>
            <a:r>
              <a:rPr lang="he-IL" sz="1600" dirty="0" smtClean="0">
                <a:hlinkClick r:id="rId2"/>
              </a:rPr>
              <a:t>כאן </a:t>
            </a:r>
            <a:r>
              <a:rPr lang="he-IL" sz="1600" dirty="0" smtClean="0"/>
              <a:t> איך ליצור </a:t>
            </a:r>
            <a:r>
              <a:rPr lang="en-US" sz="1600" dirty="0" smtClean="0"/>
              <a:t>indexes </a:t>
            </a:r>
            <a:r>
              <a:rPr lang="he-IL" sz="1600" dirty="0" smtClean="0"/>
              <a:t> אבל זה לא בהכרח אותו </a:t>
            </a:r>
            <a:r>
              <a:rPr lang="en-US" sz="1600" dirty="0" smtClean="0"/>
              <a:t>syntax </a:t>
            </a:r>
            <a:r>
              <a:rPr lang="he-IL" sz="1600" dirty="0" smtClean="0"/>
              <a:t> ב </a:t>
            </a:r>
            <a:r>
              <a:rPr lang="en-US" sz="1600" dirty="0" err="1" smtClean="0"/>
              <a:t>postgres</a:t>
            </a:r>
            <a:endParaRPr lang="en-US" sz="1600" dirty="0" smtClean="0"/>
          </a:p>
          <a:p>
            <a:pPr algn="r" rtl="1"/>
            <a:r>
              <a:rPr lang="he-IL" sz="1600" dirty="0" smtClean="0"/>
              <a:t>למרות שזה אמור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762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4.5.4 Large-Object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יש אפשרות לשמור מידע גדול ב </a:t>
            </a:r>
            <a:r>
              <a:rPr lang="en-US" sz="1800" dirty="0" smtClean="0"/>
              <a:t>attribute of relation</a:t>
            </a:r>
          </a:p>
          <a:p>
            <a:pPr algn="l"/>
            <a:r>
              <a:rPr lang="en-US" sz="1800" dirty="0"/>
              <a:t>character data (clob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binary </a:t>
            </a:r>
            <a:r>
              <a:rPr lang="en-US" sz="1800" dirty="0"/>
              <a:t>data (blob</a:t>
            </a:r>
            <a:r>
              <a:rPr lang="en-US" sz="1800" dirty="0" smtClean="0"/>
              <a:t>).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we may declare </a:t>
            </a:r>
            <a:r>
              <a:rPr lang="en-US" sz="1800" dirty="0" smtClean="0"/>
              <a:t>attributes:  </a:t>
            </a:r>
            <a:r>
              <a:rPr lang="en-US" sz="1400" dirty="0" smtClean="0"/>
              <a:t>book </a:t>
            </a:r>
            <a:r>
              <a:rPr lang="en-US" sz="1400" dirty="0"/>
              <a:t>review clob(10KB)</a:t>
            </a:r>
          </a:p>
          <a:p>
            <a:pPr marL="400050" lvl="1" indent="0">
              <a:buNone/>
            </a:pPr>
            <a:r>
              <a:rPr lang="en-US" sz="1400" dirty="0" smtClean="0"/>
              <a:t>   		 	     image </a:t>
            </a:r>
            <a:r>
              <a:rPr lang="en-US" sz="1400" dirty="0"/>
              <a:t>blob(10MB)</a:t>
            </a:r>
          </a:p>
          <a:p>
            <a:pPr marL="400050" lvl="1" indent="0">
              <a:buNone/>
            </a:pPr>
            <a:r>
              <a:rPr lang="en-US" sz="1400" dirty="0" smtClean="0"/>
              <a:t>			     movie </a:t>
            </a:r>
            <a:r>
              <a:rPr lang="en-US" sz="1400" dirty="0"/>
              <a:t>blob(2GB</a:t>
            </a:r>
            <a:r>
              <a:rPr lang="en-US" sz="1400" dirty="0" smtClean="0"/>
              <a:t>)</a:t>
            </a:r>
          </a:p>
          <a:p>
            <a:pPr marL="400050" lvl="1" indent="0" algn="r" rtl="1">
              <a:buNone/>
            </a:pPr>
            <a:r>
              <a:rPr lang="he-IL" sz="1400" dirty="0" smtClean="0"/>
              <a:t>שקוראים את ה </a:t>
            </a:r>
            <a:r>
              <a:rPr lang="en-US" sz="1400" dirty="0" smtClean="0"/>
              <a:t>data </a:t>
            </a:r>
            <a:r>
              <a:rPr lang="he-IL" sz="1400" dirty="0" smtClean="0"/>
              <a:t> מה שנעשה הוא שמחזירים </a:t>
            </a:r>
            <a:r>
              <a:rPr lang="en-US" sz="1400" dirty="0" smtClean="0"/>
              <a:t>locator </a:t>
            </a:r>
            <a:r>
              <a:rPr lang="he-IL" sz="1400" dirty="0" smtClean="0"/>
              <a:t> וניתן לקרוא את השדה עם המידע כמו שקוראים מתוך קובץ בחתיכות קטנות מאשר בפעם אחת  </a:t>
            </a:r>
          </a:p>
          <a:p>
            <a:pPr marL="400050" lvl="1" indent="0" algn="r" rtl="1">
              <a:buNone/>
            </a:pPr>
            <a:r>
              <a:rPr lang="he-IL" sz="1400" dirty="0" smtClean="0"/>
              <a:t>כמו שקוראים באמצעות </a:t>
            </a:r>
            <a:r>
              <a:rPr lang="en-US" sz="1400" dirty="0" smtClean="0"/>
              <a:t>read </a:t>
            </a:r>
            <a:r>
              <a:rPr lang="en-US" sz="1400" dirty="0"/>
              <a:t> </a:t>
            </a:r>
            <a:r>
              <a:rPr lang="en-US" sz="1400" dirty="0" smtClean="0"/>
              <a:t>function  call</a:t>
            </a:r>
          </a:p>
          <a:p>
            <a:pPr marL="400050" lvl="1" indent="0" algn="r" rtl="1">
              <a:buNone/>
            </a:pPr>
            <a:endParaRPr lang="en-US" sz="1400" dirty="0"/>
          </a:p>
          <a:p>
            <a:pPr marL="400050" lvl="1" indent="0" algn="r" rtl="1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382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4.5.5 User-Defined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type </a:t>
            </a:r>
            <a:r>
              <a:rPr lang="en-US" sz="1800" dirty="0">
                <a:solidFill>
                  <a:srgbClr val="FF0000"/>
                </a:solidFill>
              </a:rPr>
              <a:t>Dollars</a:t>
            </a:r>
            <a:r>
              <a:rPr lang="en-US" sz="1800" dirty="0"/>
              <a:t> as numeric(12,2) final;</a:t>
            </a:r>
          </a:p>
          <a:p>
            <a:r>
              <a:rPr lang="en-US" sz="1800" dirty="0" smtClean="0"/>
              <a:t>create type </a:t>
            </a:r>
            <a:r>
              <a:rPr lang="en-US" sz="1800" dirty="0"/>
              <a:t>Pounds as numeric(12,2) final</a:t>
            </a:r>
            <a:r>
              <a:rPr lang="en-US" sz="1800" dirty="0" smtClean="0"/>
              <a:t>;</a:t>
            </a:r>
          </a:p>
          <a:p>
            <a:pPr algn="r" rtl="1"/>
            <a:r>
              <a:rPr lang="he-IL" sz="2000" dirty="0" smtClean="0"/>
              <a:t>ה </a:t>
            </a:r>
            <a:r>
              <a:rPr lang="en-US" sz="2000" dirty="0" smtClean="0"/>
              <a:t>final </a:t>
            </a:r>
            <a:r>
              <a:rPr lang="he-IL" sz="2000" dirty="0"/>
              <a:t> </a:t>
            </a:r>
            <a:r>
              <a:rPr lang="he-IL" sz="2000" dirty="0" smtClean="0"/>
              <a:t>לא מוסיף – ולפעמים ניתן להשמיטו</a:t>
            </a:r>
            <a:endParaRPr lang="en-US" sz="2000" dirty="0"/>
          </a:p>
          <a:p>
            <a:pPr marL="0" indent="0">
              <a:buNone/>
            </a:pPr>
            <a:r>
              <a:rPr lang="en-US" sz="2100" dirty="0"/>
              <a:t>create table department</a:t>
            </a:r>
          </a:p>
          <a:p>
            <a:pPr marL="0" indent="0">
              <a:buNone/>
            </a:pPr>
            <a:r>
              <a:rPr lang="en-US" sz="2100" dirty="0" smtClean="0"/>
              <a:t>(</a:t>
            </a:r>
            <a:r>
              <a:rPr lang="en-US" sz="2100" dirty="0" err="1"/>
              <a:t>dept</a:t>
            </a:r>
            <a:r>
              <a:rPr lang="en-US" sz="2100" dirty="0"/>
              <a:t> name </a:t>
            </a:r>
            <a:r>
              <a:rPr lang="en-US" sz="2100" dirty="0" err="1"/>
              <a:t>varchar</a:t>
            </a:r>
            <a:r>
              <a:rPr lang="en-US" sz="2100" dirty="0"/>
              <a:t> (20),</a:t>
            </a:r>
          </a:p>
          <a:p>
            <a:pPr marL="0" indent="0">
              <a:buNone/>
            </a:pPr>
            <a:r>
              <a:rPr lang="en-US" sz="2100" dirty="0" smtClean="0"/>
              <a:t>building </a:t>
            </a:r>
            <a:r>
              <a:rPr lang="en-US" sz="2100" dirty="0" err="1"/>
              <a:t>varchar</a:t>
            </a:r>
            <a:r>
              <a:rPr lang="en-US" sz="2100" dirty="0"/>
              <a:t> (15),</a:t>
            </a:r>
          </a:p>
          <a:p>
            <a:pPr marL="0" indent="0">
              <a:buNone/>
            </a:pPr>
            <a:r>
              <a:rPr lang="en-US" sz="2100" dirty="0" smtClean="0"/>
              <a:t>budget </a:t>
            </a:r>
            <a:r>
              <a:rPr lang="en-US" sz="2100" dirty="0" smtClean="0">
                <a:solidFill>
                  <a:srgbClr val="FF0000"/>
                </a:solidFill>
              </a:rPr>
              <a:t>Dollars</a:t>
            </a:r>
            <a:r>
              <a:rPr lang="en-US" sz="2100" dirty="0" smtClean="0"/>
              <a:t>);</a:t>
            </a:r>
            <a:endParaRPr lang="he-IL" sz="2100" dirty="0" smtClean="0"/>
          </a:p>
          <a:p>
            <a:pPr marL="0" indent="0">
              <a:buNone/>
            </a:pPr>
            <a:r>
              <a:rPr lang="en-US" sz="1200" dirty="0"/>
              <a:t>As a result of strong type checking, the expression (department.budget+20)</a:t>
            </a:r>
          </a:p>
          <a:p>
            <a:pPr marL="0" indent="0">
              <a:buNone/>
            </a:pPr>
            <a:r>
              <a:rPr lang="en-US" sz="1200" dirty="0" smtClean="0"/>
              <a:t>would </a:t>
            </a:r>
            <a:r>
              <a:rPr lang="en-US" sz="1200" b="1" dirty="0"/>
              <a:t>not</a:t>
            </a:r>
            <a:r>
              <a:rPr lang="en-US" sz="1200" dirty="0"/>
              <a:t> be accepted since the attribute and the integer constant 20 have </a:t>
            </a:r>
            <a:r>
              <a:rPr lang="en-US" sz="1200" dirty="0" smtClean="0"/>
              <a:t>different </a:t>
            </a:r>
            <a:r>
              <a:rPr lang="en-US" sz="1200" dirty="0"/>
              <a:t>types. Values of one type can be cast (that is, converted) to another </a:t>
            </a:r>
            <a:r>
              <a:rPr lang="en-US" sz="1200" dirty="0" smtClean="0"/>
              <a:t>domain, as illustrated</a:t>
            </a:r>
            <a:r>
              <a:rPr lang="he-IL" sz="1200" dirty="0" smtClean="0"/>
              <a:t> </a:t>
            </a:r>
            <a:r>
              <a:rPr lang="en-US" sz="1200" dirty="0" smtClean="0"/>
              <a:t>:</a:t>
            </a:r>
            <a:r>
              <a:rPr lang="he-IL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cast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smtClean="0"/>
              <a:t>department.budget </a:t>
            </a:r>
            <a:r>
              <a:rPr lang="en-US" sz="1200" dirty="0"/>
              <a:t>to numeric(12,2</a:t>
            </a:r>
            <a:r>
              <a:rPr lang="en-US" sz="1200" dirty="0" smtClean="0"/>
              <a:t>))</a:t>
            </a:r>
            <a:endParaRPr lang="he-IL" sz="1200" dirty="0" smtClean="0"/>
          </a:p>
          <a:p>
            <a:pPr marL="0" indent="0">
              <a:buNone/>
            </a:pPr>
            <a:endParaRPr lang="he-IL" sz="1200" dirty="0"/>
          </a:p>
          <a:p>
            <a:pPr marL="0" indent="0" algn="r" rtl="1">
              <a:buNone/>
            </a:pPr>
            <a:r>
              <a:rPr lang="he-IL" sz="1200" dirty="0" smtClean="0"/>
              <a:t>לא כל הנושא מועבר כאן :  יש לקרוא את הפיסקה הזו מתוך </a:t>
            </a:r>
            <a:r>
              <a:rPr lang="he-IL" sz="1200" dirty="0" smtClean="0">
                <a:hlinkClick r:id="rId2"/>
              </a:rPr>
              <a:t>הספר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69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לכל אורך הספר הדוגמאות יהיו מטבלה שקשורה לאוניבריסטה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Unified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Language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(UML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Normalization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he-IL" sz="1400" dirty="0" smtClean="0"/>
              <a:t>תהליך שקובע האם מבנה נתונים תוכנן טוב או רע – פרק 8.4 יעסוק בזה </a:t>
            </a:r>
          </a:p>
          <a:p>
            <a:pPr algn="r" rtl="1"/>
            <a:r>
              <a:rPr lang="he-IL" sz="1400" dirty="0" smtClean="0"/>
              <a:t>ל </a:t>
            </a:r>
            <a:r>
              <a:rPr lang="en-US" sz="1400" dirty="0" smtClean="0"/>
              <a:t>bad design  </a:t>
            </a:r>
            <a:r>
              <a:rPr lang="he-IL" sz="1400" dirty="0" smtClean="0"/>
              <a:t> יש כמה תכונות</a:t>
            </a:r>
          </a:p>
          <a:p>
            <a:pPr algn="r" rtl="1"/>
            <a:r>
              <a:rPr lang="he-IL" sz="1400" dirty="0" smtClean="0"/>
              <a:t>1. חזרה על המידע</a:t>
            </a:r>
          </a:p>
          <a:p>
            <a:pPr algn="r" rtl="1"/>
            <a:r>
              <a:rPr lang="he-IL" sz="1400" dirty="0" smtClean="0"/>
              <a:t>2.לי ניתן להציג מידע מסויים</a:t>
            </a:r>
            <a:endParaRPr lang="en-US" sz="1400" dirty="0" smtClean="0"/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59436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69" y="4419600"/>
            <a:ext cx="2135606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5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4.5.6 Create Table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Applications often require creation of tables that have the same schema as an</a:t>
            </a:r>
          </a:p>
          <a:p>
            <a:pPr marL="0" indent="0">
              <a:buNone/>
            </a:pPr>
            <a:r>
              <a:rPr lang="en-US" sz="1800" dirty="0" smtClean="0"/>
              <a:t>existing </a:t>
            </a:r>
            <a:r>
              <a:rPr lang="en-US" sz="1800" dirty="0"/>
              <a:t>table. SQL provides a create table like extension to support this task: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table temp instructor like </a:t>
            </a:r>
            <a:r>
              <a:rPr lang="en-US" sz="1800" dirty="0" smtClean="0">
                <a:solidFill>
                  <a:srgbClr val="FF0000"/>
                </a:solidFill>
              </a:rPr>
              <a:t>instructor</a:t>
            </a:r>
            <a:endParaRPr lang="he-IL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e-IL" sz="1800" dirty="0" smtClean="0"/>
              <a:t>להשלים..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4.5.7 Schemas, Catalogs,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להשלים..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4.6.1 Granting and Revoking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4.6.2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4.6.3 Authorization on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4.6.4 Authorizations on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4.6.5 Transfer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4.6.6 Revoking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1.7.1 Storage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600" dirty="0" smtClean="0"/>
              <a:t>Storage Manager </a:t>
            </a:r>
            <a:r>
              <a:rPr lang="he-IL" sz="1600" dirty="0" smtClean="0"/>
              <a:t> מקשר בין ה מידע ה </a:t>
            </a:r>
            <a:r>
              <a:rPr lang="en-US" sz="1600" dirty="0" smtClean="0"/>
              <a:t>low level </a:t>
            </a:r>
            <a:r>
              <a:rPr lang="he-IL" sz="1600" dirty="0" smtClean="0"/>
              <a:t> שמאוחסן לבין התוכנית ו </a:t>
            </a:r>
            <a:r>
              <a:rPr lang="en-US" sz="1600" dirty="0" smtClean="0"/>
              <a:t>query</a:t>
            </a:r>
          </a:p>
          <a:p>
            <a:pPr algn="l"/>
            <a:r>
              <a:rPr lang="en-US" sz="1600" dirty="0"/>
              <a:t>The storage </a:t>
            </a:r>
            <a:r>
              <a:rPr lang="en-US" sz="1600" dirty="0" smtClean="0"/>
              <a:t>manager </a:t>
            </a:r>
            <a:r>
              <a:rPr lang="en-US" sz="1600" dirty="0"/>
              <a:t>is </a:t>
            </a:r>
            <a:r>
              <a:rPr lang="en-US" sz="1600" dirty="0" smtClean="0"/>
              <a:t>responsible </a:t>
            </a:r>
            <a:r>
              <a:rPr lang="en-US" sz="1600" dirty="0"/>
              <a:t>for the interaction with the file manager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discuss storage media, file structures, and buffer management in Chapter 10.</a:t>
            </a:r>
          </a:p>
          <a:p>
            <a:r>
              <a:rPr lang="en-US" sz="1600" dirty="0" smtClean="0"/>
              <a:t>Methods </a:t>
            </a:r>
            <a:r>
              <a:rPr lang="en-US" sz="1600" dirty="0"/>
              <a:t>of accessing data efficiently via indexing or hashing are discussed in</a:t>
            </a:r>
          </a:p>
          <a:p>
            <a:r>
              <a:rPr lang="en-US" sz="1600" dirty="0" smtClean="0"/>
              <a:t>Chapter </a:t>
            </a:r>
            <a:r>
              <a:rPr lang="en-US" sz="1600" dirty="0"/>
              <a:t>11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1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18564</TotalTime>
  <Words>6951</Words>
  <Application>Microsoft Office PowerPoint</Application>
  <PresentationFormat>On-screen Show (4:3)</PresentationFormat>
  <Paragraphs>1046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 20277 מערכות בסיסי-נתונים‏ 4 נקודות זכות ברמה רגילה </vt:lpstr>
      <vt:lpstr>ספר הקורס</vt:lpstr>
      <vt:lpstr>חוברת הקורס</vt:lpstr>
      <vt:lpstr>איך לומדים</vt:lpstr>
      <vt:lpstr> ומבנה נתוניםSQL מי שלא מכיר </vt:lpstr>
      <vt:lpstr>הקדמה</vt:lpstr>
      <vt:lpstr>מתוך פרק 7  database university כל הטבלאות ב </vt:lpstr>
      <vt:lpstr>PowerPoint Presentation</vt:lpstr>
      <vt:lpstr>1.7.1 Storage Manager</vt:lpstr>
      <vt:lpstr>The query processor</vt:lpstr>
      <vt:lpstr>Database Architecture</vt:lpstr>
      <vt:lpstr>שוב  נזכיר מה נראה נלמד מאוחר יותר</vt:lpstr>
      <vt:lpstr>פרק 2  Introduction to the Relational Model</vt:lpstr>
      <vt:lpstr>2.2 Database Schema</vt:lpstr>
      <vt:lpstr>Types Numeric</vt:lpstr>
      <vt:lpstr>Types Character types</vt:lpstr>
      <vt:lpstr>Keys</vt:lpstr>
      <vt:lpstr>Schema Diagrams 2.4</vt:lpstr>
      <vt:lpstr>RELATIONAL ALGEBRA 2.6 אלגברה של יחסים</vt:lpstr>
      <vt:lpstr>Install postgres</vt:lpstr>
      <vt:lpstr>Installer</vt:lpstr>
      <vt:lpstr>בסוף ההתקנה יופיע החלון הבא</vt:lpstr>
      <vt:lpstr>Tutorial for postgres</vt:lpstr>
      <vt:lpstr>Create database (schema) in postgres</vt:lpstr>
      <vt:lpstr>Create Database – DDL syntax</vt:lpstr>
      <vt:lpstr>התוצאה של הטבלה שלנו</vt:lpstr>
      <vt:lpstr>בדיקה שהטבלה קיימת</vt:lpstr>
      <vt:lpstr> לפי הספרSQL  לומדים </vt:lpstr>
      <vt:lpstr>University database schema</vt:lpstr>
      <vt:lpstr>Lets create those tables in postgres</vt:lpstr>
      <vt:lpstr>לפני שממשיכים</vt:lpstr>
      <vt:lpstr>PowerPoint Presentation</vt:lpstr>
      <vt:lpstr>Schema מה יש לנו ב</vt:lpstr>
      <vt:lpstr>Insert this data into your database. Data was taken from the book</vt:lpstr>
      <vt:lpstr>PowerPoint Presentation</vt:lpstr>
      <vt:lpstr>3.3.1 Queries on a Single Relation</vt:lpstr>
      <vt:lpstr>The CARTESIAN JOIN or CROSS JOIN</vt:lpstr>
      <vt:lpstr>Natural join</vt:lpstr>
      <vt:lpstr> natural join המשך </vt:lpstr>
      <vt:lpstr>as clause 3.4.1 The Rename Operation</vt:lpstr>
      <vt:lpstr>Join, Group  by and Having דוגמא ל  Aggregate function – count  </vt:lpstr>
      <vt:lpstr>Sub query</vt:lpstr>
      <vt:lpstr>CTE – common table expression</vt:lpstr>
      <vt:lpstr>3.4.2 String Operations</vt:lpstr>
      <vt:lpstr>More CTE </vt:lpstr>
      <vt:lpstr>3.4.4 Ordering the Display of Tuples</vt:lpstr>
      <vt:lpstr>3.4.5 Where Clause Predicates</vt:lpstr>
      <vt:lpstr>3.5.1 The Union Operation</vt:lpstr>
      <vt:lpstr>Aggregate functions 3.7.1 Basic Aggregation</vt:lpstr>
      <vt:lpstr>Aggregate function  using distinct to eliminate duplication</vt:lpstr>
      <vt:lpstr>3.7.2 Aggregation with Grouping</vt:lpstr>
      <vt:lpstr>In and Not in Nested Sub queries 3.8.1 Set Membership </vt:lpstr>
      <vt:lpstr>Using where with in and Not in as enum</vt:lpstr>
      <vt:lpstr>Some</vt:lpstr>
      <vt:lpstr>Some = </vt:lpstr>
      <vt:lpstr>Some &gt;</vt:lpstr>
      <vt:lpstr>Some &gt;</vt:lpstr>
      <vt:lpstr>Some =&gt;</vt:lpstr>
      <vt:lpstr>All</vt:lpstr>
      <vt:lpstr>All – more examples</vt:lpstr>
      <vt:lpstr>All  &lt;=</vt:lpstr>
      <vt:lpstr>EXCEPT</vt:lpstr>
      <vt:lpstr>Consider that query</vt:lpstr>
      <vt:lpstr>Correlated sub query. 3.8.3 Test for Empty Relations</vt:lpstr>
      <vt:lpstr>3.8.5 Sub queries in the From Clause</vt:lpstr>
      <vt:lpstr>שאילתה נוספת</vt:lpstr>
      <vt:lpstr>CTE   - with</vt:lpstr>
      <vt:lpstr>3.9 Modification of the Database</vt:lpstr>
      <vt:lpstr>Update statement - case</vt:lpstr>
      <vt:lpstr>Chapter 4 Intermediate SQL</vt:lpstr>
      <vt:lpstr>SQL Views</vt:lpstr>
      <vt:lpstr>4.2.3 Materialized Views</vt:lpstr>
      <vt:lpstr>4.4 Integrity Constraints</vt:lpstr>
      <vt:lpstr>4.4.4 The check Clause</vt:lpstr>
      <vt:lpstr>4.5.1 Date and Time Types in SQL</vt:lpstr>
      <vt:lpstr>4.5.2 Default Values</vt:lpstr>
      <vt:lpstr>4.5.3 Index Creation</vt:lpstr>
      <vt:lpstr>4.5.4 Large-Object Types</vt:lpstr>
      <vt:lpstr>4.5.5 User-Defined Types</vt:lpstr>
      <vt:lpstr>4.5.6 Create Table Extensions</vt:lpstr>
      <vt:lpstr>4.5.7 Schemas, Catalogs, and Environments</vt:lpstr>
      <vt:lpstr>4.6 Authorization</vt:lpstr>
      <vt:lpstr>4.6.1 Granting and Revoking of Privileges</vt:lpstr>
      <vt:lpstr>4.6.2 Roles</vt:lpstr>
      <vt:lpstr>PowerPoint Presentation</vt:lpstr>
      <vt:lpstr>4.6.3 Authorization on Views</vt:lpstr>
      <vt:lpstr>4.6.4 Authorizations on Schema</vt:lpstr>
      <vt:lpstr>4.6.5 Transfer of Privileges</vt:lpstr>
      <vt:lpstr>4.6.6 Revoking of Privileges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860</cp:revision>
  <dcterms:created xsi:type="dcterms:W3CDTF">2016-04-17T18:06:19Z</dcterms:created>
  <dcterms:modified xsi:type="dcterms:W3CDTF">2016-05-17T10:28:25Z</dcterms:modified>
</cp:coreProperties>
</file>