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Kaitlin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John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John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Olga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Olga</a:t>
            </a:r>
            <a:endParaRPr/>
          </a:p>
          <a:p>
            <a:pPr indent="0" lvl="0" marL="0" rtl="0">
              <a:spcBef>
                <a:spcPts val="0"/>
              </a:spcBef>
              <a:spcAft>
                <a:spcPts val="0"/>
              </a:spcAft>
              <a:buNone/>
            </a:pPr>
            <a:r>
              <a:rPr i="1" lang="en" sz="1200">
                <a:solidFill>
                  <a:schemeClr val="dk1"/>
                </a:solidFill>
              </a:rPr>
              <a:t>Wolbachia</a:t>
            </a:r>
            <a:r>
              <a:rPr lang="en" sz="1200">
                <a:solidFill>
                  <a:schemeClr val="dk1"/>
                </a:solidFill>
              </a:rPr>
              <a:t>-infected female flies transmit the parasite to uninfected males in mating encounters and to all of their offspring.</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Olga</a:t>
            </a:r>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Kaitlin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Kaitlin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Kaitlin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Kaitlin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Kaitlin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www.sciencedirect.com/science/article/pii/S1369527403001681" TargetMode="External"/><Relationship Id="rId4" Type="http://schemas.openxmlformats.org/officeDocument/2006/relationships/hyperlink" Target="http://www.genetics.org/content/167/2/827" TargetMode="External"/><Relationship Id="rId5" Type="http://schemas.openxmlformats.org/officeDocument/2006/relationships/hyperlink" Target="http://www.bioone.org/doi/pdf/10.1554/04-28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340975"/>
            <a:ext cx="8520600" cy="2952300"/>
          </a:xfrm>
          <a:prstGeom prst="rect">
            <a:avLst/>
          </a:prstGeom>
        </p:spPr>
        <p:txBody>
          <a:bodyPr anchorCtr="0" anchor="b"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sz="1000" u="sng"/>
          </a:p>
          <a:p>
            <a:pPr indent="0" lvl="0" marL="0">
              <a:spcBef>
                <a:spcPts val="0"/>
              </a:spcBef>
              <a:spcAft>
                <a:spcPts val="0"/>
              </a:spcAft>
              <a:buNone/>
            </a:pPr>
            <a:r>
              <a:rPr lang="en" sz="3600"/>
              <a:t>Fitness Effects of Horizontal Gene Transfer from </a:t>
            </a:r>
            <a:r>
              <a:rPr i="1" lang="en" sz="3600"/>
              <a:t>Wolbachia</a:t>
            </a:r>
            <a:r>
              <a:rPr lang="en" sz="3600"/>
              <a:t> to </a:t>
            </a:r>
            <a:r>
              <a:rPr i="1" lang="en" sz="3600"/>
              <a:t>Drosophila</a:t>
            </a:r>
            <a:r>
              <a:rPr lang="en" sz="3600"/>
              <a:t> and Method Development and Implementation of Phylogeny Analysis Software</a:t>
            </a:r>
            <a:endParaRPr sz="3600"/>
          </a:p>
        </p:txBody>
      </p:sp>
      <p:sp>
        <p:nvSpPr>
          <p:cNvPr id="55" name="Shape 55"/>
          <p:cNvSpPr txBox="1"/>
          <p:nvPr>
            <p:ph idx="1" type="subTitle"/>
          </p:nvPr>
        </p:nvSpPr>
        <p:spPr>
          <a:xfrm>
            <a:off x="353050" y="35367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Developers: Olga Better, Kaitlin Klotz, and John Patterson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Novelty and Contributions</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solidFill>
                  <a:schemeClr val="dk1"/>
                </a:solidFill>
              </a:rPr>
              <a:t>The improvements we are making to the existing project are the universalization of the code for application to genera of host/pathogen outside of </a:t>
            </a:r>
            <a:r>
              <a:rPr i="1" lang="en">
                <a:solidFill>
                  <a:schemeClr val="dk1"/>
                </a:solidFill>
              </a:rPr>
              <a:t>Drosophila</a:t>
            </a:r>
            <a:r>
              <a:rPr lang="en">
                <a:solidFill>
                  <a:schemeClr val="dk1"/>
                </a:solidFill>
              </a:rPr>
              <a:t>/</a:t>
            </a:r>
            <a:r>
              <a:rPr i="1" lang="en">
                <a:solidFill>
                  <a:schemeClr val="dk1"/>
                </a:solidFill>
              </a:rPr>
              <a:t>Wolbachia </a:t>
            </a:r>
            <a:r>
              <a:rPr lang="en">
                <a:solidFill>
                  <a:schemeClr val="dk1"/>
                </a:solidFill>
              </a:rPr>
              <a:t>and the implementation of a GUI.</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The GUI will provide an easy-to-use version of the procedural scripts in which biologists can input their genome files and receive a list of potential mutations that they can then focus their studies to target for phenotypic contribution.</a:t>
            </a:r>
            <a:endParaRPr>
              <a:solidFill>
                <a:schemeClr val="dk1"/>
              </a:solidFill>
            </a:endParaRPr>
          </a:p>
          <a:p>
            <a:pPr indent="0" lvl="0" marL="0" rtl="0">
              <a:spcBef>
                <a:spcPts val="0"/>
              </a:spcBef>
              <a:spcAft>
                <a:spcPts val="0"/>
              </a:spcAft>
              <a:buNone/>
            </a:pPr>
            <a:r>
              <a:t/>
            </a:r>
            <a:endParaRPr>
              <a:solidFill>
                <a:schemeClr val="dk1"/>
              </a:solidFill>
            </a:endParaRPr>
          </a:p>
          <a:p>
            <a:pPr indent="-342900" lvl="0" marL="457200" rtl="0">
              <a:spcBef>
                <a:spcPts val="0"/>
              </a:spcBef>
              <a:spcAft>
                <a:spcPts val="0"/>
              </a:spcAft>
              <a:buClr>
                <a:schemeClr val="dk1"/>
              </a:buClr>
              <a:buSzPts val="1800"/>
              <a:buChar char="●"/>
            </a:pPr>
            <a:r>
              <a:rPr b="1" lang="en">
                <a:solidFill>
                  <a:schemeClr val="dk1"/>
                </a:solidFill>
              </a:rPr>
              <a:t>These additions/improvements to the current code serve to make genomic techniques more accessible to a wider range of academic researchers. </a:t>
            </a:r>
            <a:endParaRPr b="1">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Methods: Code Conversion</a:t>
            </a:r>
            <a:endParaRPr/>
          </a:p>
        </p:txBody>
      </p:sp>
      <p:sp>
        <p:nvSpPr>
          <p:cNvPr id="121" name="Shape 121"/>
          <p:cNvSpPr txBox="1"/>
          <p:nvPr/>
        </p:nvSpPr>
        <p:spPr>
          <a:xfrm>
            <a:off x="311700" y="1254150"/>
            <a:ext cx="7481400" cy="26352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dk2"/>
              </a:buClr>
              <a:buSzPts val="1800"/>
              <a:buChar char="●"/>
            </a:pPr>
            <a:r>
              <a:rPr lang="en" sz="1800">
                <a:solidFill>
                  <a:schemeClr val="dk1"/>
                </a:solidFill>
              </a:rPr>
              <a:t>To achieve our end goal of a user-friendly GUI to identify and list novel mutations conferred to </a:t>
            </a:r>
            <a:r>
              <a:rPr i="1" lang="en" sz="1800">
                <a:solidFill>
                  <a:schemeClr val="dk1"/>
                </a:solidFill>
              </a:rPr>
              <a:t>Drosophila </a:t>
            </a:r>
            <a:r>
              <a:rPr lang="en" sz="1800">
                <a:solidFill>
                  <a:schemeClr val="dk1"/>
                </a:solidFill>
              </a:rPr>
              <a:t>by </a:t>
            </a:r>
            <a:r>
              <a:rPr i="1" lang="en" sz="1800">
                <a:solidFill>
                  <a:schemeClr val="dk1"/>
                </a:solidFill>
              </a:rPr>
              <a:t>Wolbachia, </a:t>
            </a:r>
            <a:r>
              <a:rPr lang="en" sz="1800">
                <a:solidFill>
                  <a:schemeClr val="dk1"/>
                </a:solidFill>
              </a:rPr>
              <a:t>we created a BAM file parser to extract only lines containing the </a:t>
            </a:r>
            <a:r>
              <a:rPr lang="en" sz="1000">
                <a:solidFill>
                  <a:schemeClr val="dk1"/>
                </a:solidFill>
              </a:rPr>
              <a:t> </a:t>
            </a:r>
            <a:r>
              <a:rPr lang="en" sz="1800">
                <a:solidFill>
                  <a:schemeClr val="dk1"/>
                </a:solidFill>
              </a:rPr>
              <a:t>NCBI reference genome ID NC_002978.6 (</a:t>
            </a:r>
            <a:r>
              <a:rPr i="1" lang="en" sz="1800">
                <a:solidFill>
                  <a:schemeClr val="dk1"/>
                </a:solidFill>
              </a:rPr>
              <a:t>Wolbachia </a:t>
            </a:r>
            <a:r>
              <a:rPr lang="en" sz="1800">
                <a:solidFill>
                  <a:schemeClr val="dk1"/>
                </a:solidFill>
              </a:rPr>
              <a:t>endosymbiont of </a:t>
            </a:r>
            <a:r>
              <a:rPr i="1" lang="en" sz="1800">
                <a:solidFill>
                  <a:schemeClr val="dk1"/>
                </a:solidFill>
              </a:rPr>
              <a:t>Drosophila melanogaster</a:t>
            </a:r>
            <a:r>
              <a:rPr lang="en" sz="1800">
                <a:solidFill>
                  <a:schemeClr val="dk1"/>
                </a:solidFill>
              </a:rPr>
              <a:t>, complete genome) and converted the runtime scripts to OOP (Wu et al., 2004).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Methods: Code Conversion-The Before Picture</a:t>
            </a:r>
            <a:endParaRPr/>
          </a:p>
        </p:txBody>
      </p:sp>
      <p:pic>
        <p:nvPicPr>
          <p:cNvPr id="127" name="Shape 127"/>
          <p:cNvPicPr preferRelativeResize="0"/>
          <p:nvPr/>
        </p:nvPicPr>
        <p:blipFill>
          <a:blip r:embed="rId3">
            <a:alphaModFix/>
          </a:blip>
          <a:stretch>
            <a:fillRect/>
          </a:stretch>
        </p:blipFill>
        <p:spPr>
          <a:xfrm>
            <a:off x="311699" y="572700"/>
            <a:ext cx="3206800" cy="4379576"/>
          </a:xfrm>
          <a:prstGeom prst="rect">
            <a:avLst/>
          </a:prstGeom>
          <a:noFill/>
          <a:ln>
            <a:noFill/>
          </a:ln>
        </p:spPr>
      </p:pic>
      <p:sp>
        <p:nvSpPr>
          <p:cNvPr id="128" name="Shape 128"/>
          <p:cNvSpPr txBox="1"/>
          <p:nvPr/>
        </p:nvSpPr>
        <p:spPr>
          <a:xfrm>
            <a:off x="3795200" y="715750"/>
            <a:ext cx="4810500" cy="38034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The wolbachia_dic.py script in its original procedural inline code.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Methods: Code Conversion-The After Pictures (OOP)</a:t>
            </a:r>
            <a:endParaRPr/>
          </a:p>
        </p:txBody>
      </p:sp>
      <p:pic>
        <p:nvPicPr>
          <p:cNvPr id="134" name="Shape 134"/>
          <p:cNvPicPr preferRelativeResize="0"/>
          <p:nvPr/>
        </p:nvPicPr>
        <p:blipFill>
          <a:blip r:embed="rId3">
            <a:alphaModFix/>
          </a:blip>
          <a:stretch>
            <a:fillRect/>
          </a:stretch>
        </p:blipFill>
        <p:spPr>
          <a:xfrm>
            <a:off x="311688" y="1017725"/>
            <a:ext cx="7629525" cy="2876550"/>
          </a:xfrm>
          <a:prstGeom prst="rect">
            <a:avLst/>
          </a:prstGeom>
          <a:noFill/>
          <a:ln>
            <a:noFill/>
          </a:ln>
        </p:spPr>
      </p:pic>
      <p:sp>
        <p:nvSpPr>
          <p:cNvPr id="135" name="Shape 135"/>
          <p:cNvSpPr txBox="1"/>
          <p:nvPr/>
        </p:nvSpPr>
        <p:spPr>
          <a:xfrm>
            <a:off x="191400" y="3928350"/>
            <a:ext cx="8640900" cy="9405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Establishes WbDict as the class and initializes it with an infile and outfile.</a:t>
            </a:r>
            <a:endParaRPr sz="1800"/>
          </a:p>
          <a:p>
            <a:pPr indent="-342900" lvl="0" marL="457200">
              <a:spcBef>
                <a:spcPts val="0"/>
              </a:spcBef>
              <a:spcAft>
                <a:spcPts val="0"/>
              </a:spcAft>
              <a:buSzPts val="1800"/>
              <a:buChar char="●"/>
            </a:pPr>
            <a:r>
              <a:rPr lang="en" sz="1800"/>
              <a:t>Sets up the class method WbDict that will be called outside the class in order to produce the dictionary.</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197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Methods: Code Conversion-The After Pictures (OOP)</a:t>
            </a:r>
            <a:endParaRPr/>
          </a:p>
        </p:txBody>
      </p:sp>
      <p:pic>
        <p:nvPicPr>
          <p:cNvPr id="141" name="Shape 141"/>
          <p:cNvPicPr preferRelativeResize="0"/>
          <p:nvPr/>
        </p:nvPicPr>
        <p:blipFill>
          <a:blip r:embed="rId3">
            <a:alphaModFix/>
          </a:blip>
          <a:stretch>
            <a:fillRect/>
          </a:stretch>
        </p:blipFill>
        <p:spPr>
          <a:xfrm>
            <a:off x="305050" y="704500"/>
            <a:ext cx="5626749" cy="4438999"/>
          </a:xfrm>
          <a:prstGeom prst="rect">
            <a:avLst/>
          </a:prstGeom>
          <a:noFill/>
          <a:ln>
            <a:noFill/>
          </a:ln>
        </p:spPr>
      </p:pic>
      <p:sp>
        <p:nvSpPr>
          <p:cNvPr id="142" name="Shape 142"/>
          <p:cNvSpPr txBox="1"/>
          <p:nvPr/>
        </p:nvSpPr>
        <p:spPr>
          <a:xfrm>
            <a:off x="5551325" y="770125"/>
            <a:ext cx="3520500" cy="43734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The list GoodChromosomes is populated by field [0] of a data file from the Rogers Lab. </a:t>
            </a:r>
            <a:endParaRPr sz="1800"/>
          </a:p>
          <a:p>
            <a:pPr indent="0" lvl="0" marL="0" rtl="0">
              <a:spcBef>
                <a:spcPts val="0"/>
              </a:spcBef>
              <a:spcAft>
                <a:spcPts val="0"/>
              </a:spcAft>
              <a:buNone/>
            </a:pPr>
            <a:r>
              <a:t/>
            </a:r>
            <a:endParaRPr sz="1800"/>
          </a:p>
          <a:p>
            <a:pPr indent="-342900" lvl="0" marL="457200" rtl="0">
              <a:spcBef>
                <a:spcPts val="0"/>
              </a:spcBef>
              <a:spcAft>
                <a:spcPts val="0"/>
              </a:spcAft>
              <a:buSzPts val="1800"/>
              <a:buChar char="●"/>
            </a:pPr>
            <a:r>
              <a:rPr lang="en" sz="1800"/>
              <a:t>The dictionary WbDict is composed of entries that have two possible keys and a value. The keys are taken from fields [2] and [6] of a Roger’s Lab BAM file and the value is taken from the lines of the BAM file.</a:t>
            </a:r>
            <a:endParaRPr sz="1800"/>
          </a:p>
          <a:p>
            <a:pPr indent="0" lvl="0" marL="0" rtl="0">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Methods: Code Conversion-The After Pictures (OOP)</a:t>
            </a:r>
            <a:endParaRPr/>
          </a:p>
        </p:txBody>
      </p:sp>
      <p:sp>
        <p:nvSpPr>
          <p:cNvPr id="148" name="Shape 148"/>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If Key 1 is in both the WbDict and GoodChromosomes list, the key is printed out then appended to its value.</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If Key 1 is not in both the WbDict and Good Chromosomes list, the key is not appended to a value but the key returns the value.</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If Key 2 is in both the WbDict and the GoodChromosomes list, the key is printed out then appended to its value. </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If Key 2 is not in both the WbDict and Good Chromosomes list, the key is not appended to a value but the key returns the value.</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Methods: Code Conversion-The After Pictures (OOP)</a:t>
            </a:r>
            <a:endParaRPr/>
          </a:p>
        </p:txBody>
      </p:sp>
      <p:pic>
        <p:nvPicPr>
          <p:cNvPr id="154" name="Shape 154"/>
          <p:cNvPicPr preferRelativeResize="0"/>
          <p:nvPr/>
        </p:nvPicPr>
        <p:blipFill>
          <a:blip r:embed="rId3">
            <a:alphaModFix/>
          </a:blip>
          <a:stretch>
            <a:fillRect/>
          </a:stretch>
        </p:blipFill>
        <p:spPr>
          <a:xfrm>
            <a:off x="311706" y="1533475"/>
            <a:ext cx="5542575" cy="2551575"/>
          </a:xfrm>
          <a:prstGeom prst="rect">
            <a:avLst/>
          </a:prstGeom>
          <a:noFill/>
          <a:ln>
            <a:noFill/>
          </a:ln>
        </p:spPr>
      </p:pic>
      <p:sp>
        <p:nvSpPr>
          <p:cNvPr id="155" name="Shape 155"/>
          <p:cNvSpPr txBox="1"/>
          <p:nvPr/>
        </p:nvSpPr>
        <p:spPr>
          <a:xfrm>
            <a:off x="6050675" y="1140225"/>
            <a:ext cx="2962800" cy="3828600"/>
          </a:xfrm>
          <a:prstGeom prst="rect">
            <a:avLst/>
          </a:prstGeom>
          <a:noFill/>
          <a:ln>
            <a:noFill/>
          </a:ln>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sz="1800"/>
              <a:t>Finally, the class method defined earlier is called and the WbDict is printed in the outfile.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1620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Methods: Creating a BAM File Parser</a:t>
            </a:r>
            <a:endParaRPr/>
          </a:p>
        </p:txBody>
      </p:sp>
      <p:pic>
        <p:nvPicPr>
          <p:cNvPr id="161" name="Shape 161"/>
          <p:cNvPicPr preferRelativeResize="0"/>
          <p:nvPr/>
        </p:nvPicPr>
        <p:blipFill>
          <a:blip r:embed="rId3">
            <a:alphaModFix/>
          </a:blip>
          <a:stretch>
            <a:fillRect/>
          </a:stretch>
        </p:blipFill>
        <p:spPr>
          <a:xfrm>
            <a:off x="419900" y="734750"/>
            <a:ext cx="4520866" cy="4408750"/>
          </a:xfrm>
          <a:prstGeom prst="rect">
            <a:avLst/>
          </a:prstGeom>
          <a:noFill/>
          <a:ln>
            <a:noFill/>
          </a:ln>
        </p:spPr>
      </p:pic>
      <p:sp>
        <p:nvSpPr>
          <p:cNvPr id="162" name="Shape 162"/>
          <p:cNvSpPr txBox="1"/>
          <p:nvPr/>
        </p:nvSpPr>
        <p:spPr>
          <a:xfrm>
            <a:off x="5101875" y="865575"/>
            <a:ext cx="3811800" cy="40947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dk1"/>
              </a:buClr>
              <a:buSzPts val="1800"/>
              <a:buChar char="●"/>
            </a:pPr>
            <a:r>
              <a:rPr lang="en" sz="1800">
                <a:solidFill>
                  <a:schemeClr val="dk1"/>
                </a:solidFill>
              </a:rPr>
              <a:t>Once the lines containing NC_002978.6 were parsed from the original BAM file, they were written to an outfile, therefore, a list of </a:t>
            </a:r>
            <a:r>
              <a:rPr i="1" lang="en" sz="1800">
                <a:solidFill>
                  <a:schemeClr val="dk1"/>
                </a:solidFill>
              </a:rPr>
              <a:t>Drosophila</a:t>
            </a:r>
            <a:r>
              <a:rPr lang="en" sz="1800">
                <a:solidFill>
                  <a:schemeClr val="dk1"/>
                </a:solidFill>
              </a:rPr>
              <a:t> genes in which </a:t>
            </a:r>
            <a:r>
              <a:rPr i="1" lang="en" sz="1800">
                <a:solidFill>
                  <a:schemeClr val="dk1"/>
                </a:solidFill>
              </a:rPr>
              <a:t>Wolbachia</a:t>
            </a:r>
            <a:r>
              <a:rPr lang="en" sz="1800">
                <a:solidFill>
                  <a:schemeClr val="dk1"/>
                </a:solidFill>
              </a:rPr>
              <a:t> genetic information had been detected could be produced. </a:t>
            </a:r>
            <a:endParaRPr sz="1800">
              <a:solidFill>
                <a:schemeClr val="dk1"/>
              </a:solidFill>
              <a:highlight>
                <a:srgbClr val="FFFFFF"/>
              </a:highlight>
              <a:latin typeface="Courier New"/>
              <a:ea typeface="Courier New"/>
              <a:cs typeface="Courier New"/>
              <a:sym typeface="Courier New"/>
            </a:endParaRPr>
          </a:p>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Methods: Making a GUI </a:t>
            </a:r>
            <a:endParaRPr/>
          </a:p>
        </p:txBody>
      </p:sp>
      <p:sp>
        <p:nvSpPr>
          <p:cNvPr id="168" name="Shape 168"/>
          <p:cNvSpPr txBox="1"/>
          <p:nvPr>
            <p:ph idx="1" type="body"/>
          </p:nvPr>
        </p:nvSpPr>
        <p:spPr>
          <a:xfrm>
            <a:off x="311700" y="957125"/>
            <a:ext cx="8520600" cy="4119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Next, we used a the TKinter GUI module to produce a GUI that is easily navigated by non-programmers.</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TKinter was chosen for its accessibility and compatibility with python classes as well as hardware. (Python 3.6.4 Documentation)</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TKinter is a built in GUI module for Python. (Python 3.6.4 Documentation)</a:t>
            </a:r>
            <a:endParaRPr>
              <a:solidFill>
                <a:schemeClr val="dk1"/>
              </a:solidFill>
            </a:endParaRPr>
          </a:p>
          <a:p>
            <a:pPr indent="0" lvl="0" marL="0" marR="0" rtl="0" algn="l">
              <a:lnSpc>
                <a:spcPct val="115000"/>
              </a:lnSpc>
              <a:spcBef>
                <a:spcPts val="0"/>
              </a:spcBef>
              <a:spcAft>
                <a:spcPts val="0"/>
              </a:spcAft>
              <a:buNone/>
            </a:pPr>
            <a:r>
              <a:t/>
            </a:r>
            <a:endParaRPr>
              <a:solidFill>
                <a:schemeClr val="dk1"/>
              </a:solidFill>
            </a:endParaRPr>
          </a:p>
        </p:txBody>
      </p:sp>
      <p:pic>
        <p:nvPicPr>
          <p:cNvPr id="169" name="Shape 169"/>
          <p:cNvPicPr preferRelativeResize="0"/>
          <p:nvPr/>
        </p:nvPicPr>
        <p:blipFill>
          <a:blip r:embed="rId3">
            <a:alphaModFix/>
          </a:blip>
          <a:stretch>
            <a:fillRect/>
          </a:stretch>
        </p:blipFill>
        <p:spPr>
          <a:xfrm>
            <a:off x="1740775" y="2449400"/>
            <a:ext cx="5043650" cy="26276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Methods: GUI Code</a:t>
            </a:r>
            <a:endParaRPr/>
          </a:p>
        </p:txBody>
      </p:sp>
      <p:sp>
        <p:nvSpPr>
          <p:cNvPr id="175" name="Shape 175"/>
          <p:cNvSpPr txBox="1"/>
          <p:nvPr/>
        </p:nvSpPr>
        <p:spPr>
          <a:xfrm>
            <a:off x="6934800" y="1170125"/>
            <a:ext cx="1897500" cy="3312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
              <a:t>Establish the wolbachiaGUI, reads/creates files, and calls the rest of the pipeline.</a:t>
            </a:r>
            <a:endParaRPr/>
          </a:p>
          <a:p>
            <a:pPr indent="0" lvl="0" marL="0" rtl="0">
              <a:spcBef>
                <a:spcPts val="0"/>
              </a:spcBef>
              <a:spcAft>
                <a:spcPts val="0"/>
              </a:spcAft>
              <a:buNone/>
            </a:pPr>
            <a:r>
              <a:t/>
            </a:r>
            <a:endParaRPr/>
          </a:p>
          <a:p>
            <a:pPr indent="-317500" lvl="0" marL="457200" rtl="0">
              <a:spcBef>
                <a:spcPts val="0"/>
              </a:spcBef>
              <a:spcAft>
                <a:spcPts val="0"/>
              </a:spcAft>
              <a:buSzPts val="1400"/>
              <a:buAutoNum type="arabicPeriod"/>
            </a:pPr>
            <a:r>
              <a:rPr lang="en"/>
              <a:t>Setting parameters for the input/output files.</a:t>
            </a:r>
            <a:endParaRPr/>
          </a:p>
          <a:p>
            <a:pPr indent="0" lvl="0" marL="0" rtl="0">
              <a:spcBef>
                <a:spcPts val="0"/>
              </a:spcBef>
              <a:spcAft>
                <a:spcPts val="0"/>
              </a:spcAft>
              <a:buNone/>
            </a:pPr>
            <a:r>
              <a:t/>
            </a:r>
            <a:endParaRPr/>
          </a:p>
          <a:p>
            <a:pPr indent="-317500" lvl="0" marL="457200">
              <a:spcBef>
                <a:spcPts val="0"/>
              </a:spcBef>
              <a:spcAft>
                <a:spcPts val="0"/>
              </a:spcAft>
              <a:buSzPts val="1400"/>
              <a:buAutoNum type="arabicPeriod"/>
            </a:pPr>
            <a:r>
              <a:rPr lang="en"/>
              <a:t>Creating and naming the GUI’s buttons.</a:t>
            </a:r>
            <a:endParaRPr/>
          </a:p>
        </p:txBody>
      </p:sp>
      <p:pic>
        <p:nvPicPr>
          <p:cNvPr id="176" name="Shape 176"/>
          <p:cNvPicPr preferRelativeResize="0"/>
          <p:nvPr/>
        </p:nvPicPr>
        <p:blipFill>
          <a:blip r:embed="rId3">
            <a:alphaModFix/>
          </a:blip>
          <a:stretch>
            <a:fillRect/>
          </a:stretch>
        </p:blipFill>
        <p:spPr>
          <a:xfrm>
            <a:off x="152400" y="1170125"/>
            <a:ext cx="6736300" cy="34873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Horizontal Gene Transfer (HGT): The transmission of portions of the genome from an organism of one species into the genome of another species. </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HGT introduces novel genes into species. These genes may insert in the middle of coding sequences, interrupting the naturally-occurring genome or creating entirely new genes, or they may insert in regulatory sequences, altering how genes are expressed. </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New genes may confer a new phenotype on the recipient species. These new phenotypes may exhibit a change in fitness for the recipient species. </a:t>
            </a:r>
            <a:endParaRPr>
              <a:solidFill>
                <a:srgbClr val="000000"/>
              </a:solidFill>
            </a:endParaRPr>
          </a:p>
        </p:txBody>
      </p:sp>
      <p:pic>
        <p:nvPicPr>
          <p:cNvPr id="62" name="Shape 62"/>
          <p:cNvPicPr preferRelativeResize="0"/>
          <p:nvPr/>
        </p:nvPicPr>
        <p:blipFill>
          <a:blip r:embed="rId3">
            <a:alphaModFix/>
          </a:blip>
          <a:stretch>
            <a:fillRect/>
          </a:stretch>
        </p:blipFill>
        <p:spPr>
          <a:xfrm>
            <a:off x="5536325" y="3237125"/>
            <a:ext cx="2615150" cy="1796750"/>
          </a:xfrm>
          <a:prstGeom prst="rect">
            <a:avLst/>
          </a:prstGeom>
          <a:noFill/>
          <a:ln>
            <a:noFill/>
          </a:ln>
        </p:spPr>
      </p:pic>
      <p:sp>
        <p:nvSpPr>
          <p:cNvPr id="63" name="Shape 63"/>
          <p:cNvSpPr txBox="1"/>
          <p:nvPr/>
        </p:nvSpPr>
        <p:spPr>
          <a:xfrm>
            <a:off x="2496850" y="3630375"/>
            <a:ext cx="3039600" cy="514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https://steemit.com/science/@starbrush/horizontal-gene-transfer-hgt-and-dna-restructure</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Methods: GUI Code</a:t>
            </a:r>
            <a:endParaRPr/>
          </a:p>
        </p:txBody>
      </p:sp>
      <p:sp>
        <p:nvSpPr>
          <p:cNvPr id="182" name="Shape 182"/>
          <p:cNvSpPr txBox="1"/>
          <p:nvPr/>
        </p:nvSpPr>
        <p:spPr>
          <a:xfrm>
            <a:off x="5303400" y="1170125"/>
            <a:ext cx="3528900" cy="36204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Methods created for file i/o added</a:t>
            </a:r>
            <a:r>
              <a:rPr lang="en" sz="1800"/>
              <a:t> into the GUI. Opens native file browser for utility.</a:t>
            </a:r>
            <a:endParaRPr sz="1800"/>
          </a:p>
          <a:p>
            <a:pPr indent="0" lvl="0" marL="0" rtl="0">
              <a:spcBef>
                <a:spcPts val="1000"/>
              </a:spcBef>
              <a:spcAft>
                <a:spcPts val="0"/>
              </a:spcAft>
              <a:buNone/>
            </a:pPr>
            <a:r>
              <a:t/>
            </a:r>
            <a:endParaRPr sz="1800"/>
          </a:p>
          <a:p>
            <a:pPr indent="-342900" lvl="0" marL="457200" rtl="0">
              <a:spcBef>
                <a:spcPts val="1000"/>
              </a:spcBef>
              <a:spcAft>
                <a:spcPts val="0"/>
              </a:spcAft>
              <a:buSzPts val="1800"/>
              <a:buChar char="●"/>
            </a:pPr>
            <a:r>
              <a:rPr lang="en" sz="1800"/>
              <a:t>Built-in safety net for end user.</a:t>
            </a:r>
            <a:endParaRPr sz="1800"/>
          </a:p>
          <a:p>
            <a:pPr indent="0" lvl="0" marL="0" rtl="0">
              <a:spcBef>
                <a:spcPts val="1000"/>
              </a:spcBef>
              <a:spcAft>
                <a:spcPts val="0"/>
              </a:spcAft>
              <a:buNone/>
            </a:pPr>
            <a:r>
              <a:t/>
            </a:r>
            <a:endParaRPr sz="1800"/>
          </a:p>
          <a:p>
            <a:pPr indent="-342900" lvl="0" marL="457200">
              <a:spcBef>
                <a:spcPts val="1000"/>
              </a:spcBef>
              <a:spcAft>
                <a:spcPts val="0"/>
              </a:spcAft>
              <a:buSzPts val="1800"/>
              <a:buChar char="●"/>
            </a:pPr>
            <a:r>
              <a:rPr lang="en" sz="1800"/>
              <a:t>Finally, the actual method to run the pipeline is thrown into a facade. </a:t>
            </a:r>
            <a:endParaRPr sz="1800"/>
          </a:p>
        </p:txBody>
      </p:sp>
      <p:pic>
        <p:nvPicPr>
          <p:cNvPr id="183" name="Shape 183"/>
          <p:cNvPicPr preferRelativeResize="0"/>
          <p:nvPr/>
        </p:nvPicPr>
        <p:blipFill>
          <a:blip r:embed="rId3">
            <a:alphaModFix/>
          </a:blip>
          <a:stretch>
            <a:fillRect/>
          </a:stretch>
        </p:blipFill>
        <p:spPr>
          <a:xfrm>
            <a:off x="152400" y="1170125"/>
            <a:ext cx="4996825" cy="292641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Methods: GUI </a:t>
            </a:r>
            <a:endParaRPr/>
          </a:p>
        </p:txBody>
      </p:sp>
      <p:sp>
        <p:nvSpPr>
          <p:cNvPr id="189" name="Shape 189"/>
          <p:cNvSpPr txBox="1"/>
          <p:nvPr/>
        </p:nvSpPr>
        <p:spPr>
          <a:xfrm>
            <a:off x="5303400" y="942000"/>
            <a:ext cx="3528900" cy="36204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Methods created for file i/o added into the GUI. Opens native file browser for utility.</a:t>
            </a:r>
            <a:endParaRPr sz="1800"/>
          </a:p>
          <a:p>
            <a:pPr indent="-342900" lvl="0" marL="457200" rtl="0">
              <a:spcBef>
                <a:spcPts val="1000"/>
              </a:spcBef>
              <a:spcAft>
                <a:spcPts val="0"/>
              </a:spcAft>
              <a:buSzPts val="1800"/>
              <a:buChar char="●"/>
            </a:pPr>
            <a:r>
              <a:rPr lang="en" sz="1800"/>
              <a:t>Built-in safety net for end user.</a:t>
            </a:r>
            <a:endParaRPr sz="1800"/>
          </a:p>
          <a:p>
            <a:pPr indent="-342900" lvl="0" marL="457200" rtl="0">
              <a:spcBef>
                <a:spcPts val="1000"/>
              </a:spcBef>
              <a:spcAft>
                <a:spcPts val="0"/>
              </a:spcAft>
              <a:buSzPts val="1800"/>
              <a:buChar char="●"/>
            </a:pPr>
            <a:r>
              <a:rPr lang="en" sz="1800"/>
              <a:t>Finally, the actual method to run the pipeline is thrown into a facade. </a:t>
            </a:r>
            <a:endParaRPr sz="1800"/>
          </a:p>
        </p:txBody>
      </p:sp>
      <p:pic>
        <p:nvPicPr>
          <p:cNvPr id="190" name="Shape 190"/>
          <p:cNvPicPr preferRelativeResize="0"/>
          <p:nvPr/>
        </p:nvPicPr>
        <p:blipFill>
          <a:blip r:embed="rId3">
            <a:alphaModFix/>
          </a:blip>
          <a:stretch>
            <a:fillRect/>
          </a:stretch>
        </p:blipFill>
        <p:spPr>
          <a:xfrm>
            <a:off x="-38625" y="942000"/>
            <a:ext cx="4548851" cy="893750"/>
          </a:xfrm>
          <a:prstGeom prst="rect">
            <a:avLst/>
          </a:prstGeom>
          <a:noFill/>
          <a:ln>
            <a:noFill/>
          </a:ln>
        </p:spPr>
      </p:pic>
      <p:pic>
        <p:nvPicPr>
          <p:cNvPr id="191" name="Shape 191"/>
          <p:cNvPicPr preferRelativeResize="0"/>
          <p:nvPr/>
        </p:nvPicPr>
        <p:blipFill>
          <a:blip r:embed="rId4">
            <a:alphaModFix/>
          </a:blip>
          <a:stretch>
            <a:fillRect/>
          </a:stretch>
        </p:blipFill>
        <p:spPr>
          <a:xfrm>
            <a:off x="-22139" y="2011125"/>
            <a:ext cx="3388074" cy="2676726"/>
          </a:xfrm>
          <a:prstGeom prst="rect">
            <a:avLst/>
          </a:prstGeom>
          <a:noFill/>
          <a:ln>
            <a:noFill/>
          </a:ln>
        </p:spPr>
      </p:pic>
      <p:cxnSp>
        <p:nvCxnSpPr>
          <p:cNvPr id="192" name="Shape 192"/>
          <p:cNvCxnSpPr/>
          <p:nvPr/>
        </p:nvCxnSpPr>
        <p:spPr>
          <a:xfrm flipH="1">
            <a:off x="3560300" y="1315950"/>
            <a:ext cx="749100" cy="942300"/>
          </a:xfrm>
          <a:prstGeom prst="straightConnector1">
            <a:avLst/>
          </a:prstGeom>
          <a:noFill/>
          <a:ln cap="flat" cmpd="sng" w="9525">
            <a:solidFill>
              <a:srgbClr val="FF0000"/>
            </a:solidFill>
            <a:prstDash val="solid"/>
            <a:round/>
            <a:headEnd len="med" w="med" type="none"/>
            <a:tailEnd len="med" w="med" type="triangle"/>
          </a:ln>
        </p:spPr>
      </p:cxnSp>
      <p:pic>
        <p:nvPicPr>
          <p:cNvPr id="193" name="Shape 193"/>
          <p:cNvPicPr preferRelativeResize="0"/>
          <p:nvPr/>
        </p:nvPicPr>
        <p:blipFill>
          <a:blip r:embed="rId5">
            <a:alphaModFix/>
          </a:blip>
          <a:stretch>
            <a:fillRect/>
          </a:stretch>
        </p:blipFill>
        <p:spPr>
          <a:xfrm>
            <a:off x="3730175" y="3882920"/>
            <a:ext cx="4892251" cy="1025300"/>
          </a:xfrm>
          <a:prstGeom prst="rect">
            <a:avLst/>
          </a:prstGeom>
          <a:noFill/>
          <a:ln>
            <a:noFill/>
          </a:ln>
        </p:spPr>
      </p:pic>
      <p:cxnSp>
        <p:nvCxnSpPr>
          <p:cNvPr id="194" name="Shape 194"/>
          <p:cNvCxnSpPr>
            <a:endCxn id="193" idx="1"/>
          </p:cNvCxnSpPr>
          <p:nvPr/>
        </p:nvCxnSpPr>
        <p:spPr>
          <a:xfrm flipH="1" rot="10800000">
            <a:off x="2861075" y="4395570"/>
            <a:ext cx="869100" cy="27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Methods: Using the GUI </a:t>
            </a:r>
            <a:endParaRPr/>
          </a:p>
        </p:txBody>
      </p:sp>
      <p:sp>
        <p:nvSpPr>
          <p:cNvPr id="200" name="Shape 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From the GUI interface, a “gene list” of likely HGT mutated </a:t>
            </a:r>
            <a:r>
              <a:rPr i="1" lang="en">
                <a:solidFill>
                  <a:schemeClr val="dk1"/>
                </a:solidFill>
              </a:rPr>
              <a:t>Drosophila </a:t>
            </a:r>
            <a:r>
              <a:rPr lang="en">
                <a:solidFill>
                  <a:schemeClr val="dk1"/>
                </a:solidFill>
              </a:rPr>
              <a:t>genes will be returned.</a:t>
            </a:r>
            <a:endParaRPr>
              <a:solidFill>
                <a:schemeClr val="dk1"/>
              </a:solidFill>
            </a:endParaRPr>
          </a:p>
          <a:p>
            <a:pPr indent="-317500" lvl="1" marL="914400" rtl="0">
              <a:spcBef>
                <a:spcPts val="1000"/>
              </a:spcBef>
              <a:spcAft>
                <a:spcPts val="0"/>
              </a:spcAft>
              <a:buClr>
                <a:schemeClr val="dk1"/>
              </a:buClr>
              <a:buSzPts val="1400"/>
              <a:buChar char="○"/>
            </a:pPr>
            <a:r>
              <a:rPr lang="en">
                <a:solidFill>
                  <a:schemeClr val="dk1"/>
                </a:solidFill>
              </a:rPr>
              <a:t>The output list is a listing of FlyBase fly genome database entries. (FlyBase, 2018)</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Possible Extension: Produce a gene list that can be incorporated into multiple evolutionary gene/protein relationship databases. </a:t>
            </a:r>
            <a:endParaRPr>
              <a:solidFill>
                <a:schemeClr val="dk1"/>
              </a:solidFill>
            </a:endParaRPr>
          </a:p>
          <a:p>
            <a:pPr indent="-317500" lvl="2" marL="1371600" rtl="0">
              <a:spcBef>
                <a:spcPts val="1000"/>
              </a:spcBef>
              <a:spcAft>
                <a:spcPts val="0"/>
              </a:spcAft>
              <a:buClr>
                <a:schemeClr val="dk1"/>
              </a:buClr>
              <a:buSzPts val="1400"/>
              <a:buChar char="■"/>
            </a:pPr>
            <a:r>
              <a:rPr lang="en">
                <a:solidFill>
                  <a:schemeClr val="dk1"/>
                </a:solidFill>
              </a:rPr>
              <a:t>For example, pushing this software’s output into PANTHER to determine any evolutionary relationships between potential mutants and their protein products.           (Mi et al., 2016)</a:t>
            </a:r>
            <a:endParaRPr>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a:t>
            </a:r>
            <a:endParaRPr/>
          </a:p>
        </p:txBody>
      </p:sp>
      <p:sp>
        <p:nvSpPr>
          <p:cNvPr id="206" name="Shape 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solidFill>
                  <a:schemeClr val="dk1"/>
                </a:solidFill>
              </a:rPr>
              <a:t>Functional GUI</a:t>
            </a:r>
            <a:endParaRPr>
              <a:solidFill>
                <a:schemeClr val="dk1"/>
              </a:solidFill>
            </a:endParaRPr>
          </a:p>
          <a:p>
            <a:pPr indent="-317500" lvl="1" marL="914400" marR="0" rtl="0" algn="l">
              <a:lnSpc>
                <a:spcPct val="115000"/>
              </a:lnSpc>
              <a:spcBef>
                <a:spcPts val="0"/>
              </a:spcBef>
              <a:spcAft>
                <a:spcPts val="0"/>
              </a:spcAft>
              <a:buClr>
                <a:schemeClr val="dk1"/>
              </a:buClr>
              <a:buSzPts val="1400"/>
              <a:buChar char="○"/>
            </a:pPr>
            <a:r>
              <a:rPr lang="en">
                <a:solidFill>
                  <a:schemeClr val="dk1"/>
                </a:solidFill>
              </a:rPr>
              <a:t>With rational design in mind, the GUI can find the input file and create a location and name for the output file. </a:t>
            </a:r>
            <a:endParaRPr>
              <a:solidFill>
                <a:schemeClr val="dk1"/>
              </a:solidFill>
            </a:endParaRPr>
          </a:p>
          <a:p>
            <a:pPr indent="-317500" lvl="1" marL="914400" marR="0" rtl="0" algn="l">
              <a:lnSpc>
                <a:spcPct val="115000"/>
              </a:lnSpc>
              <a:spcBef>
                <a:spcPts val="0"/>
              </a:spcBef>
              <a:spcAft>
                <a:spcPts val="0"/>
              </a:spcAft>
              <a:buClr>
                <a:schemeClr val="dk1"/>
              </a:buClr>
              <a:buSzPts val="1400"/>
              <a:buChar char="○"/>
            </a:pPr>
            <a:r>
              <a:rPr lang="en">
                <a:solidFill>
                  <a:schemeClr val="dk1"/>
                </a:solidFill>
              </a:rPr>
              <a:t>It takes the arguments inside the BAM reader class then parse files for a particular genome ID for use in analysis.</a:t>
            </a:r>
            <a:endParaRPr>
              <a:solidFill>
                <a:schemeClr val="dk1"/>
              </a:solidFill>
            </a:endParaRPr>
          </a:p>
          <a:p>
            <a:pPr indent="0" lvl="0" marL="457200" marR="0" rtl="0" algn="l">
              <a:lnSpc>
                <a:spcPct val="115000"/>
              </a:lnSpc>
              <a:spcBef>
                <a:spcPts val="0"/>
              </a:spcBef>
              <a:spcAft>
                <a:spcPts val="0"/>
              </a:spcAft>
              <a:buNone/>
            </a:pPr>
            <a:r>
              <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Converted wolbachia reading, writing, and dic classes for incorporation into OOP package</a:t>
            </a:r>
            <a:endParaRPr>
              <a:solidFill>
                <a:schemeClr val="dk1"/>
              </a:solidFill>
            </a:endParaRPr>
          </a:p>
          <a:p>
            <a:pPr indent="-317500" lvl="1" marL="914400" marR="0" rtl="0" algn="l">
              <a:lnSpc>
                <a:spcPct val="115000"/>
              </a:lnSpc>
              <a:spcBef>
                <a:spcPts val="0"/>
              </a:spcBef>
              <a:spcAft>
                <a:spcPts val="0"/>
              </a:spcAft>
              <a:buClr>
                <a:schemeClr val="dk1"/>
              </a:buClr>
              <a:buSzPts val="1400"/>
              <a:buChar char="○"/>
            </a:pPr>
            <a:r>
              <a:rPr lang="en">
                <a:solidFill>
                  <a:schemeClr val="dk1"/>
                </a:solidFill>
              </a:rPr>
              <a:t>Moving from scripts to inline also has allowed for possible external module inclusion, as mentioned.</a:t>
            </a:r>
            <a:endParaRPr>
              <a:solidFill>
                <a:schemeClr val="dk1"/>
              </a:solidFill>
            </a:endParaRPr>
          </a:p>
          <a:p>
            <a:pPr indent="0" lvl="0" marL="0" marR="0" rtl="0" algn="l">
              <a:lnSpc>
                <a:spcPct val="115000"/>
              </a:lnSpc>
              <a:spcBef>
                <a:spcPts val="0"/>
              </a:spcBef>
              <a:spcAft>
                <a:spcPts val="0"/>
              </a:spcAft>
              <a:buNone/>
            </a:pPr>
            <a:r>
              <a:t/>
            </a:r>
            <a:endParaRPr>
              <a:solidFill>
                <a:schemeClr val="dk1"/>
              </a:solidFill>
            </a:endParaRPr>
          </a:p>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Up Next</a:t>
            </a:r>
            <a:endParaRPr/>
          </a:p>
        </p:txBody>
      </p:sp>
      <p:sp>
        <p:nvSpPr>
          <p:cNvPr id="212" name="Shape 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Incorporating all of the converted runtime scripts into the GUI’s functionality.</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Testing the GUI with all converted runtime scripts with different data </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i.e. </a:t>
            </a:r>
            <a:r>
              <a:rPr i="1" lang="en">
                <a:solidFill>
                  <a:schemeClr val="dk1"/>
                </a:solidFill>
              </a:rPr>
              <a:t>Drosophila </a:t>
            </a:r>
            <a:r>
              <a:rPr lang="en">
                <a:solidFill>
                  <a:schemeClr val="dk1"/>
                </a:solidFill>
              </a:rPr>
              <a:t>BAM files from different research groups or genome files from different organisms such as </a:t>
            </a:r>
            <a:r>
              <a:rPr i="1" lang="en">
                <a:solidFill>
                  <a:schemeClr val="dk1"/>
                </a:solidFill>
              </a:rPr>
              <a:t>Anopheles </a:t>
            </a:r>
            <a:r>
              <a:rPr lang="en">
                <a:solidFill>
                  <a:schemeClr val="dk1"/>
                </a:solidFill>
              </a:rPr>
              <a:t>mosquitoes.</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1953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 </a:t>
            </a:r>
            <a:endParaRPr/>
          </a:p>
        </p:txBody>
      </p:sp>
      <p:sp>
        <p:nvSpPr>
          <p:cNvPr id="218" name="Shape 218"/>
          <p:cNvSpPr txBox="1"/>
          <p:nvPr>
            <p:ph idx="1" type="body"/>
          </p:nvPr>
        </p:nvSpPr>
        <p:spPr>
          <a:xfrm>
            <a:off x="311700" y="768050"/>
            <a:ext cx="8520600" cy="380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000">
                <a:solidFill>
                  <a:schemeClr val="dk1"/>
                </a:solidFill>
              </a:rPr>
              <a:t>McGraw, Elizabeth A, and Scott L O'Neill. “Wolbachia Pipientis: Intracellular Infection and </a:t>
            </a:r>
            <a:endParaRPr sz="1000">
              <a:solidFill>
                <a:schemeClr val="dk1"/>
              </a:solidFill>
            </a:endParaRPr>
          </a:p>
          <a:p>
            <a:pPr indent="0" lvl="0" marL="457200" rtl="0">
              <a:spcBef>
                <a:spcPts val="0"/>
              </a:spcBef>
              <a:spcAft>
                <a:spcPts val="0"/>
              </a:spcAft>
              <a:buClr>
                <a:schemeClr val="dk1"/>
              </a:buClr>
              <a:buSzPts val="1100"/>
              <a:buFont typeface="Arial"/>
              <a:buNone/>
            </a:pPr>
            <a:r>
              <a:rPr lang="en" sz="1000">
                <a:solidFill>
                  <a:schemeClr val="dk1"/>
                </a:solidFill>
              </a:rPr>
              <a:t>Pathogenesis in Drosophila.” </a:t>
            </a:r>
            <a:r>
              <a:rPr i="1" lang="en" sz="1000">
                <a:solidFill>
                  <a:schemeClr val="dk1"/>
                </a:solidFill>
              </a:rPr>
              <a:t>Current Opinion in Microbiology</a:t>
            </a:r>
            <a:r>
              <a:rPr lang="en" sz="1000">
                <a:solidFill>
                  <a:schemeClr val="dk1"/>
                </a:solidFill>
              </a:rPr>
              <a:t>, Elsevier Current Trends, 29 Dec. 2003, </a:t>
            </a:r>
            <a:r>
              <a:rPr lang="en" sz="1000" u="sng">
                <a:solidFill>
                  <a:srgbClr val="1155CC"/>
                </a:solidFill>
                <a:hlinkClick r:id="rId3"/>
              </a:rPr>
              <a:t>www.sciencedirect.com/science/article/pii/S1369527403001681</a:t>
            </a:r>
            <a:r>
              <a:rPr lang="en" sz="1000">
                <a:solidFill>
                  <a:schemeClr val="dk1"/>
                </a:solidFill>
              </a:rPr>
              <a:t>.</a:t>
            </a:r>
            <a:endParaRPr sz="1000">
              <a:solidFill>
                <a:schemeClr val="dk1"/>
              </a:solidFill>
            </a:endParaRPr>
          </a:p>
          <a:p>
            <a:pPr indent="0" lvl="0" marL="0" rtl="0">
              <a:spcBef>
                <a:spcPts val="0"/>
              </a:spcBef>
              <a:spcAft>
                <a:spcPts val="0"/>
              </a:spcAft>
              <a:buClr>
                <a:schemeClr val="dk1"/>
              </a:buClr>
              <a:buSzPts val="1100"/>
              <a:buFont typeface="Arial"/>
              <a:buNone/>
            </a:pPr>
            <a:r>
              <a:rPr lang="en" sz="1000">
                <a:solidFill>
                  <a:schemeClr val="dk1"/>
                </a:solidFill>
              </a:rPr>
              <a:t>Zabalou, Sofia, et al. “Natural Wolbachia Infections in the Drosophila Yakuba Species </a:t>
            </a:r>
            <a:endParaRPr sz="1000">
              <a:solidFill>
                <a:schemeClr val="dk1"/>
              </a:solidFill>
            </a:endParaRPr>
          </a:p>
          <a:p>
            <a:pPr indent="0" lvl="0" marL="457200" rtl="0">
              <a:spcBef>
                <a:spcPts val="0"/>
              </a:spcBef>
              <a:spcAft>
                <a:spcPts val="0"/>
              </a:spcAft>
              <a:buClr>
                <a:schemeClr val="dk1"/>
              </a:buClr>
              <a:buSzPts val="1100"/>
              <a:buFont typeface="Arial"/>
              <a:buNone/>
            </a:pPr>
            <a:r>
              <a:rPr lang="en" sz="1000">
                <a:solidFill>
                  <a:schemeClr val="dk1"/>
                </a:solidFill>
              </a:rPr>
              <a:t>Complex Do Not Induce Cytoplasmic Incompatibility but Fully Rescue the WRi Modification.” </a:t>
            </a:r>
            <a:r>
              <a:rPr i="1" lang="en" sz="1000">
                <a:solidFill>
                  <a:schemeClr val="dk1"/>
                </a:solidFill>
              </a:rPr>
              <a:t>Genetics</a:t>
            </a:r>
            <a:r>
              <a:rPr lang="en" sz="1000">
                <a:solidFill>
                  <a:schemeClr val="dk1"/>
                </a:solidFill>
              </a:rPr>
              <a:t>, Genetics, 1 June 2004, </a:t>
            </a:r>
            <a:r>
              <a:rPr lang="en" sz="1000" u="sng">
                <a:solidFill>
                  <a:srgbClr val="1155CC"/>
                </a:solidFill>
                <a:hlinkClick r:id="rId4"/>
              </a:rPr>
              <a:t>www.genetics.org/content/167/2/827</a:t>
            </a:r>
            <a:r>
              <a:rPr lang="en" sz="1000">
                <a:solidFill>
                  <a:schemeClr val="dk1"/>
                </a:solidFill>
              </a:rPr>
              <a:t>.</a:t>
            </a:r>
            <a:endParaRPr sz="1000">
              <a:solidFill>
                <a:schemeClr val="dk1"/>
              </a:solidFill>
            </a:endParaRPr>
          </a:p>
          <a:p>
            <a:pPr indent="0" lvl="0" marL="0" rtl="0">
              <a:spcBef>
                <a:spcPts val="0"/>
              </a:spcBef>
              <a:spcAft>
                <a:spcPts val="0"/>
              </a:spcAft>
              <a:buClr>
                <a:schemeClr val="dk1"/>
              </a:buClr>
              <a:buSzPts val="1100"/>
              <a:buFont typeface="Arial"/>
              <a:buNone/>
            </a:pPr>
            <a:r>
              <a:rPr lang="en" sz="1000">
                <a:solidFill>
                  <a:schemeClr val="dk1"/>
                </a:solidFill>
              </a:rPr>
              <a:t>Marshall, Jeremy L. “Article Access.” </a:t>
            </a:r>
            <a:r>
              <a:rPr i="1" lang="en" sz="1000">
                <a:solidFill>
                  <a:schemeClr val="dk1"/>
                </a:solidFill>
              </a:rPr>
              <a:t>BioOne</a:t>
            </a:r>
            <a:r>
              <a:rPr lang="en" sz="1000">
                <a:solidFill>
                  <a:schemeClr val="dk1"/>
                </a:solidFill>
              </a:rPr>
              <a:t>, Nov. 2004, </a:t>
            </a:r>
            <a:endParaRPr sz="1000">
              <a:solidFill>
                <a:schemeClr val="dk1"/>
              </a:solidFill>
            </a:endParaRPr>
          </a:p>
          <a:p>
            <a:pPr indent="457200" lvl="0" marL="0" rtl="0">
              <a:spcBef>
                <a:spcPts val="0"/>
              </a:spcBef>
              <a:spcAft>
                <a:spcPts val="0"/>
              </a:spcAft>
              <a:buClr>
                <a:schemeClr val="dk1"/>
              </a:buClr>
              <a:buSzPts val="1100"/>
              <a:buFont typeface="Arial"/>
              <a:buNone/>
            </a:pPr>
            <a:r>
              <a:rPr lang="en" sz="1000" u="sng">
                <a:solidFill>
                  <a:srgbClr val="1155CC"/>
                </a:solidFill>
                <a:hlinkClick r:id="rId5"/>
              </a:rPr>
              <a:t>www.bioone.org/doi/pdf/10.1554/04-283</a:t>
            </a:r>
            <a:r>
              <a:rPr lang="en" sz="1000">
                <a:solidFill>
                  <a:schemeClr val="dk1"/>
                </a:solidFill>
              </a:rPr>
              <a:t>.</a:t>
            </a:r>
            <a:endParaRPr sz="1000">
              <a:solidFill>
                <a:schemeClr val="dk1"/>
              </a:solidFill>
            </a:endParaRPr>
          </a:p>
          <a:p>
            <a:pPr indent="0" lvl="0" marL="0" rtl="0">
              <a:spcBef>
                <a:spcPts val="0"/>
              </a:spcBef>
              <a:spcAft>
                <a:spcPts val="0"/>
              </a:spcAft>
              <a:buClr>
                <a:schemeClr val="dk1"/>
              </a:buClr>
              <a:buSzPts val="1100"/>
              <a:buFont typeface="Arial"/>
              <a:buNone/>
            </a:pPr>
            <a:r>
              <a:rPr lang="en" sz="1000">
                <a:solidFill>
                  <a:schemeClr val="dk1"/>
                </a:solidFill>
              </a:rPr>
              <a:t>Rogers, Rebekah L., et al. “Landscape of Standing Variation for Tandem Duplications in </a:t>
            </a:r>
            <a:endParaRPr sz="1000">
              <a:solidFill>
                <a:schemeClr val="dk1"/>
              </a:solidFill>
            </a:endParaRPr>
          </a:p>
          <a:p>
            <a:pPr indent="0" lvl="0" marL="457200" rtl="0">
              <a:spcBef>
                <a:spcPts val="0"/>
              </a:spcBef>
              <a:spcAft>
                <a:spcPts val="0"/>
              </a:spcAft>
              <a:buClr>
                <a:schemeClr val="dk1"/>
              </a:buClr>
              <a:buSzPts val="1100"/>
              <a:buFont typeface="Arial"/>
              <a:buNone/>
            </a:pPr>
            <a:r>
              <a:rPr lang="en" sz="1000">
                <a:solidFill>
                  <a:schemeClr val="dk1"/>
                </a:solidFill>
              </a:rPr>
              <a:t>Drosophila Yakuba and Drosophila Simulans | Molecular Biology and Evolution | Oxford Academic.” </a:t>
            </a:r>
            <a:r>
              <a:rPr i="1" lang="en" sz="1000">
                <a:solidFill>
                  <a:schemeClr val="dk1"/>
                </a:solidFill>
              </a:rPr>
              <a:t>OUP Academic</a:t>
            </a:r>
            <a:r>
              <a:rPr lang="en" sz="1000">
                <a:solidFill>
                  <a:schemeClr val="dk1"/>
                </a:solidFill>
              </a:rPr>
              <a:t>, Oxford University Press, 7 Apr. 2014, academic.oup.com/mbe/article-abstract/31/7/1750/2925730/Landscape-of-Standing-Variation-for-Tandem.</a:t>
            </a:r>
            <a:endParaRPr sz="1000">
              <a:solidFill>
                <a:schemeClr val="dk1"/>
              </a:solidFill>
            </a:endParaRPr>
          </a:p>
          <a:p>
            <a:pPr indent="0" lvl="0" marL="0" rtl="0">
              <a:spcBef>
                <a:spcPts val="0"/>
              </a:spcBef>
              <a:spcAft>
                <a:spcPts val="0"/>
              </a:spcAft>
              <a:buClr>
                <a:schemeClr val="dk1"/>
              </a:buClr>
              <a:buSzPts val="1100"/>
              <a:buFont typeface="Arial"/>
              <a:buNone/>
            </a:pPr>
            <a:r>
              <a:rPr lang="en" sz="1000">
                <a:solidFill>
                  <a:schemeClr val="dk1"/>
                </a:solidFill>
              </a:rPr>
              <a:t>FlyBase. “FlyBase Homepage.” </a:t>
            </a:r>
            <a:r>
              <a:rPr i="1" lang="en" sz="1000">
                <a:solidFill>
                  <a:schemeClr val="dk1"/>
                </a:solidFill>
              </a:rPr>
              <a:t>FlyBase Homepage</a:t>
            </a:r>
            <a:r>
              <a:rPr lang="en" sz="1000">
                <a:solidFill>
                  <a:schemeClr val="dk1"/>
                </a:solidFill>
              </a:rPr>
              <a:t>, U.S. National Institutes of Health, 1 Mar. </a:t>
            </a:r>
            <a:endParaRPr sz="1000">
              <a:solidFill>
                <a:schemeClr val="dk1"/>
              </a:solidFill>
            </a:endParaRPr>
          </a:p>
          <a:p>
            <a:pPr indent="457200" lvl="0" marL="0" rtl="0">
              <a:spcBef>
                <a:spcPts val="0"/>
              </a:spcBef>
              <a:spcAft>
                <a:spcPts val="0"/>
              </a:spcAft>
              <a:buClr>
                <a:schemeClr val="dk1"/>
              </a:buClr>
              <a:buSzPts val="1100"/>
              <a:buFont typeface="Arial"/>
              <a:buNone/>
            </a:pPr>
            <a:r>
              <a:rPr lang="en" sz="1000">
                <a:solidFill>
                  <a:schemeClr val="dk1"/>
                </a:solidFill>
              </a:rPr>
              <a:t>2018, flybase.org/.</a:t>
            </a:r>
            <a:endParaRPr sz="1000">
              <a:solidFill>
                <a:schemeClr val="dk1"/>
              </a:solidFill>
            </a:endParaRPr>
          </a:p>
          <a:p>
            <a:pPr indent="0" lvl="0" marL="0" rtl="0">
              <a:spcBef>
                <a:spcPts val="0"/>
              </a:spcBef>
              <a:spcAft>
                <a:spcPts val="0"/>
              </a:spcAft>
              <a:buClr>
                <a:schemeClr val="dk1"/>
              </a:buClr>
              <a:buSzPts val="1100"/>
              <a:buFont typeface="Arial"/>
              <a:buNone/>
            </a:pPr>
            <a:r>
              <a:rPr lang="en" sz="1000">
                <a:solidFill>
                  <a:schemeClr val="dk1"/>
                </a:solidFill>
              </a:rPr>
              <a:t>Bost, Kenneth. “Lecture 9 Dengue-2.” Epidemics and Plagues . Epidemics and Plagues Class </a:t>
            </a:r>
            <a:endParaRPr sz="1000">
              <a:solidFill>
                <a:schemeClr val="dk1"/>
              </a:solidFill>
            </a:endParaRPr>
          </a:p>
          <a:p>
            <a:pPr indent="0" lvl="0" marL="0" rtl="0">
              <a:spcBef>
                <a:spcPts val="0"/>
              </a:spcBef>
              <a:spcAft>
                <a:spcPts val="0"/>
              </a:spcAft>
              <a:buClr>
                <a:schemeClr val="dk1"/>
              </a:buClr>
              <a:buSzPts val="1100"/>
              <a:buFont typeface="Arial"/>
              <a:buNone/>
            </a:pPr>
            <a:r>
              <a:rPr lang="en" sz="1000">
                <a:solidFill>
                  <a:schemeClr val="dk1"/>
                </a:solidFill>
                <a:highlight>
                  <a:srgbClr val="FFFFFF"/>
                </a:highlight>
              </a:rPr>
              <a:t>Huaiyu Mi, Xiaosong Huang, Anushya Muruganujan, Haiming Tang, Caitlin Mills, Diane Kang, </a:t>
            </a:r>
            <a:endParaRPr sz="1000">
              <a:solidFill>
                <a:schemeClr val="dk1"/>
              </a:solidFill>
              <a:highlight>
                <a:srgbClr val="FFFFFF"/>
              </a:highlight>
            </a:endParaRPr>
          </a:p>
          <a:p>
            <a:pPr indent="457200" lvl="0" marL="0" rtl="0">
              <a:spcBef>
                <a:spcPts val="0"/>
              </a:spcBef>
              <a:spcAft>
                <a:spcPts val="0"/>
              </a:spcAft>
              <a:buClr>
                <a:schemeClr val="dk1"/>
              </a:buClr>
              <a:buSzPts val="1100"/>
              <a:buFont typeface="Arial"/>
              <a:buNone/>
            </a:pPr>
            <a:r>
              <a:rPr lang="en" sz="1000">
                <a:solidFill>
                  <a:schemeClr val="dk1"/>
                </a:solidFill>
                <a:highlight>
                  <a:srgbClr val="FFFFFF"/>
                </a:highlight>
              </a:rPr>
              <a:t>and Paul D. Thomas, </a:t>
            </a:r>
            <a:r>
              <a:rPr i="1" lang="en" sz="1000">
                <a:solidFill>
                  <a:schemeClr val="dk1"/>
                </a:solidFill>
              </a:rPr>
              <a:t>Nucl. Acids Res. (2016) doi: 10.1093/nar/gkw1138</a:t>
            </a:r>
            <a:endParaRPr i="1" sz="1000">
              <a:solidFill>
                <a:schemeClr val="dk1"/>
              </a:solidFill>
            </a:endParaRPr>
          </a:p>
          <a:p>
            <a:pPr indent="0" lvl="0" marL="0" rtl="0">
              <a:spcBef>
                <a:spcPts val="0"/>
              </a:spcBef>
              <a:spcAft>
                <a:spcPts val="0"/>
              </a:spcAft>
              <a:buClr>
                <a:schemeClr val="dk1"/>
              </a:buClr>
              <a:buSzPts val="1100"/>
              <a:buFont typeface="Arial"/>
              <a:buNone/>
            </a:pPr>
            <a:r>
              <a:rPr lang="en" sz="1000">
                <a:solidFill>
                  <a:schemeClr val="dk1"/>
                </a:solidFill>
              </a:rPr>
              <a:t>Wu, M, et al. “Wolbachia Endosymbiont of Drosophila Melanogaster, Complete Genome - Nucleotide - </a:t>
            </a:r>
            <a:endParaRPr sz="1000">
              <a:solidFill>
                <a:schemeClr val="dk1"/>
              </a:solidFill>
            </a:endParaRPr>
          </a:p>
          <a:p>
            <a:pPr indent="457200" lvl="0" marL="0" rtl="0">
              <a:spcBef>
                <a:spcPts val="0"/>
              </a:spcBef>
              <a:spcAft>
                <a:spcPts val="0"/>
              </a:spcAft>
              <a:buClr>
                <a:schemeClr val="dk1"/>
              </a:buClr>
              <a:buSzPts val="1100"/>
              <a:buFont typeface="Arial"/>
              <a:buNone/>
            </a:pPr>
            <a:r>
              <a:rPr lang="en" sz="1000">
                <a:solidFill>
                  <a:schemeClr val="dk1"/>
                </a:solidFill>
              </a:rPr>
              <a:t>NCBI.” </a:t>
            </a:r>
            <a:r>
              <a:rPr i="1" lang="en" sz="1000">
                <a:solidFill>
                  <a:schemeClr val="dk1"/>
                </a:solidFill>
              </a:rPr>
              <a:t>National Center for Biotechnology Information</a:t>
            </a:r>
            <a:r>
              <a:rPr lang="en" sz="1000">
                <a:solidFill>
                  <a:schemeClr val="dk1"/>
                </a:solidFill>
              </a:rPr>
              <a:t>, U.S. National Library of Medicine, 2004, www.ncbi.nlm.nih.gov/nuccore/NC_002978.6.</a:t>
            </a:r>
            <a:endParaRPr sz="1000">
              <a:solidFill>
                <a:schemeClr val="dk1"/>
              </a:solidFill>
            </a:endParaRPr>
          </a:p>
          <a:p>
            <a:pPr indent="0" lvl="0" marL="0" rtl="0">
              <a:spcBef>
                <a:spcPts val="0"/>
              </a:spcBef>
              <a:spcAft>
                <a:spcPts val="0"/>
              </a:spcAft>
              <a:buClr>
                <a:schemeClr val="dk1"/>
              </a:buClr>
              <a:buSzPts val="1100"/>
              <a:buFont typeface="Arial"/>
              <a:buNone/>
            </a:pPr>
            <a:r>
              <a:rPr lang="en" sz="1000">
                <a:solidFill>
                  <a:schemeClr val="dk1"/>
                </a:solidFill>
              </a:rPr>
              <a:t>“25.1. Tkinter - Python Interface to Tcl/Tk¶.” </a:t>
            </a:r>
            <a:r>
              <a:rPr i="1" lang="en" sz="1000">
                <a:solidFill>
                  <a:schemeClr val="dk1"/>
                </a:solidFill>
              </a:rPr>
              <a:t>25.1. Tkinter - Python Interface to Tcl/Tk - Python </a:t>
            </a:r>
            <a:endParaRPr i="1" sz="1000">
              <a:solidFill>
                <a:schemeClr val="dk1"/>
              </a:solidFill>
            </a:endParaRPr>
          </a:p>
          <a:p>
            <a:pPr indent="0" lvl="0" marL="457200" rtl="0">
              <a:spcBef>
                <a:spcPts val="0"/>
              </a:spcBef>
              <a:spcAft>
                <a:spcPts val="0"/>
              </a:spcAft>
              <a:buClr>
                <a:schemeClr val="dk1"/>
              </a:buClr>
              <a:buSzPts val="1100"/>
              <a:buFont typeface="Arial"/>
              <a:buNone/>
            </a:pPr>
            <a:r>
              <a:rPr i="1" lang="en" sz="1000">
                <a:solidFill>
                  <a:schemeClr val="dk1"/>
                </a:solidFill>
              </a:rPr>
              <a:t>3.6.4 Documentation</a:t>
            </a:r>
            <a:r>
              <a:rPr lang="en" sz="1000">
                <a:solidFill>
                  <a:schemeClr val="dk1"/>
                </a:solidFill>
              </a:rPr>
              <a:t>, Python Software Foundation, docs.python.org/3/library/tkinter.html.</a:t>
            </a:r>
            <a:endParaRPr sz="1000">
              <a:solidFill>
                <a:schemeClr val="dk1"/>
              </a:solidFill>
            </a:endParaRPr>
          </a:p>
          <a:p>
            <a:pPr indent="0" lvl="0" marL="0" rtl="0">
              <a:spcBef>
                <a:spcPts val="0"/>
              </a:spcBef>
              <a:spcAft>
                <a:spcPts val="0"/>
              </a:spcAft>
              <a:buNone/>
            </a:pPr>
            <a:r>
              <a:t/>
            </a:r>
            <a:endParaRPr sz="1050">
              <a:solidFill>
                <a:schemeClr val="dk1"/>
              </a:solidFill>
            </a:endParaRPr>
          </a:p>
          <a:p>
            <a:pPr indent="0" lvl="0" marL="0" rtl="0">
              <a:spcBef>
                <a:spcPts val="0"/>
              </a:spcBef>
              <a:spcAft>
                <a:spcPts val="0"/>
              </a:spcAft>
              <a:buNone/>
            </a:pPr>
            <a:r>
              <a:t/>
            </a:r>
            <a:endParaRPr sz="1050">
              <a:solidFill>
                <a:schemeClr val="dk1"/>
              </a:solidFill>
            </a:endParaRPr>
          </a:p>
          <a:p>
            <a:pPr indent="0" lvl="0" marL="0" rtl="0">
              <a:spcBef>
                <a:spcPts val="0"/>
              </a:spcBef>
              <a:spcAft>
                <a:spcPts val="0"/>
              </a:spcAft>
              <a:buNone/>
            </a:pPr>
            <a:r>
              <a:t/>
            </a:r>
            <a:endParaRPr sz="1050">
              <a:solidFill>
                <a:schemeClr val="dk1"/>
              </a:solidFill>
            </a:endParaRPr>
          </a:p>
          <a:p>
            <a:pPr indent="0" lvl="0" marL="0" rtl="0">
              <a:spcBef>
                <a:spcPts val="0"/>
              </a:spcBef>
              <a:spcAft>
                <a:spcPts val="0"/>
              </a:spcAft>
              <a:buNone/>
            </a:pPr>
            <a:r>
              <a:t/>
            </a:r>
            <a:endParaRPr sz="1050">
              <a:solidFill>
                <a:schemeClr val="dk1"/>
              </a:solidFill>
            </a:endParaRPr>
          </a:p>
          <a:p>
            <a:pPr indent="0" lvl="0" marL="0" rtl="0">
              <a:spcBef>
                <a:spcPts val="0"/>
              </a:spcBef>
              <a:spcAft>
                <a:spcPts val="0"/>
              </a:spcAft>
              <a:buNone/>
            </a:pPr>
            <a:r>
              <a:t/>
            </a:r>
            <a:endParaRPr sz="1050">
              <a:solidFill>
                <a:schemeClr val="dk1"/>
              </a:solidFill>
            </a:endParaRPr>
          </a:p>
          <a:p>
            <a:pPr indent="0" lvl="0" marL="0" rtl="0">
              <a:spcBef>
                <a:spcPts val="0"/>
              </a:spcBef>
              <a:spcAft>
                <a:spcPts val="0"/>
              </a:spcAft>
              <a:buClr>
                <a:schemeClr val="dk1"/>
              </a:buClr>
              <a:buSzPts val="1100"/>
              <a:buFont typeface="Arial"/>
              <a:buNone/>
            </a:pPr>
            <a:r>
              <a:t/>
            </a:r>
            <a:endParaRPr sz="1050">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69" name="Shape 69"/>
          <p:cNvSpPr txBox="1"/>
          <p:nvPr>
            <p:ph idx="1" type="body"/>
          </p:nvPr>
        </p:nvSpPr>
        <p:spPr>
          <a:xfrm>
            <a:off x="311700" y="1152475"/>
            <a:ext cx="8520600" cy="3916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i="1" lang="en">
                <a:solidFill>
                  <a:srgbClr val="000000"/>
                </a:solidFill>
              </a:rPr>
              <a:t>Wolbachia</a:t>
            </a:r>
            <a:r>
              <a:rPr lang="en">
                <a:solidFill>
                  <a:srgbClr val="000000"/>
                </a:solidFill>
              </a:rPr>
              <a:t> is a parasite that invades insects (i.e. </a:t>
            </a:r>
            <a:r>
              <a:rPr i="1" lang="en">
                <a:solidFill>
                  <a:srgbClr val="000000"/>
                </a:solidFill>
              </a:rPr>
              <a:t>Drosophila</a:t>
            </a:r>
            <a:r>
              <a:rPr lang="en">
                <a:solidFill>
                  <a:srgbClr val="000000"/>
                </a:solidFill>
              </a:rPr>
              <a:t>) and inserts part of its genome into the host organism.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The </a:t>
            </a:r>
            <a:r>
              <a:rPr i="1" lang="en">
                <a:solidFill>
                  <a:srgbClr val="000000"/>
                </a:solidFill>
              </a:rPr>
              <a:t>Wolbachia </a:t>
            </a:r>
            <a:r>
              <a:rPr lang="en">
                <a:solidFill>
                  <a:srgbClr val="000000"/>
                </a:solidFill>
              </a:rPr>
              <a:t>gene insertions cause feminization of male </a:t>
            </a:r>
            <a:r>
              <a:rPr i="1" lang="en">
                <a:solidFill>
                  <a:srgbClr val="000000"/>
                </a:solidFill>
              </a:rPr>
              <a:t>Drosophila</a:t>
            </a:r>
            <a:r>
              <a:rPr lang="en">
                <a:solidFill>
                  <a:srgbClr val="000000"/>
                </a:solidFill>
              </a:rPr>
              <a:t>, rendering them sterile (McGraw and O’Neill, 2003).</a:t>
            </a:r>
            <a:endParaRPr>
              <a:solidFill>
                <a:srgbClr val="000000"/>
              </a:solidFill>
            </a:endParaRPr>
          </a:p>
        </p:txBody>
      </p:sp>
      <p:pic>
        <p:nvPicPr>
          <p:cNvPr id="70" name="Shape 70"/>
          <p:cNvPicPr preferRelativeResize="0"/>
          <p:nvPr/>
        </p:nvPicPr>
        <p:blipFill>
          <a:blip r:embed="rId3">
            <a:alphaModFix/>
          </a:blip>
          <a:stretch>
            <a:fillRect/>
          </a:stretch>
        </p:blipFill>
        <p:spPr>
          <a:xfrm>
            <a:off x="5784194" y="3285819"/>
            <a:ext cx="3048100" cy="1782850"/>
          </a:xfrm>
          <a:prstGeom prst="rect">
            <a:avLst/>
          </a:prstGeom>
          <a:noFill/>
          <a:ln>
            <a:noFill/>
          </a:ln>
        </p:spPr>
      </p:pic>
      <p:sp>
        <p:nvSpPr>
          <p:cNvPr id="71" name="Shape 71"/>
          <p:cNvSpPr txBox="1"/>
          <p:nvPr/>
        </p:nvSpPr>
        <p:spPr>
          <a:xfrm>
            <a:off x="3614850" y="3285825"/>
            <a:ext cx="1914300" cy="39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http://babec.org/wolbachia-pcr/</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77" name="Shape 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solidFill>
                  <a:schemeClr val="dk1"/>
                </a:solidFill>
              </a:rPr>
              <a:t>Infection with </a:t>
            </a:r>
            <a:r>
              <a:rPr i="1" lang="en">
                <a:solidFill>
                  <a:schemeClr val="dk1"/>
                </a:solidFill>
              </a:rPr>
              <a:t>Wolbachia </a:t>
            </a:r>
            <a:r>
              <a:rPr lang="en">
                <a:solidFill>
                  <a:schemeClr val="dk1"/>
                </a:solidFill>
              </a:rPr>
              <a:t>also causes cytoplasmic incompatibility, which results in gametes of both sexes of </a:t>
            </a:r>
            <a:r>
              <a:rPr i="1" lang="en">
                <a:solidFill>
                  <a:schemeClr val="dk1"/>
                </a:solidFill>
              </a:rPr>
              <a:t>Drosophila </a:t>
            </a:r>
            <a:r>
              <a:rPr lang="en">
                <a:solidFill>
                  <a:schemeClr val="dk1"/>
                </a:solidFill>
              </a:rPr>
              <a:t>being unable to produce viable offspring between species (Zabalou et. al., 2004). </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Cytoplasmic incompatibility causes reproductive isolation.</a:t>
            </a:r>
            <a:endParaRPr>
              <a:solidFill>
                <a:schemeClr val="dk1"/>
              </a:solidFill>
            </a:endParaRPr>
          </a:p>
          <a:p>
            <a:pPr indent="0" lvl="0" marL="0" rtl="0">
              <a:spcBef>
                <a:spcPts val="0"/>
              </a:spcBef>
              <a:spcAft>
                <a:spcPts val="0"/>
              </a:spcAft>
              <a:buNone/>
            </a:pPr>
            <a:r>
              <a:rPr lang="en">
                <a:solidFill>
                  <a:schemeClr val="dk1"/>
                </a:solidFill>
              </a:rPr>
              <a:t>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The mechanisms of cytoplasmic incompatibility are not well known, but studies have shown that transfer of mitochondrial elements may play a role (Marshall, 2004).</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Significance</a:t>
            </a:r>
            <a:endParaRPr/>
          </a:p>
        </p:txBody>
      </p:sp>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We don’t fully understand how the new genes formed by parasitic HGT affect phenotype-this has been the subject of research in the Rogers Lab at UNCC (Rogers et al, 2014).</a:t>
            </a:r>
            <a:endParaRPr>
              <a:solidFill>
                <a:srgbClr val="000000"/>
              </a:solidFill>
            </a:endParaRPr>
          </a:p>
          <a:p>
            <a:pPr indent="0" lvl="0" marL="0" rtl="0">
              <a:spcBef>
                <a:spcPts val="1000"/>
              </a:spcBef>
              <a:spcAft>
                <a:spcPts val="0"/>
              </a:spcAft>
              <a:buNone/>
            </a:pPr>
            <a:r>
              <a:t/>
            </a:r>
            <a:endParaRPr>
              <a:solidFill>
                <a:srgbClr val="000000"/>
              </a:solidFill>
            </a:endParaRPr>
          </a:p>
          <a:p>
            <a:pPr indent="-342900" lvl="0" marL="457200" rtl="0">
              <a:spcBef>
                <a:spcPts val="1000"/>
              </a:spcBef>
              <a:spcAft>
                <a:spcPts val="0"/>
              </a:spcAft>
              <a:buClr>
                <a:srgbClr val="000000"/>
              </a:buClr>
              <a:buSzPts val="1800"/>
              <a:buChar char="●"/>
            </a:pPr>
            <a:r>
              <a:rPr lang="en">
                <a:solidFill>
                  <a:srgbClr val="000000"/>
                </a:solidFill>
              </a:rPr>
              <a:t>We don’t understand how cytoplasmic incompatibility is conferred from parasite to host-this is an area of research closely tied to insect population control and disease containment. </a:t>
            </a:r>
            <a:endParaRPr>
              <a:solidFill>
                <a:srgbClr val="000000"/>
              </a:solidFill>
            </a:endParaRPr>
          </a:p>
          <a:p>
            <a:pPr indent="0" lvl="0" marL="0">
              <a:spcBef>
                <a:spcPts val="1600"/>
              </a:spcBef>
              <a:spcAft>
                <a:spcPts val="16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Significance</a:t>
            </a:r>
            <a:endParaRPr/>
          </a:p>
        </p:txBody>
      </p:sp>
      <p:sp>
        <p:nvSpPr>
          <p:cNvPr id="89" name="Shape 89"/>
          <p:cNvSpPr txBox="1"/>
          <p:nvPr>
            <p:ph idx="1" type="body"/>
          </p:nvPr>
        </p:nvSpPr>
        <p:spPr>
          <a:xfrm>
            <a:off x="311700" y="1152475"/>
            <a:ext cx="8520600" cy="381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solidFill>
                  <a:schemeClr val="dk1"/>
                </a:solidFill>
              </a:rPr>
              <a:t>In addition to fruit flies, </a:t>
            </a:r>
            <a:r>
              <a:rPr i="1" lang="en">
                <a:solidFill>
                  <a:schemeClr val="dk1"/>
                </a:solidFill>
              </a:rPr>
              <a:t>Wolbachia</a:t>
            </a:r>
            <a:r>
              <a:rPr lang="en">
                <a:solidFill>
                  <a:schemeClr val="dk1"/>
                </a:solidFill>
              </a:rPr>
              <a:t> infects mosquitoes (particularly, </a:t>
            </a:r>
            <a:r>
              <a:rPr i="1" lang="en">
                <a:solidFill>
                  <a:schemeClr val="dk1"/>
                </a:solidFill>
              </a:rPr>
              <a:t>Aedes aegypti</a:t>
            </a:r>
            <a:r>
              <a:rPr lang="en">
                <a:solidFill>
                  <a:schemeClr val="dk1"/>
                </a:solidFill>
              </a:rPr>
              <a:t>). </a:t>
            </a:r>
            <a:endParaRPr>
              <a:solidFill>
                <a:schemeClr val="dk1"/>
              </a:solidFill>
            </a:endParaRPr>
          </a:p>
          <a:p>
            <a:pPr indent="0" lvl="0" marL="0" rtl="0">
              <a:spcBef>
                <a:spcPts val="0"/>
              </a:spcBef>
              <a:spcAft>
                <a:spcPts val="0"/>
              </a:spcAft>
              <a:buNone/>
            </a:pPr>
            <a:r>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Once infected with </a:t>
            </a:r>
            <a:r>
              <a:rPr i="1" lang="en">
                <a:solidFill>
                  <a:schemeClr val="dk1"/>
                </a:solidFill>
              </a:rPr>
              <a:t>Wolbachia</a:t>
            </a:r>
            <a:r>
              <a:rPr lang="en">
                <a:solidFill>
                  <a:schemeClr val="dk1"/>
                </a:solidFill>
              </a:rPr>
              <a:t> mosquitoes mate, then infected females transmit the parasite to their offspring rendering infected males sterile      (Bost, 2016).</a:t>
            </a:r>
            <a:endParaRPr>
              <a:solidFill>
                <a:schemeClr val="dk1"/>
              </a:solidFill>
            </a:endParaRPr>
          </a:p>
          <a:p>
            <a:pPr indent="0" lvl="0" marL="0" rtl="0">
              <a:spcBef>
                <a:spcPts val="0"/>
              </a:spcBef>
              <a:spcAft>
                <a:spcPts val="0"/>
              </a:spcAft>
              <a:buNone/>
            </a:pPr>
            <a:r>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Unknowingly mating with sterile, infected, males the the disease is transmitted to healthy females. While no offspring are produced from this mating encounter, the parasite lives within the female until she successfully reproduces and passes along to her progeny.</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Both male and female progeny are born infected with </a:t>
            </a:r>
            <a:r>
              <a:rPr i="1" lang="en">
                <a:solidFill>
                  <a:schemeClr val="dk1"/>
                </a:solidFill>
              </a:rPr>
              <a:t>Wolbachia.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Significance</a:t>
            </a:r>
            <a:endParaRPr/>
          </a:p>
        </p:txBody>
      </p:sp>
      <p:sp>
        <p:nvSpPr>
          <p:cNvPr id="95" name="Shape 95"/>
          <p:cNvSpPr txBox="1"/>
          <p:nvPr>
            <p:ph idx="1" type="body"/>
          </p:nvPr>
        </p:nvSpPr>
        <p:spPr>
          <a:xfrm>
            <a:off x="3328500" y="955950"/>
            <a:ext cx="5503800" cy="4084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solidFill>
                  <a:schemeClr val="dk1"/>
                </a:solidFill>
              </a:rPr>
              <a:t>While this may not seem significant from the previous information, it provides humans with a method of mosquito population control. </a:t>
            </a:r>
            <a:endParaRPr>
              <a:solidFill>
                <a:schemeClr val="dk1"/>
              </a:solidFill>
            </a:endParaRPr>
          </a:p>
          <a:p>
            <a:pPr indent="-317500" lvl="1" marL="914400" rtl="0">
              <a:spcBef>
                <a:spcPts val="1000"/>
              </a:spcBef>
              <a:spcAft>
                <a:spcPts val="0"/>
              </a:spcAft>
              <a:buClr>
                <a:schemeClr val="dk1"/>
              </a:buClr>
              <a:buSzPts val="1400"/>
              <a:buChar char="○"/>
            </a:pPr>
            <a:r>
              <a:rPr lang="en">
                <a:solidFill>
                  <a:schemeClr val="dk1"/>
                </a:solidFill>
              </a:rPr>
              <a:t>Scientists infect male mosquitoes (who are sterilized) and then release them.</a:t>
            </a:r>
            <a:endParaRPr>
              <a:solidFill>
                <a:schemeClr val="dk1"/>
              </a:solidFill>
            </a:endParaRPr>
          </a:p>
          <a:p>
            <a:pPr indent="-317500" lvl="1" marL="914400" rtl="0">
              <a:spcBef>
                <a:spcPts val="1000"/>
              </a:spcBef>
              <a:spcAft>
                <a:spcPts val="0"/>
              </a:spcAft>
              <a:buClr>
                <a:schemeClr val="dk1"/>
              </a:buClr>
              <a:buSzPts val="1400"/>
              <a:buChar char="○"/>
            </a:pPr>
            <a:r>
              <a:rPr lang="en">
                <a:solidFill>
                  <a:schemeClr val="dk1"/>
                </a:solidFill>
              </a:rPr>
              <a:t>The sterile males will mate and infect females without producing offspring.</a:t>
            </a:r>
            <a:endParaRPr>
              <a:solidFill>
                <a:schemeClr val="dk1"/>
              </a:solidFill>
            </a:endParaRPr>
          </a:p>
          <a:p>
            <a:pPr indent="-317500" lvl="1" marL="914400" rtl="0">
              <a:spcBef>
                <a:spcPts val="1000"/>
              </a:spcBef>
              <a:spcAft>
                <a:spcPts val="0"/>
              </a:spcAft>
              <a:buClr>
                <a:schemeClr val="dk1"/>
              </a:buClr>
              <a:buSzPts val="1400"/>
              <a:buChar char="○"/>
            </a:pPr>
            <a:r>
              <a:rPr lang="en">
                <a:solidFill>
                  <a:schemeClr val="dk1"/>
                </a:solidFill>
              </a:rPr>
              <a:t>Applicable to any pest that wolbachia can parasite.</a:t>
            </a:r>
            <a:endParaRPr>
              <a:solidFill>
                <a:schemeClr val="dk1"/>
              </a:solidFill>
            </a:endParaRPr>
          </a:p>
          <a:p>
            <a:pPr indent="0" lvl="0" marL="0" rtl="0">
              <a:spcBef>
                <a:spcPts val="0"/>
              </a:spcBef>
              <a:spcAft>
                <a:spcPts val="0"/>
              </a:spcAft>
              <a:buNone/>
            </a:pPr>
            <a:r>
              <a:t/>
            </a:r>
            <a:endParaRPr>
              <a:solidFill>
                <a:schemeClr val="dk1"/>
              </a:solidFill>
            </a:endParaRPr>
          </a:p>
        </p:txBody>
      </p:sp>
      <p:pic>
        <p:nvPicPr>
          <p:cNvPr id="96" name="Shape 96"/>
          <p:cNvPicPr preferRelativeResize="0"/>
          <p:nvPr/>
        </p:nvPicPr>
        <p:blipFill>
          <a:blip r:embed="rId3">
            <a:alphaModFix/>
          </a:blip>
          <a:stretch>
            <a:fillRect/>
          </a:stretch>
        </p:blipFill>
        <p:spPr>
          <a:xfrm>
            <a:off x="311700" y="1070500"/>
            <a:ext cx="2807890" cy="2571800"/>
          </a:xfrm>
          <a:prstGeom prst="rect">
            <a:avLst/>
          </a:prstGeom>
          <a:noFill/>
          <a:ln>
            <a:noFill/>
          </a:ln>
        </p:spPr>
      </p:pic>
      <p:sp>
        <p:nvSpPr>
          <p:cNvPr id="97" name="Shape 97"/>
          <p:cNvSpPr txBox="1"/>
          <p:nvPr/>
        </p:nvSpPr>
        <p:spPr>
          <a:xfrm>
            <a:off x="311700" y="3695075"/>
            <a:ext cx="2917500" cy="53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https://www.frontiersin.org/articles/10.3389/fphys.2013.00046/full</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180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Significance: Summary</a:t>
            </a:r>
            <a:endParaRPr/>
          </a:p>
        </p:txBody>
      </p:sp>
      <p:sp>
        <p:nvSpPr>
          <p:cNvPr id="103" name="Shape 103"/>
          <p:cNvSpPr txBox="1"/>
          <p:nvPr>
            <p:ph idx="1" type="body"/>
          </p:nvPr>
        </p:nvSpPr>
        <p:spPr>
          <a:xfrm>
            <a:off x="311700" y="693000"/>
            <a:ext cx="8520600" cy="4349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solidFill>
                  <a:schemeClr val="dk1"/>
                </a:solidFill>
              </a:rPr>
              <a:t>When the infected females mate with healthy males, they will further transmit the disease leading to a larger sterile proportion of the population and hence, an eventual decrease in the total number of mosquitoes (Bost, 2016).</a:t>
            </a:r>
            <a:endParaRPr>
              <a:solidFill>
                <a:schemeClr val="dk1"/>
              </a:solidFill>
            </a:endParaRPr>
          </a:p>
          <a:p>
            <a:pPr indent="0" lvl="0" marL="0" rtl="0">
              <a:spcBef>
                <a:spcPts val="1000"/>
              </a:spcBef>
              <a:spcAft>
                <a:spcPts val="0"/>
              </a:spcAft>
              <a:buNone/>
            </a:pPr>
            <a:r>
              <a:t/>
            </a:r>
            <a:endParaRPr>
              <a:solidFill>
                <a:schemeClr val="dk1"/>
              </a:solidFill>
            </a:endParaRPr>
          </a:p>
          <a:p>
            <a:pPr indent="-342900" lvl="0" marL="457200" rtl="0">
              <a:spcBef>
                <a:spcPts val="1000"/>
              </a:spcBef>
              <a:spcAft>
                <a:spcPts val="0"/>
              </a:spcAft>
              <a:buClr>
                <a:schemeClr val="dk1"/>
              </a:buClr>
              <a:buSzPts val="1800"/>
              <a:buChar char="●"/>
            </a:pPr>
            <a:r>
              <a:rPr lang="en">
                <a:solidFill>
                  <a:schemeClr val="dk1"/>
                </a:solidFill>
              </a:rPr>
              <a:t>An understanding of exactly how insect hosts of </a:t>
            </a:r>
            <a:r>
              <a:rPr i="1" lang="en">
                <a:solidFill>
                  <a:schemeClr val="dk1"/>
                </a:solidFill>
              </a:rPr>
              <a:t>Wolbachia</a:t>
            </a:r>
            <a:r>
              <a:rPr lang="en">
                <a:solidFill>
                  <a:schemeClr val="dk1"/>
                </a:solidFill>
              </a:rPr>
              <a:t> become feminized may be leveraged against mosquitoes to enhance efficiency of the sterilization process. Intuitively, with fewer total mosquitoes, there are fewer opportunities for mosquito-borne disease to be transmitted to humans and livestock. </a:t>
            </a:r>
            <a:endParaRPr>
              <a:solidFill>
                <a:schemeClr val="dk1"/>
              </a:solidFill>
            </a:endParaRPr>
          </a:p>
          <a:p>
            <a:pPr indent="0" lvl="0" marL="0" rtl="0">
              <a:spcBef>
                <a:spcPts val="1000"/>
              </a:spcBef>
              <a:spcAft>
                <a:spcPts val="0"/>
              </a:spcAft>
              <a:buNone/>
            </a:pPr>
            <a:r>
              <a:t/>
            </a:r>
            <a:endParaRPr>
              <a:solidFill>
                <a:schemeClr val="dk1"/>
              </a:solidFill>
            </a:endParaRPr>
          </a:p>
          <a:p>
            <a:pPr indent="-342900" lvl="0" marL="457200" rtl="0">
              <a:spcBef>
                <a:spcPts val="1000"/>
              </a:spcBef>
              <a:spcAft>
                <a:spcPts val="0"/>
              </a:spcAft>
              <a:buClr>
                <a:schemeClr val="dk1"/>
              </a:buClr>
              <a:buSzPts val="1800"/>
              <a:buChar char="●"/>
            </a:pPr>
            <a:r>
              <a:rPr lang="en">
                <a:solidFill>
                  <a:schemeClr val="dk1"/>
                </a:solidFill>
              </a:rPr>
              <a:t>Our software package will utilize predictive modeling with rational design to facilitate researchers in visualizing where gene insertions occur.</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Novelty and Contributions</a:t>
            </a:r>
            <a:endParaRPr/>
          </a:p>
        </p:txBody>
      </p:sp>
      <p:sp>
        <p:nvSpPr>
          <p:cNvPr id="109" name="Shape 109"/>
          <p:cNvSpPr txBox="1"/>
          <p:nvPr>
            <p:ph idx="1" type="body"/>
          </p:nvPr>
        </p:nvSpPr>
        <p:spPr>
          <a:xfrm>
            <a:off x="311700" y="1084125"/>
            <a:ext cx="8520600" cy="3874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solidFill>
                  <a:schemeClr val="dk1"/>
                </a:solidFill>
              </a:rPr>
              <a:t>Goal: </a:t>
            </a:r>
            <a:r>
              <a:rPr lang="en">
                <a:solidFill>
                  <a:schemeClr val="dk1"/>
                </a:solidFill>
                <a:highlight>
                  <a:srgbClr val="FFFFFF"/>
                </a:highlight>
              </a:rPr>
              <a:t>Produce a package that takes reference genomes and raw experimental genomes to analyze for insertion of </a:t>
            </a:r>
            <a:r>
              <a:rPr i="1" lang="en">
                <a:solidFill>
                  <a:schemeClr val="dk1"/>
                </a:solidFill>
                <a:highlight>
                  <a:srgbClr val="FFFFFF"/>
                </a:highlight>
              </a:rPr>
              <a:t>Wolbachia</a:t>
            </a:r>
            <a:r>
              <a:rPr lang="en">
                <a:solidFill>
                  <a:schemeClr val="dk1"/>
                </a:solidFill>
                <a:highlight>
                  <a:srgbClr val="FFFFFF"/>
                </a:highlight>
              </a:rPr>
              <a:t> DNA into host organism genomes. </a:t>
            </a:r>
            <a:endParaRPr>
              <a:solidFill>
                <a:schemeClr val="dk1"/>
              </a:solidFill>
              <a:highlight>
                <a:srgbClr val="FFFFFF"/>
              </a:highlight>
            </a:endParaRPr>
          </a:p>
          <a:p>
            <a:pPr indent="0" lvl="0" marL="0" rtl="0">
              <a:spcBef>
                <a:spcPts val="0"/>
              </a:spcBef>
              <a:spcAft>
                <a:spcPts val="0"/>
              </a:spcAft>
              <a:buNone/>
            </a:pPr>
            <a:r>
              <a:rPr lang="en" sz="950">
                <a:solidFill>
                  <a:schemeClr val="dk1"/>
                </a:solidFill>
                <a:highlight>
                  <a:srgbClr val="FFFFFF"/>
                </a:highlight>
              </a:rPr>
              <a:t> </a:t>
            </a:r>
            <a:endParaRPr>
              <a:solidFill>
                <a:schemeClr val="dk1"/>
              </a:solidFill>
            </a:endParaRPr>
          </a:p>
          <a:p>
            <a:pPr indent="-342900" lvl="0" marL="457200" rtl="0">
              <a:spcBef>
                <a:spcPts val="0"/>
              </a:spcBef>
              <a:spcAft>
                <a:spcPts val="0"/>
              </a:spcAft>
              <a:buSzPts val="1800"/>
              <a:buChar char="●"/>
            </a:pPr>
            <a:r>
              <a:rPr lang="en">
                <a:solidFill>
                  <a:schemeClr val="dk1"/>
                </a:solidFill>
              </a:rPr>
              <a:t>Currently, the code used to distinguish novel mutations in the </a:t>
            </a:r>
            <a:r>
              <a:rPr i="1" lang="en">
                <a:solidFill>
                  <a:schemeClr val="dk1"/>
                </a:solidFill>
              </a:rPr>
              <a:t>Drosophila </a:t>
            </a:r>
            <a:r>
              <a:rPr lang="en">
                <a:solidFill>
                  <a:schemeClr val="dk1"/>
                </a:solidFill>
              </a:rPr>
              <a:t>genome as a result of </a:t>
            </a:r>
            <a:r>
              <a:rPr i="1" lang="en">
                <a:solidFill>
                  <a:schemeClr val="dk1"/>
                </a:solidFill>
              </a:rPr>
              <a:t>Wolbachia</a:t>
            </a:r>
            <a:r>
              <a:rPr lang="en">
                <a:solidFill>
                  <a:schemeClr val="dk1"/>
                </a:solidFill>
              </a:rPr>
              <a:t> HGT exist in four separate Python files that we are converting to OOP one at a time and testing.</a:t>
            </a:r>
            <a:endParaRPr>
              <a:solidFill>
                <a:schemeClr val="dk1"/>
              </a:solidFill>
            </a:endParaRPr>
          </a:p>
          <a:p>
            <a:pPr indent="0" lvl="0" marL="0" rtl="0">
              <a:spcBef>
                <a:spcPts val="0"/>
              </a:spcBef>
              <a:spcAft>
                <a:spcPts val="0"/>
              </a:spcAft>
              <a:buNone/>
            </a:pPr>
            <a:r>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We are further developing the existing code into a package for use by non-programmers.</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While the original scripts are relatively simple to understand for users with a basic background in Python programming, they would not mean much to non-programmers.</a:t>
            </a:r>
            <a:endParaRPr>
              <a:solidFill>
                <a:schemeClr val="dk1"/>
              </a:solidFill>
            </a:endParaRPr>
          </a:p>
          <a:p>
            <a:pPr indent="-317500" lvl="1" marL="914400" rtl="0">
              <a:spcBef>
                <a:spcPts val="0"/>
              </a:spcBef>
              <a:spcAft>
                <a:spcPts val="0"/>
              </a:spcAft>
              <a:buClr>
                <a:schemeClr val="dk1"/>
              </a:buClr>
              <a:buSzPts val="1400"/>
              <a:buChar char="○"/>
            </a:pPr>
            <a:r>
              <a:rPr b="1" lang="en">
                <a:solidFill>
                  <a:schemeClr val="dk1"/>
                </a:solidFill>
              </a:rPr>
              <a:t>This is our own original class that utilizes methods to achieve an output list of novel genes from </a:t>
            </a:r>
            <a:r>
              <a:rPr b="1" i="1" lang="en">
                <a:solidFill>
                  <a:schemeClr val="dk1"/>
                </a:solidFill>
              </a:rPr>
              <a:t>Wolbachia </a:t>
            </a:r>
            <a:r>
              <a:rPr b="1" lang="en">
                <a:solidFill>
                  <a:schemeClr val="dk1"/>
                </a:solidFill>
              </a:rPr>
              <a:t>to </a:t>
            </a:r>
            <a:r>
              <a:rPr b="1" i="1" lang="en">
                <a:solidFill>
                  <a:schemeClr val="dk1"/>
                </a:solidFill>
              </a:rPr>
              <a:t>Drosophila </a:t>
            </a:r>
            <a:r>
              <a:rPr b="1" lang="en">
                <a:solidFill>
                  <a:schemeClr val="dk1"/>
                </a:solidFill>
              </a:rPr>
              <a:t>HGT. </a:t>
            </a:r>
            <a:endParaRPr b="1">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