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Comfortaa"/>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omfortaa-regular.fntdata"/><Relationship Id="rId14" Type="http://schemas.openxmlformats.org/officeDocument/2006/relationships/font" Target="fonts/Roboto-boldItalic.fntdata"/><Relationship Id="rId16" Type="http://schemas.openxmlformats.org/officeDocument/2006/relationships/font" Target="fonts/Comforta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24ea75694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24ea75694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24ea75694_1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24ea75694_1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24ea75694_1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24ea75694_1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24ea75694_1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24ea75694_1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24ea75694_1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24ea75694_1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H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F3C3"/>
        </a:solid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1000"/>
              </a:spcBef>
              <a:spcAft>
                <a:spcPts val="0"/>
              </a:spcAft>
              <a:buClr>
                <a:schemeClr val="dk1"/>
              </a:buClr>
              <a:buSzPct val="56410"/>
              <a:buFont typeface="Arial"/>
              <a:buNone/>
            </a:pPr>
            <a:r>
              <a:rPr b="1" i="1" lang="zh-HK" sz="1950">
                <a:latin typeface="Comfortaa"/>
                <a:ea typeface="Comfortaa"/>
                <a:cs typeface="Comfortaa"/>
                <a:sym typeface="Comfortaa"/>
              </a:rPr>
              <a:t>Analysis of Factors that Affected Avocado Prices from 2015-2020</a:t>
            </a:r>
            <a:endParaRPr b="1" i="1" sz="1950">
              <a:latin typeface="Comfortaa"/>
              <a:ea typeface="Comfortaa"/>
              <a:cs typeface="Comfortaa"/>
              <a:sym typeface="Comfortaa"/>
            </a:endParaRPr>
          </a:p>
          <a:p>
            <a:pPr indent="0" lvl="0" marL="0" rtl="0" algn="ctr">
              <a:spcBef>
                <a:spcPts val="0"/>
              </a:spcBef>
              <a:spcAft>
                <a:spcPts val="0"/>
              </a:spcAft>
              <a:buNone/>
            </a:pPr>
            <a:r>
              <a:t/>
            </a:r>
            <a:endParaRPr b="1">
              <a:latin typeface="Roboto"/>
              <a:ea typeface="Roboto"/>
              <a:cs typeface="Roboto"/>
              <a:sym typeface="Roboto"/>
            </a:endParaRPr>
          </a:p>
        </p:txBody>
      </p:sp>
      <p:sp>
        <p:nvSpPr>
          <p:cNvPr id="55" name="Google Shape;55;p13"/>
          <p:cNvSpPr txBox="1"/>
          <p:nvPr>
            <p:ph idx="1" type="body"/>
          </p:nvPr>
        </p:nvSpPr>
        <p:spPr>
          <a:xfrm>
            <a:off x="311700" y="1247400"/>
            <a:ext cx="8758500" cy="3816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zh-HK">
                <a:solidFill>
                  <a:schemeClr val="dk1"/>
                </a:solidFill>
                <a:latin typeface="Comfortaa"/>
                <a:ea typeface="Comfortaa"/>
                <a:cs typeface="Comfortaa"/>
                <a:sym typeface="Comfortaa"/>
              </a:rPr>
              <a:t>BACKGROUND/MOTIVATION</a:t>
            </a:r>
            <a:r>
              <a:rPr lang="zh-HK">
                <a:solidFill>
                  <a:schemeClr val="dk1"/>
                </a:solidFill>
                <a:latin typeface="Comfortaa"/>
                <a:ea typeface="Comfortaa"/>
                <a:cs typeface="Comfortaa"/>
                <a:sym typeface="Comfortaa"/>
              </a:rPr>
              <a:t>:</a:t>
            </a:r>
            <a:endParaRPr b="1" sz="1200">
              <a:solidFill>
                <a:schemeClr val="dk1"/>
              </a:solidFill>
              <a:latin typeface="Comfortaa"/>
              <a:ea typeface="Comfortaa"/>
              <a:cs typeface="Comfortaa"/>
              <a:sym typeface="Comfortaa"/>
            </a:endParaRPr>
          </a:p>
          <a:p>
            <a:pPr indent="0" lvl="0" marL="0" rtl="0" algn="l">
              <a:spcBef>
                <a:spcPts val="1200"/>
              </a:spcBef>
              <a:spcAft>
                <a:spcPts val="0"/>
              </a:spcAft>
              <a:buNone/>
            </a:pPr>
            <a:r>
              <a:rPr b="1" lang="zh-HK" sz="1200">
                <a:solidFill>
                  <a:schemeClr val="dk1"/>
                </a:solidFill>
                <a:latin typeface="Comfortaa"/>
                <a:ea typeface="Comfortaa"/>
                <a:cs typeface="Comfortaa"/>
                <a:sym typeface="Comfortaa"/>
              </a:rPr>
              <a:t>As the world is ever-changing, it is clear that the American diet is as well. More and more people are transitioning to a healthier lifestyle and incorporating more whole foods into their diet. Furthermore, there has also been a rise of eating locally grown and organic foods versus the standard option due to both chemical and ethical reasons. For this study, I have chose to focus on Avocados, a whole food that has the option of being organic or conventional and has recently spiked in popularity. As a fellow avocado enthusiast, I have chosen to analyze avocados and how their average prices change overtime. </a:t>
            </a:r>
            <a:endParaRPr b="1" sz="1200">
              <a:solidFill>
                <a:schemeClr val="dk1"/>
              </a:solidFill>
              <a:latin typeface="Comfortaa"/>
              <a:ea typeface="Comfortaa"/>
              <a:cs typeface="Comfortaa"/>
              <a:sym typeface="Comfortaa"/>
            </a:endParaRPr>
          </a:p>
          <a:p>
            <a:pPr indent="0" lvl="0" marL="0" rtl="0" algn="l">
              <a:spcBef>
                <a:spcPts val="1200"/>
              </a:spcBef>
              <a:spcAft>
                <a:spcPts val="0"/>
              </a:spcAft>
              <a:buNone/>
            </a:pPr>
            <a:r>
              <a:rPr b="1" lang="zh-HK" sz="1200">
                <a:solidFill>
                  <a:schemeClr val="dk1"/>
                </a:solidFill>
                <a:latin typeface="Comfortaa"/>
                <a:ea typeface="Comfortaa"/>
                <a:cs typeface="Comfortaa"/>
                <a:sym typeface="Comfortaa"/>
              </a:rPr>
              <a:t>My research questions I intend to answer are:</a:t>
            </a:r>
            <a:endParaRPr b="1" sz="1200">
              <a:solidFill>
                <a:schemeClr val="dk1"/>
              </a:solidFill>
              <a:latin typeface="Comfortaa"/>
              <a:ea typeface="Comfortaa"/>
              <a:cs typeface="Comfortaa"/>
              <a:sym typeface="Comfortaa"/>
            </a:endParaRPr>
          </a:p>
          <a:p>
            <a:pPr indent="-304800" lvl="0" marL="457200" rtl="0" algn="l">
              <a:spcBef>
                <a:spcPts val="1200"/>
              </a:spcBef>
              <a:spcAft>
                <a:spcPts val="0"/>
              </a:spcAft>
              <a:buClr>
                <a:schemeClr val="dk1"/>
              </a:buClr>
              <a:buSzPts val="1200"/>
              <a:buFont typeface="Comfortaa"/>
              <a:buAutoNum type="arabicPeriod"/>
            </a:pPr>
            <a:r>
              <a:rPr b="1" lang="zh-HK" sz="1200">
                <a:solidFill>
                  <a:schemeClr val="dk1"/>
                </a:solidFill>
                <a:latin typeface="Comfortaa"/>
                <a:ea typeface="Comfortaa"/>
                <a:cs typeface="Comfortaa"/>
                <a:sym typeface="Comfortaa"/>
              </a:rPr>
              <a:t>In the United States, how does the type of avocado and the region in which it is located impact the average price at which it is sold from the years 2015-2020? </a:t>
            </a:r>
            <a:endParaRPr b="1" sz="1200">
              <a:solidFill>
                <a:schemeClr val="dk1"/>
              </a:solidFill>
              <a:latin typeface="Comfortaa"/>
              <a:ea typeface="Comfortaa"/>
              <a:cs typeface="Comfortaa"/>
              <a:sym typeface="Comfortaa"/>
            </a:endParaRPr>
          </a:p>
          <a:p>
            <a:pPr indent="-304800" lvl="0" marL="457200" rtl="0" algn="l">
              <a:spcBef>
                <a:spcPts val="0"/>
              </a:spcBef>
              <a:spcAft>
                <a:spcPts val="0"/>
              </a:spcAft>
              <a:buClr>
                <a:schemeClr val="dk1"/>
              </a:buClr>
              <a:buSzPts val="1200"/>
              <a:buFont typeface="Comfortaa"/>
              <a:buAutoNum type="arabicPeriod"/>
            </a:pPr>
            <a:r>
              <a:rPr b="1" lang="zh-HK" sz="1200">
                <a:solidFill>
                  <a:schemeClr val="dk1"/>
                </a:solidFill>
                <a:latin typeface="Comfortaa"/>
                <a:ea typeface="Comfortaa"/>
                <a:cs typeface="Comfortaa"/>
                <a:sym typeface="Comfortaa"/>
              </a:rPr>
              <a:t>Has the popularity of avocados cause a shift in the amount of organic and conventional avocados sold? </a:t>
            </a:r>
            <a:endParaRPr b="1" sz="1200">
              <a:solidFill>
                <a:schemeClr val="dk1"/>
              </a:solidFill>
              <a:latin typeface="Comfortaa"/>
              <a:ea typeface="Comfortaa"/>
              <a:cs typeface="Comfortaa"/>
              <a:sym typeface="Comfortaa"/>
            </a:endParaRPr>
          </a:p>
          <a:p>
            <a:pPr indent="-304800" lvl="0" marL="457200" rtl="0" algn="l">
              <a:spcBef>
                <a:spcPts val="0"/>
              </a:spcBef>
              <a:spcAft>
                <a:spcPts val="0"/>
              </a:spcAft>
              <a:buClr>
                <a:schemeClr val="dk1"/>
              </a:buClr>
              <a:buSzPts val="1200"/>
              <a:buFont typeface="Comfortaa"/>
              <a:buAutoNum type="arabicPeriod"/>
            </a:pPr>
            <a:r>
              <a:rPr b="1" lang="zh-HK" sz="1200">
                <a:solidFill>
                  <a:schemeClr val="dk1"/>
                </a:solidFill>
                <a:latin typeface="Comfortaa"/>
                <a:ea typeface="Comfortaa"/>
                <a:cs typeface="Comfortaa"/>
                <a:sym typeface="Comfortaa"/>
              </a:rPr>
              <a:t>And if so, how does this shift compare with their average prices?</a:t>
            </a:r>
            <a:endParaRPr b="1" sz="1200">
              <a:solidFill>
                <a:schemeClr val="dk1"/>
              </a:solidFill>
              <a:latin typeface="Comfortaa"/>
              <a:ea typeface="Comfortaa"/>
              <a:cs typeface="Comfortaa"/>
              <a:sym typeface="Comfortaa"/>
            </a:endParaRPr>
          </a:p>
          <a:p>
            <a:pPr indent="0" lvl="0" marL="0" rtl="0" algn="l">
              <a:spcBef>
                <a:spcPts val="1200"/>
              </a:spcBef>
              <a:spcAft>
                <a:spcPts val="0"/>
              </a:spcAft>
              <a:buNone/>
            </a:pPr>
            <a:r>
              <a:t/>
            </a:r>
            <a:endParaRPr b="1" sz="1200">
              <a:solidFill>
                <a:schemeClr val="dk1"/>
              </a:solidFill>
              <a:latin typeface="Comfortaa"/>
              <a:ea typeface="Comfortaa"/>
              <a:cs typeface="Comfortaa"/>
              <a:sym typeface="Comfortaa"/>
            </a:endParaRPr>
          </a:p>
          <a:p>
            <a:pPr indent="0" lvl="0" marL="0" rtl="0" algn="l">
              <a:spcBef>
                <a:spcPts val="1200"/>
              </a:spcBef>
              <a:spcAft>
                <a:spcPts val="1200"/>
              </a:spcAft>
              <a:buNone/>
            </a:pPr>
            <a:r>
              <a:t/>
            </a:r>
            <a:endParaRPr b="1">
              <a:solidFill>
                <a:schemeClr val="dk1"/>
              </a:solidFill>
              <a:latin typeface="Comfortaa"/>
              <a:ea typeface="Comfortaa"/>
              <a:cs typeface="Comfortaa"/>
              <a:sym typeface="Comfortaa"/>
            </a:endParaRPr>
          </a:p>
        </p:txBody>
      </p:sp>
      <p:sp>
        <p:nvSpPr>
          <p:cNvPr id="56" name="Google Shape;56;p13"/>
          <p:cNvSpPr txBox="1"/>
          <p:nvPr/>
        </p:nvSpPr>
        <p:spPr>
          <a:xfrm>
            <a:off x="7577550" y="4663800"/>
            <a:ext cx="14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HK"/>
              <a:t>Watson, Kaitlyn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F3C3"/>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1000"/>
              </a:spcBef>
              <a:spcAft>
                <a:spcPts val="0"/>
              </a:spcAft>
              <a:buNone/>
            </a:pPr>
            <a:r>
              <a:rPr b="1" i="1" lang="zh-HK" sz="1950">
                <a:latin typeface="Comfortaa"/>
                <a:ea typeface="Comfortaa"/>
                <a:cs typeface="Comfortaa"/>
                <a:sym typeface="Comfortaa"/>
              </a:rPr>
              <a:t>Analysis of Factors that Affected Avocado Prices from 2015-2020</a:t>
            </a:r>
            <a:endParaRPr b="1" i="1" sz="1950">
              <a:latin typeface="Comfortaa"/>
              <a:ea typeface="Comfortaa"/>
              <a:cs typeface="Comfortaa"/>
              <a:sym typeface="Comfortaa"/>
            </a:endParaRPr>
          </a:p>
          <a:p>
            <a:pPr indent="0" lvl="0" marL="0" rtl="0" algn="ctr">
              <a:spcBef>
                <a:spcPts val="0"/>
              </a:spcBef>
              <a:spcAft>
                <a:spcPts val="0"/>
              </a:spcAft>
              <a:buNone/>
            </a:pPr>
            <a:r>
              <a:t/>
            </a:r>
            <a:endParaRPr b="1">
              <a:latin typeface="Roboto"/>
              <a:ea typeface="Roboto"/>
              <a:cs typeface="Roboto"/>
              <a:sym typeface="Roboto"/>
            </a:endParaRPr>
          </a:p>
        </p:txBody>
      </p:sp>
      <p:sp>
        <p:nvSpPr>
          <p:cNvPr id="62" name="Google Shape;62;p14"/>
          <p:cNvSpPr txBox="1"/>
          <p:nvPr>
            <p:ph idx="1" type="body"/>
          </p:nvPr>
        </p:nvSpPr>
        <p:spPr>
          <a:xfrm>
            <a:off x="311700" y="13539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HK">
                <a:solidFill>
                  <a:schemeClr val="dk1"/>
                </a:solidFill>
                <a:latin typeface="Comfortaa"/>
                <a:ea typeface="Comfortaa"/>
                <a:cs typeface="Comfortaa"/>
                <a:sym typeface="Comfortaa"/>
              </a:rPr>
              <a:t>Methodology:</a:t>
            </a:r>
            <a:endParaRPr b="1">
              <a:solidFill>
                <a:schemeClr val="dk1"/>
              </a:solidFill>
              <a:latin typeface="Comfortaa"/>
              <a:ea typeface="Comfortaa"/>
              <a:cs typeface="Comfortaa"/>
              <a:sym typeface="Comfortaa"/>
            </a:endParaRPr>
          </a:p>
          <a:p>
            <a:pPr indent="0" lvl="0" marL="0" rtl="0" algn="l">
              <a:spcBef>
                <a:spcPts val="1200"/>
              </a:spcBef>
              <a:spcAft>
                <a:spcPts val="0"/>
              </a:spcAft>
              <a:buNone/>
            </a:pPr>
            <a:r>
              <a:rPr b="1" lang="zh-HK" sz="1150">
                <a:solidFill>
                  <a:schemeClr val="dk1"/>
                </a:solidFill>
                <a:latin typeface="Comfortaa"/>
                <a:ea typeface="Comfortaa"/>
                <a:cs typeface="Comfortaa"/>
                <a:sym typeface="Comfortaa"/>
              </a:rPr>
              <a:t>I solely used a data set from Hass Avocado Board that reflected avocado information from the United States</a:t>
            </a:r>
            <a:endParaRPr b="1" sz="1150">
              <a:solidFill>
                <a:schemeClr val="dk1"/>
              </a:solidFill>
              <a:latin typeface="Comfortaa"/>
              <a:ea typeface="Comfortaa"/>
              <a:cs typeface="Comfortaa"/>
              <a:sym typeface="Comfortaa"/>
            </a:endParaRPr>
          </a:p>
          <a:p>
            <a:pPr indent="0" lvl="0" marL="0" rtl="0" algn="l">
              <a:spcBef>
                <a:spcPts val="1200"/>
              </a:spcBef>
              <a:spcAft>
                <a:spcPts val="0"/>
              </a:spcAft>
              <a:buNone/>
            </a:pPr>
            <a:r>
              <a:rPr b="1" lang="zh-HK" sz="1150">
                <a:solidFill>
                  <a:schemeClr val="dk1"/>
                </a:solidFill>
                <a:latin typeface="Comfortaa"/>
                <a:ea typeface="Comfortaa"/>
                <a:cs typeface="Comfortaa"/>
                <a:sym typeface="Comfortaa"/>
              </a:rPr>
              <a:t>Part 1: Analyzing Average Prices (2015-2020)</a:t>
            </a:r>
            <a:endParaRPr b="1" sz="1150">
              <a:solidFill>
                <a:schemeClr val="dk1"/>
              </a:solidFill>
              <a:latin typeface="Comfortaa"/>
              <a:ea typeface="Comfortaa"/>
              <a:cs typeface="Comfortaa"/>
              <a:sym typeface="Comfortaa"/>
            </a:endParaRPr>
          </a:p>
          <a:p>
            <a:pPr indent="-301625" lvl="0" marL="457200" rtl="0" algn="l">
              <a:spcBef>
                <a:spcPts val="1200"/>
              </a:spcBef>
              <a:spcAft>
                <a:spcPts val="0"/>
              </a:spcAft>
              <a:buClr>
                <a:schemeClr val="dk1"/>
              </a:buClr>
              <a:buSzPts val="1150"/>
              <a:buFont typeface="Comfortaa"/>
              <a:buAutoNum type="alphaLcPeriod"/>
            </a:pPr>
            <a:r>
              <a:rPr b="1" lang="zh-HK" sz="1150">
                <a:solidFill>
                  <a:schemeClr val="dk1"/>
                </a:solidFill>
                <a:latin typeface="Comfortaa"/>
                <a:ea typeface="Comfortaa"/>
                <a:cs typeface="Comfortaa"/>
                <a:sym typeface="Comfortaa"/>
              </a:rPr>
              <a:t>Breakdown by region and type using a violin plot</a:t>
            </a:r>
            <a:endParaRPr b="1" sz="1150">
              <a:solidFill>
                <a:schemeClr val="dk1"/>
              </a:solidFill>
              <a:latin typeface="Comfortaa"/>
              <a:ea typeface="Comfortaa"/>
              <a:cs typeface="Comfortaa"/>
              <a:sym typeface="Comfortaa"/>
            </a:endParaRPr>
          </a:p>
          <a:p>
            <a:pPr indent="-301625" lvl="0" marL="457200" rtl="0" algn="l">
              <a:spcBef>
                <a:spcPts val="0"/>
              </a:spcBef>
              <a:spcAft>
                <a:spcPts val="0"/>
              </a:spcAft>
              <a:buClr>
                <a:schemeClr val="dk1"/>
              </a:buClr>
              <a:buSzPts val="1150"/>
              <a:buFont typeface="Comfortaa"/>
              <a:buAutoNum type="alphaLcPeriod"/>
            </a:pPr>
            <a:r>
              <a:rPr b="1" lang="zh-HK" sz="1150">
                <a:solidFill>
                  <a:schemeClr val="dk1"/>
                </a:solidFill>
                <a:latin typeface="Comfortaa"/>
                <a:ea typeface="Comfortaa"/>
                <a:cs typeface="Comfortaa"/>
                <a:sym typeface="Comfortaa"/>
              </a:rPr>
              <a:t>Further breakdown by region and type for each year </a:t>
            </a:r>
            <a:endParaRPr b="1" sz="1150">
              <a:solidFill>
                <a:schemeClr val="dk1"/>
              </a:solidFill>
              <a:latin typeface="Comfortaa"/>
              <a:ea typeface="Comfortaa"/>
              <a:cs typeface="Comfortaa"/>
              <a:sym typeface="Comfortaa"/>
            </a:endParaRPr>
          </a:p>
          <a:p>
            <a:pPr indent="0" lvl="0" marL="0" rtl="0" algn="l">
              <a:spcBef>
                <a:spcPts val="1200"/>
              </a:spcBef>
              <a:spcAft>
                <a:spcPts val="0"/>
              </a:spcAft>
              <a:buNone/>
            </a:pPr>
            <a:r>
              <a:rPr b="1" lang="zh-HK" sz="1150">
                <a:solidFill>
                  <a:schemeClr val="dk1"/>
                </a:solidFill>
                <a:latin typeface="Comfortaa"/>
                <a:ea typeface="Comfortaa"/>
                <a:cs typeface="Comfortaa"/>
                <a:sym typeface="Comfortaa"/>
              </a:rPr>
              <a:t>Part 2: Analyzing Total Volume Sold By Type of Avocado </a:t>
            </a:r>
            <a:endParaRPr b="1" sz="1150">
              <a:solidFill>
                <a:schemeClr val="dk1"/>
              </a:solidFill>
              <a:latin typeface="Comfortaa"/>
              <a:ea typeface="Comfortaa"/>
              <a:cs typeface="Comfortaa"/>
              <a:sym typeface="Comfortaa"/>
            </a:endParaRPr>
          </a:p>
          <a:p>
            <a:pPr indent="-301625" lvl="0" marL="457200" rtl="0" algn="l">
              <a:spcBef>
                <a:spcPts val="1200"/>
              </a:spcBef>
              <a:spcAft>
                <a:spcPts val="0"/>
              </a:spcAft>
              <a:buClr>
                <a:schemeClr val="dk1"/>
              </a:buClr>
              <a:buSzPts val="1150"/>
              <a:buFont typeface="Comfortaa"/>
              <a:buAutoNum type="alphaLcPeriod"/>
            </a:pPr>
            <a:r>
              <a:rPr b="1" lang="zh-HK" sz="1150">
                <a:solidFill>
                  <a:schemeClr val="dk1"/>
                </a:solidFill>
                <a:latin typeface="Comfortaa"/>
                <a:ea typeface="Comfortaa"/>
                <a:cs typeface="Comfortaa"/>
                <a:sym typeface="Comfortaa"/>
              </a:rPr>
              <a:t>Create new dataframes based on each type</a:t>
            </a:r>
            <a:endParaRPr b="1" sz="1150">
              <a:solidFill>
                <a:schemeClr val="dk1"/>
              </a:solidFill>
              <a:latin typeface="Comfortaa"/>
              <a:ea typeface="Comfortaa"/>
              <a:cs typeface="Comfortaa"/>
              <a:sym typeface="Comfortaa"/>
            </a:endParaRPr>
          </a:p>
          <a:p>
            <a:pPr indent="-301625" lvl="0" marL="457200" rtl="0" algn="l">
              <a:spcBef>
                <a:spcPts val="0"/>
              </a:spcBef>
              <a:spcAft>
                <a:spcPts val="0"/>
              </a:spcAft>
              <a:buClr>
                <a:schemeClr val="dk1"/>
              </a:buClr>
              <a:buSzPts val="1150"/>
              <a:buFont typeface="Comfortaa"/>
              <a:buAutoNum type="alphaLcPeriod"/>
            </a:pPr>
            <a:r>
              <a:rPr b="1" lang="zh-HK" sz="1150">
                <a:solidFill>
                  <a:schemeClr val="dk1"/>
                </a:solidFill>
                <a:latin typeface="Comfortaa"/>
                <a:ea typeface="Comfortaa"/>
                <a:cs typeface="Comfortaa"/>
                <a:sym typeface="Comfortaa"/>
              </a:rPr>
              <a:t>Use pie chart to reflect total volume for all years</a:t>
            </a:r>
            <a:endParaRPr b="1" sz="1150">
              <a:solidFill>
                <a:schemeClr val="dk1"/>
              </a:solidFill>
              <a:latin typeface="Comfortaa"/>
              <a:ea typeface="Comfortaa"/>
              <a:cs typeface="Comfortaa"/>
              <a:sym typeface="Comfortaa"/>
            </a:endParaRPr>
          </a:p>
          <a:p>
            <a:pPr indent="-301625" lvl="0" marL="457200" rtl="0" algn="l">
              <a:spcBef>
                <a:spcPts val="0"/>
              </a:spcBef>
              <a:spcAft>
                <a:spcPts val="0"/>
              </a:spcAft>
              <a:buClr>
                <a:schemeClr val="dk1"/>
              </a:buClr>
              <a:buSzPts val="1150"/>
              <a:buFont typeface="Comfortaa"/>
              <a:buAutoNum type="alphaLcPeriod"/>
            </a:pPr>
            <a:r>
              <a:rPr b="1" lang="zh-HK" sz="1150">
                <a:solidFill>
                  <a:schemeClr val="dk1"/>
                </a:solidFill>
                <a:latin typeface="Comfortaa"/>
                <a:ea typeface="Comfortaa"/>
                <a:cs typeface="Comfortaa"/>
                <a:sym typeface="Comfortaa"/>
              </a:rPr>
              <a:t>Breakdown of each year using additional pie charts</a:t>
            </a:r>
            <a:endParaRPr b="1" sz="1150">
              <a:solidFill>
                <a:schemeClr val="dk1"/>
              </a:solidFill>
              <a:latin typeface="Comfortaa"/>
              <a:ea typeface="Comfortaa"/>
              <a:cs typeface="Comfortaa"/>
              <a:sym typeface="Comfortaa"/>
            </a:endParaRPr>
          </a:p>
          <a:p>
            <a:pPr indent="0" lvl="0" marL="0" rtl="0" algn="l">
              <a:spcBef>
                <a:spcPts val="1200"/>
              </a:spcBef>
              <a:spcAft>
                <a:spcPts val="1200"/>
              </a:spcAft>
              <a:buNone/>
            </a:pPr>
            <a:r>
              <a:t/>
            </a:r>
            <a:endParaRPr b="1">
              <a:solidFill>
                <a:schemeClr val="dk1"/>
              </a:solidFill>
              <a:latin typeface="Comfortaa"/>
              <a:ea typeface="Comfortaa"/>
              <a:cs typeface="Comfortaa"/>
              <a:sym typeface="Comfortaa"/>
            </a:endParaRPr>
          </a:p>
        </p:txBody>
      </p:sp>
      <p:sp>
        <p:nvSpPr>
          <p:cNvPr id="63" name="Google Shape;63;p14"/>
          <p:cNvSpPr txBox="1"/>
          <p:nvPr/>
        </p:nvSpPr>
        <p:spPr>
          <a:xfrm>
            <a:off x="7577550" y="4663800"/>
            <a:ext cx="14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HK"/>
              <a:t>Watson, Kaitlyn</a:t>
            </a:r>
            <a:endParaRPr/>
          </a:p>
        </p:txBody>
      </p:sp>
      <p:pic>
        <p:nvPicPr>
          <p:cNvPr id="64" name="Google Shape;64;p14"/>
          <p:cNvPicPr preferRelativeResize="0"/>
          <p:nvPr/>
        </p:nvPicPr>
        <p:blipFill>
          <a:blip r:embed="rId3">
            <a:alphaModFix/>
          </a:blip>
          <a:stretch>
            <a:fillRect/>
          </a:stretch>
        </p:blipFill>
        <p:spPr>
          <a:xfrm>
            <a:off x="5015988" y="2951549"/>
            <a:ext cx="3965675" cy="1617325"/>
          </a:xfrm>
          <a:prstGeom prst="rect">
            <a:avLst/>
          </a:prstGeom>
          <a:noFill/>
          <a:ln>
            <a:noFill/>
          </a:ln>
        </p:spPr>
      </p:pic>
      <p:pic>
        <p:nvPicPr>
          <p:cNvPr id="65" name="Google Shape;65;p14"/>
          <p:cNvPicPr preferRelativeResize="0"/>
          <p:nvPr/>
        </p:nvPicPr>
        <p:blipFill>
          <a:blip r:embed="rId4">
            <a:alphaModFix/>
          </a:blip>
          <a:stretch>
            <a:fillRect/>
          </a:stretch>
        </p:blipFill>
        <p:spPr>
          <a:xfrm>
            <a:off x="4963288" y="2339200"/>
            <a:ext cx="4071050" cy="517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F3C3"/>
        </a:solidFill>
      </p:bgPr>
    </p:bg>
    <p:spTree>
      <p:nvGrpSpPr>
        <p:cNvPr id="69" name="Shape 69"/>
        <p:cNvGrpSpPr/>
        <p:nvPr/>
      </p:nvGrpSpPr>
      <p:grpSpPr>
        <a:xfrm>
          <a:off x="0" y="0"/>
          <a:ext cx="0" cy="0"/>
          <a:chOff x="0" y="0"/>
          <a:chExt cx="0" cy="0"/>
        </a:xfrm>
      </p:grpSpPr>
      <p:sp>
        <p:nvSpPr>
          <p:cNvPr id="70" name="Google Shape;70;p15"/>
          <p:cNvSpPr txBox="1"/>
          <p:nvPr/>
        </p:nvSpPr>
        <p:spPr>
          <a:xfrm>
            <a:off x="7538050" y="4639400"/>
            <a:ext cx="14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HK"/>
              <a:t>Watson, Kaitlyn</a:t>
            </a:r>
            <a:endParaRPr/>
          </a:p>
        </p:txBody>
      </p:sp>
      <p:pic>
        <p:nvPicPr>
          <p:cNvPr id="71" name="Google Shape;71;p15"/>
          <p:cNvPicPr preferRelativeResize="0"/>
          <p:nvPr/>
        </p:nvPicPr>
        <p:blipFill>
          <a:blip r:embed="rId3">
            <a:alphaModFix/>
          </a:blip>
          <a:stretch>
            <a:fillRect/>
          </a:stretch>
        </p:blipFill>
        <p:spPr>
          <a:xfrm>
            <a:off x="537462" y="647675"/>
            <a:ext cx="2725325" cy="2015775"/>
          </a:xfrm>
          <a:prstGeom prst="rect">
            <a:avLst/>
          </a:prstGeom>
          <a:noFill/>
          <a:ln>
            <a:noFill/>
          </a:ln>
        </p:spPr>
      </p:pic>
      <p:pic>
        <p:nvPicPr>
          <p:cNvPr id="72" name="Google Shape;72;p15"/>
          <p:cNvPicPr preferRelativeResize="0"/>
          <p:nvPr/>
        </p:nvPicPr>
        <p:blipFill>
          <a:blip r:embed="rId4">
            <a:alphaModFix/>
          </a:blip>
          <a:stretch>
            <a:fillRect/>
          </a:stretch>
        </p:blipFill>
        <p:spPr>
          <a:xfrm>
            <a:off x="73725" y="2858475"/>
            <a:ext cx="4780100" cy="2230275"/>
          </a:xfrm>
          <a:prstGeom prst="rect">
            <a:avLst/>
          </a:prstGeom>
          <a:noFill/>
          <a:ln>
            <a:noFill/>
          </a:ln>
        </p:spPr>
      </p:pic>
      <p:pic>
        <p:nvPicPr>
          <p:cNvPr id="73" name="Google Shape;73;p15"/>
          <p:cNvPicPr preferRelativeResize="0"/>
          <p:nvPr/>
        </p:nvPicPr>
        <p:blipFill>
          <a:blip r:embed="rId5">
            <a:alphaModFix/>
          </a:blip>
          <a:stretch>
            <a:fillRect/>
          </a:stretch>
        </p:blipFill>
        <p:spPr>
          <a:xfrm>
            <a:off x="3924325" y="40975"/>
            <a:ext cx="5127901" cy="2949675"/>
          </a:xfrm>
          <a:prstGeom prst="rect">
            <a:avLst/>
          </a:prstGeom>
          <a:noFill/>
          <a:ln>
            <a:noFill/>
          </a:ln>
        </p:spPr>
      </p:pic>
      <p:sp>
        <p:nvSpPr>
          <p:cNvPr id="74" name="Google Shape;74;p15"/>
          <p:cNvSpPr txBox="1"/>
          <p:nvPr>
            <p:ph type="title"/>
          </p:nvPr>
        </p:nvSpPr>
        <p:spPr>
          <a:xfrm>
            <a:off x="72963" y="139300"/>
            <a:ext cx="3654300" cy="400200"/>
          </a:xfrm>
          <a:prstGeom prst="rect">
            <a:avLst/>
          </a:prstGeom>
        </p:spPr>
        <p:txBody>
          <a:bodyPr anchorCtr="0" anchor="t" bIns="91425" lIns="91425" spcFirstLastPara="1" rIns="91425" wrap="square" tIns="91425">
            <a:normAutofit fontScale="90000"/>
          </a:bodyPr>
          <a:lstStyle/>
          <a:p>
            <a:pPr indent="0" lvl="0" marL="0" rtl="0" algn="ctr">
              <a:spcBef>
                <a:spcPts val="1000"/>
              </a:spcBef>
              <a:spcAft>
                <a:spcPts val="0"/>
              </a:spcAft>
              <a:buNone/>
            </a:pPr>
            <a:r>
              <a:rPr b="1" i="1" lang="zh-HK" sz="1950">
                <a:latin typeface="Comfortaa"/>
                <a:ea typeface="Comfortaa"/>
                <a:cs typeface="Comfortaa"/>
                <a:sym typeface="Comfortaa"/>
              </a:rPr>
              <a:t>Results: Region vs. Price</a:t>
            </a:r>
            <a:endParaRPr b="1" i="1" sz="1950">
              <a:latin typeface="Comfortaa"/>
              <a:ea typeface="Comfortaa"/>
              <a:cs typeface="Comfortaa"/>
              <a:sym typeface="Comfortaa"/>
            </a:endParaRPr>
          </a:p>
          <a:p>
            <a:pPr indent="0" lvl="0" marL="0" rtl="0" algn="ctr">
              <a:spcBef>
                <a:spcPts val="0"/>
              </a:spcBef>
              <a:spcAft>
                <a:spcPts val="0"/>
              </a:spcAft>
              <a:buNone/>
            </a:pPr>
            <a:r>
              <a:t/>
            </a:r>
            <a:endParaRPr b="1">
              <a:latin typeface="Roboto"/>
              <a:ea typeface="Roboto"/>
              <a:cs typeface="Roboto"/>
              <a:sym typeface="Roboto"/>
            </a:endParaRPr>
          </a:p>
        </p:txBody>
      </p:sp>
      <p:sp>
        <p:nvSpPr>
          <p:cNvPr id="75" name="Google Shape;75;p15"/>
          <p:cNvSpPr txBox="1"/>
          <p:nvPr/>
        </p:nvSpPr>
        <p:spPr>
          <a:xfrm>
            <a:off x="5055425" y="3129925"/>
            <a:ext cx="386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6" name="Google Shape;76;p15"/>
          <p:cNvSpPr txBox="1"/>
          <p:nvPr>
            <p:ph type="title"/>
          </p:nvPr>
        </p:nvSpPr>
        <p:spPr>
          <a:xfrm>
            <a:off x="5055413" y="3129925"/>
            <a:ext cx="3654300" cy="400200"/>
          </a:xfrm>
          <a:prstGeom prst="rect">
            <a:avLst/>
          </a:prstGeom>
        </p:spPr>
        <p:txBody>
          <a:bodyPr anchorCtr="0" anchor="t" bIns="91425" lIns="91425" spcFirstLastPara="1" rIns="91425" wrap="square" tIns="91425">
            <a:normAutofit fontScale="90000"/>
          </a:bodyPr>
          <a:lstStyle/>
          <a:p>
            <a:pPr indent="-302895" lvl="0" marL="457200" rtl="0" algn="l">
              <a:spcBef>
                <a:spcPts val="1000"/>
              </a:spcBef>
              <a:spcAft>
                <a:spcPts val="0"/>
              </a:spcAft>
              <a:buSzPct val="100000"/>
              <a:buFont typeface="Comfortaa"/>
              <a:buAutoNum type="arabicPeriod"/>
            </a:pPr>
            <a:r>
              <a:rPr lang="zh-HK" sz="1300">
                <a:latin typeface="Comfortaa"/>
                <a:ea typeface="Comfortaa"/>
                <a:cs typeface="Comfortaa"/>
                <a:sym typeface="Comfortaa"/>
              </a:rPr>
              <a:t>West has some of the highest prices for Organic Avocados and Lowest Prices for Conventional Avocados</a:t>
            </a:r>
            <a:endParaRPr sz="1300">
              <a:latin typeface="Comfortaa"/>
              <a:ea typeface="Comfortaa"/>
              <a:cs typeface="Comfortaa"/>
              <a:sym typeface="Comfortaa"/>
            </a:endParaRPr>
          </a:p>
          <a:p>
            <a:pPr indent="-302895" lvl="0" marL="457200" rtl="0" algn="l">
              <a:spcBef>
                <a:spcPts val="0"/>
              </a:spcBef>
              <a:spcAft>
                <a:spcPts val="0"/>
              </a:spcAft>
              <a:buSzPct val="100000"/>
              <a:buFont typeface="Comfortaa"/>
              <a:buAutoNum type="arabicPeriod"/>
            </a:pPr>
            <a:r>
              <a:rPr lang="zh-HK" sz="1300">
                <a:latin typeface="Comfortaa"/>
                <a:ea typeface="Comfortaa"/>
                <a:cs typeface="Comfortaa"/>
                <a:sym typeface="Comfortaa"/>
              </a:rPr>
              <a:t>Majority of organic avocados are above the $1.34 average.</a:t>
            </a:r>
            <a:endParaRPr sz="1300">
              <a:latin typeface="Comfortaa"/>
              <a:ea typeface="Comfortaa"/>
              <a:cs typeface="Comfortaa"/>
              <a:sym typeface="Comfortaa"/>
            </a:endParaRPr>
          </a:p>
          <a:p>
            <a:pPr indent="-302895" lvl="0" marL="457200" rtl="0" algn="l">
              <a:spcBef>
                <a:spcPts val="0"/>
              </a:spcBef>
              <a:spcAft>
                <a:spcPts val="0"/>
              </a:spcAft>
              <a:buSzPct val="100000"/>
              <a:buFont typeface="Comfortaa"/>
              <a:buAutoNum type="arabicPeriod"/>
            </a:pPr>
            <a:r>
              <a:rPr lang="zh-HK" sz="1300">
                <a:latin typeface="Comfortaa"/>
                <a:ea typeface="Comfortaa"/>
                <a:cs typeface="Comfortaa"/>
                <a:sym typeface="Comfortaa"/>
              </a:rPr>
              <a:t>South Central has overall lowest prices for avocados (regardless of type)</a:t>
            </a:r>
            <a:endParaRPr sz="1300">
              <a:latin typeface="Comfortaa"/>
              <a:ea typeface="Comfortaa"/>
              <a:cs typeface="Comfortaa"/>
              <a:sym typeface="Comfortaa"/>
            </a:endParaRPr>
          </a:p>
          <a:p>
            <a:pPr indent="0" lvl="0" marL="0" rtl="0" algn="l">
              <a:spcBef>
                <a:spcPts val="0"/>
              </a:spcBef>
              <a:spcAft>
                <a:spcPts val="0"/>
              </a:spcAft>
              <a:buNone/>
            </a:pPr>
            <a:r>
              <a:t/>
            </a:r>
            <a:endParaRPr b="1">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F3C3"/>
        </a:solidFill>
      </p:bgPr>
    </p:bg>
    <p:spTree>
      <p:nvGrpSpPr>
        <p:cNvPr id="80" name="Shape 80"/>
        <p:cNvGrpSpPr/>
        <p:nvPr/>
      </p:nvGrpSpPr>
      <p:grpSpPr>
        <a:xfrm>
          <a:off x="0" y="0"/>
          <a:ext cx="0" cy="0"/>
          <a:chOff x="0" y="0"/>
          <a:chExt cx="0" cy="0"/>
        </a:xfrm>
      </p:grpSpPr>
      <p:sp>
        <p:nvSpPr>
          <p:cNvPr id="81" name="Google Shape;81;p16"/>
          <p:cNvSpPr txBox="1"/>
          <p:nvPr>
            <p:ph type="title"/>
          </p:nvPr>
        </p:nvSpPr>
        <p:spPr>
          <a:xfrm>
            <a:off x="4989900" y="3008325"/>
            <a:ext cx="4001700" cy="400200"/>
          </a:xfrm>
          <a:prstGeom prst="rect">
            <a:avLst/>
          </a:prstGeom>
        </p:spPr>
        <p:txBody>
          <a:bodyPr anchorCtr="0" anchor="t" bIns="91425" lIns="91425" spcFirstLastPara="1" rIns="91425" wrap="square" tIns="91425">
            <a:normAutofit fontScale="90000"/>
          </a:bodyPr>
          <a:lstStyle/>
          <a:p>
            <a:pPr indent="0" lvl="0" marL="0" rtl="0" algn="ctr">
              <a:spcBef>
                <a:spcPts val="1000"/>
              </a:spcBef>
              <a:spcAft>
                <a:spcPts val="0"/>
              </a:spcAft>
              <a:buNone/>
            </a:pPr>
            <a:r>
              <a:rPr b="1" i="1" lang="zh-HK" sz="1650">
                <a:latin typeface="Comfortaa"/>
                <a:ea typeface="Comfortaa"/>
                <a:cs typeface="Comfortaa"/>
                <a:sym typeface="Comfortaa"/>
              </a:rPr>
              <a:t>Results: Type vs. Total Volume Sold</a:t>
            </a:r>
            <a:endParaRPr b="1" i="1" sz="1650">
              <a:latin typeface="Comfortaa"/>
              <a:ea typeface="Comfortaa"/>
              <a:cs typeface="Comfortaa"/>
              <a:sym typeface="Comfortaa"/>
            </a:endParaRPr>
          </a:p>
          <a:p>
            <a:pPr indent="0" lvl="0" marL="0" rtl="0" algn="ctr">
              <a:spcBef>
                <a:spcPts val="0"/>
              </a:spcBef>
              <a:spcAft>
                <a:spcPts val="0"/>
              </a:spcAft>
              <a:buNone/>
            </a:pPr>
            <a:r>
              <a:t/>
            </a:r>
            <a:endParaRPr b="1">
              <a:latin typeface="Roboto"/>
              <a:ea typeface="Roboto"/>
              <a:cs typeface="Roboto"/>
              <a:sym typeface="Roboto"/>
            </a:endParaRPr>
          </a:p>
        </p:txBody>
      </p:sp>
      <p:sp>
        <p:nvSpPr>
          <p:cNvPr id="82" name="Google Shape;82;p16"/>
          <p:cNvSpPr txBox="1"/>
          <p:nvPr/>
        </p:nvSpPr>
        <p:spPr>
          <a:xfrm>
            <a:off x="7577550" y="4663800"/>
            <a:ext cx="14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HK"/>
              <a:t>Watson, Kaitlyn</a:t>
            </a:r>
            <a:endParaRPr/>
          </a:p>
        </p:txBody>
      </p:sp>
      <p:pic>
        <p:nvPicPr>
          <p:cNvPr id="83" name="Google Shape;83;p16"/>
          <p:cNvPicPr preferRelativeResize="0"/>
          <p:nvPr/>
        </p:nvPicPr>
        <p:blipFill>
          <a:blip r:embed="rId3">
            <a:alphaModFix/>
          </a:blip>
          <a:stretch>
            <a:fillRect/>
          </a:stretch>
        </p:blipFill>
        <p:spPr>
          <a:xfrm>
            <a:off x="98325" y="95050"/>
            <a:ext cx="4739150" cy="4828050"/>
          </a:xfrm>
          <a:prstGeom prst="rect">
            <a:avLst/>
          </a:prstGeom>
          <a:noFill/>
          <a:ln>
            <a:noFill/>
          </a:ln>
        </p:spPr>
      </p:pic>
      <p:pic>
        <p:nvPicPr>
          <p:cNvPr id="84" name="Google Shape;84;p16"/>
          <p:cNvPicPr preferRelativeResize="0"/>
          <p:nvPr/>
        </p:nvPicPr>
        <p:blipFill>
          <a:blip r:embed="rId4">
            <a:alphaModFix/>
          </a:blip>
          <a:stretch>
            <a:fillRect/>
          </a:stretch>
        </p:blipFill>
        <p:spPr>
          <a:xfrm>
            <a:off x="4989875" y="152400"/>
            <a:ext cx="4001725" cy="2759483"/>
          </a:xfrm>
          <a:prstGeom prst="rect">
            <a:avLst/>
          </a:prstGeom>
          <a:noFill/>
          <a:ln>
            <a:noFill/>
          </a:ln>
        </p:spPr>
      </p:pic>
      <p:sp>
        <p:nvSpPr>
          <p:cNvPr id="85" name="Google Shape;85;p16"/>
          <p:cNvSpPr txBox="1"/>
          <p:nvPr/>
        </p:nvSpPr>
        <p:spPr>
          <a:xfrm>
            <a:off x="5036525" y="3342975"/>
            <a:ext cx="3908400" cy="1423800"/>
          </a:xfrm>
          <a:prstGeom prst="rect">
            <a:avLst/>
          </a:prstGeom>
          <a:noFill/>
          <a:ln>
            <a:noFill/>
          </a:ln>
        </p:spPr>
        <p:txBody>
          <a:bodyPr anchorCtr="0" anchor="t" bIns="91425" lIns="91425" spcFirstLastPara="1" rIns="91425" wrap="square" tIns="91425">
            <a:spAutoFit/>
          </a:bodyPr>
          <a:lstStyle/>
          <a:p>
            <a:pPr indent="-301625" lvl="0" marL="457200" rtl="0" algn="l">
              <a:spcBef>
                <a:spcPts val="0"/>
              </a:spcBef>
              <a:spcAft>
                <a:spcPts val="0"/>
              </a:spcAft>
              <a:buSzPts val="1150"/>
              <a:buFont typeface="Comfortaa"/>
              <a:buAutoNum type="arabicPeriod"/>
            </a:pPr>
            <a:r>
              <a:rPr lang="zh-HK" sz="1150">
                <a:latin typeface="Comfortaa"/>
                <a:ea typeface="Comfortaa"/>
                <a:cs typeface="Comfortaa"/>
                <a:sym typeface="Comfortaa"/>
              </a:rPr>
              <a:t>From 2015-2019 the volume of organic avocados has slightly increased between 0.3% and 0.9% and then drops by 1% in 2020.</a:t>
            </a:r>
            <a:endParaRPr sz="1150">
              <a:latin typeface="Comfortaa"/>
              <a:ea typeface="Comfortaa"/>
              <a:cs typeface="Comfortaa"/>
              <a:sym typeface="Comfortaa"/>
            </a:endParaRPr>
          </a:p>
          <a:p>
            <a:pPr indent="-301625" lvl="0" marL="457200" rtl="0" algn="l">
              <a:spcBef>
                <a:spcPts val="0"/>
              </a:spcBef>
              <a:spcAft>
                <a:spcPts val="0"/>
              </a:spcAft>
              <a:buSzPts val="1150"/>
              <a:buFont typeface="Comfortaa"/>
              <a:buAutoNum type="arabicPeriod"/>
            </a:pPr>
            <a:r>
              <a:rPr lang="zh-HK" sz="1150">
                <a:latin typeface="Comfortaa"/>
                <a:ea typeface="Comfortaa"/>
                <a:cs typeface="Comfortaa"/>
                <a:sym typeface="Comfortaa"/>
              </a:rPr>
              <a:t>There is direct </a:t>
            </a:r>
            <a:r>
              <a:rPr lang="zh-HK" sz="1150">
                <a:latin typeface="Comfortaa"/>
                <a:ea typeface="Comfortaa"/>
                <a:cs typeface="Comfortaa"/>
                <a:sym typeface="Comfortaa"/>
              </a:rPr>
              <a:t>relation</a:t>
            </a:r>
            <a:r>
              <a:rPr lang="zh-HK" sz="1150">
                <a:latin typeface="Comfortaa"/>
                <a:ea typeface="Comfortaa"/>
                <a:cs typeface="Comfortaa"/>
                <a:sym typeface="Comfortaa"/>
              </a:rPr>
              <a:t> between types of avocados (as organic price increases so does conventional.</a:t>
            </a:r>
            <a:endParaRPr sz="1150">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F3C3"/>
        </a:solidFill>
      </p:bgPr>
    </p:bg>
    <p:spTree>
      <p:nvGrpSpPr>
        <p:cNvPr id="89" name="Shape 89"/>
        <p:cNvGrpSpPr/>
        <p:nvPr/>
      </p:nvGrpSpPr>
      <p:grpSpPr>
        <a:xfrm>
          <a:off x="0" y="0"/>
          <a:ext cx="0" cy="0"/>
          <a:chOff x="0" y="0"/>
          <a:chExt cx="0" cy="0"/>
        </a:xfrm>
      </p:grpSpPr>
      <p:sp>
        <p:nvSpPr>
          <p:cNvPr id="90" name="Google Shape;90;p17"/>
          <p:cNvSpPr txBox="1"/>
          <p:nvPr>
            <p:ph type="title"/>
          </p:nvPr>
        </p:nvSpPr>
        <p:spPr>
          <a:xfrm>
            <a:off x="2129625" y="181525"/>
            <a:ext cx="4179300" cy="400200"/>
          </a:xfrm>
          <a:prstGeom prst="rect">
            <a:avLst/>
          </a:prstGeom>
        </p:spPr>
        <p:txBody>
          <a:bodyPr anchorCtr="0" anchor="t" bIns="91425" lIns="91425" spcFirstLastPara="1" rIns="91425" wrap="square" tIns="91425">
            <a:normAutofit fontScale="90000"/>
          </a:bodyPr>
          <a:lstStyle/>
          <a:p>
            <a:pPr indent="0" lvl="0" marL="0" rtl="0" algn="ctr">
              <a:spcBef>
                <a:spcPts val="1000"/>
              </a:spcBef>
              <a:spcAft>
                <a:spcPts val="0"/>
              </a:spcAft>
              <a:buNone/>
            </a:pPr>
            <a:r>
              <a:rPr b="1" i="1" lang="zh-HK" sz="1950">
                <a:latin typeface="Comfortaa"/>
                <a:ea typeface="Comfortaa"/>
                <a:cs typeface="Comfortaa"/>
                <a:sym typeface="Comfortaa"/>
              </a:rPr>
              <a:t>Conclusion</a:t>
            </a:r>
            <a:br>
              <a:rPr b="1" i="1" lang="zh-HK" sz="1950">
                <a:latin typeface="Comfortaa"/>
                <a:ea typeface="Comfortaa"/>
                <a:cs typeface="Comfortaa"/>
                <a:sym typeface="Comfortaa"/>
              </a:rPr>
            </a:br>
            <a:endParaRPr b="1" i="1" sz="1950">
              <a:latin typeface="Comfortaa"/>
              <a:ea typeface="Comfortaa"/>
              <a:cs typeface="Comfortaa"/>
              <a:sym typeface="Comfortaa"/>
            </a:endParaRPr>
          </a:p>
          <a:p>
            <a:pPr indent="0" lvl="0" marL="0" rtl="0" algn="ctr">
              <a:spcBef>
                <a:spcPts val="0"/>
              </a:spcBef>
              <a:spcAft>
                <a:spcPts val="0"/>
              </a:spcAft>
              <a:buNone/>
            </a:pPr>
            <a:r>
              <a:t/>
            </a:r>
            <a:endParaRPr b="1">
              <a:latin typeface="Roboto"/>
              <a:ea typeface="Roboto"/>
              <a:cs typeface="Roboto"/>
              <a:sym typeface="Roboto"/>
            </a:endParaRPr>
          </a:p>
        </p:txBody>
      </p:sp>
      <p:sp>
        <p:nvSpPr>
          <p:cNvPr id="91" name="Google Shape;91;p17"/>
          <p:cNvSpPr txBox="1"/>
          <p:nvPr/>
        </p:nvSpPr>
        <p:spPr>
          <a:xfrm>
            <a:off x="7577550" y="4663800"/>
            <a:ext cx="14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HK"/>
              <a:t>Watson, Kaitlyn</a:t>
            </a:r>
            <a:endParaRPr/>
          </a:p>
        </p:txBody>
      </p:sp>
      <p:sp>
        <p:nvSpPr>
          <p:cNvPr id="92" name="Google Shape;92;p17"/>
          <p:cNvSpPr txBox="1"/>
          <p:nvPr/>
        </p:nvSpPr>
        <p:spPr>
          <a:xfrm>
            <a:off x="467025" y="721050"/>
            <a:ext cx="8292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HK">
                <a:latin typeface="Comfortaa"/>
                <a:ea typeface="Comfortaa"/>
                <a:cs typeface="Comfortaa"/>
                <a:sym typeface="Comfortaa"/>
              </a:rPr>
              <a:t>What’s so interesting about Avocado Sales?</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317500" lvl="0" marL="457200" rtl="0" algn="l">
              <a:spcBef>
                <a:spcPts val="0"/>
              </a:spcBef>
              <a:spcAft>
                <a:spcPts val="0"/>
              </a:spcAft>
              <a:buSzPts val="1400"/>
              <a:buFont typeface="Comfortaa"/>
              <a:buAutoNum type="arabicPeriod"/>
            </a:pPr>
            <a:r>
              <a:rPr lang="zh-HK">
                <a:latin typeface="Comfortaa"/>
                <a:ea typeface="Comfortaa"/>
                <a:cs typeface="Comfortaa"/>
                <a:sym typeface="Comfortaa"/>
              </a:rPr>
              <a:t>California is the top grower of avocados (both conventional and organic). Although it makes sense that they would therefore have the lowest conventional prices, it is intriguing as to why the organic prices are the highest of all other regions.</a:t>
            </a:r>
            <a:endParaRPr>
              <a:latin typeface="Comfortaa"/>
              <a:ea typeface="Comfortaa"/>
              <a:cs typeface="Comfortaa"/>
              <a:sym typeface="Comfortaa"/>
            </a:endParaRPr>
          </a:p>
          <a:p>
            <a:pPr indent="0" lvl="0" marL="457200" rtl="0" algn="l">
              <a:spcBef>
                <a:spcPts val="0"/>
              </a:spcBef>
              <a:spcAft>
                <a:spcPts val="0"/>
              </a:spcAft>
              <a:buNone/>
            </a:pPr>
            <a:r>
              <a:t/>
            </a:r>
            <a:endParaRPr>
              <a:latin typeface="Comfortaa"/>
              <a:ea typeface="Comfortaa"/>
              <a:cs typeface="Comfortaa"/>
              <a:sym typeface="Comfortaa"/>
            </a:endParaRPr>
          </a:p>
          <a:p>
            <a:pPr indent="-317500" lvl="0" marL="457200" rtl="0" algn="l">
              <a:spcBef>
                <a:spcPts val="0"/>
              </a:spcBef>
              <a:spcAft>
                <a:spcPts val="0"/>
              </a:spcAft>
              <a:buSzPts val="1400"/>
              <a:buFont typeface="Comfortaa"/>
              <a:buAutoNum type="arabicPeriod"/>
            </a:pPr>
            <a:r>
              <a:rPr lang="zh-HK">
                <a:latin typeface="Comfortaa"/>
                <a:ea typeface="Comfortaa"/>
                <a:cs typeface="Comfortaa"/>
                <a:sym typeface="Comfortaa"/>
              </a:rPr>
              <a:t>People’s behavior changed when conventional avocados were priced at a $1. They saw $1 as being much cheaper then $1.50 in 2020 which was the price of Organic. </a:t>
            </a:r>
            <a:r>
              <a:rPr lang="zh-HK">
                <a:latin typeface="Comfortaa"/>
                <a:ea typeface="Comfortaa"/>
                <a:cs typeface="Comfortaa"/>
                <a:sym typeface="Comfortaa"/>
              </a:rPr>
              <a:t>Whereas</a:t>
            </a:r>
            <a:r>
              <a:rPr lang="zh-HK">
                <a:latin typeface="Comfortaa"/>
                <a:ea typeface="Comfortaa"/>
                <a:cs typeface="Comfortaa"/>
                <a:sym typeface="Comfortaa"/>
              </a:rPr>
              <a:t> in 2019 and before they increased their purchase of organic even with higher organic and conventional prices.</a:t>
            </a:r>
            <a:endParaRPr>
              <a:latin typeface="Comfortaa"/>
              <a:ea typeface="Comfortaa"/>
              <a:cs typeface="Comfortaa"/>
              <a:sym typeface="Comfortaa"/>
            </a:endParaRPr>
          </a:p>
        </p:txBody>
      </p:sp>
      <p:sp>
        <p:nvSpPr>
          <p:cNvPr id="93" name="Google Shape;93;p17"/>
          <p:cNvSpPr txBox="1"/>
          <p:nvPr/>
        </p:nvSpPr>
        <p:spPr>
          <a:xfrm>
            <a:off x="196650" y="3269225"/>
            <a:ext cx="6448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HK">
                <a:latin typeface="Comfortaa"/>
                <a:ea typeface="Comfortaa"/>
                <a:cs typeface="Comfortaa"/>
                <a:sym typeface="Comfortaa"/>
              </a:rPr>
              <a:t>Was my research questions answered?</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rPr lang="zh-HK">
                <a:latin typeface="Comfortaa"/>
                <a:ea typeface="Comfortaa"/>
                <a:cs typeface="Comfortaa"/>
                <a:sym typeface="Comfortaa"/>
              </a:rPr>
              <a:t>Yes! Organic Avocados were almost always more expensive and the region in which an avocado is located heavily depends on the price. Furthermore, as the health trened rose from 2015-2016 there was a slight increase in organic avocado sales, but the pandemic caused people to decrease this purchase in 2020. </a:t>
            </a:r>
            <a:br>
              <a:rPr lang="zh-HK">
                <a:latin typeface="Comfortaa"/>
                <a:ea typeface="Comfortaa"/>
                <a:cs typeface="Comfortaa"/>
                <a:sym typeface="Comfortaa"/>
              </a:rPr>
            </a:br>
            <a:endParaRPr>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