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Lst>
  <p:sldIdLst>
    <p:sldId id="283" r:id="rId5"/>
    <p:sldId id="284" r:id="rId6"/>
    <p:sldId id="285" r:id="rId7"/>
    <p:sldId id="286" r:id="rId8"/>
    <p:sldId id="287" r:id="rId9"/>
    <p:sldId id="288" r:id="rId10"/>
    <p:sldId id="289" r:id="rId11"/>
    <p:sldId id="2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7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025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87287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63817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05547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76217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90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18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25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24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57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448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9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7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4939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75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12/5/2021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5426676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55440-2BBE-426F-A6FB-EE1557901F27}"/>
              </a:ext>
            </a:extLst>
          </p:cNvPr>
          <p:cNvSpPr>
            <a:spLocks noGrp="1"/>
          </p:cNvSpPr>
          <p:nvPr>
            <p:ph type="title"/>
          </p:nvPr>
        </p:nvSpPr>
        <p:spPr>
          <a:xfrm>
            <a:off x="4419136" y="1352231"/>
            <a:ext cx="6960759" cy="2849671"/>
          </a:xfrm>
        </p:spPr>
        <p:txBody>
          <a:bodyPr vert="horz" lIns="91440" tIns="45720" rIns="91440" bIns="45720" rtlCol="0" anchor="b">
            <a:normAutofit fontScale="90000"/>
          </a:bodyPr>
          <a:lstStyle/>
          <a:p>
            <a:r>
              <a:rPr lang="en-US" sz="8800" dirty="0">
                <a:solidFill>
                  <a:schemeClr val="tx1"/>
                </a:solidFill>
              </a:rPr>
              <a:t>Healthy Food Accessibility Across Indiana</a:t>
            </a:r>
            <a:endParaRPr lang="en-US" sz="6000" dirty="0">
              <a:solidFill>
                <a:srgbClr val="FFFFFF"/>
              </a:solidFill>
            </a:endParaRP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BA6D2A-BEC5-4FEA-BB2C-1F3B2AD6C5A1}"/>
              </a:ext>
            </a:extLst>
          </p:cNvPr>
          <p:cNvSpPr txBox="1"/>
          <p:nvPr/>
        </p:nvSpPr>
        <p:spPr>
          <a:xfrm>
            <a:off x="4802408" y="4768334"/>
            <a:ext cx="4756577" cy="369332"/>
          </a:xfrm>
          <a:prstGeom prst="rect">
            <a:avLst/>
          </a:prstGeom>
          <a:noFill/>
        </p:spPr>
        <p:txBody>
          <a:bodyPr wrap="square" rtlCol="0">
            <a:spAutoFit/>
          </a:bodyPr>
          <a:lstStyle/>
          <a:p>
            <a:r>
              <a:rPr lang="en-US" dirty="0"/>
              <a:t>Kaitlyn Christian</a:t>
            </a:r>
          </a:p>
        </p:txBody>
      </p:sp>
    </p:spTree>
    <p:extLst>
      <p:ext uri="{BB962C8B-B14F-4D97-AF65-F5344CB8AC3E}">
        <p14:creationId xmlns:p14="http://schemas.microsoft.com/office/powerpoint/2010/main" val="270007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A0F8-A2D3-406B-9573-CC0448B5060A}"/>
              </a:ext>
            </a:extLst>
          </p:cNvPr>
          <p:cNvSpPr>
            <a:spLocks noGrp="1"/>
          </p:cNvSpPr>
          <p:nvPr>
            <p:ph type="title"/>
          </p:nvPr>
        </p:nvSpPr>
        <p:spPr/>
        <p:txBody>
          <a:bodyPr/>
          <a:lstStyle/>
          <a:p>
            <a:pPr algn="ctr"/>
            <a:r>
              <a:rPr lang="en-US" dirty="0"/>
              <a:t>The Problem	</a:t>
            </a:r>
          </a:p>
        </p:txBody>
      </p:sp>
      <p:sp>
        <p:nvSpPr>
          <p:cNvPr id="3" name="Content Placeholder 2">
            <a:extLst>
              <a:ext uri="{FF2B5EF4-FFF2-40B4-BE49-F238E27FC236}">
                <a16:creationId xmlns:a16="http://schemas.microsoft.com/office/drawing/2014/main" id="{78AD00A3-0038-404D-A5B4-B544A5CD7126}"/>
              </a:ext>
            </a:extLst>
          </p:cNvPr>
          <p:cNvSpPr>
            <a:spLocks noGrp="1"/>
          </p:cNvSpPr>
          <p:nvPr>
            <p:ph idx="1"/>
          </p:nvPr>
        </p:nvSpPr>
        <p:spPr>
          <a:xfrm>
            <a:off x="677334" y="1763023"/>
            <a:ext cx="8596668" cy="3880773"/>
          </a:xfrm>
        </p:spPr>
        <p:txBody>
          <a:bodyPr/>
          <a:lstStyle/>
          <a:p>
            <a:r>
              <a:rPr lang="en-US" dirty="0"/>
              <a:t>Younger generations have increasing concerns surrounding food and the environment. </a:t>
            </a:r>
          </a:p>
          <a:p>
            <a:r>
              <a:rPr lang="en-US" dirty="0"/>
              <a:t>These concerns have led to increased popularity in plant-based diets, specifically with Gen Z (9 – 24) and Millennials (25 – 40). </a:t>
            </a:r>
          </a:p>
          <a:p>
            <a:r>
              <a:rPr lang="en-US" dirty="0"/>
              <a:t>Accessibility of plant-based options has not yet caught up to the growing demand. </a:t>
            </a:r>
          </a:p>
          <a:p>
            <a:r>
              <a:rPr lang="en-US" dirty="0"/>
              <a:t>Indiana has a total population of over 6.7 million individuals, and an average age of 37.4. </a:t>
            </a:r>
          </a:p>
          <a:p>
            <a:r>
              <a:rPr lang="en-US" dirty="0"/>
              <a:t>There is a need for more accessible plant-based options in Indiana. </a:t>
            </a:r>
          </a:p>
          <a:p>
            <a:endParaRPr lang="en-US" dirty="0"/>
          </a:p>
        </p:txBody>
      </p:sp>
    </p:spTree>
    <p:extLst>
      <p:ext uri="{BB962C8B-B14F-4D97-AF65-F5344CB8AC3E}">
        <p14:creationId xmlns:p14="http://schemas.microsoft.com/office/powerpoint/2010/main" val="304715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FC2F-3E84-41AF-B232-D808738FDFF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4570888-4E39-4C8F-9B8F-D46C990D704C}"/>
              </a:ext>
            </a:extLst>
          </p:cNvPr>
          <p:cNvSpPr>
            <a:spLocks noGrp="1"/>
          </p:cNvSpPr>
          <p:nvPr>
            <p:ph idx="1"/>
          </p:nvPr>
        </p:nvSpPr>
        <p:spPr/>
        <p:txBody>
          <a:bodyPr/>
          <a:lstStyle/>
          <a:p>
            <a:r>
              <a:rPr lang="en-US" dirty="0"/>
              <a:t>Geographic data was pulled from Wikipedia to determine cities in Indiana. </a:t>
            </a:r>
          </a:p>
          <a:p>
            <a:r>
              <a:rPr lang="en-US" dirty="0"/>
              <a:t>Population counts and demographics were obtained from the United States Census Bureau. </a:t>
            </a:r>
          </a:p>
          <a:p>
            <a:r>
              <a:rPr lang="en-US" dirty="0"/>
              <a:t>Restaurant data across Indiana was gathered from </a:t>
            </a:r>
            <a:r>
              <a:rPr lang="en-US" dirty="0" err="1"/>
              <a:t>HappyCow</a:t>
            </a:r>
            <a:r>
              <a:rPr lang="en-US" dirty="0"/>
              <a:t>, an online resources dedicated to making healthier food options more accessible. </a:t>
            </a:r>
          </a:p>
          <a:p>
            <a:r>
              <a:rPr lang="en-US" dirty="0"/>
              <a:t>The data were cleaned and analyzed using Python 3.8.</a:t>
            </a:r>
          </a:p>
          <a:p>
            <a:pPr marL="0" indent="0">
              <a:buNone/>
            </a:pPr>
            <a:endParaRPr lang="en-US" dirty="0"/>
          </a:p>
        </p:txBody>
      </p:sp>
    </p:spTree>
    <p:extLst>
      <p:ext uri="{BB962C8B-B14F-4D97-AF65-F5344CB8AC3E}">
        <p14:creationId xmlns:p14="http://schemas.microsoft.com/office/powerpoint/2010/main" val="361587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CE1B-3D6F-4C89-B11C-1E853BE3793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9A8B31A-3D6E-41EA-87EA-3F4F018CDEBE}"/>
              </a:ext>
            </a:extLst>
          </p:cNvPr>
          <p:cNvSpPr>
            <a:spLocks noGrp="1"/>
          </p:cNvSpPr>
          <p:nvPr>
            <p:ph idx="1"/>
          </p:nvPr>
        </p:nvSpPr>
        <p:spPr/>
        <p:txBody>
          <a:bodyPr>
            <a:normAutofit/>
          </a:bodyPr>
          <a:lstStyle/>
          <a:p>
            <a:r>
              <a:rPr lang="en-US" dirty="0"/>
              <a:t>Web scraping was utilized for the Wikipedia page to gather a full list of cities in Indiana.</a:t>
            </a:r>
          </a:p>
          <a:p>
            <a:r>
              <a:rPr lang="en-US" dirty="0"/>
              <a:t>The data were cleaned and unnecessary rows were removed. </a:t>
            </a:r>
          </a:p>
          <a:p>
            <a:r>
              <a:rPr lang="en-US" dirty="0"/>
              <a:t>Restaurant data from </a:t>
            </a:r>
            <a:r>
              <a:rPr lang="en-US" dirty="0" err="1"/>
              <a:t>HappyCow</a:t>
            </a:r>
            <a:r>
              <a:rPr lang="en-US" dirty="0"/>
              <a:t> was used to remove any cities that already have vegan and/or vegetarian restaurants and cities that had restaurants with vegan or vegetarian options.</a:t>
            </a:r>
          </a:p>
          <a:p>
            <a:r>
              <a:rPr lang="en-US" dirty="0"/>
              <a:t> To impact the greatest number of individuals, and help aid sustainability of a new restaurant, cities with a population less than 20,000 were removed.</a:t>
            </a:r>
          </a:p>
          <a:p>
            <a:r>
              <a:rPr lang="en-US" dirty="0"/>
              <a:t>Cities with an average age over 40 were also to be removed, though none of the remaining cities had a average age above 40. </a:t>
            </a:r>
          </a:p>
          <a:p>
            <a:pPr marL="0" indent="0">
              <a:buNone/>
            </a:pPr>
            <a:endParaRPr lang="en-US" dirty="0"/>
          </a:p>
        </p:txBody>
      </p:sp>
    </p:spTree>
    <p:extLst>
      <p:ext uri="{BB962C8B-B14F-4D97-AF65-F5344CB8AC3E}">
        <p14:creationId xmlns:p14="http://schemas.microsoft.com/office/powerpoint/2010/main" val="360041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FA05-1899-4053-9B50-F33A73A1ACD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0FB3143-63B8-4DED-9451-71AA850FE958}"/>
              </a:ext>
            </a:extLst>
          </p:cNvPr>
          <p:cNvSpPr>
            <a:spLocks noGrp="1"/>
          </p:cNvSpPr>
          <p:nvPr>
            <p:ph idx="1"/>
          </p:nvPr>
        </p:nvSpPr>
        <p:spPr/>
        <p:txBody>
          <a:bodyPr>
            <a:normAutofit/>
          </a:bodyPr>
          <a:lstStyle/>
          <a:p>
            <a:r>
              <a:rPr lang="en-US" dirty="0"/>
              <a:t>Seven cities emerged from the analysis as opportunity locations for a new plant-based restaurant. </a:t>
            </a:r>
          </a:p>
          <a:p>
            <a:r>
              <a:rPr lang="en-US" dirty="0"/>
              <a:t>Each of the cities have a population over 20,000 and they currently do not have any restaurants solely dedicated to vegans or vegetarians, nor do they have any restaurants that offer vegan or vegetarian options.</a:t>
            </a:r>
          </a:p>
          <a:p>
            <a:r>
              <a:rPr lang="en-US" dirty="0"/>
              <a:t> The cities are Brighton, East Chicago, Hobart, Jeffersonville, Portage, Seymour, and Shelbyville. </a:t>
            </a:r>
          </a:p>
          <a:p>
            <a:r>
              <a:rPr lang="en-US" dirty="0"/>
              <a:t>Additionally, each of these cities have a median age that falls within the target generational group. According to the United States Census Bureau, the median age for Brighton is 37.5, East Chicago is 33.8, Hobart is 38.2, Jeffersonville is 37.9, Portage is 38.4, Seymour is 36.4, and Shelbyville is 36.2.</a:t>
            </a:r>
          </a:p>
          <a:p>
            <a:endParaRPr lang="en-US" dirty="0"/>
          </a:p>
        </p:txBody>
      </p:sp>
    </p:spTree>
    <p:extLst>
      <p:ext uri="{BB962C8B-B14F-4D97-AF65-F5344CB8AC3E}">
        <p14:creationId xmlns:p14="http://schemas.microsoft.com/office/powerpoint/2010/main" val="236278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B664-DD8D-4B99-B817-4A18BA80F62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71A105B-F20E-44E7-988B-D6FA3B4E2C01}"/>
              </a:ext>
            </a:extLst>
          </p:cNvPr>
          <p:cNvSpPr>
            <a:spLocks noGrp="1"/>
          </p:cNvSpPr>
          <p:nvPr>
            <p:ph idx="1"/>
          </p:nvPr>
        </p:nvSpPr>
        <p:spPr/>
        <p:txBody>
          <a:bodyPr/>
          <a:lstStyle/>
          <a:p>
            <a:r>
              <a:rPr lang="en-US" dirty="0"/>
              <a:t>The map to the right shows the location of </a:t>
            </a:r>
            <a:br>
              <a:rPr lang="en-US" dirty="0"/>
            </a:br>
            <a:r>
              <a:rPr lang="en-US" dirty="0"/>
              <a:t>each city. . The majority of the cities are evenly </a:t>
            </a:r>
            <a:br>
              <a:rPr lang="en-US" dirty="0"/>
            </a:br>
            <a:r>
              <a:rPr lang="en-US" dirty="0"/>
              <a:t>dispersed across the state, which is a positive </a:t>
            </a:r>
            <a:br>
              <a:rPr lang="en-US" dirty="0"/>
            </a:br>
            <a:r>
              <a:rPr lang="en-US" dirty="0"/>
              <a:t>opportunity for greater access to healthier </a:t>
            </a:r>
            <a:br>
              <a:rPr lang="en-US" dirty="0"/>
            </a:br>
            <a:r>
              <a:rPr lang="en-US" dirty="0"/>
              <a:t>options for differing regions. </a:t>
            </a:r>
          </a:p>
          <a:p>
            <a:endParaRPr lang="en-US" dirty="0"/>
          </a:p>
        </p:txBody>
      </p:sp>
      <p:pic>
        <p:nvPicPr>
          <p:cNvPr id="5" name="Picture 4" descr="Map&#10;&#10;Description automatically generated">
            <a:extLst>
              <a:ext uri="{FF2B5EF4-FFF2-40B4-BE49-F238E27FC236}">
                <a16:creationId xmlns:a16="http://schemas.microsoft.com/office/drawing/2014/main" id="{7EBBE834-8CE7-492A-AEEB-6FBC8CF63361}"/>
              </a:ext>
            </a:extLst>
          </p:cNvPr>
          <p:cNvPicPr>
            <a:picLocks noChangeAspect="1"/>
          </p:cNvPicPr>
          <p:nvPr/>
        </p:nvPicPr>
        <p:blipFill>
          <a:blip r:embed="rId2"/>
          <a:stretch>
            <a:fillRect/>
          </a:stretch>
        </p:blipFill>
        <p:spPr>
          <a:xfrm>
            <a:off x="6438459" y="344244"/>
            <a:ext cx="4773491" cy="6169512"/>
          </a:xfrm>
          <a:prstGeom prst="rect">
            <a:avLst/>
          </a:prstGeom>
        </p:spPr>
      </p:pic>
    </p:spTree>
    <p:extLst>
      <p:ext uri="{BB962C8B-B14F-4D97-AF65-F5344CB8AC3E}">
        <p14:creationId xmlns:p14="http://schemas.microsoft.com/office/powerpoint/2010/main" val="352933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752C-8402-4EF2-8CCE-CEB1E0928D9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309B328-9426-4A28-BAA2-88E4DFEF98BD}"/>
              </a:ext>
            </a:extLst>
          </p:cNvPr>
          <p:cNvSpPr>
            <a:spLocks noGrp="1"/>
          </p:cNvSpPr>
          <p:nvPr>
            <p:ph idx="1"/>
          </p:nvPr>
        </p:nvSpPr>
        <p:spPr/>
        <p:txBody>
          <a:bodyPr>
            <a:normAutofit/>
          </a:bodyPr>
          <a:lstStyle/>
          <a:p>
            <a:r>
              <a:rPr lang="en-US" dirty="0"/>
              <a:t>The results of this analysis identified seven cities across Indiana. The cities were located in the North East, North West, Central, and Southern regions of Indiana, offering a rather comprehensive distribution. </a:t>
            </a:r>
          </a:p>
          <a:p>
            <a:r>
              <a:rPr lang="en-US" dirty="0"/>
              <a:t>The cities selected are not only regionally diverse, but they also each demonstrate a need for plant-based options. The population size and median age of each city are both factors that are reasonably assumed to increase the viability of a successful plant-based restaurant. </a:t>
            </a:r>
          </a:p>
          <a:p>
            <a:r>
              <a:rPr lang="en-US" dirty="0"/>
              <a:t>The primary purpose of this analysis was to identify which cities in Indiana had a need for a plant-based restaurant. The next recommended step, outside the scope of this analysis, is to engage with the residents of each city through a series of town halls, focus groups, and surveys to better understand if there is a desire for plant-based options. </a:t>
            </a:r>
          </a:p>
        </p:txBody>
      </p:sp>
    </p:spTree>
    <p:extLst>
      <p:ext uri="{BB962C8B-B14F-4D97-AF65-F5344CB8AC3E}">
        <p14:creationId xmlns:p14="http://schemas.microsoft.com/office/powerpoint/2010/main" val="219791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BD67-B7A5-4E8B-A1B0-44C9CF68B94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CCB367B-DFC6-4A75-B6A9-6206E736BDDA}"/>
              </a:ext>
            </a:extLst>
          </p:cNvPr>
          <p:cNvSpPr>
            <a:spLocks noGrp="1"/>
          </p:cNvSpPr>
          <p:nvPr>
            <p:ph idx="1"/>
          </p:nvPr>
        </p:nvSpPr>
        <p:spPr/>
        <p:txBody>
          <a:bodyPr>
            <a:normAutofit lnSpcReduction="10000"/>
          </a:bodyPr>
          <a:lstStyle/>
          <a:p>
            <a:r>
              <a:rPr lang="en-US" dirty="0"/>
              <a:t>This analysis identified seven cities across Indiana that would be viable locations for a plant-based restaurant, as determined by current restaurant availability and population demographics. </a:t>
            </a:r>
          </a:p>
          <a:p>
            <a:r>
              <a:rPr lang="en-US" dirty="0"/>
              <a:t>Three of these seven cities are close in proximity and could potentially share one centrally located restaurant. If one restaurant was centrally placed between those three cities, it would result in a total of five new plant-based restaurants in Indiana. </a:t>
            </a:r>
          </a:p>
          <a:p>
            <a:r>
              <a:rPr lang="en-US" dirty="0"/>
              <a:t>Increasing accessibility to healthier options is a benefit to the residents of these cities, and the state as a whole. Healthier diets result in a domino effect of positive outcomes for individual health, healthcare resources, and the environment. Greater accessibility to healthier food options is becoming increasingly necessary across the United States for both the health of its citizens and the environment it inhabits. </a:t>
            </a:r>
          </a:p>
          <a:p>
            <a:endParaRPr lang="en-US" dirty="0"/>
          </a:p>
        </p:txBody>
      </p:sp>
    </p:spTree>
    <p:extLst>
      <p:ext uri="{BB962C8B-B14F-4D97-AF65-F5344CB8AC3E}">
        <p14:creationId xmlns:p14="http://schemas.microsoft.com/office/powerpoint/2010/main" val="33204831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731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Healthy Food Accessibility Across Indiana</vt:lpstr>
      <vt:lpstr>The Problem </vt:lpstr>
      <vt:lpstr>Data</vt:lpstr>
      <vt:lpstr>Methodology</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Accessibility Across Indiana</dc:title>
  <dc:creator>Christian, Kaitlyn (MPH)</dc:creator>
  <cp:lastModifiedBy>Christian, Kaitlyn (MPH)</cp:lastModifiedBy>
  <cp:revision>1</cp:revision>
  <dcterms:created xsi:type="dcterms:W3CDTF">2021-12-06T02:51:59Z</dcterms:created>
  <dcterms:modified xsi:type="dcterms:W3CDTF">2021-12-06T03:08:37Z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