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Arial Black"/>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schemas.openxmlformats.org/officeDocument/2006/relationships/font" Target="fonts/ArialBlack-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333298a10_0_136:notes"/>
          <p:cNvSpPr/>
          <p:nvPr>
            <p:ph idx="2" type="sldImg"/>
          </p:nvPr>
        </p:nvSpPr>
        <p:spPr>
          <a:xfrm>
            <a:off x="327025" y="687321"/>
            <a:ext cx="6204000" cy="34272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2" name="Google Shape;82;g33333298a10_0_136:notes"/>
          <p:cNvSpPr txBox="1"/>
          <p:nvPr>
            <p:ph idx="1" type="body"/>
          </p:nvPr>
        </p:nvSpPr>
        <p:spPr>
          <a:xfrm>
            <a:off x="685800" y="4343406"/>
            <a:ext cx="5486400" cy="4114800"/>
          </a:xfrm>
          <a:prstGeom prst="rect">
            <a:avLst/>
          </a:prstGeom>
          <a:noFill/>
          <a:ln>
            <a:noFill/>
          </a:ln>
        </p:spPr>
        <p:txBody>
          <a:bodyPr anchorCtr="0" anchor="t" bIns="45650" lIns="91325" spcFirstLastPara="1" rIns="91325" wrap="square" tIns="45650">
            <a:noAutofit/>
          </a:bodyPr>
          <a:lstStyle/>
          <a:p>
            <a:pPr indent="0" lvl="0" marL="0" rtl="0" algn="l">
              <a:spcBef>
                <a:spcPts val="0"/>
              </a:spcBef>
              <a:spcAft>
                <a:spcPts val="0"/>
              </a:spcAft>
              <a:buNone/>
            </a:pPr>
            <a:r>
              <a:rPr lang="en"/>
              <a:t>Vedant</a:t>
            </a:r>
            <a:endParaRPr/>
          </a:p>
        </p:txBody>
      </p:sp>
      <p:sp>
        <p:nvSpPr>
          <p:cNvPr id="83" name="Google Shape;83;g33333298a10_0_136:notes"/>
          <p:cNvSpPr txBox="1"/>
          <p:nvPr>
            <p:ph idx="12" type="sldNum"/>
          </p:nvPr>
        </p:nvSpPr>
        <p:spPr>
          <a:xfrm>
            <a:off x="3884613" y="8685226"/>
            <a:ext cx="2971800" cy="457200"/>
          </a:xfrm>
          <a:prstGeom prst="rect">
            <a:avLst/>
          </a:prstGeom>
          <a:noFill/>
          <a:ln>
            <a:noFill/>
          </a:ln>
        </p:spPr>
        <p:txBody>
          <a:bodyPr anchorCtr="0" anchor="b" bIns="45650" lIns="91325" spcFirstLastPara="1" rIns="91325" wrap="square" tIns="4565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333298a1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3333298a1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333298a10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333298a10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Karan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333298a1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333298a1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Karan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333298a10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333298a1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333298a10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333298a10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333298a10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333298a10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3333298a10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3333298a10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333298a10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333298a1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Karan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333298a10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333298a10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 wind speed and damage for the next hours iteratively by using the last sequence, updating the input data with the predicted values for future predictions.</a:t>
            </a:r>
            <a:endParaRPr/>
          </a:p>
          <a:p>
            <a:pPr indent="-298450" lvl="0" marL="457200" rtl="0" algn="l">
              <a:spcBef>
                <a:spcPts val="0"/>
              </a:spcBef>
              <a:spcAft>
                <a:spcPts val="0"/>
              </a:spcAft>
              <a:buSzPts val="1100"/>
              <a:buAutoNum type="arabicPeriod"/>
            </a:pPr>
            <a:r>
              <a:rPr lang="en"/>
              <a:t>We first implemented an LSTM model for wind predictions. We chose to implement this model as a </a:t>
            </a:r>
            <a:r>
              <a:rPr lang="en"/>
              <a:t>preliminary</a:t>
            </a:r>
            <a:r>
              <a:rPr lang="en"/>
              <a:t> method to predict wind using features of first 5 days so that we could progress on predicting price</a:t>
            </a:r>
            <a:endParaRPr/>
          </a:p>
          <a:p>
            <a:pPr indent="-298450" lvl="0" marL="457200" rtl="0" algn="l">
              <a:spcBef>
                <a:spcPts val="0"/>
              </a:spcBef>
              <a:spcAft>
                <a:spcPts val="0"/>
              </a:spcAft>
              <a:buSzPts val="1100"/>
              <a:buAutoNum type="arabicPeriod"/>
            </a:pPr>
            <a:r>
              <a:rPr lang="en"/>
              <a:t>After obtaining wind predictions, we used another LSTM to predict damages. We thought that an LSTM model would be appropriate to predict damages because it enables us to use the most recent past data over a predetermined period of time to predict future damages</a:t>
            </a:r>
            <a:endParaRPr/>
          </a:p>
          <a:p>
            <a:pPr indent="-298450" lvl="0" marL="457200" rtl="0" algn="l">
              <a:spcBef>
                <a:spcPts val="0"/>
              </a:spcBef>
              <a:spcAft>
                <a:spcPts val="0"/>
              </a:spcAft>
              <a:buSzPts val="1100"/>
              <a:buAutoNum type="arabicPeriod"/>
            </a:pPr>
            <a:r>
              <a:rPr lang="en"/>
              <a:t>Lastly, we recognized that, in order to optimize profit, we could set the derivative of the profit function equal to 0 to obtain the price that would maximize the profit.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Using our wind predictions, we chose to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333298a10_3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333298a10_3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2"/>
              </a:buClr>
              <a:buSzPts val="4000"/>
              <a:buFont typeface="Arial"/>
              <a:buNone/>
              <a:defRPr b="1" sz="4000" cap="none">
                <a:latin typeface="Arial"/>
                <a:ea typeface="Arial"/>
                <a:cs typeface="Arial"/>
                <a:sym typeface="Aria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lt2"/>
              </a:buClr>
              <a:buSzPts val="2000"/>
              <a:buNone/>
              <a:defRPr sz="2000">
                <a:solidFill>
                  <a:schemeClr val="lt2"/>
                </a:solidFill>
                <a:latin typeface="Arial"/>
                <a:ea typeface="Arial"/>
                <a:cs typeface="Arial"/>
                <a:sym typeface="Arial"/>
              </a:defRPr>
            </a:lvl1pPr>
            <a:lvl2pPr indent="-228600" lvl="1" marL="914400" algn="l">
              <a:spcBef>
                <a:spcPts val="1200"/>
              </a:spcBef>
              <a:spcAft>
                <a:spcPts val="0"/>
              </a:spcAft>
              <a:buClr>
                <a:srgbClr val="D19888"/>
              </a:buClr>
              <a:buSzPts val="1800"/>
              <a:buNone/>
              <a:defRPr sz="1800">
                <a:solidFill>
                  <a:srgbClr val="D19888"/>
                </a:solidFill>
              </a:defRPr>
            </a:lvl2pPr>
            <a:lvl3pPr indent="-228600" lvl="2" marL="1371600" algn="l">
              <a:spcBef>
                <a:spcPts val="1200"/>
              </a:spcBef>
              <a:spcAft>
                <a:spcPts val="0"/>
              </a:spcAft>
              <a:buClr>
                <a:srgbClr val="D19888"/>
              </a:buClr>
              <a:buSzPts val="1600"/>
              <a:buNone/>
              <a:defRPr sz="1600">
                <a:solidFill>
                  <a:srgbClr val="D19888"/>
                </a:solidFill>
              </a:defRPr>
            </a:lvl3pPr>
            <a:lvl4pPr indent="-228600" lvl="3" marL="1828800" algn="l">
              <a:spcBef>
                <a:spcPts val="1200"/>
              </a:spcBef>
              <a:spcAft>
                <a:spcPts val="0"/>
              </a:spcAft>
              <a:buClr>
                <a:srgbClr val="D19888"/>
              </a:buClr>
              <a:buSzPts val="1400"/>
              <a:buNone/>
              <a:defRPr sz="1400">
                <a:solidFill>
                  <a:srgbClr val="D19888"/>
                </a:solidFill>
              </a:defRPr>
            </a:lvl4pPr>
            <a:lvl5pPr indent="-228600" lvl="4" marL="2286000" algn="l">
              <a:spcBef>
                <a:spcPts val="1200"/>
              </a:spcBef>
              <a:spcAft>
                <a:spcPts val="0"/>
              </a:spcAft>
              <a:buClr>
                <a:srgbClr val="D19888"/>
              </a:buClr>
              <a:buSzPts val="1400"/>
              <a:buNone/>
              <a:defRPr sz="1400">
                <a:solidFill>
                  <a:srgbClr val="D19888"/>
                </a:solidFill>
              </a:defRPr>
            </a:lvl5pPr>
            <a:lvl6pPr indent="-228600" lvl="5" marL="2743200" algn="l">
              <a:spcBef>
                <a:spcPts val="1200"/>
              </a:spcBef>
              <a:spcAft>
                <a:spcPts val="0"/>
              </a:spcAft>
              <a:buClr>
                <a:srgbClr val="D19888"/>
              </a:buClr>
              <a:buSzPts val="1400"/>
              <a:buNone/>
              <a:defRPr sz="1400">
                <a:solidFill>
                  <a:srgbClr val="D19888"/>
                </a:solidFill>
              </a:defRPr>
            </a:lvl6pPr>
            <a:lvl7pPr indent="-228600" lvl="6" marL="3200400" algn="l">
              <a:spcBef>
                <a:spcPts val="1200"/>
              </a:spcBef>
              <a:spcAft>
                <a:spcPts val="0"/>
              </a:spcAft>
              <a:buClr>
                <a:srgbClr val="D19888"/>
              </a:buClr>
              <a:buSzPts val="1400"/>
              <a:buNone/>
              <a:defRPr sz="1400">
                <a:solidFill>
                  <a:srgbClr val="D19888"/>
                </a:solidFill>
              </a:defRPr>
            </a:lvl7pPr>
            <a:lvl8pPr indent="-228600" lvl="7" marL="3657600" algn="l">
              <a:spcBef>
                <a:spcPts val="1200"/>
              </a:spcBef>
              <a:spcAft>
                <a:spcPts val="0"/>
              </a:spcAft>
              <a:buClr>
                <a:srgbClr val="D19888"/>
              </a:buClr>
              <a:buSzPts val="1400"/>
              <a:buNone/>
              <a:defRPr sz="1400">
                <a:solidFill>
                  <a:srgbClr val="D19888"/>
                </a:solidFill>
              </a:defRPr>
            </a:lvl8pPr>
            <a:lvl9pPr indent="-228600" lvl="8" marL="4114800" algn="l">
              <a:spcBef>
                <a:spcPts val="1200"/>
              </a:spcBef>
              <a:spcAft>
                <a:spcPts val="1200"/>
              </a:spcAft>
              <a:buClr>
                <a:srgbClr val="D19888"/>
              </a:buClr>
              <a:buSzPts val="1400"/>
              <a:buNone/>
              <a:defRPr sz="1400">
                <a:solidFill>
                  <a:srgbClr val="D19888"/>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3" name="Shape 53"/>
        <p:cNvGrpSpPr/>
        <p:nvPr/>
      </p:nvGrpSpPr>
      <p:grpSpPr>
        <a:xfrm>
          <a:off x="0" y="0"/>
          <a:ext cx="0" cy="0"/>
          <a:chOff x="0" y="0"/>
          <a:chExt cx="0" cy="0"/>
        </a:xfrm>
      </p:grpSpPr>
      <p:sp>
        <p:nvSpPr>
          <p:cNvPr id="54" name="Google Shape;54;p14"/>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14"/>
          <p:cNvSpPr txBox="1"/>
          <p:nvPr>
            <p:ph idx="1" type="body"/>
          </p:nvPr>
        </p:nvSpPr>
        <p:spPr>
          <a:xfrm>
            <a:off x="457200" y="1682496"/>
            <a:ext cx="8229600" cy="2914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2"/>
              </a:buClr>
              <a:buSzPts val="1800"/>
              <a:buChar char="●"/>
              <a:defRPr/>
            </a:lvl1pPr>
            <a:lvl2pPr indent="-342900" lvl="1" marL="914400" algn="l">
              <a:spcBef>
                <a:spcPts val="1200"/>
              </a:spcBef>
              <a:spcAft>
                <a:spcPts val="0"/>
              </a:spcAft>
              <a:buClr>
                <a:schemeClr val="lt2"/>
              </a:buClr>
              <a:buSzPts val="1800"/>
              <a:buChar char="○"/>
              <a:defRPr/>
            </a:lvl2pPr>
            <a:lvl3pPr indent="-342900" lvl="2" marL="1371600" algn="l">
              <a:spcBef>
                <a:spcPts val="1200"/>
              </a:spcBef>
              <a:spcAft>
                <a:spcPts val="0"/>
              </a:spcAft>
              <a:buClr>
                <a:schemeClr val="lt2"/>
              </a:buClr>
              <a:buSzPts val="1800"/>
              <a:buChar char="■"/>
              <a:defRPr/>
            </a:lvl3pPr>
            <a:lvl4pPr indent="-342900" lvl="3" marL="1828800" algn="l">
              <a:spcBef>
                <a:spcPts val="1200"/>
              </a:spcBef>
              <a:spcAft>
                <a:spcPts val="0"/>
              </a:spcAft>
              <a:buClr>
                <a:schemeClr val="lt2"/>
              </a:buClr>
              <a:buSzPts val="1800"/>
              <a:buChar char="●"/>
              <a:defRPr/>
            </a:lvl4pPr>
            <a:lvl5pPr indent="-342900" lvl="4" marL="2286000" algn="l">
              <a:spcBef>
                <a:spcPts val="1200"/>
              </a:spcBef>
              <a:spcAft>
                <a:spcPts val="0"/>
              </a:spcAft>
              <a:buClr>
                <a:schemeClr val="lt2"/>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6"/>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6"/>
          <p:cNvSpPr txBox="1"/>
          <p:nvPr>
            <p:ph idx="1" type="body"/>
          </p:nvPr>
        </p:nvSpPr>
        <p:spPr>
          <a:xfrm>
            <a:off x="457200" y="1682496"/>
            <a:ext cx="8229600" cy="2953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2" name="Shape 62"/>
        <p:cNvGrpSpPr/>
        <p:nvPr/>
      </p:nvGrpSpPr>
      <p:grpSpPr>
        <a:xfrm>
          <a:off x="0" y="0"/>
          <a:ext cx="0" cy="0"/>
          <a:chOff x="0" y="0"/>
          <a:chExt cx="0" cy="0"/>
        </a:xfrm>
      </p:grpSpPr>
      <p:sp>
        <p:nvSpPr>
          <p:cNvPr id="63" name="Google Shape;63;p17"/>
          <p:cNvSpPr txBox="1"/>
          <p:nvPr>
            <p:ph type="ctrTitle"/>
          </p:nvPr>
        </p:nvSpPr>
        <p:spPr>
          <a:xfrm>
            <a:off x="685800" y="1597821"/>
            <a:ext cx="7772400" cy="11025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44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7"/>
          <p:cNvSpPr txBox="1"/>
          <p:nvPr>
            <p:ph idx="1" type="subTitle"/>
          </p:nvPr>
        </p:nvSpPr>
        <p:spPr>
          <a:xfrm>
            <a:off x="685800" y="2914650"/>
            <a:ext cx="7772400" cy="1314600"/>
          </a:xfrm>
          <a:prstGeom prst="rect">
            <a:avLst/>
          </a:prstGeom>
          <a:noFill/>
          <a:ln>
            <a:noFill/>
          </a:ln>
        </p:spPr>
        <p:txBody>
          <a:bodyPr anchorCtr="0" anchor="t" bIns="45700" lIns="91425" spcFirstLastPara="1" rIns="91425" wrap="square" tIns="45700">
            <a:normAutofit/>
          </a:bodyPr>
          <a:lstStyle>
            <a:lvl1pPr lvl="0" algn="l">
              <a:spcBef>
                <a:spcPts val="640"/>
              </a:spcBef>
              <a:spcAft>
                <a:spcPts val="0"/>
              </a:spcAft>
              <a:buClr>
                <a:schemeClr val="lt1"/>
              </a:buClr>
              <a:buSzPts val="3200"/>
              <a:buNone/>
              <a:defRPr>
                <a:solidFill>
                  <a:schemeClr val="lt1"/>
                </a:solidFill>
              </a:defRPr>
            </a:lvl1pPr>
            <a:lvl2pPr lvl="1" algn="ctr">
              <a:spcBef>
                <a:spcPts val="560"/>
              </a:spcBef>
              <a:spcAft>
                <a:spcPts val="0"/>
              </a:spcAft>
              <a:buClr>
                <a:srgbClr val="D19888"/>
              </a:buClr>
              <a:buSzPts val="2800"/>
              <a:buNone/>
              <a:defRPr>
                <a:solidFill>
                  <a:srgbClr val="D19888"/>
                </a:solidFill>
              </a:defRPr>
            </a:lvl2pPr>
            <a:lvl3pPr lvl="2" algn="ctr">
              <a:spcBef>
                <a:spcPts val="480"/>
              </a:spcBef>
              <a:spcAft>
                <a:spcPts val="0"/>
              </a:spcAft>
              <a:buClr>
                <a:srgbClr val="D19888"/>
              </a:buClr>
              <a:buSzPts val="2400"/>
              <a:buNone/>
              <a:defRPr>
                <a:solidFill>
                  <a:srgbClr val="D19888"/>
                </a:solidFill>
              </a:defRPr>
            </a:lvl3pPr>
            <a:lvl4pPr lvl="3" algn="ctr">
              <a:spcBef>
                <a:spcPts val="400"/>
              </a:spcBef>
              <a:spcAft>
                <a:spcPts val="0"/>
              </a:spcAft>
              <a:buClr>
                <a:srgbClr val="D19888"/>
              </a:buClr>
              <a:buSzPts val="2000"/>
              <a:buNone/>
              <a:defRPr>
                <a:solidFill>
                  <a:srgbClr val="D19888"/>
                </a:solidFill>
              </a:defRPr>
            </a:lvl4pPr>
            <a:lvl5pPr lvl="4" algn="ctr">
              <a:spcBef>
                <a:spcPts val="400"/>
              </a:spcBef>
              <a:spcAft>
                <a:spcPts val="0"/>
              </a:spcAft>
              <a:buClr>
                <a:srgbClr val="D19888"/>
              </a:buClr>
              <a:buSzPts val="2000"/>
              <a:buNone/>
              <a:defRPr>
                <a:solidFill>
                  <a:srgbClr val="D19888"/>
                </a:solidFill>
              </a:defRPr>
            </a:lvl5pPr>
            <a:lvl6pPr lvl="5" algn="ctr">
              <a:spcBef>
                <a:spcPts val="400"/>
              </a:spcBef>
              <a:spcAft>
                <a:spcPts val="0"/>
              </a:spcAft>
              <a:buClr>
                <a:srgbClr val="D19888"/>
              </a:buClr>
              <a:buSzPts val="2000"/>
              <a:buNone/>
              <a:defRPr>
                <a:solidFill>
                  <a:srgbClr val="D19888"/>
                </a:solidFill>
              </a:defRPr>
            </a:lvl6pPr>
            <a:lvl7pPr lvl="6" algn="ctr">
              <a:spcBef>
                <a:spcPts val="400"/>
              </a:spcBef>
              <a:spcAft>
                <a:spcPts val="0"/>
              </a:spcAft>
              <a:buClr>
                <a:srgbClr val="D19888"/>
              </a:buClr>
              <a:buSzPts val="2000"/>
              <a:buNone/>
              <a:defRPr>
                <a:solidFill>
                  <a:srgbClr val="D19888"/>
                </a:solidFill>
              </a:defRPr>
            </a:lvl7pPr>
            <a:lvl8pPr lvl="7" algn="ctr">
              <a:spcBef>
                <a:spcPts val="400"/>
              </a:spcBef>
              <a:spcAft>
                <a:spcPts val="0"/>
              </a:spcAft>
              <a:buClr>
                <a:srgbClr val="D19888"/>
              </a:buClr>
              <a:buSzPts val="2000"/>
              <a:buNone/>
              <a:defRPr>
                <a:solidFill>
                  <a:srgbClr val="D19888"/>
                </a:solidFill>
              </a:defRPr>
            </a:lvl8pPr>
            <a:lvl9pPr lvl="8" algn="ctr">
              <a:spcBef>
                <a:spcPts val="400"/>
              </a:spcBef>
              <a:spcAft>
                <a:spcPts val="0"/>
              </a:spcAft>
              <a:buClr>
                <a:srgbClr val="D19888"/>
              </a:buClr>
              <a:buSzPts val="2000"/>
              <a:buNone/>
              <a:defRPr>
                <a:solidFill>
                  <a:srgbClr val="D19888"/>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sp>
        <p:nvSpPr>
          <p:cNvPr id="66" name="Google Shape;66;p18"/>
          <p:cNvSpPr txBox="1"/>
          <p:nvPr>
            <p:ph type="title"/>
          </p:nvPr>
        </p:nvSpPr>
        <p:spPr>
          <a:xfrm>
            <a:off x="722313" y="3305177"/>
            <a:ext cx="7772400" cy="12477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lt1"/>
              </a:buClr>
              <a:buSzPts val="4000"/>
              <a:buFont typeface="Arial"/>
              <a:buNone/>
              <a:defRPr b="1"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8"/>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lt1"/>
              </a:buClr>
              <a:buSzPts val="2000"/>
              <a:buNone/>
              <a:defRPr sz="2000">
                <a:solidFill>
                  <a:schemeClr val="lt1"/>
                </a:solidFill>
              </a:defRPr>
            </a:lvl1pPr>
            <a:lvl2pPr indent="-228600" lvl="1" marL="914400" algn="l">
              <a:spcBef>
                <a:spcPts val="360"/>
              </a:spcBef>
              <a:spcAft>
                <a:spcPts val="0"/>
              </a:spcAft>
              <a:buClr>
                <a:srgbClr val="D19888"/>
              </a:buClr>
              <a:buSzPts val="1800"/>
              <a:buNone/>
              <a:defRPr sz="1800">
                <a:solidFill>
                  <a:srgbClr val="D19888"/>
                </a:solidFill>
              </a:defRPr>
            </a:lvl2pPr>
            <a:lvl3pPr indent="-228600" lvl="2" marL="1371600" algn="l">
              <a:spcBef>
                <a:spcPts val="320"/>
              </a:spcBef>
              <a:spcAft>
                <a:spcPts val="0"/>
              </a:spcAft>
              <a:buClr>
                <a:srgbClr val="D19888"/>
              </a:buClr>
              <a:buSzPts val="1600"/>
              <a:buNone/>
              <a:defRPr sz="1600">
                <a:solidFill>
                  <a:srgbClr val="D19888"/>
                </a:solidFill>
              </a:defRPr>
            </a:lvl3pPr>
            <a:lvl4pPr indent="-228600" lvl="3" marL="1828800" algn="l">
              <a:spcBef>
                <a:spcPts val="280"/>
              </a:spcBef>
              <a:spcAft>
                <a:spcPts val="0"/>
              </a:spcAft>
              <a:buClr>
                <a:srgbClr val="D19888"/>
              </a:buClr>
              <a:buSzPts val="1400"/>
              <a:buNone/>
              <a:defRPr sz="1400">
                <a:solidFill>
                  <a:srgbClr val="D19888"/>
                </a:solidFill>
              </a:defRPr>
            </a:lvl4pPr>
            <a:lvl5pPr indent="-228600" lvl="4" marL="2286000" algn="l">
              <a:spcBef>
                <a:spcPts val="280"/>
              </a:spcBef>
              <a:spcAft>
                <a:spcPts val="0"/>
              </a:spcAft>
              <a:buClr>
                <a:srgbClr val="D19888"/>
              </a:buClr>
              <a:buSzPts val="1400"/>
              <a:buNone/>
              <a:defRPr sz="1400">
                <a:solidFill>
                  <a:srgbClr val="D19888"/>
                </a:solidFill>
              </a:defRPr>
            </a:lvl5pPr>
            <a:lvl6pPr indent="-228600" lvl="5" marL="2743200" algn="l">
              <a:spcBef>
                <a:spcPts val="280"/>
              </a:spcBef>
              <a:spcAft>
                <a:spcPts val="0"/>
              </a:spcAft>
              <a:buClr>
                <a:srgbClr val="D19888"/>
              </a:buClr>
              <a:buSzPts val="1400"/>
              <a:buNone/>
              <a:defRPr sz="1400">
                <a:solidFill>
                  <a:srgbClr val="D19888"/>
                </a:solidFill>
              </a:defRPr>
            </a:lvl6pPr>
            <a:lvl7pPr indent="-228600" lvl="6" marL="3200400" algn="l">
              <a:spcBef>
                <a:spcPts val="280"/>
              </a:spcBef>
              <a:spcAft>
                <a:spcPts val="0"/>
              </a:spcAft>
              <a:buClr>
                <a:srgbClr val="D19888"/>
              </a:buClr>
              <a:buSzPts val="1400"/>
              <a:buNone/>
              <a:defRPr sz="1400">
                <a:solidFill>
                  <a:srgbClr val="D19888"/>
                </a:solidFill>
              </a:defRPr>
            </a:lvl7pPr>
            <a:lvl8pPr indent="-228600" lvl="7" marL="3657600" algn="l">
              <a:spcBef>
                <a:spcPts val="280"/>
              </a:spcBef>
              <a:spcAft>
                <a:spcPts val="0"/>
              </a:spcAft>
              <a:buClr>
                <a:srgbClr val="D19888"/>
              </a:buClr>
              <a:buSzPts val="1400"/>
              <a:buNone/>
              <a:defRPr sz="1400">
                <a:solidFill>
                  <a:srgbClr val="D19888"/>
                </a:solidFill>
              </a:defRPr>
            </a:lvl8pPr>
            <a:lvl9pPr indent="-228600" lvl="8" marL="4114800" algn="l">
              <a:spcBef>
                <a:spcPts val="280"/>
              </a:spcBef>
              <a:spcAft>
                <a:spcPts val="0"/>
              </a:spcAft>
              <a:buClr>
                <a:srgbClr val="D19888"/>
              </a:buClr>
              <a:buSzPts val="1400"/>
              <a:buNone/>
              <a:defRPr sz="1400">
                <a:solidFill>
                  <a:srgbClr val="D19888"/>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19"/>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a:off x="457200" y="1682496"/>
            <a:ext cx="4038600" cy="32004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1" name="Google Shape;71;p19"/>
          <p:cNvSpPr txBox="1"/>
          <p:nvPr>
            <p:ph idx="2" type="body"/>
          </p:nvPr>
        </p:nvSpPr>
        <p:spPr>
          <a:xfrm>
            <a:off x="4648200" y="1682496"/>
            <a:ext cx="4038600" cy="32004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2" name="Shape 72"/>
        <p:cNvGrpSpPr/>
        <p:nvPr/>
      </p:nvGrpSpPr>
      <p:grpSpPr>
        <a:xfrm>
          <a:off x="0" y="0"/>
          <a:ext cx="0" cy="0"/>
          <a:chOff x="0" y="0"/>
          <a:chExt cx="0" cy="0"/>
        </a:xfrm>
      </p:grpSpPr>
      <p:sp>
        <p:nvSpPr>
          <p:cNvPr id="73" name="Google Shape;73;p20"/>
          <p:cNvSpPr txBox="1"/>
          <p:nvPr>
            <p:ph type="title"/>
          </p:nvPr>
        </p:nvSpPr>
        <p:spPr>
          <a:xfrm>
            <a:off x="420688" y="641510"/>
            <a:ext cx="3008400" cy="8715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0"/>
          <p:cNvSpPr txBox="1"/>
          <p:nvPr>
            <p:ph idx="1" type="body"/>
          </p:nvPr>
        </p:nvSpPr>
        <p:spPr>
          <a:xfrm>
            <a:off x="3575050" y="920884"/>
            <a:ext cx="5111700" cy="40512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lt1"/>
              </a:buClr>
              <a:buSzPts val="3200"/>
              <a:buChar char="•"/>
              <a:defRPr sz="3200"/>
            </a:lvl1pPr>
            <a:lvl2pPr indent="-406400" lvl="1" marL="914400" algn="l">
              <a:spcBef>
                <a:spcPts val="560"/>
              </a:spcBef>
              <a:spcAft>
                <a:spcPts val="0"/>
              </a:spcAft>
              <a:buClr>
                <a:schemeClr val="lt1"/>
              </a:buClr>
              <a:buSzPts val="2800"/>
              <a:buChar char="–"/>
              <a:defRPr sz="2800"/>
            </a:lvl2pPr>
            <a:lvl3pPr indent="-381000" lvl="2" marL="1371600" algn="l">
              <a:spcBef>
                <a:spcPts val="480"/>
              </a:spcBef>
              <a:spcAft>
                <a:spcPts val="0"/>
              </a:spcAft>
              <a:buClr>
                <a:schemeClr val="lt1"/>
              </a:buClr>
              <a:buSzPts val="2400"/>
              <a:buChar char="•"/>
              <a:defRPr sz="2400"/>
            </a:lvl3pPr>
            <a:lvl4pPr indent="-355600" lvl="3" marL="1828800" algn="l">
              <a:spcBef>
                <a:spcPts val="400"/>
              </a:spcBef>
              <a:spcAft>
                <a:spcPts val="0"/>
              </a:spcAft>
              <a:buClr>
                <a:schemeClr val="lt1"/>
              </a:buClr>
              <a:buSzPts val="2000"/>
              <a:buChar char="–"/>
              <a:defRPr sz="2000"/>
            </a:lvl4pPr>
            <a:lvl5pPr indent="-355600" lvl="4" marL="2286000" algn="l">
              <a:spcBef>
                <a:spcPts val="400"/>
              </a:spcBef>
              <a:spcAft>
                <a:spcPts val="0"/>
              </a:spcAft>
              <a:buClr>
                <a:schemeClr val="lt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5" name="Google Shape;75;p20"/>
          <p:cNvSpPr txBox="1"/>
          <p:nvPr>
            <p:ph idx="2" type="body"/>
          </p:nvPr>
        </p:nvSpPr>
        <p:spPr>
          <a:xfrm>
            <a:off x="420688" y="1601629"/>
            <a:ext cx="3008400" cy="31419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76" name="Shape 76"/>
        <p:cNvGrpSpPr/>
        <p:nvPr/>
      </p:nvGrpSpPr>
      <p:grpSpPr>
        <a:xfrm>
          <a:off x="0" y="0"/>
          <a:ext cx="0" cy="0"/>
          <a:chOff x="0" y="0"/>
          <a:chExt cx="0" cy="0"/>
        </a:xfrm>
      </p:grpSpPr>
      <p:sp>
        <p:nvSpPr>
          <p:cNvPr id="77" name="Google Shape;77;p21"/>
          <p:cNvSpPr txBox="1"/>
          <p:nvPr>
            <p:ph type="title"/>
          </p:nvPr>
        </p:nvSpPr>
        <p:spPr>
          <a:xfrm>
            <a:off x="1792288" y="3829050"/>
            <a:ext cx="5486400" cy="425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1"/>
          <p:cNvSpPr/>
          <p:nvPr>
            <p:ph idx="2" type="pic"/>
          </p:nvPr>
        </p:nvSpPr>
        <p:spPr>
          <a:xfrm>
            <a:off x="1792288" y="685800"/>
            <a:ext cx="5486400" cy="3086100"/>
          </a:xfrm>
          <a:prstGeom prst="rect">
            <a:avLst/>
          </a:prstGeom>
          <a:noFill/>
          <a:ln>
            <a:noFill/>
          </a:ln>
        </p:spPr>
      </p:sp>
      <p:sp>
        <p:nvSpPr>
          <p:cNvPr id="79" name="Google Shape;79;p21"/>
          <p:cNvSpPr txBox="1"/>
          <p:nvPr>
            <p:ph idx="1" type="body"/>
          </p:nvPr>
        </p:nvSpPr>
        <p:spPr>
          <a:xfrm>
            <a:off x="1792288" y="4254817"/>
            <a:ext cx="5486400" cy="6030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lt1"/>
              </a:buClr>
              <a:buSzPts val="1400"/>
              <a:buNone/>
              <a:defRPr sz="1400"/>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5.jp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457200" y="685800"/>
            <a:ext cx="8229600" cy="857400"/>
          </a:xfrm>
          <a:prstGeom prst="rect">
            <a:avLst/>
          </a:prstGeom>
          <a:noFill/>
          <a:ln>
            <a:noFill/>
          </a:ln>
        </p:spPr>
        <p:txBody>
          <a:bodyPr anchorCtr="0" anchor="ctr" bIns="45700" lIns="91425" spcFirstLastPara="1" rIns="91425" wrap="square" tIns="45700">
            <a:normAutofit/>
          </a:bodyPr>
          <a:lstStyle>
            <a:lvl1pPr lvl="0" marR="0" algn="l">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15"/>
          <p:cNvSpPr txBox="1"/>
          <p:nvPr>
            <p:ph idx="1" type="body"/>
          </p:nvPr>
        </p:nvSpPr>
        <p:spPr>
          <a:xfrm>
            <a:off x="457200" y="1682496"/>
            <a:ext cx="8229600" cy="2953500"/>
          </a:xfrm>
          <a:prstGeom prst="rect">
            <a:avLst/>
          </a:prstGeom>
          <a:noFill/>
          <a:ln>
            <a:noFill/>
          </a:ln>
        </p:spPr>
        <p:txBody>
          <a:bodyPr anchorCtr="0" anchor="t" bIns="45700" lIns="91425" spcFirstLastPara="1" rIns="91425" wrap="square" tIns="45700">
            <a:normAutofit/>
          </a:bodyPr>
          <a:lstStyle>
            <a:lvl1pPr indent="-431800" lvl="0" marL="457200" marR="0" algn="l">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1pPr>
            <a:lvl2pPr indent="-406400" lvl="1" marL="914400" marR="0" algn="l">
              <a:spcBef>
                <a:spcPts val="56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2pPr>
            <a:lvl3pPr indent="-381000" lvl="2" marL="1371600" marR="0" algn="l">
              <a:spcBef>
                <a:spcPts val="48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3pPr>
            <a:lvl4pPr indent="-355600" lvl="3" marL="1828800" marR="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4pPr>
            <a:lvl5pPr indent="-355600" lvl="4" marL="2286000" marR="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F5700"/>
        </a:solidFill>
      </p:bgPr>
    </p:bg>
    <p:spTree>
      <p:nvGrpSpPr>
        <p:cNvPr id="84" name="Shape 84"/>
        <p:cNvGrpSpPr/>
        <p:nvPr/>
      </p:nvGrpSpPr>
      <p:grpSpPr>
        <a:xfrm>
          <a:off x="0" y="0"/>
          <a:ext cx="0" cy="0"/>
          <a:chOff x="0" y="0"/>
          <a:chExt cx="0" cy="0"/>
        </a:xfrm>
      </p:grpSpPr>
      <p:cxnSp>
        <p:nvCxnSpPr>
          <p:cNvPr id="85" name="Google Shape;85;p22"/>
          <p:cNvCxnSpPr/>
          <p:nvPr/>
        </p:nvCxnSpPr>
        <p:spPr>
          <a:xfrm>
            <a:off x="645280" y="1794800"/>
            <a:ext cx="5619900" cy="0"/>
          </a:xfrm>
          <a:prstGeom prst="straightConnector1">
            <a:avLst/>
          </a:prstGeom>
          <a:noFill/>
          <a:ln cap="flat" cmpd="sng" w="19050">
            <a:solidFill>
              <a:schemeClr val="lt1"/>
            </a:solidFill>
            <a:prstDash val="solid"/>
            <a:round/>
            <a:headEnd len="sm" w="sm" type="none"/>
            <a:tailEnd len="sm" w="sm" type="none"/>
          </a:ln>
        </p:spPr>
      </p:cxnSp>
      <p:sp>
        <p:nvSpPr>
          <p:cNvPr id="86" name="Google Shape;86;p22"/>
          <p:cNvSpPr txBox="1"/>
          <p:nvPr/>
        </p:nvSpPr>
        <p:spPr>
          <a:xfrm>
            <a:off x="674400" y="3692925"/>
            <a:ext cx="3897600" cy="914400"/>
          </a:xfrm>
          <a:prstGeom prst="rect">
            <a:avLst/>
          </a:prstGeom>
          <a:noFill/>
          <a:ln>
            <a:noFill/>
          </a:ln>
        </p:spPr>
        <p:txBody>
          <a:bodyPr anchorCtr="0" anchor="b" bIns="45700" lIns="91425" spcFirstLastPara="1" rIns="91425" wrap="square" tIns="45700">
            <a:noAutofit/>
          </a:bodyPr>
          <a:lstStyle/>
          <a:p>
            <a:pPr indent="0" lvl="0" marL="0" marR="0" rtl="0" algn="l">
              <a:lnSpc>
                <a:spcPct val="115000"/>
              </a:lnSpc>
              <a:spcBef>
                <a:spcPts val="0"/>
              </a:spcBef>
              <a:spcAft>
                <a:spcPts val="0"/>
              </a:spcAft>
              <a:buClr>
                <a:schemeClr val="lt1"/>
              </a:buClr>
              <a:buSzPts val="1050"/>
              <a:buFont typeface="Arial"/>
              <a:buNone/>
            </a:pPr>
            <a:r>
              <a:rPr lang="en" sz="2000">
                <a:solidFill>
                  <a:schemeClr val="lt1"/>
                </a:solidFill>
                <a:latin typeface="Arial Black"/>
                <a:ea typeface="Arial Black"/>
                <a:cs typeface="Arial Black"/>
                <a:sym typeface="Arial Black"/>
              </a:rPr>
              <a:t>Wind Speed Forecasting</a:t>
            </a:r>
            <a:endParaRPr sz="2000">
              <a:solidFill>
                <a:schemeClr val="lt1"/>
              </a:solidFill>
              <a:latin typeface="Arial Black"/>
              <a:ea typeface="Arial Black"/>
              <a:cs typeface="Arial Black"/>
              <a:sym typeface="Arial Black"/>
            </a:endParaRPr>
          </a:p>
          <a:p>
            <a:pPr indent="0" lvl="0" marL="0" marR="0" rtl="0" algn="l">
              <a:lnSpc>
                <a:spcPct val="115000"/>
              </a:lnSpc>
              <a:spcBef>
                <a:spcPts val="0"/>
              </a:spcBef>
              <a:spcAft>
                <a:spcPts val="0"/>
              </a:spcAft>
              <a:buClr>
                <a:schemeClr val="lt1"/>
              </a:buClr>
              <a:buSzPts val="1050"/>
              <a:buFont typeface="Arial"/>
              <a:buNone/>
            </a:pPr>
            <a:r>
              <a:rPr lang="en" sz="1200">
                <a:solidFill>
                  <a:schemeClr val="lt1"/>
                </a:solidFill>
                <a:latin typeface="Arial Black"/>
                <a:ea typeface="Arial Black"/>
                <a:cs typeface="Arial Black"/>
                <a:sym typeface="Arial Black"/>
              </a:rPr>
              <a:t>Team “Random Forest Rangers”</a:t>
            </a:r>
            <a:endParaRPr sz="1200">
              <a:solidFill>
                <a:schemeClr val="lt1"/>
              </a:solidFill>
              <a:latin typeface="Arial Black"/>
              <a:ea typeface="Arial Black"/>
              <a:cs typeface="Arial Black"/>
              <a:sym typeface="Arial Black"/>
            </a:endParaRPr>
          </a:p>
        </p:txBody>
      </p:sp>
      <p:sp>
        <p:nvSpPr>
          <p:cNvPr id="87" name="Google Shape;87;p22"/>
          <p:cNvSpPr txBox="1"/>
          <p:nvPr/>
        </p:nvSpPr>
        <p:spPr>
          <a:xfrm>
            <a:off x="548640" y="457200"/>
            <a:ext cx="7828500" cy="3894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1200"/>
              <a:buFont typeface="Arial"/>
              <a:buNone/>
            </a:pPr>
            <a:r>
              <a:rPr lang="en" sz="1200">
                <a:solidFill>
                  <a:schemeClr val="lt1"/>
                </a:solidFill>
                <a:latin typeface="Arial Black"/>
                <a:ea typeface="Arial Black"/>
                <a:cs typeface="Arial Black"/>
                <a:sym typeface="Arial Black"/>
              </a:rPr>
              <a:t>March 8, 2025</a:t>
            </a:r>
            <a:endParaRPr sz="1200">
              <a:solidFill>
                <a:schemeClr val="lt1"/>
              </a:solidFill>
              <a:latin typeface="Arial Black"/>
              <a:ea typeface="Arial Black"/>
              <a:cs typeface="Arial Black"/>
              <a:sym typeface="Arial Black"/>
            </a:endParaRPr>
          </a:p>
        </p:txBody>
      </p:sp>
      <p:sp>
        <p:nvSpPr>
          <p:cNvPr id="88" name="Google Shape;88;p22"/>
          <p:cNvSpPr txBox="1"/>
          <p:nvPr/>
        </p:nvSpPr>
        <p:spPr>
          <a:xfrm>
            <a:off x="519550" y="387900"/>
            <a:ext cx="7886700" cy="1434600"/>
          </a:xfrm>
          <a:prstGeom prst="rect">
            <a:avLst/>
          </a:prstGeom>
          <a:noFill/>
          <a:ln>
            <a:noFill/>
          </a:ln>
        </p:spPr>
        <p:txBody>
          <a:bodyPr anchorCtr="0" anchor="b" bIns="45700" lIns="91425" spcFirstLastPara="1" rIns="91425" wrap="square" tIns="45700">
            <a:noAutofit/>
          </a:bodyPr>
          <a:lstStyle/>
          <a:p>
            <a:pPr indent="0" lvl="0" marL="0" rtl="0" algn="l">
              <a:lnSpc>
                <a:spcPct val="83333"/>
              </a:lnSpc>
              <a:spcBef>
                <a:spcPts val="0"/>
              </a:spcBef>
              <a:spcAft>
                <a:spcPts val="0"/>
              </a:spcAft>
              <a:buClr>
                <a:schemeClr val="dk1"/>
              </a:buClr>
              <a:buSzPts val="1100"/>
              <a:buFont typeface="Arial"/>
              <a:buNone/>
            </a:pPr>
            <a:r>
              <a:rPr b="1" lang="en" sz="4800">
                <a:solidFill>
                  <a:schemeClr val="lt1"/>
                </a:solidFill>
                <a:latin typeface="Arial Black"/>
                <a:ea typeface="Arial Black"/>
                <a:cs typeface="Arial Black"/>
                <a:sym typeface="Arial Black"/>
              </a:rPr>
              <a:t>MLDS </a:t>
            </a:r>
            <a:endParaRPr b="1" sz="4800">
              <a:solidFill>
                <a:schemeClr val="lt1"/>
              </a:solidFill>
              <a:latin typeface="Arial Black"/>
              <a:ea typeface="Arial Black"/>
              <a:cs typeface="Arial Black"/>
              <a:sym typeface="Arial Black"/>
            </a:endParaRPr>
          </a:p>
        </p:txBody>
      </p:sp>
      <p:pic>
        <p:nvPicPr>
          <p:cNvPr id="89" name="Google Shape;89;p22"/>
          <p:cNvPicPr preferRelativeResize="0"/>
          <p:nvPr/>
        </p:nvPicPr>
        <p:blipFill rotWithShape="1">
          <a:blip r:embed="rId3">
            <a:alphaModFix/>
          </a:blip>
          <a:srcRect b="0" l="0" r="0" t="0"/>
          <a:stretch/>
        </p:blipFill>
        <p:spPr>
          <a:xfrm>
            <a:off x="6978699" y="320040"/>
            <a:ext cx="1877396" cy="914399"/>
          </a:xfrm>
          <a:prstGeom prst="rect">
            <a:avLst/>
          </a:prstGeom>
          <a:noFill/>
          <a:ln>
            <a:noFill/>
          </a:ln>
        </p:spPr>
      </p:pic>
      <p:sp>
        <p:nvSpPr>
          <p:cNvPr id="90" name="Google Shape;90;p22"/>
          <p:cNvSpPr txBox="1"/>
          <p:nvPr/>
        </p:nvSpPr>
        <p:spPr>
          <a:xfrm>
            <a:off x="595750" y="1493725"/>
            <a:ext cx="6969000" cy="1224600"/>
          </a:xfrm>
          <a:prstGeom prst="rect">
            <a:avLst/>
          </a:prstGeom>
          <a:noFill/>
          <a:ln>
            <a:noFill/>
          </a:ln>
        </p:spPr>
        <p:txBody>
          <a:bodyPr anchorCtr="0" anchor="b" bIns="45700" lIns="91425" spcFirstLastPara="1" rIns="91425" wrap="square" tIns="45700">
            <a:noAutofit/>
          </a:bodyPr>
          <a:lstStyle/>
          <a:p>
            <a:pPr indent="0" lvl="0" marL="0" rtl="0" algn="l">
              <a:lnSpc>
                <a:spcPct val="83333"/>
              </a:lnSpc>
              <a:spcBef>
                <a:spcPts val="0"/>
              </a:spcBef>
              <a:spcAft>
                <a:spcPts val="0"/>
              </a:spcAft>
              <a:buClr>
                <a:schemeClr val="dk1"/>
              </a:buClr>
              <a:buSzPts val="1100"/>
              <a:buFont typeface="Arial"/>
              <a:buNone/>
            </a:pPr>
            <a:r>
              <a:rPr b="1" lang="en" sz="4800">
                <a:solidFill>
                  <a:schemeClr val="lt1"/>
                </a:solidFill>
                <a:latin typeface="Arial Black"/>
                <a:ea typeface="Arial Black"/>
                <a:cs typeface="Arial Black"/>
                <a:sym typeface="Arial Black"/>
              </a:rPr>
              <a:t>Datahack 2025</a:t>
            </a:r>
            <a:endParaRPr b="1" sz="4800">
              <a:solidFill>
                <a:schemeClr val="lt1"/>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0" y="381000"/>
            <a:ext cx="91440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 sz="3500"/>
              <a:t>Challenges &amp; Learnings</a:t>
            </a:r>
            <a:endParaRPr b="1" sz="3500"/>
          </a:p>
        </p:txBody>
      </p:sp>
      <p:sp>
        <p:nvSpPr>
          <p:cNvPr id="161" name="Google Shape;161;p31"/>
          <p:cNvSpPr txBox="1"/>
          <p:nvPr/>
        </p:nvSpPr>
        <p:spPr>
          <a:xfrm>
            <a:off x="1087625" y="1467000"/>
            <a:ext cx="68340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lt1"/>
              </a:buClr>
              <a:buSzPts val="1400"/>
              <a:buChar char="●"/>
            </a:pPr>
            <a:r>
              <a:rPr b="1" lang="en">
                <a:solidFill>
                  <a:schemeClr val="lt1"/>
                </a:solidFill>
              </a:rPr>
              <a:t>Adding ‘Lags’ in XGBoost was a challenge</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b="1" lang="en">
                <a:solidFill>
                  <a:schemeClr val="lt1"/>
                </a:solidFill>
              </a:rPr>
              <a:t>Lacks built-in temporal awareness</a:t>
            </a:r>
            <a:endParaRPr b="1">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Depends on piecewise constant models</a:t>
            </a:r>
            <a:endParaRPr b="1">
              <a:solidFill>
                <a:schemeClr val="lt1"/>
              </a:solidFill>
            </a:endParaRPr>
          </a:p>
          <a:p>
            <a:pPr indent="-317500" lvl="1" marL="914400" rtl="0" algn="l">
              <a:lnSpc>
                <a:spcPct val="115000"/>
              </a:lnSpc>
              <a:spcBef>
                <a:spcPts val="0"/>
              </a:spcBef>
              <a:spcAft>
                <a:spcPts val="0"/>
              </a:spcAft>
              <a:buClr>
                <a:schemeClr val="lt1"/>
              </a:buClr>
              <a:buSzPts val="1400"/>
              <a:buChar char="○"/>
            </a:pPr>
            <a:r>
              <a:rPr b="1" lang="en">
                <a:solidFill>
                  <a:schemeClr val="lt1"/>
                </a:solidFill>
              </a:rPr>
              <a:t>As such, requires stricter feature engineering</a:t>
            </a:r>
            <a:endParaRPr b="1">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Model potentially too sensitive (hyperparameter tuning)</a:t>
            </a:r>
            <a:endParaRPr b="1">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Strict Time Constraint</a:t>
            </a:r>
            <a:endParaRPr b="1">
              <a:solidFill>
                <a:schemeClr val="lt1"/>
              </a:solidFill>
            </a:endParaRPr>
          </a:p>
          <a:p>
            <a:pPr indent="0" lvl="0" marL="0" rtl="0" algn="l">
              <a:lnSpc>
                <a:spcPct val="115000"/>
              </a:lnSpc>
              <a:spcBef>
                <a:spcPts val="0"/>
              </a:spcBef>
              <a:spcAft>
                <a:spcPts val="0"/>
              </a:spcAft>
              <a:buNone/>
            </a:pPr>
            <a:r>
              <a:t/>
            </a:r>
            <a:endParaRPr b="1">
              <a:solidFill>
                <a:schemeClr val="lt1"/>
              </a:solidFill>
            </a:endParaRPr>
          </a:p>
          <a:p>
            <a:pPr indent="0" lvl="0" marL="0" rtl="0" algn="l">
              <a:lnSpc>
                <a:spcPct val="115000"/>
              </a:lnSpc>
              <a:spcBef>
                <a:spcPts val="0"/>
              </a:spcBef>
              <a:spcAft>
                <a:spcPts val="0"/>
              </a:spcAft>
              <a:buNone/>
            </a:pPr>
            <a:r>
              <a:t/>
            </a:r>
            <a:endParaRPr b="1">
              <a:solidFill>
                <a:schemeClr val="lt1"/>
              </a:solidFill>
            </a:endParaRPr>
          </a:p>
          <a:p>
            <a:pPr indent="0" lvl="0" marL="0" rtl="0" algn="l">
              <a:lnSpc>
                <a:spcPct val="115000"/>
              </a:lnSpc>
              <a:spcBef>
                <a:spcPts val="0"/>
              </a:spcBef>
              <a:spcAft>
                <a:spcPts val="0"/>
              </a:spcAft>
              <a:buNone/>
            </a:pPr>
            <a:r>
              <a:rPr b="1" lang="en">
                <a:solidFill>
                  <a:schemeClr val="lt1"/>
                </a:solidFill>
              </a:rPr>
              <a:t>Next Time, Team will take these considerations into building a robust model!</a:t>
            </a:r>
            <a:endParaRPr b="1">
              <a:solidFill>
                <a:schemeClr val="lt1"/>
              </a:solidFill>
            </a:endParaRPr>
          </a:p>
          <a:p>
            <a:pPr indent="0" lvl="0" marL="0" rtl="0" algn="l">
              <a:lnSpc>
                <a:spcPct val="115000"/>
              </a:lnSpc>
              <a:spcBef>
                <a:spcPts val="0"/>
              </a:spcBef>
              <a:spcAft>
                <a:spcPts val="0"/>
              </a:spcAft>
              <a:buNone/>
            </a:pPr>
            <a:r>
              <a:rPr b="1" lang="en">
                <a:solidFill>
                  <a:schemeClr val="lt1"/>
                </a:solidFill>
              </a:rPr>
              <a:t>👍</a:t>
            </a:r>
            <a:endParaRPr b="1">
              <a:solidFill>
                <a:schemeClr val="lt1"/>
              </a:solidFill>
            </a:endParaRPr>
          </a:p>
          <a:p>
            <a:pPr indent="0" lvl="0" marL="0" rtl="0" algn="l">
              <a:lnSpc>
                <a:spcPct val="115000"/>
              </a:lnSpc>
              <a:spcBef>
                <a:spcPts val="0"/>
              </a:spcBef>
              <a:spcAft>
                <a:spcPts val="0"/>
              </a:spcAft>
              <a:buNone/>
            </a:pPr>
            <a:r>
              <a:t/>
            </a:r>
            <a:endParaRPr b="1">
              <a:solidFill>
                <a:schemeClr val="lt1"/>
              </a:solidFill>
            </a:endParaRPr>
          </a:p>
          <a:p>
            <a:pPr indent="0" lvl="0" marL="0" rtl="0" algn="l">
              <a:lnSpc>
                <a:spcPct val="115000"/>
              </a:lnSpc>
              <a:spcBef>
                <a:spcPts val="0"/>
              </a:spcBef>
              <a:spcAft>
                <a:spcPts val="0"/>
              </a:spcAft>
              <a:buNone/>
            </a:pPr>
            <a:r>
              <a:t/>
            </a:r>
            <a:endParaRPr b="1">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0" y="381000"/>
            <a:ext cx="91440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 sz="3500"/>
              <a:t>Results</a:t>
            </a:r>
            <a:endParaRPr b="1" sz="3500"/>
          </a:p>
        </p:txBody>
      </p:sp>
      <p:pic>
        <p:nvPicPr>
          <p:cNvPr id="167" name="Google Shape;167;p32"/>
          <p:cNvPicPr preferRelativeResize="0"/>
          <p:nvPr/>
        </p:nvPicPr>
        <p:blipFill>
          <a:blip r:embed="rId3">
            <a:alphaModFix/>
          </a:blip>
          <a:stretch>
            <a:fillRect/>
          </a:stretch>
        </p:blipFill>
        <p:spPr>
          <a:xfrm>
            <a:off x="1049525" y="1307451"/>
            <a:ext cx="7044950" cy="1971225"/>
          </a:xfrm>
          <a:prstGeom prst="rect">
            <a:avLst/>
          </a:prstGeom>
          <a:noFill/>
          <a:ln>
            <a:noFill/>
          </a:ln>
        </p:spPr>
      </p:pic>
      <p:pic>
        <p:nvPicPr>
          <p:cNvPr id="168" name="Google Shape;168;p32"/>
          <p:cNvPicPr preferRelativeResize="0"/>
          <p:nvPr/>
        </p:nvPicPr>
        <p:blipFill>
          <a:blip r:embed="rId4">
            <a:alphaModFix/>
          </a:blip>
          <a:stretch>
            <a:fillRect/>
          </a:stretch>
        </p:blipFill>
        <p:spPr>
          <a:xfrm>
            <a:off x="1819600" y="3772925"/>
            <a:ext cx="5762625" cy="41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3"/>
          <p:cNvSpPr txBox="1"/>
          <p:nvPr>
            <p:ph type="title"/>
          </p:nvPr>
        </p:nvSpPr>
        <p:spPr>
          <a:xfrm>
            <a:off x="0" y="381000"/>
            <a:ext cx="91440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 sz="3500"/>
              <a:t>Goal</a:t>
            </a:r>
            <a:endParaRPr b="1" sz="3500"/>
          </a:p>
        </p:txBody>
      </p:sp>
      <p:sp>
        <p:nvSpPr>
          <p:cNvPr id="96" name="Google Shape;96;p23"/>
          <p:cNvSpPr txBox="1"/>
          <p:nvPr/>
        </p:nvSpPr>
        <p:spPr>
          <a:xfrm>
            <a:off x="1087625" y="1238400"/>
            <a:ext cx="6834000" cy="142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1"/>
                </a:solidFill>
              </a:rPr>
              <a:t>Goal 1:</a:t>
            </a:r>
            <a:r>
              <a:rPr b="1" lang="en" sz="1600">
                <a:solidFill>
                  <a:schemeClr val="lt1"/>
                </a:solidFill>
              </a:rPr>
              <a:t> Forecast 5 Day Wind Speeds for GANopolis </a:t>
            </a:r>
            <a:endParaRPr b="1" sz="1600">
              <a:solidFill>
                <a:schemeClr val="lt1"/>
              </a:solidFill>
            </a:endParaRPr>
          </a:p>
          <a:p>
            <a:pPr indent="0" lvl="0" marL="0" rtl="0" algn="l">
              <a:lnSpc>
                <a:spcPct val="115000"/>
              </a:lnSpc>
              <a:spcBef>
                <a:spcPts val="0"/>
              </a:spcBef>
              <a:spcAft>
                <a:spcPts val="0"/>
              </a:spcAft>
              <a:buNone/>
            </a:pPr>
            <a:r>
              <a:rPr b="1" lang="en" sz="2000">
                <a:solidFill>
                  <a:schemeClr val="dk1"/>
                </a:solidFill>
              </a:rPr>
              <a:t>Goal 2:</a:t>
            </a:r>
            <a:r>
              <a:rPr b="1" lang="en" sz="1600">
                <a:solidFill>
                  <a:schemeClr val="lt1"/>
                </a:solidFill>
              </a:rPr>
              <a:t> Develop a pricing strategy for minimizing damage payouts </a:t>
            </a:r>
            <a:endParaRPr b="1" sz="1600">
              <a:solidFill>
                <a:schemeClr val="lt1"/>
              </a:solidFill>
            </a:endParaRPr>
          </a:p>
          <a:p>
            <a:pPr indent="0" lvl="0" marL="0" rtl="0" algn="l">
              <a:lnSpc>
                <a:spcPct val="115000"/>
              </a:lnSpc>
              <a:spcBef>
                <a:spcPts val="0"/>
              </a:spcBef>
              <a:spcAft>
                <a:spcPts val="0"/>
              </a:spcAft>
              <a:buNone/>
            </a:pPr>
            <a:r>
              <a:t/>
            </a:r>
            <a:endParaRPr b="1" sz="1600">
              <a:solidFill>
                <a:schemeClr val="lt1"/>
              </a:solidFill>
            </a:endParaRPr>
          </a:p>
          <a:p>
            <a:pPr indent="0" lvl="0" marL="0" rtl="0" algn="l">
              <a:lnSpc>
                <a:spcPct val="115000"/>
              </a:lnSpc>
              <a:spcBef>
                <a:spcPts val="0"/>
              </a:spcBef>
              <a:spcAft>
                <a:spcPts val="0"/>
              </a:spcAft>
              <a:buNone/>
            </a:pPr>
            <a:r>
              <a:t/>
            </a:r>
            <a:endParaRPr b="1" sz="1600">
              <a:solidFill>
                <a:schemeClr val="lt1"/>
              </a:solidFill>
            </a:endParaRPr>
          </a:p>
        </p:txBody>
      </p:sp>
      <p:pic>
        <p:nvPicPr>
          <p:cNvPr id="97" name="Google Shape;97;p23"/>
          <p:cNvPicPr preferRelativeResize="0"/>
          <p:nvPr/>
        </p:nvPicPr>
        <p:blipFill>
          <a:blip r:embed="rId3">
            <a:alphaModFix/>
          </a:blip>
          <a:stretch>
            <a:fillRect/>
          </a:stretch>
        </p:blipFill>
        <p:spPr>
          <a:xfrm>
            <a:off x="2410750" y="2313650"/>
            <a:ext cx="4560451" cy="2057549"/>
          </a:xfrm>
          <a:prstGeom prst="rect">
            <a:avLst/>
          </a:prstGeom>
          <a:noFill/>
          <a:ln cap="flat" cmpd="sng" w="19050">
            <a:solidFill>
              <a:schemeClr val="dk2"/>
            </a:solidFill>
            <a:prstDash val="solid"/>
            <a:round/>
            <a:headEnd len="sm" w="sm" type="none"/>
            <a:tailEnd len="sm" w="sm" type="none"/>
          </a:ln>
        </p:spPr>
      </p:pic>
      <p:sp>
        <p:nvSpPr>
          <p:cNvPr id="98" name="Google Shape;98;p23"/>
          <p:cNvSpPr/>
          <p:nvPr/>
        </p:nvSpPr>
        <p:spPr>
          <a:xfrm>
            <a:off x="3115075" y="2932375"/>
            <a:ext cx="894300" cy="364800"/>
          </a:xfrm>
          <a:prstGeom prst="rightArrow">
            <a:avLst>
              <a:gd fmla="val 50000" name="adj1"/>
              <a:gd fmla="val 50000" name="adj2"/>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4"/>
          <p:cNvSpPr txBox="1"/>
          <p:nvPr>
            <p:ph type="title"/>
          </p:nvPr>
        </p:nvSpPr>
        <p:spPr>
          <a:xfrm>
            <a:off x="457200" y="53340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 sz="3500"/>
              <a:t>Exploratory</a:t>
            </a:r>
            <a:r>
              <a:rPr b="1" lang="en" sz="3500"/>
              <a:t> Data Analysis</a:t>
            </a:r>
            <a:endParaRPr b="1" sz="3500"/>
          </a:p>
        </p:txBody>
      </p:sp>
      <p:pic>
        <p:nvPicPr>
          <p:cNvPr id="104" name="Google Shape;104;p24"/>
          <p:cNvPicPr preferRelativeResize="0"/>
          <p:nvPr/>
        </p:nvPicPr>
        <p:blipFill>
          <a:blip r:embed="rId3">
            <a:alphaModFix/>
          </a:blip>
          <a:stretch>
            <a:fillRect/>
          </a:stretch>
        </p:blipFill>
        <p:spPr>
          <a:xfrm>
            <a:off x="1808681" y="1467001"/>
            <a:ext cx="5526644" cy="343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ph type="title"/>
          </p:nvPr>
        </p:nvSpPr>
        <p:spPr>
          <a:xfrm>
            <a:off x="457200" y="68580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 sz="3500"/>
              <a:t>Damage vs Wind Speeds</a:t>
            </a:r>
            <a:endParaRPr/>
          </a:p>
        </p:txBody>
      </p:sp>
      <p:sp>
        <p:nvSpPr>
          <p:cNvPr id="110" name="Google Shape;110;p25"/>
          <p:cNvSpPr txBox="1"/>
          <p:nvPr>
            <p:ph idx="1" type="body"/>
          </p:nvPr>
        </p:nvSpPr>
        <p:spPr>
          <a:xfrm>
            <a:off x="457200" y="1682496"/>
            <a:ext cx="8229600" cy="2953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11" name="Google Shape;111;p25"/>
          <p:cNvPicPr preferRelativeResize="0"/>
          <p:nvPr/>
        </p:nvPicPr>
        <p:blipFill>
          <a:blip r:embed="rId3">
            <a:alphaModFix/>
          </a:blip>
          <a:stretch>
            <a:fillRect/>
          </a:stretch>
        </p:blipFill>
        <p:spPr>
          <a:xfrm>
            <a:off x="306500" y="1682500"/>
            <a:ext cx="5068236" cy="3270950"/>
          </a:xfrm>
          <a:prstGeom prst="rect">
            <a:avLst/>
          </a:prstGeom>
          <a:noFill/>
          <a:ln>
            <a:noFill/>
          </a:ln>
        </p:spPr>
      </p:pic>
      <p:pic>
        <p:nvPicPr>
          <p:cNvPr id="112" name="Google Shape;112;p25"/>
          <p:cNvPicPr preferRelativeResize="0"/>
          <p:nvPr/>
        </p:nvPicPr>
        <p:blipFill>
          <a:blip r:embed="rId4">
            <a:alphaModFix/>
          </a:blip>
          <a:stretch>
            <a:fillRect/>
          </a:stretch>
        </p:blipFill>
        <p:spPr>
          <a:xfrm>
            <a:off x="5498850" y="1593125"/>
            <a:ext cx="3503176" cy="33603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type="title"/>
          </p:nvPr>
        </p:nvSpPr>
        <p:spPr>
          <a:xfrm>
            <a:off x="457200" y="685800"/>
            <a:ext cx="8229600" cy="857400"/>
          </a:xfrm>
          <a:prstGeom prst="rect">
            <a:avLst/>
          </a:prstGeom>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None/>
            </a:pPr>
            <a:r>
              <a:rPr b="1" lang="en" sz="3500"/>
              <a:t>Segmenting</a:t>
            </a:r>
            <a:r>
              <a:rPr b="1" lang="en" sz="3500"/>
              <a:t> Data</a:t>
            </a:r>
            <a:endParaRPr b="1" sz="3500"/>
          </a:p>
        </p:txBody>
      </p:sp>
      <p:pic>
        <p:nvPicPr>
          <p:cNvPr id="118" name="Google Shape;118;p26"/>
          <p:cNvPicPr preferRelativeResize="0"/>
          <p:nvPr/>
        </p:nvPicPr>
        <p:blipFill>
          <a:blip r:embed="rId3">
            <a:alphaModFix/>
          </a:blip>
          <a:stretch>
            <a:fillRect/>
          </a:stretch>
        </p:blipFill>
        <p:spPr>
          <a:xfrm>
            <a:off x="1847202" y="1641300"/>
            <a:ext cx="5334750" cy="33182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457200" y="68580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 sz="3500"/>
              <a:t>3D Visualizations</a:t>
            </a:r>
            <a:endParaRPr b="1" sz="3500"/>
          </a:p>
        </p:txBody>
      </p:sp>
      <p:pic>
        <p:nvPicPr>
          <p:cNvPr id="124" name="Google Shape;124;p27"/>
          <p:cNvPicPr preferRelativeResize="0"/>
          <p:nvPr/>
        </p:nvPicPr>
        <p:blipFill>
          <a:blip r:embed="rId3">
            <a:alphaModFix/>
          </a:blip>
          <a:stretch>
            <a:fillRect/>
          </a:stretch>
        </p:blipFill>
        <p:spPr>
          <a:xfrm>
            <a:off x="531475" y="1543200"/>
            <a:ext cx="3240672" cy="3311326"/>
          </a:xfrm>
          <a:prstGeom prst="rect">
            <a:avLst/>
          </a:prstGeom>
          <a:noFill/>
          <a:ln>
            <a:noFill/>
          </a:ln>
        </p:spPr>
      </p:pic>
      <p:pic>
        <p:nvPicPr>
          <p:cNvPr id="125" name="Google Shape;125;p27"/>
          <p:cNvPicPr preferRelativeResize="0"/>
          <p:nvPr/>
        </p:nvPicPr>
        <p:blipFill>
          <a:blip r:embed="rId4">
            <a:alphaModFix/>
          </a:blip>
          <a:stretch>
            <a:fillRect/>
          </a:stretch>
        </p:blipFill>
        <p:spPr>
          <a:xfrm>
            <a:off x="5089560" y="1543200"/>
            <a:ext cx="3804014" cy="3311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8"/>
          <p:cNvSpPr txBox="1"/>
          <p:nvPr>
            <p:ph type="title"/>
          </p:nvPr>
        </p:nvSpPr>
        <p:spPr>
          <a:xfrm>
            <a:off x="0" y="381000"/>
            <a:ext cx="91440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 sz="3500"/>
              <a:t>Wind Speeds: Model Implementation</a:t>
            </a:r>
            <a:endParaRPr b="1" sz="3500"/>
          </a:p>
        </p:txBody>
      </p:sp>
      <p:sp>
        <p:nvSpPr>
          <p:cNvPr id="131" name="Google Shape;131;p28"/>
          <p:cNvSpPr txBox="1"/>
          <p:nvPr/>
        </p:nvSpPr>
        <p:spPr>
          <a:xfrm>
            <a:off x="1018250" y="1138550"/>
            <a:ext cx="4302300" cy="395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rPr>
              <a:t>Model</a:t>
            </a:r>
            <a:r>
              <a:rPr b="1" lang="en" sz="1800">
                <a:solidFill>
                  <a:schemeClr val="dk1"/>
                </a:solidFill>
              </a:rPr>
              <a:t>:</a:t>
            </a:r>
            <a:r>
              <a:rPr b="1" lang="en">
                <a:solidFill>
                  <a:schemeClr val="lt1"/>
                </a:solidFill>
              </a:rPr>
              <a:t> XGBoost</a:t>
            </a:r>
            <a:endParaRPr b="1">
              <a:solidFill>
                <a:schemeClr val="lt1"/>
              </a:solidFill>
            </a:endParaRPr>
          </a:p>
          <a:p>
            <a:pPr indent="0" lvl="0" marL="0" rtl="0" algn="l">
              <a:lnSpc>
                <a:spcPct val="115000"/>
              </a:lnSpc>
              <a:spcBef>
                <a:spcPts val="0"/>
              </a:spcBef>
              <a:spcAft>
                <a:spcPts val="0"/>
              </a:spcAft>
              <a:buNone/>
            </a:pPr>
            <a:r>
              <a:t/>
            </a:r>
            <a:endParaRPr b="1" sz="700">
              <a:solidFill>
                <a:schemeClr val="lt1"/>
              </a:solidFill>
            </a:endParaRPr>
          </a:p>
          <a:p>
            <a:pPr indent="0" lvl="0" marL="0" rtl="0" algn="l">
              <a:lnSpc>
                <a:spcPct val="115000"/>
              </a:lnSpc>
              <a:spcBef>
                <a:spcPts val="0"/>
              </a:spcBef>
              <a:spcAft>
                <a:spcPts val="0"/>
              </a:spcAft>
              <a:buNone/>
            </a:pPr>
            <a:r>
              <a:rPr b="1" lang="en" sz="1800">
                <a:solidFill>
                  <a:schemeClr val="dk1"/>
                </a:solidFill>
              </a:rPr>
              <a:t>Reasoning</a:t>
            </a:r>
            <a:r>
              <a:rPr b="1" lang="en" sz="1800">
                <a:solidFill>
                  <a:schemeClr val="dk1"/>
                </a:solidFill>
              </a:rPr>
              <a:t>:</a:t>
            </a:r>
            <a:r>
              <a:rPr b="1" lang="en">
                <a:solidFill>
                  <a:schemeClr val="lt1"/>
                </a:solidFill>
              </a:rPr>
              <a:t> </a:t>
            </a:r>
            <a:endParaRPr b="1">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Baseline (Moving Averages) is an Oversimplification</a:t>
            </a:r>
            <a:endParaRPr b="1">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Captures Complex Patterns within data</a:t>
            </a:r>
            <a:endParaRPr b="1">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Simple to implement (Compared to RNNs)</a:t>
            </a:r>
            <a:endParaRPr b="1">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Optimized library</a:t>
            </a:r>
            <a:endParaRPr b="1">
              <a:solidFill>
                <a:schemeClr val="lt1"/>
              </a:solidFill>
            </a:endParaRPr>
          </a:p>
          <a:p>
            <a:pPr indent="-317500" lvl="0" marL="457200" rtl="0" algn="l">
              <a:lnSpc>
                <a:spcPct val="115000"/>
              </a:lnSpc>
              <a:spcBef>
                <a:spcPts val="0"/>
              </a:spcBef>
              <a:spcAft>
                <a:spcPts val="0"/>
              </a:spcAft>
              <a:buClr>
                <a:schemeClr val="lt1"/>
              </a:buClr>
              <a:buSzPts val="1400"/>
              <a:buChar char="●"/>
            </a:pPr>
            <a:r>
              <a:rPr b="1" lang="en">
                <a:solidFill>
                  <a:schemeClr val="lt1"/>
                </a:solidFill>
              </a:rPr>
              <a:t>Hyperparameter</a:t>
            </a:r>
            <a:r>
              <a:rPr b="1" lang="en">
                <a:solidFill>
                  <a:schemeClr val="lt1"/>
                </a:solidFill>
              </a:rPr>
              <a:t> Tuning</a:t>
            </a:r>
            <a:endParaRPr b="1">
              <a:solidFill>
                <a:schemeClr val="lt1"/>
              </a:solidFill>
            </a:endParaRPr>
          </a:p>
          <a:p>
            <a:pPr indent="0" lvl="0" marL="0" rtl="0" algn="l">
              <a:lnSpc>
                <a:spcPct val="115000"/>
              </a:lnSpc>
              <a:spcBef>
                <a:spcPts val="0"/>
              </a:spcBef>
              <a:spcAft>
                <a:spcPts val="0"/>
              </a:spcAft>
              <a:buNone/>
            </a:pPr>
            <a:r>
              <a:t/>
            </a:r>
            <a:endParaRPr b="1">
              <a:solidFill>
                <a:schemeClr val="lt1"/>
              </a:solidFill>
            </a:endParaRPr>
          </a:p>
          <a:p>
            <a:pPr indent="0" lvl="0" marL="0" rtl="0" algn="l">
              <a:lnSpc>
                <a:spcPct val="115000"/>
              </a:lnSpc>
              <a:spcBef>
                <a:spcPts val="0"/>
              </a:spcBef>
              <a:spcAft>
                <a:spcPts val="0"/>
              </a:spcAft>
              <a:buNone/>
            </a:pPr>
            <a:r>
              <a:rPr b="1" lang="en" sz="1800">
                <a:solidFill>
                  <a:schemeClr val="dk1"/>
                </a:solidFill>
              </a:rPr>
              <a:t>Framework</a:t>
            </a:r>
            <a:r>
              <a:rPr b="1" lang="en" sz="1800">
                <a:solidFill>
                  <a:schemeClr val="dk1"/>
                </a:solidFill>
              </a:rPr>
              <a:t>:</a:t>
            </a:r>
            <a:endParaRPr b="1">
              <a:solidFill>
                <a:schemeClr val="lt1"/>
              </a:solidFill>
            </a:endParaRPr>
          </a:p>
          <a:p>
            <a:pPr indent="0" lvl="0" marL="0" rtl="0" algn="l">
              <a:lnSpc>
                <a:spcPct val="115000"/>
              </a:lnSpc>
              <a:spcBef>
                <a:spcPts val="0"/>
              </a:spcBef>
              <a:spcAft>
                <a:spcPts val="0"/>
              </a:spcAft>
              <a:buNone/>
            </a:pPr>
            <a:r>
              <a:rPr b="1" lang="en">
                <a:solidFill>
                  <a:schemeClr val="lt1"/>
                </a:solidFill>
              </a:rPr>
              <a:t>Define Model (Using XGBoost)</a:t>
            </a:r>
            <a:endParaRPr b="1">
              <a:solidFill>
                <a:schemeClr val="lt1"/>
              </a:solidFill>
            </a:endParaRPr>
          </a:p>
          <a:p>
            <a:pPr indent="0" lvl="0" marL="0" rtl="0" algn="l">
              <a:lnSpc>
                <a:spcPct val="115000"/>
              </a:lnSpc>
              <a:spcBef>
                <a:spcPts val="0"/>
              </a:spcBef>
              <a:spcAft>
                <a:spcPts val="0"/>
              </a:spcAft>
              <a:buNone/>
            </a:pPr>
            <a:r>
              <a:rPr b="1" lang="en">
                <a:solidFill>
                  <a:schemeClr val="lt1"/>
                </a:solidFill>
              </a:rPr>
              <a:t>Fit (Model ‘learns’ on data) </a:t>
            </a:r>
            <a:endParaRPr b="1">
              <a:solidFill>
                <a:schemeClr val="lt1"/>
              </a:solidFill>
            </a:endParaRPr>
          </a:p>
          <a:p>
            <a:pPr indent="0" lvl="0" marL="0" rtl="0" algn="l">
              <a:lnSpc>
                <a:spcPct val="115000"/>
              </a:lnSpc>
              <a:spcBef>
                <a:spcPts val="0"/>
              </a:spcBef>
              <a:spcAft>
                <a:spcPts val="0"/>
              </a:spcAft>
              <a:buNone/>
            </a:pPr>
            <a:r>
              <a:rPr b="1" lang="en">
                <a:solidFill>
                  <a:schemeClr val="lt1"/>
                </a:solidFill>
              </a:rPr>
              <a:t>Predict (Model predicts future wind speeds)</a:t>
            </a:r>
            <a:endParaRPr b="1">
              <a:solidFill>
                <a:schemeClr val="lt1"/>
              </a:solidFill>
            </a:endParaRPr>
          </a:p>
          <a:p>
            <a:pPr indent="0" lvl="0" marL="0" rtl="0" algn="l">
              <a:lnSpc>
                <a:spcPct val="115000"/>
              </a:lnSpc>
              <a:spcBef>
                <a:spcPts val="0"/>
              </a:spcBef>
              <a:spcAft>
                <a:spcPts val="0"/>
              </a:spcAft>
              <a:buNone/>
            </a:pPr>
            <a:r>
              <a:rPr b="1" lang="en">
                <a:solidFill>
                  <a:schemeClr val="lt1"/>
                </a:solidFill>
              </a:rPr>
              <a:t>Evaluate (use MSE in train_test_split)</a:t>
            </a:r>
            <a:endParaRPr b="1">
              <a:solidFill>
                <a:schemeClr val="lt1"/>
              </a:solidFill>
            </a:endParaRPr>
          </a:p>
        </p:txBody>
      </p:sp>
      <p:pic>
        <p:nvPicPr>
          <p:cNvPr id="132" name="Google Shape;132;p28"/>
          <p:cNvPicPr preferRelativeResize="0"/>
          <p:nvPr/>
        </p:nvPicPr>
        <p:blipFill>
          <a:blip r:embed="rId3">
            <a:alphaModFix/>
          </a:blip>
          <a:stretch>
            <a:fillRect/>
          </a:stretch>
        </p:blipFill>
        <p:spPr>
          <a:xfrm>
            <a:off x="5514050" y="1977225"/>
            <a:ext cx="2953425" cy="1585450"/>
          </a:xfrm>
          <a:prstGeom prst="rect">
            <a:avLst/>
          </a:prstGeom>
          <a:noFill/>
          <a:ln cap="flat" cmpd="sng" w="9525">
            <a:solidFill>
              <a:schemeClr val="dk2"/>
            </a:solidFill>
            <a:prstDash val="solid"/>
            <a:round/>
            <a:headEnd len="sm" w="sm" type="none"/>
            <a:tailEnd len="sm" w="sm" type="none"/>
          </a:ln>
        </p:spPr>
      </p:pic>
      <p:sp>
        <p:nvSpPr>
          <p:cNvPr id="133" name="Google Shape;133;p28"/>
          <p:cNvSpPr txBox="1"/>
          <p:nvPr/>
        </p:nvSpPr>
        <p:spPr>
          <a:xfrm>
            <a:off x="5514050" y="3609800"/>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i="1" lang="en" sz="1000">
                <a:solidFill>
                  <a:schemeClr val="lt1"/>
                </a:solidFill>
              </a:rPr>
              <a:t>XGBoost</a:t>
            </a:r>
            <a:endParaRPr i="1"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0" y="381000"/>
            <a:ext cx="91440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 sz="3500"/>
              <a:t>Pricing</a:t>
            </a:r>
            <a:r>
              <a:rPr b="1" lang="en" sz="3500"/>
              <a:t>: Model Implementation</a:t>
            </a:r>
            <a:endParaRPr b="1" sz="3500"/>
          </a:p>
        </p:txBody>
      </p:sp>
      <p:sp>
        <p:nvSpPr>
          <p:cNvPr id="139" name="Google Shape;139;p29"/>
          <p:cNvSpPr txBox="1"/>
          <p:nvPr/>
        </p:nvSpPr>
        <p:spPr>
          <a:xfrm>
            <a:off x="1240025" y="1390800"/>
            <a:ext cx="6834000" cy="71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a:solidFill>
                  <a:schemeClr val="dk1"/>
                </a:solidFill>
              </a:rPr>
              <a:t>Model</a:t>
            </a:r>
            <a:r>
              <a:rPr b="1" lang="en" sz="1800">
                <a:solidFill>
                  <a:schemeClr val="dk1"/>
                </a:solidFill>
              </a:rPr>
              <a:t>:</a:t>
            </a:r>
            <a:r>
              <a:rPr b="1" lang="en">
                <a:solidFill>
                  <a:schemeClr val="lt1"/>
                </a:solidFill>
              </a:rPr>
              <a:t> Long Short Term Memory Model (LSTM)</a:t>
            </a:r>
            <a:endParaRPr b="1">
              <a:solidFill>
                <a:schemeClr val="lt1"/>
              </a:solidFill>
            </a:endParaRPr>
          </a:p>
          <a:p>
            <a:pPr indent="0" lvl="0" marL="0" rtl="0" algn="ctr">
              <a:lnSpc>
                <a:spcPct val="115000"/>
              </a:lnSpc>
              <a:spcBef>
                <a:spcPts val="0"/>
              </a:spcBef>
              <a:spcAft>
                <a:spcPts val="0"/>
              </a:spcAft>
              <a:buNone/>
            </a:pPr>
            <a:r>
              <a:t/>
            </a:r>
            <a:endParaRPr b="1">
              <a:solidFill>
                <a:schemeClr val="lt1"/>
              </a:solidFill>
            </a:endParaRPr>
          </a:p>
        </p:txBody>
      </p:sp>
      <p:sp>
        <p:nvSpPr>
          <p:cNvPr id="140" name="Google Shape;140;p29"/>
          <p:cNvSpPr/>
          <p:nvPr/>
        </p:nvSpPr>
        <p:spPr>
          <a:xfrm>
            <a:off x="888975" y="2374500"/>
            <a:ext cx="1074600" cy="98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LSTM for</a:t>
            </a:r>
            <a:endParaRPr>
              <a:solidFill>
                <a:schemeClr val="lt1"/>
              </a:solidFill>
            </a:endParaRPr>
          </a:p>
          <a:p>
            <a:pPr indent="0" lvl="0" marL="0" rtl="0" algn="ctr">
              <a:spcBef>
                <a:spcPts val="0"/>
              </a:spcBef>
              <a:spcAft>
                <a:spcPts val="0"/>
              </a:spcAft>
              <a:buNone/>
            </a:pPr>
            <a:r>
              <a:rPr lang="en">
                <a:solidFill>
                  <a:schemeClr val="lt1"/>
                </a:solidFill>
              </a:rPr>
              <a:t>Wind Prediction</a:t>
            </a:r>
            <a:endParaRPr>
              <a:solidFill>
                <a:schemeClr val="lt1"/>
              </a:solidFill>
            </a:endParaRPr>
          </a:p>
        </p:txBody>
      </p:sp>
      <p:cxnSp>
        <p:nvCxnSpPr>
          <p:cNvPr id="141" name="Google Shape;141;p29"/>
          <p:cNvCxnSpPr/>
          <p:nvPr/>
        </p:nvCxnSpPr>
        <p:spPr>
          <a:xfrm flipH="1" rot="10800000">
            <a:off x="2012100" y="2865000"/>
            <a:ext cx="388200" cy="3300"/>
          </a:xfrm>
          <a:prstGeom prst="straightConnector1">
            <a:avLst/>
          </a:prstGeom>
          <a:noFill/>
          <a:ln cap="flat" cmpd="sng" w="9525">
            <a:solidFill>
              <a:schemeClr val="dk2"/>
            </a:solidFill>
            <a:prstDash val="solid"/>
            <a:round/>
            <a:headEnd len="med" w="med" type="none"/>
            <a:tailEnd len="med" w="med" type="triangle"/>
          </a:ln>
        </p:spPr>
      </p:cxnSp>
      <p:sp>
        <p:nvSpPr>
          <p:cNvPr id="142" name="Google Shape;142;p29"/>
          <p:cNvSpPr/>
          <p:nvPr/>
        </p:nvSpPr>
        <p:spPr>
          <a:xfrm>
            <a:off x="2448825" y="2374500"/>
            <a:ext cx="1074600" cy="98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Obtained Wind Predictions</a:t>
            </a:r>
            <a:endParaRPr>
              <a:solidFill>
                <a:schemeClr val="lt1"/>
              </a:solidFill>
            </a:endParaRPr>
          </a:p>
        </p:txBody>
      </p:sp>
      <p:sp>
        <p:nvSpPr>
          <p:cNvPr id="143" name="Google Shape;143;p29"/>
          <p:cNvSpPr/>
          <p:nvPr/>
        </p:nvSpPr>
        <p:spPr>
          <a:xfrm>
            <a:off x="4008675" y="2374500"/>
            <a:ext cx="1074600" cy="98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LSTM for Damages</a:t>
            </a:r>
            <a:endParaRPr>
              <a:solidFill>
                <a:schemeClr val="lt1"/>
              </a:solidFill>
            </a:endParaRPr>
          </a:p>
        </p:txBody>
      </p:sp>
      <p:cxnSp>
        <p:nvCxnSpPr>
          <p:cNvPr id="144" name="Google Shape;144;p29"/>
          <p:cNvCxnSpPr/>
          <p:nvPr/>
        </p:nvCxnSpPr>
        <p:spPr>
          <a:xfrm flipH="1" rot="10800000">
            <a:off x="3592975" y="2865000"/>
            <a:ext cx="388200" cy="33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9"/>
          <p:cNvSpPr/>
          <p:nvPr/>
        </p:nvSpPr>
        <p:spPr>
          <a:xfrm>
            <a:off x="5652625" y="2374500"/>
            <a:ext cx="1074600" cy="98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Obtained Damages</a:t>
            </a:r>
            <a:endParaRPr>
              <a:solidFill>
                <a:schemeClr val="lt1"/>
              </a:solidFill>
            </a:endParaRPr>
          </a:p>
        </p:txBody>
      </p:sp>
      <p:cxnSp>
        <p:nvCxnSpPr>
          <p:cNvPr id="146" name="Google Shape;146;p29"/>
          <p:cNvCxnSpPr/>
          <p:nvPr/>
        </p:nvCxnSpPr>
        <p:spPr>
          <a:xfrm flipH="1" rot="10800000">
            <a:off x="5173850" y="2865000"/>
            <a:ext cx="388200" cy="330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p29"/>
          <p:cNvSpPr/>
          <p:nvPr/>
        </p:nvSpPr>
        <p:spPr>
          <a:xfrm>
            <a:off x="7296575" y="2374500"/>
            <a:ext cx="1074600" cy="98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Predict Price</a:t>
            </a:r>
            <a:endParaRPr>
              <a:solidFill>
                <a:schemeClr val="lt1"/>
              </a:solidFill>
            </a:endParaRPr>
          </a:p>
        </p:txBody>
      </p:sp>
      <p:cxnSp>
        <p:nvCxnSpPr>
          <p:cNvPr id="148" name="Google Shape;148;p29"/>
          <p:cNvCxnSpPr/>
          <p:nvPr/>
        </p:nvCxnSpPr>
        <p:spPr>
          <a:xfrm flipH="1" rot="10800000">
            <a:off x="6817800" y="2865000"/>
            <a:ext cx="388200" cy="3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457200" y="685800"/>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
              <a:t>Exponential Fit</a:t>
            </a:r>
            <a:endParaRPr/>
          </a:p>
        </p:txBody>
      </p:sp>
      <p:pic>
        <p:nvPicPr>
          <p:cNvPr id="154" name="Google Shape;154;p30"/>
          <p:cNvPicPr preferRelativeResize="0"/>
          <p:nvPr/>
        </p:nvPicPr>
        <p:blipFill>
          <a:blip r:embed="rId3">
            <a:alphaModFix/>
          </a:blip>
          <a:stretch>
            <a:fillRect/>
          </a:stretch>
        </p:blipFill>
        <p:spPr>
          <a:xfrm>
            <a:off x="219800" y="1724475"/>
            <a:ext cx="4126151" cy="2617875"/>
          </a:xfrm>
          <a:prstGeom prst="rect">
            <a:avLst/>
          </a:prstGeom>
          <a:noFill/>
          <a:ln>
            <a:noFill/>
          </a:ln>
        </p:spPr>
      </p:pic>
      <p:pic>
        <p:nvPicPr>
          <p:cNvPr id="155" name="Google Shape;155;p30"/>
          <p:cNvPicPr preferRelativeResize="0"/>
          <p:nvPr/>
        </p:nvPicPr>
        <p:blipFill>
          <a:blip r:embed="rId4">
            <a:alphaModFix/>
          </a:blip>
          <a:stretch>
            <a:fillRect/>
          </a:stretch>
        </p:blipFill>
        <p:spPr>
          <a:xfrm>
            <a:off x="5085925" y="1625275"/>
            <a:ext cx="3488500" cy="316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6-9 Dark Background">
  <a:themeElements>
    <a:clrScheme name="UT Brand Color Palette">
      <a:dk1>
        <a:srgbClr val="BE5700"/>
      </a:dk1>
      <a:lt1>
        <a:srgbClr val="FFFFFF"/>
      </a:lt1>
      <a:dk2>
        <a:srgbClr val="D6D2C3"/>
      </a:dk2>
      <a:lt2>
        <a:srgbClr val="333F48"/>
      </a:lt2>
      <a:accent1>
        <a:srgbClr val="F7961F"/>
      </a:accent1>
      <a:accent2>
        <a:srgbClr val="FFD600"/>
      </a:accent2>
      <a:accent3>
        <a:srgbClr val="A6CC57"/>
      </a:accent3>
      <a:accent4>
        <a:srgbClr val="579C41"/>
      </a:accent4>
      <a:accent5>
        <a:srgbClr val="00A8B6"/>
      </a:accent5>
      <a:accent6>
        <a:srgbClr val="005E86"/>
      </a:accent6>
      <a:hlink>
        <a:srgbClr val="BF5700"/>
      </a:hlink>
      <a:folHlink>
        <a:srgbClr val="9CAD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