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4"/>
  </p:sldMasterIdLst>
  <p:notesMasterIdLst>
    <p:notesMasterId r:id="rId29"/>
  </p:notesMasterIdLst>
  <p:handoutMasterIdLst>
    <p:handoutMasterId r:id="rId30"/>
  </p:handoutMasterIdLst>
  <p:sldIdLst>
    <p:sldId id="900" r:id="rId5"/>
    <p:sldId id="926" r:id="rId6"/>
    <p:sldId id="901" r:id="rId7"/>
    <p:sldId id="922" r:id="rId8"/>
    <p:sldId id="902" r:id="rId9"/>
    <p:sldId id="906" r:id="rId10"/>
    <p:sldId id="907" r:id="rId11"/>
    <p:sldId id="908" r:id="rId12"/>
    <p:sldId id="909" r:id="rId13"/>
    <p:sldId id="910" r:id="rId14"/>
    <p:sldId id="911" r:id="rId15"/>
    <p:sldId id="912" r:id="rId16"/>
    <p:sldId id="913" r:id="rId17"/>
    <p:sldId id="915" r:id="rId18"/>
    <p:sldId id="916" r:id="rId19"/>
    <p:sldId id="917" r:id="rId20"/>
    <p:sldId id="918" r:id="rId21"/>
    <p:sldId id="919" r:id="rId22"/>
    <p:sldId id="920" r:id="rId23"/>
    <p:sldId id="921" r:id="rId24"/>
    <p:sldId id="923" r:id="rId25"/>
    <p:sldId id="924" r:id="rId26"/>
    <p:sldId id="925" r:id="rId27"/>
    <p:sldId id="904" r:id="rId28"/>
  </p:sldIdLst>
  <p:sldSz cx="12192000" cy="6858000"/>
  <p:notesSz cx="6797675" cy="992822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F45E00B2-A589-5243-B7BD-54A303B4F954}">
          <p14:sldIdLst>
            <p14:sldId id="900"/>
          </p14:sldIdLst>
        </p14:section>
        <p14:section name="Contents" id="{108225D5-3064-AA4A-91B4-3F141FC97ED3}">
          <p14:sldIdLst>
            <p14:sldId id="926"/>
            <p14:sldId id="901"/>
            <p14:sldId id="922"/>
            <p14:sldId id="902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5"/>
            <p14:sldId id="916"/>
            <p14:sldId id="917"/>
            <p14:sldId id="918"/>
            <p14:sldId id="919"/>
            <p14:sldId id="920"/>
            <p14:sldId id="921"/>
            <p14:sldId id="923"/>
            <p14:sldId id="924"/>
            <p14:sldId id="925"/>
          </p14:sldIdLst>
        </p14:section>
        <p14:section name="Thank you" id="{78BBEE7A-7CF0-DF42-BD68-E6AC428B3AA7}">
          <p14:sldIdLst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3840">
          <p15:clr>
            <a:srgbClr val="A4A3A4"/>
          </p15:clr>
        </p15:guide>
        <p15:guide id="5" pos="1008" userDrawn="1">
          <p15:clr>
            <a:srgbClr val="A4A3A4"/>
          </p15:clr>
        </p15:guide>
        <p15:guide id="6" pos="384">
          <p15:clr>
            <a:srgbClr val="A4A3A4"/>
          </p15:clr>
        </p15:guide>
        <p15:guide id="7" pos="7344" userDrawn="1">
          <p15:clr>
            <a:srgbClr val="A4A3A4"/>
          </p15:clr>
        </p15:guide>
        <p15:guide id="8" orient="horz" pos="144" userDrawn="1">
          <p15:clr>
            <a:srgbClr val="A4A3A4"/>
          </p15:clr>
        </p15:guide>
        <p15:guide id="9" pos="624" userDrawn="1">
          <p15:clr>
            <a:srgbClr val="A4A3A4"/>
          </p15:clr>
        </p15:guide>
        <p15:guide id="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1A4"/>
    <a:srgbClr val="F2F2F2"/>
    <a:srgbClr val="004837"/>
    <a:srgbClr val="005843"/>
    <a:srgbClr val="EAEAEA"/>
    <a:srgbClr val="435754"/>
    <a:srgbClr val="5F7A76"/>
    <a:srgbClr val="2C3836"/>
    <a:srgbClr val="48413E"/>
    <a:srgbClr val="FF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1872" autoAdjust="0"/>
  </p:normalViewPr>
  <p:slideViewPr>
    <p:cSldViewPr>
      <p:cViewPr varScale="1">
        <p:scale>
          <a:sx n="92" d="100"/>
          <a:sy n="92" d="100"/>
        </p:scale>
        <p:origin x="354" y="90"/>
      </p:cViewPr>
      <p:guideLst>
        <p:guide orient="horz" pos="3840"/>
        <p:guide pos="1008"/>
        <p:guide pos="384"/>
        <p:guide pos="7344"/>
        <p:guide orient="horz" pos="144"/>
        <p:guide pos="62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366" y="6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3/19/2018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0338" y="414338"/>
            <a:ext cx="4964112" cy="2794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7649" y="3392143"/>
            <a:ext cx="6042378" cy="57914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77649" y="9431814"/>
            <a:ext cx="4833902" cy="246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15789" y="9431814"/>
            <a:ext cx="604238" cy="246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6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479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" y="733863"/>
            <a:ext cx="2314531" cy="49993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047751" y="1"/>
            <a:ext cx="2314531" cy="15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564484" y="6449406"/>
            <a:ext cx="740366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24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8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1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2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4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5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6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895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047749" y="1825627"/>
            <a:ext cx="6145191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400926" y="1816101"/>
            <a:ext cx="3857625" cy="4238625"/>
          </a:xfrm>
        </p:spPr>
        <p:txBody>
          <a:bodyPr/>
          <a:lstStyle>
            <a:lvl1pPr marL="0" indent="0">
              <a:buNone/>
              <a:defRPr/>
            </a:lvl1pPr>
            <a:lvl2pPr marL="285693" indent="0">
              <a:buNone/>
              <a:defRPr/>
            </a:lvl2pPr>
            <a:lvl3pPr marL="577734" indent="0">
              <a:buNone/>
              <a:defRPr/>
            </a:lvl3pPr>
            <a:lvl4pPr marL="742801" indent="0">
              <a:buNone/>
              <a:defRPr/>
            </a:lvl4pPr>
            <a:lvl5pPr marL="91421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22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266986" y="1825627"/>
            <a:ext cx="4991565" cy="4226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946785" y="1825627"/>
            <a:ext cx="5063722" cy="4238625"/>
          </a:xfrm>
        </p:spPr>
        <p:txBody>
          <a:bodyPr/>
          <a:lstStyle>
            <a:lvl1pPr marL="0" indent="0">
              <a:buNone/>
              <a:defRPr/>
            </a:lvl1pPr>
            <a:lvl2pPr marL="285693" indent="0">
              <a:buNone/>
              <a:defRPr/>
            </a:lvl2pPr>
            <a:lvl3pPr marL="577734" indent="0">
              <a:buNone/>
              <a:defRPr/>
            </a:lvl3pPr>
            <a:lvl4pPr marL="742801" indent="0">
              <a:buNone/>
              <a:defRPr/>
            </a:lvl4pPr>
            <a:lvl5pPr marL="91421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680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4" y="1951464"/>
            <a:ext cx="4383498" cy="3936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37424" cy="20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807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9876" y="1951464"/>
            <a:ext cx="4383498" cy="3936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0" y="1"/>
            <a:ext cx="6000750" cy="695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09" indent="0">
              <a:buNone/>
              <a:defRPr sz="2799"/>
            </a:lvl2pPr>
            <a:lvl3pPr marL="914217" indent="0">
              <a:buNone/>
              <a:defRPr sz="2400"/>
            </a:lvl3pPr>
            <a:lvl4pPr marL="1371326" indent="0">
              <a:buNone/>
              <a:defRPr sz="2000"/>
            </a:lvl4pPr>
            <a:lvl5pPr marL="1828434" indent="0">
              <a:buNone/>
              <a:defRPr sz="2000"/>
            </a:lvl5pPr>
            <a:lvl6pPr marL="2285543" indent="0">
              <a:buNone/>
              <a:defRPr sz="2000"/>
            </a:lvl6pPr>
            <a:lvl7pPr marL="2742651" indent="0">
              <a:buNone/>
              <a:defRPr sz="2000"/>
            </a:lvl7pPr>
            <a:lvl8pPr marL="3199760" indent="0">
              <a:buNone/>
              <a:defRPr sz="2000"/>
            </a:lvl8pPr>
            <a:lvl9pPr marL="365686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4397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25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902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969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614237"/>
            <a:ext cx="10579608" cy="1645920"/>
          </a:xfrm>
        </p:spPr>
        <p:txBody>
          <a:bodyPr anchor="t">
            <a:normAutofit/>
          </a:bodyPr>
          <a:lstStyle>
            <a:lvl1pPr algn="l">
              <a:defRPr sz="5399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60158"/>
            <a:ext cx="4270248" cy="86186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 dirty="0" err="1" smtClean="0"/>
              <a:t>www.vertica.com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" y="733863"/>
            <a:ext cx="2314531" cy="49993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47751" y="1"/>
            <a:ext cx="2314531" cy="15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564484" y="6449406"/>
            <a:ext cx="740366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3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4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5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6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8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39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40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41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36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(28pt)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166287" y="1249433"/>
            <a:ext cx="10092264" cy="588892"/>
          </a:xfrm>
        </p:spPr>
        <p:txBody>
          <a:bodyPr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1" kern="1200" baseline="0" smtClean="0">
                <a:solidFill>
                  <a:schemeClr val="accent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subhead text (15pt)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4134" y="1819275"/>
            <a:ext cx="10304417" cy="4245885"/>
          </a:xfrm>
        </p:spPr>
        <p:txBody>
          <a:bodyPr/>
          <a:lstStyle>
            <a:lvl3pPr marL="304731" indent="-152366">
              <a:defRPr/>
            </a:lvl3pPr>
          </a:lstStyle>
          <a:p>
            <a:pPr lvl="0"/>
            <a:r>
              <a:rPr lang="en-US" dirty="0" smtClean="0"/>
              <a:t>First level bullet (18pt)</a:t>
            </a:r>
          </a:p>
          <a:p>
            <a:pPr lvl="1"/>
            <a:r>
              <a:rPr lang="en-US" dirty="0" smtClean="0"/>
              <a:t>Second level bullet (14pt)</a:t>
            </a:r>
          </a:p>
          <a:p>
            <a:pPr lvl="2"/>
            <a:r>
              <a:rPr lang="en-US" dirty="0" smtClean="0"/>
              <a:t>Third level bullet (12pt)</a:t>
            </a:r>
          </a:p>
          <a:p>
            <a:pPr lvl="3"/>
            <a:r>
              <a:rPr lang="en-US" dirty="0" smtClean="0"/>
              <a:t>Fourth level (11pt)</a:t>
            </a:r>
          </a:p>
          <a:p>
            <a:pPr lvl="4"/>
            <a:r>
              <a:rPr lang="en-US" dirty="0" smtClean="0"/>
              <a:t>Fifth level (10pt)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610272" y="388826"/>
            <a:ext cx="8496208" cy="440514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pPr marL="0"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 bwMode="white">
          <a:xfrm>
            <a:off x="610272" y="829339"/>
            <a:ext cx="8496209" cy="58718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100" kern="1200" baseline="0" dirty="0">
                <a:solidFill>
                  <a:schemeClr val="bg1"/>
                </a:solidFill>
                <a:latin typeface="MetricHPE" pitchFamily="34" charset="0"/>
                <a:ea typeface="+mj-ea"/>
                <a:cs typeface="+mj-cs"/>
              </a:defRPr>
            </a:lvl1pPr>
            <a:lvl2pPr>
              <a:defRPr lang="en-US" sz="2100" kern="1200" baseline="0" dirty="0" smtClean="0">
                <a:solidFill>
                  <a:schemeClr val="bg1"/>
                </a:solidFill>
                <a:latin typeface="Metric Regular" pitchFamily="34" charset="0"/>
                <a:ea typeface="+mj-ea"/>
                <a:cs typeface="+mj-cs"/>
              </a:defRPr>
            </a:lvl2pPr>
            <a:lvl3pPr>
              <a:defRPr lang="en-US" sz="2100" kern="1200" baseline="0" dirty="0" smtClean="0">
                <a:solidFill>
                  <a:schemeClr val="bg1"/>
                </a:solidFill>
                <a:latin typeface="Metric Regular" pitchFamily="34" charset="0"/>
                <a:ea typeface="+mj-ea"/>
                <a:cs typeface="+mj-cs"/>
              </a:defRPr>
            </a:lvl3pPr>
            <a:lvl4pPr>
              <a:defRPr lang="en-US" sz="2100" kern="1200" baseline="0" dirty="0" smtClean="0">
                <a:solidFill>
                  <a:schemeClr val="bg1"/>
                </a:solidFill>
                <a:latin typeface="Metric Regular" pitchFamily="34" charset="0"/>
                <a:ea typeface="+mj-ea"/>
                <a:cs typeface="+mj-cs"/>
              </a:defRPr>
            </a:lvl4pPr>
            <a:lvl5pPr>
              <a:defRPr lang="en-US" sz="2100" kern="1200" baseline="0" dirty="0">
                <a:solidFill>
                  <a:schemeClr val="bg1"/>
                </a:solidFill>
                <a:latin typeface="Metric Regular" pitchFamily="34" charset="0"/>
                <a:ea typeface="+mj-ea"/>
                <a:cs typeface="+mj-cs"/>
              </a:defRPr>
            </a:lvl5pPr>
          </a:lstStyle>
          <a:p>
            <a:pPr marL="0" lvl="0" indent="0" algn="l" defTabSz="1088421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0272" y="1881705"/>
            <a:ext cx="10972128" cy="1690688"/>
          </a:xfrm>
          <a:prstGeom prst="rect">
            <a:avLst/>
          </a:prstGeom>
        </p:spPr>
        <p:txBody>
          <a:bodyPr lIns="0" tIns="0" rIns="0" bIns="0"/>
          <a:lstStyle>
            <a:lvl2pPr marL="147608" indent="-147608">
              <a:buFont typeface=".AppleSystemUIFont" charset="-120"/>
              <a:buChar char="–"/>
              <a:tabLst/>
              <a:defRPr/>
            </a:lvl2pPr>
            <a:lvl3pPr marL="296010" indent="-126975">
              <a:buFont typeface=".AppleSystemUIFont" charset="-120"/>
              <a:buChar char="–"/>
              <a:tabLst/>
              <a:defRPr/>
            </a:lvl3pPr>
            <a:lvl4pPr marL="465044" indent="-126975">
              <a:buFont typeface=".AppleSystemUIFont" charset="-120"/>
              <a:buChar char="–"/>
              <a:tabLst/>
              <a:defRPr/>
            </a:lvl4pPr>
            <a:lvl5pPr marL="549959" indent="-126975">
              <a:buFont typeface=".AppleSystemUIFont" charset="-120"/>
              <a:buChar char="–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7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802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No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936" y="1881705"/>
            <a:ext cx="10972128" cy="1690688"/>
          </a:xfrm>
          <a:prstGeom prst="rect">
            <a:avLst/>
          </a:prstGeom>
        </p:spPr>
        <p:txBody>
          <a:bodyPr lIns="0" tIns="0" rIns="0" bIns="0"/>
          <a:lstStyle>
            <a:lvl2pPr marL="147608" indent="-147608">
              <a:buFont typeface=".AppleSystemUIFont" charset="-120"/>
              <a:buChar char="–"/>
              <a:tabLst/>
              <a:defRPr/>
            </a:lvl2pPr>
            <a:lvl3pPr marL="296010" indent="-126975">
              <a:buFont typeface=".AppleSystemUIFont" charset="-120"/>
              <a:buChar char="–"/>
              <a:tabLst/>
              <a:defRPr/>
            </a:lvl3pPr>
            <a:lvl4pPr marL="465044" indent="-126975">
              <a:buFont typeface=".AppleSystemUIFont" charset="-120"/>
              <a:buChar char="–"/>
              <a:tabLst/>
              <a:defRPr/>
            </a:lvl4pPr>
            <a:lvl5pPr marL="549959" indent="-126975">
              <a:buFont typeface=".AppleSystemUIFont" charset="-120"/>
              <a:buChar char="–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white">
          <a:xfrm>
            <a:off x="610273" y="250603"/>
            <a:ext cx="8755791" cy="105720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ts val="2999"/>
              </a:lnSpc>
              <a:defRPr/>
            </a:lvl1pPr>
          </a:lstStyle>
          <a:p>
            <a:pPr marL="0"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5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521208"/>
            <a:ext cx="10969943" cy="411480"/>
          </a:xfrm>
        </p:spPr>
        <p:txBody>
          <a:bodyPr wrap="square">
            <a:noAutofit/>
          </a:bodyPr>
          <a:lstStyle>
            <a:lvl1pPr algn="l" defTabSz="9142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99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69784" cy="4571999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pPr defTabSz="1088421"/>
            <a:endParaRPr lang="en-US" sz="2150">
              <a:solidFill>
                <a:srgbClr val="212E3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pPr defTabSz="1088421"/>
            <a:r>
              <a:rPr lang="en-US" sz="2150" smtClean="0">
                <a:solidFill>
                  <a:srgbClr val="212E35"/>
                </a:solidFill>
              </a:rPr>
              <a:t>© Copyright 2017 EntIT Software LLC</a:t>
            </a:r>
            <a:endParaRPr lang="en-US" sz="2150" dirty="0" smtClean="0">
              <a:solidFill>
                <a:srgbClr val="212E3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916832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189525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041032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608013" y="6426104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kumimoji="1" lang="en-US" sz="800" dirty="0">
                <a:solidFill>
                  <a:prstClr val="black"/>
                </a:solidFill>
                <a:latin typeface="HP Simplified"/>
                <a:cs typeface="HP Simplified"/>
              </a:rPr>
              <a:t>© Copyright </a:t>
            </a:r>
            <a:r>
              <a:rPr kumimoji="1" lang="en-US" sz="800" dirty="0" smtClean="0">
                <a:solidFill>
                  <a:prstClr val="black"/>
                </a:solidFill>
                <a:latin typeface="HP Simplified"/>
                <a:cs typeface="HP Simplified"/>
              </a:rPr>
              <a:t>2017 </a:t>
            </a:r>
            <a:r>
              <a:rPr kumimoji="1" lang="en-US" sz="800" dirty="0">
                <a:solidFill>
                  <a:prstClr val="black"/>
                </a:solidFill>
                <a:latin typeface="HP Simplified"/>
                <a:cs typeface="HP Simplified"/>
              </a:rPr>
              <a:t>Hewlett Packard Enterprise Development LP.  The information contained herein is subject to change without notice.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6423" y="5754082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95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45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76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6786" y="967383"/>
            <a:ext cx="10311765" cy="538112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6786" y="2043606"/>
            <a:ext cx="10311765" cy="4133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80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2497874"/>
            <a:ext cx="10312400" cy="367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46150" y="1993266"/>
            <a:ext cx="10312400" cy="384175"/>
          </a:xfrm>
        </p:spPr>
        <p:txBody>
          <a:bodyPr/>
          <a:lstStyle>
            <a:lvl1pPr marL="0" indent="0">
              <a:buNone/>
              <a:defRPr b="1"/>
            </a:lvl1pPr>
            <a:lvl2pPr marL="228554" indent="0">
              <a:buNone/>
              <a:defRPr b="1"/>
            </a:lvl2pPr>
            <a:lvl3pPr marL="399970" indent="0">
              <a:buNone/>
              <a:defRPr b="1"/>
            </a:lvl3pPr>
            <a:lvl4pPr marL="571386" indent="0">
              <a:buNone/>
              <a:defRPr b="1"/>
            </a:lvl4pPr>
            <a:lvl5pPr marL="742801" indent="0">
              <a:buNone/>
              <a:defRPr b="1"/>
            </a:lvl5pPr>
          </a:lstStyle>
          <a:p>
            <a:pPr lvl="0"/>
            <a:r>
              <a:rPr lang="en-US" dirty="0" smtClean="0"/>
              <a:t>Click to edit Heading text styles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442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96"/>
          <a:stretch/>
        </p:blipFill>
        <p:spPr>
          <a:xfrm>
            <a:off x="0" y="0"/>
            <a:ext cx="85471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79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7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25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96"/>
          <a:stretch/>
        </p:blipFill>
        <p:spPr>
          <a:xfrm>
            <a:off x="0" y="0"/>
            <a:ext cx="85471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733926"/>
            <a:ext cx="7897814" cy="1471786"/>
          </a:xfrm>
        </p:spPr>
        <p:txBody>
          <a:bodyPr anchor="ctr">
            <a:normAutofit/>
          </a:bodyPr>
          <a:lstStyle>
            <a:lvl1pPr>
              <a:defRPr sz="4799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7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511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" y="428626"/>
            <a:ext cx="10408603" cy="1262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5" y="1828800"/>
            <a:ext cx="5081161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447925"/>
            <a:ext cx="5084970" cy="374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086350" cy="54864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09" indent="0">
              <a:buNone/>
              <a:defRPr sz="2000" b="1"/>
            </a:lvl2pPr>
            <a:lvl3pPr marL="914217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4" indent="0">
              <a:buNone/>
              <a:defRPr sz="1600" b="1"/>
            </a:lvl5pPr>
            <a:lvl6pPr marL="2285543" indent="0">
              <a:buNone/>
              <a:defRPr sz="1600" b="1"/>
            </a:lvl6pPr>
            <a:lvl7pPr marL="2742651" indent="0">
              <a:buNone/>
              <a:defRPr sz="1600" b="1"/>
            </a:lvl7pPr>
            <a:lvl8pPr marL="3199760" indent="0">
              <a:buNone/>
              <a:defRPr sz="1600" b="1"/>
            </a:lvl8pPr>
            <a:lvl9pPr marL="365686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7925"/>
            <a:ext cx="5086350" cy="3741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347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08497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391" y="1825625"/>
            <a:ext cx="508115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164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963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97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786" y="1825625"/>
            <a:ext cx="10311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>
            <a:off x="-3" y="-4"/>
            <a:ext cx="1050134" cy="156755"/>
          </a:xfrm>
          <a:prstGeom prst="rect">
            <a:avLst/>
          </a:prstGeom>
          <a:solidFill>
            <a:srgbClr val="007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564484" y="6449406"/>
            <a:ext cx="740366" cy="179271"/>
            <a:chOff x="-504825" y="3757613"/>
            <a:chExt cx="1009650" cy="244475"/>
          </a:xfrm>
          <a:solidFill>
            <a:schemeClr val="bg1">
              <a:lumMod val="85000"/>
            </a:schemeClr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504825" y="3808413"/>
              <a:ext cx="193675" cy="193675"/>
            </a:xfrm>
            <a:custGeom>
              <a:avLst/>
              <a:gdLst>
                <a:gd name="T0" fmla="*/ 0 w 122"/>
                <a:gd name="T1" fmla="*/ 122 h 122"/>
                <a:gd name="T2" fmla="*/ 0 w 122"/>
                <a:gd name="T3" fmla="*/ 0 h 122"/>
                <a:gd name="T4" fmla="*/ 30 w 122"/>
                <a:gd name="T5" fmla="*/ 0 h 122"/>
                <a:gd name="T6" fmla="*/ 30 w 122"/>
                <a:gd name="T7" fmla="*/ 92 h 122"/>
                <a:gd name="T8" fmla="*/ 122 w 122"/>
                <a:gd name="T9" fmla="*/ 92 h 122"/>
                <a:gd name="T10" fmla="*/ 122 w 122"/>
                <a:gd name="T11" fmla="*/ 122 h 122"/>
                <a:gd name="T12" fmla="*/ 0 w 122"/>
                <a:gd name="T13" fmla="*/ 122 h 122"/>
                <a:gd name="T14" fmla="*/ 0 w 122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2">
                  <a:moveTo>
                    <a:pt x="0" y="12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92"/>
                  </a:lnTo>
                  <a:lnTo>
                    <a:pt x="122" y="92"/>
                  </a:lnTo>
                  <a:lnTo>
                    <a:pt x="122" y="122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-457200" y="3763963"/>
              <a:ext cx="193675" cy="190500"/>
            </a:xfrm>
            <a:custGeom>
              <a:avLst/>
              <a:gdLst>
                <a:gd name="T0" fmla="*/ 0 w 122"/>
                <a:gd name="T1" fmla="*/ 28 h 120"/>
                <a:gd name="T2" fmla="*/ 0 w 122"/>
                <a:gd name="T3" fmla="*/ 0 h 120"/>
                <a:gd name="T4" fmla="*/ 122 w 122"/>
                <a:gd name="T5" fmla="*/ 0 h 120"/>
                <a:gd name="T6" fmla="*/ 122 w 122"/>
                <a:gd name="T7" fmla="*/ 120 h 120"/>
                <a:gd name="T8" fmla="*/ 92 w 122"/>
                <a:gd name="T9" fmla="*/ 120 h 120"/>
                <a:gd name="T10" fmla="*/ 92 w 122"/>
                <a:gd name="T11" fmla="*/ 28 h 120"/>
                <a:gd name="T12" fmla="*/ 0 w 122"/>
                <a:gd name="T13" fmla="*/ 28 h 120"/>
                <a:gd name="T14" fmla="*/ 0 w 122"/>
                <a:gd name="T15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0">
                  <a:moveTo>
                    <a:pt x="0" y="28"/>
                  </a:moveTo>
                  <a:lnTo>
                    <a:pt x="0" y="0"/>
                  </a:lnTo>
                  <a:lnTo>
                    <a:pt x="122" y="0"/>
                  </a:lnTo>
                  <a:lnTo>
                    <a:pt x="122" y="120"/>
                  </a:lnTo>
                  <a:lnTo>
                    <a:pt x="92" y="120"/>
                  </a:lnTo>
                  <a:lnTo>
                    <a:pt x="92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-209550" y="3763963"/>
              <a:ext cx="111125" cy="101600"/>
            </a:xfrm>
            <a:custGeom>
              <a:avLst/>
              <a:gdLst>
                <a:gd name="T0" fmla="*/ 70 w 70"/>
                <a:gd name="T1" fmla="*/ 64 h 64"/>
                <a:gd name="T2" fmla="*/ 70 w 70"/>
                <a:gd name="T3" fmla="*/ 0 h 64"/>
                <a:gd name="T4" fmla="*/ 58 w 70"/>
                <a:gd name="T5" fmla="*/ 0 h 64"/>
                <a:gd name="T6" fmla="*/ 36 w 70"/>
                <a:gd name="T7" fmla="*/ 32 h 64"/>
                <a:gd name="T8" fmla="*/ 14 w 70"/>
                <a:gd name="T9" fmla="*/ 0 h 64"/>
                <a:gd name="T10" fmla="*/ 0 w 70"/>
                <a:gd name="T11" fmla="*/ 0 h 64"/>
                <a:gd name="T12" fmla="*/ 0 w 70"/>
                <a:gd name="T13" fmla="*/ 64 h 64"/>
                <a:gd name="T14" fmla="*/ 14 w 70"/>
                <a:gd name="T15" fmla="*/ 64 h 64"/>
                <a:gd name="T16" fmla="*/ 14 w 70"/>
                <a:gd name="T17" fmla="*/ 22 h 64"/>
                <a:gd name="T18" fmla="*/ 32 w 70"/>
                <a:gd name="T19" fmla="*/ 48 h 64"/>
                <a:gd name="T20" fmla="*/ 40 w 70"/>
                <a:gd name="T21" fmla="*/ 48 h 64"/>
                <a:gd name="T22" fmla="*/ 58 w 70"/>
                <a:gd name="T23" fmla="*/ 22 h 64"/>
                <a:gd name="T24" fmla="*/ 58 w 70"/>
                <a:gd name="T25" fmla="*/ 64 h 64"/>
                <a:gd name="T26" fmla="*/ 70 w 70"/>
                <a:gd name="T27" fmla="*/ 64 h 64"/>
                <a:gd name="T28" fmla="*/ 70 w 70"/>
                <a:gd name="T2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4">
                  <a:moveTo>
                    <a:pt x="70" y="64"/>
                  </a:moveTo>
                  <a:lnTo>
                    <a:pt x="70" y="0"/>
                  </a:lnTo>
                  <a:lnTo>
                    <a:pt x="58" y="0"/>
                  </a:lnTo>
                  <a:lnTo>
                    <a:pt x="36" y="3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4" y="64"/>
                  </a:lnTo>
                  <a:lnTo>
                    <a:pt x="14" y="22"/>
                  </a:lnTo>
                  <a:lnTo>
                    <a:pt x="32" y="48"/>
                  </a:lnTo>
                  <a:lnTo>
                    <a:pt x="40" y="48"/>
                  </a:lnTo>
                  <a:lnTo>
                    <a:pt x="58" y="22"/>
                  </a:lnTo>
                  <a:lnTo>
                    <a:pt x="58" y="64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-44450" y="3763963"/>
              <a:ext cx="19050" cy="101600"/>
            </a:xfrm>
            <a:custGeom>
              <a:avLst/>
              <a:gdLst>
                <a:gd name="T0" fmla="*/ 0 w 12"/>
                <a:gd name="T1" fmla="*/ 64 h 64"/>
                <a:gd name="T2" fmla="*/ 12 w 12"/>
                <a:gd name="T3" fmla="*/ 64 h 64"/>
                <a:gd name="T4" fmla="*/ 12 w 12"/>
                <a:gd name="T5" fmla="*/ 0 h 64"/>
                <a:gd name="T6" fmla="*/ 0 w 12"/>
                <a:gd name="T7" fmla="*/ 0 h 64"/>
                <a:gd name="T8" fmla="*/ 0 w 12"/>
                <a:gd name="T9" fmla="*/ 64 h 64"/>
                <a:gd name="T10" fmla="*/ 0 w 1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4">
                  <a:moveTo>
                    <a:pt x="0" y="64"/>
                  </a:moveTo>
                  <a:lnTo>
                    <a:pt x="12" y="6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28575" y="3763963"/>
              <a:ext cx="98425" cy="101600"/>
            </a:xfrm>
            <a:custGeom>
              <a:avLst/>
              <a:gdLst>
                <a:gd name="T0" fmla="*/ 62 w 62"/>
                <a:gd name="T1" fmla="*/ 58 h 64"/>
                <a:gd name="T2" fmla="*/ 62 w 62"/>
                <a:gd name="T3" fmla="*/ 44 h 64"/>
                <a:gd name="T4" fmla="*/ 50 w 62"/>
                <a:gd name="T5" fmla="*/ 44 h 64"/>
                <a:gd name="T6" fmla="*/ 50 w 62"/>
                <a:gd name="T7" fmla="*/ 52 h 64"/>
                <a:gd name="T8" fmla="*/ 12 w 62"/>
                <a:gd name="T9" fmla="*/ 52 h 64"/>
                <a:gd name="T10" fmla="*/ 12 w 62"/>
                <a:gd name="T11" fmla="*/ 12 h 64"/>
                <a:gd name="T12" fmla="*/ 50 w 62"/>
                <a:gd name="T13" fmla="*/ 12 h 64"/>
                <a:gd name="T14" fmla="*/ 50 w 62"/>
                <a:gd name="T15" fmla="*/ 18 h 64"/>
                <a:gd name="T16" fmla="*/ 62 w 62"/>
                <a:gd name="T17" fmla="*/ 20 h 64"/>
                <a:gd name="T18" fmla="*/ 62 w 62"/>
                <a:gd name="T19" fmla="*/ 6 h 64"/>
                <a:gd name="T20" fmla="*/ 62 w 62"/>
                <a:gd name="T21" fmla="*/ 6 h 64"/>
                <a:gd name="T22" fmla="*/ 62 w 62"/>
                <a:gd name="T23" fmla="*/ 0 h 64"/>
                <a:gd name="T24" fmla="*/ 56 w 62"/>
                <a:gd name="T25" fmla="*/ 0 h 64"/>
                <a:gd name="T26" fmla="*/ 6 w 62"/>
                <a:gd name="T27" fmla="*/ 0 h 64"/>
                <a:gd name="T28" fmla="*/ 6 w 62"/>
                <a:gd name="T29" fmla="*/ 0 h 64"/>
                <a:gd name="T30" fmla="*/ 0 w 62"/>
                <a:gd name="T31" fmla="*/ 0 h 64"/>
                <a:gd name="T32" fmla="*/ 0 w 62"/>
                <a:gd name="T33" fmla="*/ 6 h 64"/>
                <a:gd name="T34" fmla="*/ 0 w 62"/>
                <a:gd name="T35" fmla="*/ 58 h 64"/>
                <a:gd name="T36" fmla="*/ 0 w 62"/>
                <a:gd name="T37" fmla="*/ 58 h 64"/>
                <a:gd name="T38" fmla="*/ 0 w 62"/>
                <a:gd name="T39" fmla="*/ 62 h 64"/>
                <a:gd name="T40" fmla="*/ 6 w 62"/>
                <a:gd name="T41" fmla="*/ 64 h 64"/>
                <a:gd name="T42" fmla="*/ 56 w 62"/>
                <a:gd name="T43" fmla="*/ 64 h 64"/>
                <a:gd name="T44" fmla="*/ 56 w 62"/>
                <a:gd name="T45" fmla="*/ 64 h 64"/>
                <a:gd name="T46" fmla="*/ 62 w 62"/>
                <a:gd name="T47" fmla="*/ 62 h 64"/>
                <a:gd name="T48" fmla="*/ 62 w 62"/>
                <a:gd name="T49" fmla="*/ 58 h 64"/>
                <a:gd name="T50" fmla="*/ 62 w 62"/>
                <a:gd name="T51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64">
                  <a:moveTo>
                    <a:pt x="62" y="58"/>
                  </a:moveTo>
                  <a:lnTo>
                    <a:pt x="62" y="44"/>
                  </a:lnTo>
                  <a:lnTo>
                    <a:pt x="50" y="44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50" y="12"/>
                  </a:lnTo>
                  <a:lnTo>
                    <a:pt x="50" y="18"/>
                  </a:lnTo>
                  <a:lnTo>
                    <a:pt x="62" y="20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6" y="64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62" y="62"/>
                  </a:lnTo>
                  <a:lnTo>
                    <a:pt x="62" y="58"/>
                  </a:lnTo>
                  <a:lnTo>
                    <a:pt x="6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180975" y="3763963"/>
              <a:ext cx="101600" cy="101600"/>
            </a:xfrm>
            <a:custGeom>
              <a:avLst/>
              <a:gdLst>
                <a:gd name="T0" fmla="*/ 64 w 64"/>
                <a:gd name="T1" fmla="*/ 64 h 64"/>
                <a:gd name="T2" fmla="*/ 44 w 64"/>
                <a:gd name="T3" fmla="*/ 38 h 64"/>
                <a:gd name="T4" fmla="*/ 58 w 64"/>
                <a:gd name="T5" fmla="*/ 38 h 64"/>
                <a:gd name="T6" fmla="*/ 58 w 64"/>
                <a:gd name="T7" fmla="*/ 38 h 64"/>
                <a:gd name="T8" fmla="*/ 62 w 64"/>
                <a:gd name="T9" fmla="*/ 36 h 64"/>
                <a:gd name="T10" fmla="*/ 64 w 64"/>
                <a:gd name="T11" fmla="*/ 32 h 64"/>
                <a:gd name="T12" fmla="*/ 64 w 64"/>
                <a:gd name="T13" fmla="*/ 6 h 64"/>
                <a:gd name="T14" fmla="*/ 64 w 64"/>
                <a:gd name="T15" fmla="*/ 6 h 64"/>
                <a:gd name="T16" fmla="*/ 62 w 64"/>
                <a:gd name="T17" fmla="*/ 0 h 64"/>
                <a:gd name="T18" fmla="*/ 58 w 64"/>
                <a:gd name="T19" fmla="*/ 0 h 64"/>
                <a:gd name="T20" fmla="*/ 0 w 64"/>
                <a:gd name="T21" fmla="*/ 0 h 64"/>
                <a:gd name="T22" fmla="*/ 0 w 64"/>
                <a:gd name="T23" fmla="*/ 64 h 64"/>
                <a:gd name="T24" fmla="*/ 12 w 64"/>
                <a:gd name="T25" fmla="*/ 64 h 64"/>
                <a:gd name="T26" fmla="*/ 12 w 64"/>
                <a:gd name="T27" fmla="*/ 38 h 64"/>
                <a:gd name="T28" fmla="*/ 28 w 64"/>
                <a:gd name="T29" fmla="*/ 38 h 64"/>
                <a:gd name="T30" fmla="*/ 48 w 64"/>
                <a:gd name="T31" fmla="*/ 64 h 64"/>
                <a:gd name="T32" fmla="*/ 64 w 64"/>
                <a:gd name="T33" fmla="*/ 64 h 64"/>
                <a:gd name="T34" fmla="*/ 64 w 64"/>
                <a:gd name="T35" fmla="*/ 64 h 64"/>
                <a:gd name="T36" fmla="*/ 12 w 64"/>
                <a:gd name="T37" fmla="*/ 12 h 64"/>
                <a:gd name="T38" fmla="*/ 50 w 64"/>
                <a:gd name="T39" fmla="*/ 12 h 64"/>
                <a:gd name="T40" fmla="*/ 50 w 64"/>
                <a:gd name="T41" fmla="*/ 26 h 64"/>
                <a:gd name="T42" fmla="*/ 12 w 64"/>
                <a:gd name="T43" fmla="*/ 26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64"/>
                  </a:moveTo>
                  <a:lnTo>
                    <a:pt x="44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2" y="36"/>
                  </a:lnTo>
                  <a:lnTo>
                    <a:pt x="64" y="32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2" y="64"/>
                  </a:lnTo>
                  <a:lnTo>
                    <a:pt x="12" y="38"/>
                  </a:lnTo>
                  <a:lnTo>
                    <a:pt x="28" y="38"/>
                  </a:lnTo>
                  <a:lnTo>
                    <a:pt x="48" y="64"/>
                  </a:lnTo>
                  <a:lnTo>
                    <a:pt x="64" y="64"/>
                  </a:lnTo>
                  <a:lnTo>
                    <a:pt x="64" y="64"/>
                  </a:lnTo>
                  <a:close/>
                  <a:moveTo>
                    <a:pt x="12" y="12"/>
                  </a:moveTo>
                  <a:lnTo>
                    <a:pt x="50" y="12"/>
                  </a:lnTo>
                  <a:lnTo>
                    <a:pt x="50" y="26"/>
                  </a:lnTo>
                  <a:lnTo>
                    <a:pt x="12" y="26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333375" y="3763963"/>
              <a:ext cx="101600" cy="101600"/>
            </a:xfrm>
            <a:custGeom>
              <a:avLst/>
              <a:gdLst>
                <a:gd name="T0" fmla="*/ 64 w 64"/>
                <a:gd name="T1" fmla="*/ 58 h 64"/>
                <a:gd name="T2" fmla="*/ 64 w 64"/>
                <a:gd name="T3" fmla="*/ 6 h 64"/>
                <a:gd name="T4" fmla="*/ 64 w 64"/>
                <a:gd name="T5" fmla="*/ 6 h 64"/>
                <a:gd name="T6" fmla="*/ 62 w 64"/>
                <a:gd name="T7" fmla="*/ 0 h 64"/>
                <a:gd name="T8" fmla="*/ 58 w 64"/>
                <a:gd name="T9" fmla="*/ 0 h 64"/>
                <a:gd name="T10" fmla="*/ 6 w 64"/>
                <a:gd name="T11" fmla="*/ 0 h 64"/>
                <a:gd name="T12" fmla="*/ 6 w 64"/>
                <a:gd name="T13" fmla="*/ 0 h 64"/>
                <a:gd name="T14" fmla="*/ 2 w 64"/>
                <a:gd name="T15" fmla="*/ 0 h 64"/>
                <a:gd name="T16" fmla="*/ 0 w 64"/>
                <a:gd name="T17" fmla="*/ 6 h 64"/>
                <a:gd name="T18" fmla="*/ 0 w 64"/>
                <a:gd name="T19" fmla="*/ 58 h 64"/>
                <a:gd name="T20" fmla="*/ 0 w 64"/>
                <a:gd name="T21" fmla="*/ 58 h 64"/>
                <a:gd name="T22" fmla="*/ 2 w 64"/>
                <a:gd name="T23" fmla="*/ 62 h 64"/>
                <a:gd name="T24" fmla="*/ 6 w 64"/>
                <a:gd name="T25" fmla="*/ 64 h 64"/>
                <a:gd name="T26" fmla="*/ 58 w 64"/>
                <a:gd name="T27" fmla="*/ 64 h 64"/>
                <a:gd name="T28" fmla="*/ 58 w 64"/>
                <a:gd name="T29" fmla="*/ 64 h 64"/>
                <a:gd name="T30" fmla="*/ 62 w 64"/>
                <a:gd name="T31" fmla="*/ 62 h 64"/>
                <a:gd name="T32" fmla="*/ 64 w 64"/>
                <a:gd name="T33" fmla="*/ 58 h 64"/>
                <a:gd name="T34" fmla="*/ 64 w 64"/>
                <a:gd name="T35" fmla="*/ 58 h 64"/>
                <a:gd name="T36" fmla="*/ 12 w 64"/>
                <a:gd name="T37" fmla="*/ 12 h 64"/>
                <a:gd name="T38" fmla="*/ 52 w 64"/>
                <a:gd name="T39" fmla="*/ 12 h 64"/>
                <a:gd name="T40" fmla="*/ 52 w 64"/>
                <a:gd name="T41" fmla="*/ 52 h 64"/>
                <a:gd name="T42" fmla="*/ 12 w 64"/>
                <a:gd name="T43" fmla="*/ 52 h 64"/>
                <a:gd name="T44" fmla="*/ 12 w 64"/>
                <a:gd name="T45" fmla="*/ 12 h 64"/>
                <a:gd name="T46" fmla="*/ 12 w 64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4">
                  <a:moveTo>
                    <a:pt x="64" y="58"/>
                  </a:moveTo>
                  <a:lnTo>
                    <a:pt x="64" y="6"/>
                  </a:lnTo>
                  <a:lnTo>
                    <a:pt x="64" y="6"/>
                  </a:lnTo>
                  <a:lnTo>
                    <a:pt x="62" y="0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2" y="62"/>
                  </a:lnTo>
                  <a:lnTo>
                    <a:pt x="64" y="58"/>
                  </a:lnTo>
                  <a:lnTo>
                    <a:pt x="64" y="58"/>
                  </a:lnTo>
                  <a:close/>
                  <a:moveTo>
                    <a:pt x="12" y="12"/>
                  </a:moveTo>
                  <a:lnTo>
                    <a:pt x="52" y="12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2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-209550" y="3897313"/>
              <a:ext cx="101600" cy="104775"/>
            </a:xfrm>
            <a:custGeom>
              <a:avLst/>
              <a:gdLst>
                <a:gd name="T0" fmla="*/ 64 w 64"/>
                <a:gd name="T1" fmla="*/ 14 h 66"/>
                <a:gd name="T2" fmla="*/ 64 w 64"/>
                <a:gd name="T3" fmla="*/ 0 h 66"/>
                <a:gd name="T4" fmla="*/ 0 w 64"/>
                <a:gd name="T5" fmla="*/ 0 h 66"/>
                <a:gd name="T6" fmla="*/ 0 w 64"/>
                <a:gd name="T7" fmla="*/ 66 h 66"/>
                <a:gd name="T8" fmla="*/ 14 w 64"/>
                <a:gd name="T9" fmla="*/ 66 h 66"/>
                <a:gd name="T10" fmla="*/ 14 w 64"/>
                <a:gd name="T11" fmla="*/ 40 h 66"/>
                <a:gd name="T12" fmla="*/ 52 w 64"/>
                <a:gd name="T13" fmla="*/ 40 h 66"/>
                <a:gd name="T14" fmla="*/ 52 w 64"/>
                <a:gd name="T15" fmla="*/ 26 h 66"/>
                <a:gd name="T16" fmla="*/ 14 w 64"/>
                <a:gd name="T17" fmla="*/ 26 h 66"/>
                <a:gd name="T18" fmla="*/ 14 w 64"/>
                <a:gd name="T19" fmla="*/ 14 h 66"/>
                <a:gd name="T20" fmla="*/ 64 w 64"/>
                <a:gd name="T21" fmla="*/ 14 h 66"/>
                <a:gd name="T22" fmla="*/ 64 w 64"/>
                <a:gd name="T23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66">
                  <a:moveTo>
                    <a:pt x="64" y="14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40"/>
                  </a:lnTo>
                  <a:lnTo>
                    <a:pt x="52" y="40"/>
                  </a:lnTo>
                  <a:lnTo>
                    <a:pt x="52" y="26"/>
                  </a:lnTo>
                  <a:lnTo>
                    <a:pt x="14" y="26"/>
                  </a:lnTo>
                  <a:lnTo>
                    <a:pt x="14" y="14"/>
                  </a:lnTo>
                  <a:lnTo>
                    <a:pt x="64" y="14"/>
                  </a:lnTo>
                  <a:lnTo>
                    <a:pt x="6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-79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8 h 66"/>
                <a:gd name="T4" fmla="*/ 64 w 64"/>
                <a:gd name="T5" fmla="*/ 8 h 66"/>
                <a:gd name="T6" fmla="*/ 62 w 64"/>
                <a:gd name="T7" fmla="*/ 2 h 66"/>
                <a:gd name="T8" fmla="*/ 58 w 64"/>
                <a:gd name="T9" fmla="*/ 0 h 66"/>
                <a:gd name="T10" fmla="*/ 6 w 64"/>
                <a:gd name="T11" fmla="*/ 0 h 66"/>
                <a:gd name="T12" fmla="*/ 6 w 64"/>
                <a:gd name="T13" fmla="*/ 0 h 66"/>
                <a:gd name="T14" fmla="*/ 2 w 64"/>
                <a:gd name="T15" fmla="*/ 2 h 66"/>
                <a:gd name="T16" fmla="*/ 0 w 64"/>
                <a:gd name="T17" fmla="*/ 8 h 66"/>
                <a:gd name="T18" fmla="*/ 0 w 64"/>
                <a:gd name="T19" fmla="*/ 60 h 66"/>
                <a:gd name="T20" fmla="*/ 0 w 64"/>
                <a:gd name="T21" fmla="*/ 60 h 66"/>
                <a:gd name="T22" fmla="*/ 2 w 64"/>
                <a:gd name="T23" fmla="*/ 64 h 66"/>
                <a:gd name="T24" fmla="*/ 6 w 64"/>
                <a:gd name="T25" fmla="*/ 66 h 66"/>
                <a:gd name="T26" fmla="*/ 58 w 64"/>
                <a:gd name="T27" fmla="*/ 66 h 66"/>
                <a:gd name="T28" fmla="*/ 58 w 64"/>
                <a:gd name="T29" fmla="*/ 66 h 66"/>
                <a:gd name="T30" fmla="*/ 62 w 64"/>
                <a:gd name="T31" fmla="*/ 64 h 66"/>
                <a:gd name="T32" fmla="*/ 64 w 64"/>
                <a:gd name="T33" fmla="*/ 60 h 66"/>
                <a:gd name="T34" fmla="*/ 64 w 64"/>
                <a:gd name="T35" fmla="*/ 60 h 66"/>
                <a:gd name="T36" fmla="*/ 12 w 64"/>
                <a:gd name="T37" fmla="*/ 14 h 66"/>
                <a:gd name="T38" fmla="*/ 52 w 64"/>
                <a:gd name="T39" fmla="*/ 14 h 66"/>
                <a:gd name="T40" fmla="*/ 52 w 64"/>
                <a:gd name="T41" fmla="*/ 52 h 66"/>
                <a:gd name="T42" fmla="*/ 12 w 64"/>
                <a:gd name="T43" fmla="*/ 52 h 66"/>
                <a:gd name="T44" fmla="*/ 12 w 64"/>
                <a:gd name="T45" fmla="*/ 14 h 66"/>
                <a:gd name="T46" fmla="*/ 12 w 64"/>
                <a:gd name="T47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  <a:moveTo>
                    <a:pt x="12" y="14"/>
                  </a:moveTo>
                  <a:lnTo>
                    <a:pt x="52" y="14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571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44 h 66"/>
                <a:gd name="T4" fmla="*/ 52 w 64"/>
                <a:gd name="T5" fmla="*/ 46 h 66"/>
                <a:gd name="T6" fmla="*/ 52 w 64"/>
                <a:gd name="T7" fmla="*/ 52 h 66"/>
                <a:gd name="T8" fmla="*/ 14 w 64"/>
                <a:gd name="T9" fmla="*/ 52 h 66"/>
                <a:gd name="T10" fmla="*/ 14 w 64"/>
                <a:gd name="T11" fmla="*/ 14 h 66"/>
                <a:gd name="T12" fmla="*/ 52 w 64"/>
                <a:gd name="T13" fmla="*/ 14 h 66"/>
                <a:gd name="T14" fmla="*/ 52 w 64"/>
                <a:gd name="T15" fmla="*/ 20 h 66"/>
                <a:gd name="T16" fmla="*/ 64 w 64"/>
                <a:gd name="T17" fmla="*/ 22 h 66"/>
                <a:gd name="T18" fmla="*/ 64 w 64"/>
                <a:gd name="T19" fmla="*/ 8 h 66"/>
                <a:gd name="T20" fmla="*/ 64 w 64"/>
                <a:gd name="T21" fmla="*/ 8 h 66"/>
                <a:gd name="T22" fmla="*/ 62 w 64"/>
                <a:gd name="T23" fmla="*/ 2 h 66"/>
                <a:gd name="T24" fmla="*/ 58 w 64"/>
                <a:gd name="T25" fmla="*/ 0 h 66"/>
                <a:gd name="T26" fmla="*/ 8 w 64"/>
                <a:gd name="T27" fmla="*/ 0 h 66"/>
                <a:gd name="T28" fmla="*/ 8 w 64"/>
                <a:gd name="T29" fmla="*/ 0 h 66"/>
                <a:gd name="T30" fmla="*/ 2 w 64"/>
                <a:gd name="T31" fmla="*/ 2 h 66"/>
                <a:gd name="T32" fmla="*/ 0 w 64"/>
                <a:gd name="T33" fmla="*/ 8 h 66"/>
                <a:gd name="T34" fmla="*/ 0 w 64"/>
                <a:gd name="T35" fmla="*/ 60 h 66"/>
                <a:gd name="T36" fmla="*/ 0 w 64"/>
                <a:gd name="T37" fmla="*/ 60 h 66"/>
                <a:gd name="T38" fmla="*/ 2 w 64"/>
                <a:gd name="T39" fmla="*/ 64 h 66"/>
                <a:gd name="T40" fmla="*/ 8 w 64"/>
                <a:gd name="T41" fmla="*/ 66 h 66"/>
                <a:gd name="T42" fmla="*/ 58 w 64"/>
                <a:gd name="T43" fmla="*/ 66 h 66"/>
                <a:gd name="T44" fmla="*/ 58 w 64"/>
                <a:gd name="T45" fmla="*/ 66 h 66"/>
                <a:gd name="T46" fmla="*/ 62 w 64"/>
                <a:gd name="T47" fmla="*/ 64 h 66"/>
                <a:gd name="T48" fmla="*/ 64 w 64"/>
                <a:gd name="T49" fmla="*/ 60 h 66"/>
                <a:gd name="T50" fmla="*/ 64 w 64"/>
                <a:gd name="T5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44"/>
                  </a:lnTo>
                  <a:lnTo>
                    <a:pt x="52" y="46"/>
                  </a:lnTo>
                  <a:lnTo>
                    <a:pt x="52" y="52"/>
                  </a:lnTo>
                  <a:lnTo>
                    <a:pt x="14" y="52"/>
                  </a:lnTo>
                  <a:lnTo>
                    <a:pt x="14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8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196850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0 h 66"/>
                <a:gd name="T4" fmla="*/ 50 w 64"/>
                <a:gd name="T5" fmla="*/ 0 h 66"/>
                <a:gd name="T6" fmla="*/ 50 w 64"/>
                <a:gd name="T7" fmla="*/ 52 h 66"/>
                <a:gd name="T8" fmla="*/ 12 w 64"/>
                <a:gd name="T9" fmla="*/ 52 h 66"/>
                <a:gd name="T10" fmla="*/ 12 w 64"/>
                <a:gd name="T11" fmla="*/ 0 h 66"/>
                <a:gd name="T12" fmla="*/ 0 w 64"/>
                <a:gd name="T13" fmla="*/ 0 h 66"/>
                <a:gd name="T14" fmla="*/ 0 w 64"/>
                <a:gd name="T15" fmla="*/ 60 h 66"/>
                <a:gd name="T16" fmla="*/ 0 w 64"/>
                <a:gd name="T17" fmla="*/ 60 h 66"/>
                <a:gd name="T18" fmla="*/ 2 w 64"/>
                <a:gd name="T19" fmla="*/ 64 h 66"/>
                <a:gd name="T20" fmla="*/ 6 w 64"/>
                <a:gd name="T21" fmla="*/ 66 h 66"/>
                <a:gd name="T22" fmla="*/ 56 w 64"/>
                <a:gd name="T23" fmla="*/ 66 h 66"/>
                <a:gd name="T24" fmla="*/ 56 w 64"/>
                <a:gd name="T25" fmla="*/ 66 h 66"/>
                <a:gd name="T26" fmla="*/ 62 w 64"/>
                <a:gd name="T27" fmla="*/ 64 h 66"/>
                <a:gd name="T28" fmla="*/ 64 w 64"/>
                <a:gd name="T29" fmla="*/ 60 h 66"/>
                <a:gd name="T30" fmla="*/ 64 w 64"/>
                <a:gd name="T3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0"/>
                  </a:lnTo>
                  <a:lnTo>
                    <a:pt x="50" y="0"/>
                  </a:lnTo>
                  <a:lnTo>
                    <a:pt x="50" y="52"/>
                  </a:lnTo>
                  <a:lnTo>
                    <a:pt x="12" y="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333375" y="3897313"/>
              <a:ext cx="101600" cy="104775"/>
            </a:xfrm>
            <a:custGeom>
              <a:avLst/>
              <a:gdLst>
                <a:gd name="T0" fmla="*/ 64 w 64"/>
                <a:gd name="T1" fmla="*/ 60 h 66"/>
                <a:gd name="T2" fmla="*/ 64 w 64"/>
                <a:gd name="T3" fmla="*/ 34 h 66"/>
                <a:gd name="T4" fmla="*/ 64 w 64"/>
                <a:gd name="T5" fmla="*/ 34 h 66"/>
                <a:gd name="T6" fmla="*/ 62 w 64"/>
                <a:gd name="T7" fmla="*/ 28 h 66"/>
                <a:gd name="T8" fmla="*/ 58 w 64"/>
                <a:gd name="T9" fmla="*/ 26 h 66"/>
                <a:gd name="T10" fmla="*/ 12 w 64"/>
                <a:gd name="T11" fmla="*/ 26 h 66"/>
                <a:gd name="T12" fmla="*/ 12 w 64"/>
                <a:gd name="T13" fmla="*/ 14 h 66"/>
                <a:gd name="T14" fmla="*/ 52 w 64"/>
                <a:gd name="T15" fmla="*/ 14 h 66"/>
                <a:gd name="T16" fmla="*/ 52 w 64"/>
                <a:gd name="T17" fmla="*/ 20 h 66"/>
                <a:gd name="T18" fmla="*/ 64 w 64"/>
                <a:gd name="T19" fmla="*/ 22 h 66"/>
                <a:gd name="T20" fmla="*/ 64 w 64"/>
                <a:gd name="T21" fmla="*/ 8 h 66"/>
                <a:gd name="T22" fmla="*/ 64 w 64"/>
                <a:gd name="T23" fmla="*/ 8 h 66"/>
                <a:gd name="T24" fmla="*/ 62 w 64"/>
                <a:gd name="T25" fmla="*/ 2 h 66"/>
                <a:gd name="T26" fmla="*/ 58 w 64"/>
                <a:gd name="T27" fmla="*/ 0 h 66"/>
                <a:gd name="T28" fmla="*/ 6 w 64"/>
                <a:gd name="T29" fmla="*/ 0 h 66"/>
                <a:gd name="T30" fmla="*/ 6 w 64"/>
                <a:gd name="T31" fmla="*/ 0 h 66"/>
                <a:gd name="T32" fmla="*/ 2 w 64"/>
                <a:gd name="T33" fmla="*/ 2 h 66"/>
                <a:gd name="T34" fmla="*/ 0 w 64"/>
                <a:gd name="T35" fmla="*/ 8 h 66"/>
                <a:gd name="T36" fmla="*/ 0 w 64"/>
                <a:gd name="T37" fmla="*/ 32 h 66"/>
                <a:gd name="T38" fmla="*/ 0 w 64"/>
                <a:gd name="T39" fmla="*/ 32 h 66"/>
                <a:gd name="T40" fmla="*/ 2 w 64"/>
                <a:gd name="T41" fmla="*/ 38 h 66"/>
                <a:gd name="T42" fmla="*/ 6 w 64"/>
                <a:gd name="T43" fmla="*/ 40 h 66"/>
                <a:gd name="T44" fmla="*/ 52 w 64"/>
                <a:gd name="T45" fmla="*/ 40 h 66"/>
                <a:gd name="T46" fmla="*/ 52 w 64"/>
                <a:gd name="T47" fmla="*/ 52 h 66"/>
                <a:gd name="T48" fmla="*/ 12 w 64"/>
                <a:gd name="T49" fmla="*/ 52 h 66"/>
                <a:gd name="T50" fmla="*/ 12 w 64"/>
                <a:gd name="T51" fmla="*/ 46 h 66"/>
                <a:gd name="T52" fmla="*/ 0 w 64"/>
                <a:gd name="T53" fmla="*/ 44 h 66"/>
                <a:gd name="T54" fmla="*/ 0 w 64"/>
                <a:gd name="T55" fmla="*/ 60 h 66"/>
                <a:gd name="T56" fmla="*/ 0 w 64"/>
                <a:gd name="T57" fmla="*/ 60 h 66"/>
                <a:gd name="T58" fmla="*/ 2 w 64"/>
                <a:gd name="T59" fmla="*/ 64 h 66"/>
                <a:gd name="T60" fmla="*/ 6 w 64"/>
                <a:gd name="T61" fmla="*/ 66 h 66"/>
                <a:gd name="T62" fmla="*/ 58 w 64"/>
                <a:gd name="T63" fmla="*/ 66 h 66"/>
                <a:gd name="T64" fmla="*/ 58 w 64"/>
                <a:gd name="T65" fmla="*/ 66 h 66"/>
                <a:gd name="T66" fmla="*/ 62 w 64"/>
                <a:gd name="T67" fmla="*/ 64 h 66"/>
                <a:gd name="T68" fmla="*/ 64 w 64"/>
                <a:gd name="T69" fmla="*/ 60 h 66"/>
                <a:gd name="T70" fmla="*/ 64 w 64"/>
                <a:gd name="T71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" h="66">
                  <a:moveTo>
                    <a:pt x="64" y="60"/>
                  </a:moveTo>
                  <a:lnTo>
                    <a:pt x="64" y="34"/>
                  </a:lnTo>
                  <a:lnTo>
                    <a:pt x="64" y="34"/>
                  </a:lnTo>
                  <a:lnTo>
                    <a:pt x="62" y="28"/>
                  </a:lnTo>
                  <a:lnTo>
                    <a:pt x="58" y="26"/>
                  </a:lnTo>
                  <a:lnTo>
                    <a:pt x="12" y="26"/>
                  </a:lnTo>
                  <a:lnTo>
                    <a:pt x="12" y="14"/>
                  </a:lnTo>
                  <a:lnTo>
                    <a:pt x="52" y="14"/>
                  </a:lnTo>
                  <a:lnTo>
                    <a:pt x="52" y="20"/>
                  </a:lnTo>
                  <a:lnTo>
                    <a:pt x="64" y="2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6" y="40"/>
                  </a:lnTo>
                  <a:lnTo>
                    <a:pt x="52" y="40"/>
                  </a:lnTo>
                  <a:lnTo>
                    <a:pt x="52" y="52"/>
                  </a:lnTo>
                  <a:lnTo>
                    <a:pt x="12" y="52"/>
                  </a:lnTo>
                  <a:lnTo>
                    <a:pt x="12" y="46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4"/>
                  </a:lnTo>
                  <a:lnTo>
                    <a:pt x="64" y="60"/>
                  </a:lnTo>
                  <a:lnTo>
                    <a:pt x="6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460375" y="3757613"/>
              <a:ext cx="44450" cy="44450"/>
            </a:xfrm>
            <a:custGeom>
              <a:avLst/>
              <a:gdLst>
                <a:gd name="T0" fmla="*/ 14 w 28"/>
                <a:gd name="T1" fmla="*/ 28 h 28"/>
                <a:gd name="T2" fmla="*/ 4 w 28"/>
                <a:gd name="T3" fmla="*/ 24 h 28"/>
                <a:gd name="T4" fmla="*/ 0 w 28"/>
                <a:gd name="T5" fmla="*/ 14 h 28"/>
                <a:gd name="T6" fmla="*/ 0 w 28"/>
                <a:gd name="T7" fmla="*/ 8 h 28"/>
                <a:gd name="T8" fmla="*/ 8 w 28"/>
                <a:gd name="T9" fmla="*/ 0 h 28"/>
                <a:gd name="T10" fmla="*/ 14 w 28"/>
                <a:gd name="T11" fmla="*/ 0 h 28"/>
                <a:gd name="T12" fmla="*/ 24 w 28"/>
                <a:gd name="T13" fmla="*/ 4 h 28"/>
                <a:gd name="T14" fmla="*/ 28 w 28"/>
                <a:gd name="T15" fmla="*/ 14 h 28"/>
                <a:gd name="T16" fmla="*/ 26 w 28"/>
                <a:gd name="T17" fmla="*/ 18 h 28"/>
                <a:gd name="T18" fmla="*/ 18 w 28"/>
                <a:gd name="T19" fmla="*/ 26 h 28"/>
                <a:gd name="T20" fmla="*/ 14 w 28"/>
                <a:gd name="T21" fmla="*/ 28 h 28"/>
                <a:gd name="T22" fmla="*/ 14 w 28"/>
                <a:gd name="T23" fmla="*/ 0 h 28"/>
                <a:gd name="T24" fmla="*/ 4 w 28"/>
                <a:gd name="T25" fmla="*/ 4 h 28"/>
                <a:gd name="T26" fmla="*/ 0 w 28"/>
                <a:gd name="T27" fmla="*/ 14 h 28"/>
                <a:gd name="T28" fmla="*/ 2 w 28"/>
                <a:gd name="T29" fmla="*/ 18 h 28"/>
                <a:gd name="T30" fmla="*/ 8 w 28"/>
                <a:gd name="T31" fmla="*/ 24 h 28"/>
                <a:gd name="T32" fmla="*/ 14 w 28"/>
                <a:gd name="T33" fmla="*/ 26 h 28"/>
                <a:gd name="T34" fmla="*/ 22 w 28"/>
                <a:gd name="T35" fmla="*/ 22 h 28"/>
                <a:gd name="T36" fmla="*/ 26 w 28"/>
                <a:gd name="T37" fmla="*/ 14 h 28"/>
                <a:gd name="T38" fmla="*/ 24 w 28"/>
                <a:gd name="T39" fmla="*/ 8 h 28"/>
                <a:gd name="T40" fmla="*/ 18 w 28"/>
                <a:gd name="T41" fmla="*/ 2 h 28"/>
                <a:gd name="T42" fmla="*/ 14 w 28"/>
                <a:gd name="T43" fmla="*/ 0 h 28"/>
                <a:gd name="T44" fmla="*/ 14 w 28"/>
                <a:gd name="T45" fmla="*/ 14 h 28"/>
                <a:gd name="T46" fmla="*/ 10 w 28"/>
                <a:gd name="T47" fmla="*/ 22 h 28"/>
                <a:gd name="T48" fmla="*/ 8 w 28"/>
                <a:gd name="T49" fmla="*/ 4 h 28"/>
                <a:gd name="T50" fmla="*/ 14 w 28"/>
                <a:gd name="T51" fmla="*/ 4 h 28"/>
                <a:gd name="T52" fmla="*/ 18 w 28"/>
                <a:gd name="T53" fmla="*/ 10 h 28"/>
                <a:gd name="T54" fmla="*/ 18 w 28"/>
                <a:gd name="T55" fmla="*/ 12 h 28"/>
                <a:gd name="T56" fmla="*/ 18 w 28"/>
                <a:gd name="T57" fmla="*/ 22 h 28"/>
                <a:gd name="T58" fmla="*/ 10 w 28"/>
                <a:gd name="T59" fmla="*/ 12 h 28"/>
                <a:gd name="T60" fmla="*/ 14 w 28"/>
                <a:gd name="T61" fmla="*/ 12 h 28"/>
                <a:gd name="T62" fmla="*/ 16 w 28"/>
                <a:gd name="T63" fmla="*/ 10 h 28"/>
                <a:gd name="T64" fmla="*/ 16 w 28"/>
                <a:gd name="T65" fmla="*/ 8 h 28"/>
                <a:gd name="T66" fmla="*/ 10 w 28"/>
                <a:gd name="T6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28"/>
                  </a:lnTo>
                  <a:lnTo>
                    <a:pt x="14" y="28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24"/>
                  </a:lnTo>
                  <a:lnTo>
                    <a:pt x="22" y="22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6" y="22"/>
                  </a:moveTo>
                  <a:lnTo>
                    <a:pt x="14" y="14"/>
                  </a:lnTo>
                  <a:lnTo>
                    <a:pt x="10" y="1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8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8" y="22"/>
                  </a:lnTo>
                  <a:lnTo>
                    <a:pt x="16" y="22"/>
                  </a:lnTo>
                  <a:close/>
                  <a:moveTo>
                    <a:pt x="10" y="12"/>
                  </a:move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088421"/>
              <a:endParaRPr lang="en-US" sz="4299">
                <a:solidFill>
                  <a:srgbClr val="212E35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6498236"/>
            <a:ext cx="231632" cy="824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4299">
              <a:solidFill>
                <a:prstClr val="white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632" y="6352241"/>
            <a:ext cx="36576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1088421"/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 defTabSz="1088421"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50" y="6430220"/>
            <a:ext cx="968356" cy="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4" r:id="rId21"/>
    <p:sldLayoutId id="2147483737" r:id="rId22"/>
    <p:sldLayoutId id="2147483739" r:id="rId23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35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99970" indent="-171416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86" indent="-171416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Calibri" panose="020F050202020403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42801" indent="-171416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217" indent="-171416" algn="l" defTabSz="91421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60">
          <p15:clr>
            <a:srgbClr val="F26B43"/>
          </p15:clr>
        </p15:guide>
        <p15:guide id="3" pos="7092">
          <p15:clr>
            <a:srgbClr val="F26B43"/>
          </p15:clr>
        </p15:guide>
        <p15:guide id="4" pos="594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1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y.vertica.com/download/vertica/client-drivers/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tica.com/ja-jp/trials/" TargetMode="External"/><Relationship Id="rId2" Type="http://schemas.openxmlformats.org/officeDocument/2006/relationships/hyperlink" Target="https://my.vertica.com/docs/9.0.x/HTML/index.htm#Authoring/ExtendingVertica/R/InstallingRForVertica.htm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Jupyter</a:t>
            </a:r>
            <a:r>
              <a:rPr lang="ja-JP" altLang="en-US" dirty="0"/>
              <a:t> </a:t>
            </a:r>
            <a:r>
              <a:rPr lang="en-US" altLang="ja-JP" dirty="0" smtClean="0"/>
              <a:t>notebook demo using Vertica </a:t>
            </a:r>
            <a:br>
              <a:rPr lang="en-US" altLang="ja-JP" dirty="0" smtClean="0"/>
            </a:br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/>
              <a:t>手</a:t>
            </a:r>
            <a:r>
              <a:rPr lang="ja-JP" altLang="en-US" smtClean="0"/>
              <a:t>順書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2018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/>
              <a:t>20</a:t>
            </a:r>
            <a:r>
              <a:rPr lang="ja-JP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71" y="2287762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ja-JP" altLang="en-US" dirty="0"/>
              <a:t>デフォル</a:t>
            </a:r>
            <a:r>
              <a:rPr lang="ja-JP" altLang="en-US" dirty="0" smtClean="0"/>
              <a:t>トの設定のまま、</a:t>
            </a:r>
            <a:r>
              <a:rPr lang="en-US" altLang="ja-JP" dirty="0" smtClean="0"/>
              <a:t>Instal</a:t>
            </a:r>
            <a:r>
              <a:rPr lang="en-US" altLang="ja-JP" dirty="0"/>
              <a:t>l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50089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9" y="2287761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ja-JP" dirty="0" smtClean="0"/>
              <a:t>Completed</a:t>
            </a:r>
            <a:r>
              <a:rPr lang="ja-JP" altLang="en-US" dirty="0" smtClean="0"/>
              <a:t>と表示されたら、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60480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9" y="2287760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altLang="ja-JP" dirty="0" smtClean="0"/>
              <a:t>Ski</a:t>
            </a:r>
            <a:r>
              <a:rPr lang="en-US" altLang="ja-JP" dirty="0"/>
              <a:t>p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60480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8" y="2287759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altLang="ja-JP" dirty="0" smtClean="0"/>
              <a:t>Finis</a:t>
            </a:r>
            <a:r>
              <a:rPr lang="en-US" altLang="ja-JP" dirty="0"/>
              <a:t>h</a:t>
            </a:r>
            <a:r>
              <a:rPr lang="ja-JP" altLang="en-US" smtClean="0"/>
              <a:t>を</a:t>
            </a:r>
            <a:r>
              <a:rPr lang="ja-JP" altLang="en-US" dirty="0" smtClean="0"/>
              <a:t>クリッ</a:t>
            </a:r>
            <a:r>
              <a:rPr lang="ja-JP" altLang="en-US" smtClean="0"/>
              <a:t>クし、インストールを終了します。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60480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0"/>
            </a:pPr>
            <a:r>
              <a:rPr lang="ja-JP" altLang="en-US" dirty="0"/>
              <a:t>スタートボタン→すべてのプログラム→</a:t>
            </a:r>
            <a:r>
              <a:rPr lang="en-US" altLang="ja-JP" dirty="0"/>
              <a:t>Anaconda3</a:t>
            </a:r>
            <a:r>
              <a:rPr lang="ja-JP" altLang="en-US" dirty="0"/>
              <a:t> </a:t>
            </a:r>
            <a:r>
              <a:rPr lang="en-US" altLang="ja-JP" dirty="0"/>
              <a:t>(64-bit)</a:t>
            </a:r>
            <a:r>
              <a:rPr lang="ja-JP" altLang="en-US" dirty="0"/>
              <a:t>から、</a:t>
            </a:r>
            <a:r>
              <a:rPr lang="en-US" altLang="ja-JP" dirty="0"/>
              <a:t>Anaconda</a:t>
            </a:r>
            <a:r>
              <a:rPr lang="ja-JP" altLang="en-US" dirty="0"/>
              <a:t> </a:t>
            </a:r>
            <a:r>
              <a:rPr lang="en-US" altLang="ja-JP" dirty="0" smtClean="0"/>
              <a:t>Promp</a:t>
            </a:r>
            <a:r>
              <a:rPr lang="en-US" altLang="ja-JP" dirty="0"/>
              <a:t>t</a:t>
            </a:r>
            <a:r>
              <a:rPr lang="ja-JP" altLang="en-US" dirty="0" smtClean="0"/>
              <a:t>を</a:t>
            </a:r>
            <a:r>
              <a:rPr lang="ja-JP" altLang="en-US" dirty="0"/>
              <a:t>起動します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ja-JP" altLang="en-US" dirty="0"/>
              <a:t>プロンプ</a:t>
            </a:r>
            <a:r>
              <a:rPr lang="ja-JP" altLang="en-US" dirty="0" smtClean="0"/>
              <a:t>ト</a:t>
            </a:r>
            <a:r>
              <a:rPr lang="ja-JP" altLang="en-US" dirty="0"/>
              <a:t>画</a:t>
            </a:r>
            <a:r>
              <a:rPr lang="ja-JP" altLang="en-US" dirty="0" smtClean="0"/>
              <a:t>面上で、下記を実行します。途中、「</a:t>
            </a:r>
            <a:r>
              <a:rPr lang="en-US" altLang="ja-JP" dirty="0" smtClean="0"/>
              <a:t>y</a:t>
            </a:r>
            <a:r>
              <a:rPr lang="ja-JP" altLang="en-US" dirty="0" smtClean="0"/>
              <a:t>」を入力し更新します。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pPr marL="457200" indent="-457200">
              <a:buFont typeface="+mj-lt"/>
              <a:buAutoNum type="arabicPeriod" startAt="10"/>
            </a:pPr>
            <a:r>
              <a:rPr lang="ja-JP" altLang="en-US" dirty="0" smtClean="0"/>
              <a:t>続いて、</a:t>
            </a:r>
            <a:r>
              <a:rPr lang="en-US" altLang="ja-JP" dirty="0" err="1" smtClean="0"/>
              <a:t>sqlalchemy</a:t>
            </a:r>
            <a:r>
              <a:rPr lang="ja-JP" altLang="en-US" dirty="0" smtClean="0"/>
              <a:t>を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するために、下記を実行します。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pPr marL="457200" indent="-457200">
              <a:buFont typeface="+mj-lt"/>
              <a:buAutoNum type="arabicPeriod" startAt="10"/>
            </a:pPr>
            <a:r>
              <a:rPr lang="en-US" altLang="ja-JP" dirty="0" err="1" smtClean="0"/>
              <a:t>sqlalchemy</a:t>
            </a:r>
            <a:r>
              <a:rPr lang="en-US" altLang="ja-JP" dirty="0" smtClean="0"/>
              <a:t>-vertica</a:t>
            </a:r>
            <a:r>
              <a:rPr lang="ja-JP" altLang="en-US" dirty="0" smtClean="0"/>
              <a:t>をインストールします。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pPr marL="457200" indent="-457200">
              <a:buFont typeface="+mj-lt"/>
              <a:buAutoNum type="arabicPeriod" startAt="10"/>
            </a:pPr>
            <a:r>
              <a:rPr lang="en-US" altLang="ja-JP" dirty="0" err="1"/>
              <a:t>i</a:t>
            </a:r>
            <a:r>
              <a:rPr lang="en-US" altLang="ja-JP" dirty="0" err="1" smtClean="0"/>
              <a:t>python-sql</a:t>
            </a:r>
            <a:r>
              <a:rPr lang="ja-JP" altLang="en-US" dirty="0" smtClean="0"/>
              <a:t>をインストールします。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 smtClean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pPr marL="457200" indent="-457200">
              <a:buFont typeface="+mj-lt"/>
              <a:buAutoNum type="arabicPeriod" startAt="10"/>
            </a:pPr>
            <a:endParaRPr lang="en-US" altLang="ja-JP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590800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(base) C:\Users\</a:t>
            </a:r>
            <a:r>
              <a:rPr lang="en-US" sz="1467" dirty="0" err="1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generaluser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&gt; 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conda 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update -n base 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conda</a:t>
            </a:r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491900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(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base) C:\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Users\</a:t>
            </a:r>
            <a:r>
              <a:rPr lang="en-US" sz="1467" dirty="0" err="1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generaluser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&gt; conda 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update sqlalchemy</a:t>
            </a:r>
            <a:endParaRPr lang="en-US" sz="1467" dirty="0" smtClean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4375959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(base) C:\Users\</a:t>
            </a:r>
            <a:r>
              <a:rPr lang="en-US" sz="1467" dirty="0" err="1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generaluser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&gt; 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pip </a:t>
            </a:r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install sqlalchemy-vertica[pyodbc,vertica-python]</a:t>
            </a:r>
            <a:endParaRPr lang="en-US" sz="1467" dirty="0" smtClean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5230161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(base) C:\Users\</a:t>
            </a:r>
            <a:r>
              <a:rPr lang="en-US" sz="1467" dirty="0" err="1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generaluser</a:t>
            </a:r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&gt;</a:t>
            </a:r>
            <a:r>
              <a:rPr lang="ja-JP" altLang="en-US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 </a:t>
            </a:r>
            <a:r>
              <a:rPr lang="en-US" altLang="ja-JP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pip install </a:t>
            </a:r>
            <a:r>
              <a:rPr lang="en-US" altLang="ja-JP" sz="1467" dirty="0" err="1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ipython-sql</a:t>
            </a:r>
            <a:endParaRPr lang="en-US" sz="1467" dirty="0" smtClean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</a:t>
            </a:r>
            <a:r>
              <a:rPr lang="ja-JP" altLang="en-US" dirty="0" smtClean="0"/>
              <a:t>：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Web</a:t>
            </a:r>
            <a:r>
              <a:rPr lang="ja-JP" altLang="en-US" dirty="0" smtClean="0"/>
              <a:t>ブラウザにて、「</a:t>
            </a:r>
            <a:r>
              <a:rPr lang="en-US" altLang="ja-JP" dirty="0">
                <a:hlinkClick r:id="rId2"/>
              </a:rPr>
              <a:t>https://my.vertica.com/download/vertica/client-drivers</a:t>
            </a:r>
            <a:r>
              <a:rPr lang="en-US" altLang="ja-JP" dirty="0" smtClean="0">
                <a:hlinkClick r:id="rId2"/>
              </a:rPr>
              <a:t>/</a:t>
            </a:r>
            <a:r>
              <a:rPr lang="ja-JP" altLang="en-US" dirty="0" smtClean="0"/>
              <a:t>」にアクセスし、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をダウンロードします。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ダウンロー</a:t>
            </a:r>
            <a:r>
              <a:rPr lang="ja-JP" altLang="en-US" dirty="0" smtClean="0"/>
              <a:t>ド後、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ファイル（例：</a:t>
            </a:r>
            <a:r>
              <a:rPr lang="en-US" altLang="ja-JP" dirty="0" smtClean="0"/>
              <a:t>VerticaSetup-9.0.1-4.exe</a:t>
            </a:r>
            <a:r>
              <a:rPr lang="ja-JP" altLang="en-US" dirty="0" smtClean="0"/>
              <a:t>）をクリックし、インストーラーを起動します。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インストーラ</a:t>
            </a:r>
            <a:r>
              <a:rPr lang="ja-JP" altLang="en-US" dirty="0" smtClean="0"/>
              <a:t>ーが開いたら、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をクリックします。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352800"/>
            <a:ext cx="4645573" cy="31224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62800" y="6171316"/>
            <a:ext cx="609600" cy="22948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dirty="0" smtClean="0"/>
              <a:t>続いての画面で、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7" y="1905000"/>
            <a:ext cx="5810250" cy="3905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59782" y="5465618"/>
            <a:ext cx="817418" cy="2493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7" y="1905000"/>
            <a:ext cx="5810250" cy="390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 dirty="0" smtClean="0"/>
              <a:t>続いての画面で、</a:t>
            </a:r>
            <a:r>
              <a:rPr lang="en-US" altLang="ja-JP" dirty="0" smtClean="0"/>
              <a:t>Procee</a:t>
            </a:r>
            <a:r>
              <a:rPr lang="en-US" altLang="ja-JP" dirty="0"/>
              <a:t>d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59782" y="5465618"/>
            <a:ext cx="817418" cy="2493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0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7" y="1905000"/>
            <a:ext cx="5810250" cy="390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 dirty="0"/>
              <a:t>完</a:t>
            </a:r>
            <a:r>
              <a:rPr lang="ja-JP" altLang="en-US" dirty="0" smtClean="0"/>
              <a:t>了</a:t>
            </a:r>
            <a:r>
              <a:rPr lang="ja-JP" altLang="en-US" dirty="0"/>
              <a:t>画</a:t>
            </a:r>
            <a:r>
              <a:rPr lang="ja-JP" altLang="en-US" dirty="0" smtClean="0"/>
              <a:t>面</a:t>
            </a:r>
            <a:r>
              <a:rPr lang="ja-JP" altLang="en-US" dirty="0"/>
              <a:t>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Finis</a:t>
            </a:r>
            <a:r>
              <a:rPr lang="en-US" altLang="ja-JP" dirty="0"/>
              <a:t>h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77200" y="5455227"/>
            <a:ext cx="817418" cy="2493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ja-JP" altLang="en-US" dirty="0" smtClean="0"/>
              <a:t>「</a:t>
            </a:r>
            <a:r>
              <a:rPr lang="en-US" altLang="ja-JP" dirty="0"/>
              <a:t>C:\</a:t>
            </a:r>
            <a:r>
              <a:rPr lang="en-US" altLang="ja-JP" dirty="0" smtClean="0"/>
              <a:t>Windows\System32\odbcad32.exe</a:t>
            </a:r>
            <a:r>
              <a:rPr lang="ja-JP" altLang="en-US" dirty="0" smtClean="0"/>
              <a:t>」を起動します。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ja-JP" altLang="en-US" dirty="0"/>
              <a:t>システ</a:t>
            </a:r>
            <a:r>
              <a:rPr lang="ja-JP" altLang="en-US" dirty="0" smtClean="0"/>
              <a:t>ム</a:t>
            </a:r>
            <a:r>
              <a:rPr lang="en-US" altLang="ja-JP" dirty="0" smtClean="0"/>
              <a:t>DSN</a:t>
            </a:r>
            <a:r>
              <a:rPr lang="ja-JP" altLang="en-US" dirty="0" smtClean="0"/>
              <a:t>を選択し、「追加」をクリックします。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ja-JP" altLang="en-US" dirty="0"/>
              <a:t>デー</a:t>
            </a:r>
            <a:r>
              <a:rPr lang="ja-JP" altLang="en-US" dirty="0" smtClean="0"/>
              <a:t>タ</a:t>
            </a:r>
            <a:r>
              <a:rPr lang="ja-JP" altLang="en-US" dirty="0"/>
              <a:t>ソー</a:t>
            </a:r>
            <a:r>
              <a:rPr lang="ja-JP" altLang="en-US" dirty="0" smtClean="0"/>
              <a:t>スで「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」を選択します。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ja-JP" altLang="en-US" dirty="0"/>
              <a:t>下</a:t>
            </a:r>
            <a:r>
              <a:rPr lang="ja-JP" altLang="en-US" dirty="0" smtClean="0"/>
              <a:t>記の</a:t>
            </a:r>
            <a:r>
              <a:rPr lang="ja-JP" altLang="en-US" dirty="0"/>
              <a:t>情報</a:t>
            </a:r>
            <a:r>
              <a:rPr lang="ja-JP" altLang="en-US" dirty="0" smtClean="0"/>
              <a:t>を</a:t>
            </a:r>
            <a:r>
              <a:rPr lang="ja-JP" altLang="en-US" dirty="0"/>
              <a:t>入</a:t>
            </a:r>
            <a:r>
              <a:rPr lang="ja-JP" altLang="en-US" dirty="0" smtClean="0"/>
              <a:t>力し、「</a:t>
            </a:r>
            <a:r>
              <a:rPr lang="en-US" altLang="ja-JP" dirty="0" smtClean="0"/>
              <a:t>Test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Connection</a:t>
            </a:r>
            <a:r>
              <a:rPr lang="ja-JP" altLang="en-US" dirty="0" smtClean="0"/>
              <a:t>」で接続可能かどうか確認します。</a:t>
            </a:r>
            <a:endParaRPr lang="en-US" altLang="ja-JP" dirty="0" smtClean="0"/>
          </a:p>
          <a:p>
            <a:pPr marL="628616" lvl="1" indent="-457200"/>
            <a:r>
              <a:rPr lang="en-US" altLang="ja-JP" dirty="0" smtClean="0"/>
              <a:t>DSN</a:t>
            </a:r>
            <a:r>
              <a:rPr lang="ja-JP" altLang="en-US" dirty="0"/>
              <a:t> </a:t>
            </a:r>
            <a:r>
              <a:rPr lang="en-US" altLang="ja-JP" dirty="0" smtClean="0"/>
              <a:t>name: </a:t>
            </a:r>
            <a:r>
              <a:rPr lang="ja-JP" altLang="en-US" dirty="0" smtClean="0"/>
              <a:t>任意のデータソース名を入力してください。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/>
              <a:t>デ</a:t>
            </a:r>
            <a:r>
              <a:rPr lang="ja-JP" altLang="en-US" dirty="0" smtClean="0"/>
              <a:t>モ用の</a:t>
            </a:r>
            <a:r>
              <a:rPr lang="en-US" altLang="ja-JP" dirty="0" err="1" smtClean="0"/>
              <a:t>Jupyter</a:t>
            </a:r>
            <a:r>
              <a:rPr lang="ja-JP" altLang="en-US" dirty="0" smtClean="0"/>
              <a:t>ノートブック上は「</a:t>
            </a:r>
            <a:r>
              <a:rPr lang="en-US" altLang="ja-JP" dirty="0" err="1"/>
              <a:t>VerticaDSN</a:t>
            </a:r>
            <a:r>
              <a:rPr lang="ja-JP" altLang="en-US" dirty="0" smtClean="0"/>
              <a:t>」となっておりますのであわせるのが簡単です。</a:t>
            </a:r>
            <a:endParaRPr lang="en-US" altLang="ja-JP" dirty="0" smtClean="0"/>
          </a:p>
          <a:p>
            <a:pPr marL="628616" lvl="1" indent="-457200"/>
            <a:r>
              <a:rPr lang="en-US" dirty="0" smtClean="0"/>
              <a:t>Database:</a:t>
            </a:r>
            <a:r>
              <a:rPr lang="ja-JP" altLang="en-US" dirty="0" smtClean="0"/>
              <a:t> 接続される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のデータベース名を入力してください。</a:t>
            </a:r>
            <a:endParaRPr lang="en-US" dirty="0" smtClean="0"/>
          </a:p>
          <a:p>
            <a:pPr marL="628616" lvl="1" indent="-457200"/>
            <a:r>
              <a:rPr lang="en-US" dirty="0" smtClean="0"/>
              <a:t>Server:</a:t>
            </a:r>
            <a:r>
              <a:rPr lang="ja-JP" altLang="en-US" dirty="0" smtClean="0"/>
              <a:t> 接続される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アドレスを入力してください。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ロードバランサーを設定されている場合は、バックアップサーバーも入力し、「</a:t>
            </a:r>
            <a:r>
              <a:rPr lang="en-US" altLang="ja-JP" dirty="0" smtClean="0"/>
              <a:t>Use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connection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load</a:t>
            </a:r>
            <a:r>
              <a:rPr lang="ja-JP" altLang="en-US" dirty="0" smtClean="0"/>
              <a:t> </a:t>
            </a:r>
            <a:r>
              <a:rPr lang="en-US" altLang="ja-JP" dirty="0" smtClean="0"/>
              <a:t>balancing</a:t>
            </a:r>
            <a:r>
              <a:rPr lang="ja-JP" altLang="en-US" dirty="0" smtClean="0"/>
              <a:t>」にもチェックを入れます。</a:t>
            </a:r>
            <a:endParaRPr lang="en-US" dirty="0" smtClean="0"/>
          </a:p>
          <a:p>
            <a:pPr marL="628616" lvl="1" indent="-457200"/>
            <a:r>
              <a:rPr lang="en-US" dirty="0" smtClean="0"/>
              <a:t>User name:</a:t>
            </a:r>
            <a:r>
              <a:rPr lang="ja-JP" altLang="en-US" dirty="0" smtClean="0"/>
              <a:t> データベースの接続ユーザー名を入力します。</a:t>
            </a:r>
            <a:endParaRPr lang="en-US" dirty="0" smtClean="0"/>
          </a:p>
          <a:p>
            <a:pPr marL="628616" lvl="1" indent="-457200"/>
            <a:r>
              <a:rPr lang="en-US" dirty="0" smtClean="0"/>
              <a:t>Password:</a:t>
            </a:r>
            <a:r>
              <a:rPr lang="ja-JP" altLang="en-US" dirty="0" smtClean="0"/>
              <a:t> データベースの接続ユーザーのパスワードを入力します。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7"/>
            </a:pPr>
            <a:r>
              <a:rPr lang="ja-JP" altLang="en-US" dirty="0"/>
              <a:t>接</a:t>
            </a:r>
            <a:r>
              <a:rPr lang="ja-JP" altLang="en-US" dirty="0" smtClean="0"/>
              <a:t>続</a:t>
            </a:r>
            <a:r>
              <a:rPr lang="ja-JP" altLang="en-US" dirty="0"/>
              <a:t>確</a:t>
            </a:r>
            <a:r>
              <a:rPr lang="ja-JP" altLang="en-US" dirty="0" smtClean="0"/>
              <a:t>認が</a:t>
            </a:r>
            <a:r>
              <a:rPr lang="ja-JP" altLang="en-US" dirty="0"/>
              <a:t>取</a:t>
            </a:r>
            <a:r>
              <a:rPr lang="ja-JP" altLang="en-US" dirty="0" smtClean="0"/>
              <a:t>れたら、「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」をクリックし設定を完了します。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本ドキュメントの内容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セットアップ環境イメージ図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セットアップ手順概</a:t>
            </a:r>
            <a:r>
              <a:rPr lang="ja-JP" altLang="en-US" dirty="0" smtClean="0"/>
              <a:t>要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セットアップ手順詳細：</a:t>
            </a:r>
            <a:r>
              <a:rPr lang="en-US" altLang="ja-JP" dirty="0"/>
              <a:t>Vertica R</a:t>
            </a:r>
            <a:r>
              <a:rPr lang="ja-JP" altLang="en-US" dirty="0"/>
              <a:t>パッケージセットアップ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セットアップ手順詳細：サンプルテーブル・データの作成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 smtClean="0"/>
              <a:t>データソース設定の画面例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24001"/>
            <a:ext cx="3943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 </a:t>
            </a:r>
            <a:r>
              <a:rPr lang="en-US" altLang="ja-JP" dirty="0"/>
              <a:t>R</a:t>
            </a:r>
            <a:r>
              <a:rPr lang="ja-JP" altLang="en-US" dirty="0"/>
              <a:t>パッケージセットアップ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必要なライブラリをインストールします。</a:t>
            </a:r>
            <a:endParaRPr lang="en-US" altLang="ja-JP" dirty="0"/>
          </a:p>
          <a:p>
            <a:pPr marL="628616" lvl="1" indent="-457200"/>
            <a:r>
              <a:rPr lang="en-US" dirty="0"/>
              <a:t>RHEL/CentOS - </a:t>
            </a:r>
            <a:r>
              <a:rPr lang="en-US" dirty="0" err="1"/>
              <a:t>libfortran</a:t>
            </a:r>
            <a:r>
              <a:rPr lang="en-US" dirty="0"/>
              <a:t>, </a:t>
            </a:r>
            <a:r>
              <a:rPr lang="en-US" dirty="0" err="1"/>
              <a:t>xz</a:t>
            </a:r>
            <a:r>
              <a:rPr lang="en-US" dirty="0"/>
              <a:t>-libs, </a:t>
            </a:r>
            <a:r>
              <a:rPr lang="en-US" dirty="0" err="1" smtClean="0"/>
              <a:t>libgomp</a:t>
            </a:r>
            <a:endParaRPr lang="en-US" dirty="0" smtClean="0"/>
          </a:p>
          <a:p>
            <a:pPr marL="628616" lvl="1" indent="-457200"/>
            <a:r>
              <a:rPr lang="ja-JP" altLang="en-US" dirty="0"/>
              <a:t>参</a:t>
            </a:r>
            <a:r>
              <a:rPr lang="ja-JP" altLang="en-US" dirty="0" smtClean="0"/>
              <a:t>考：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my.vertica.com/docs/9.0.x/HTML/index.htm#Authoring/ExtendingVertica/R/InstallingRForVertica.htm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myVertica</a:t>
            </a:r>
            <a:r>
              <a:rPr lang="ja-JP" altLang="en-US" dirty="0" smtClean="0"/>
              <a:t>（</a:t>
            </a:r>
            <a:r>
              <a:rPr lang="en-US" altLang="ja-JP" dirty="0"/>
              <a:t>https://my.vertica.com/download/vertica/</a:t>
            </a:r>
            <a:r>
              <a:rPr lang="ja-JP" altLang="en-US" dirty="0" smtClean="0"/>
              <a:t>）より、</a:t>
            </a:r>
            <a:r>
              <a:rPr lang="en-US" altLang="ja-JP" dirty="0" smtClean="0"/>
              <a:t>R</a:t>
            </a:r>
            <a:r>
              <a:rPr lang="ja-JP" altLang="en-US" dirty="0" smtClean="0"/>
              <a:t>パッケージをダウンロードします。</a:t>
            </a:r>
            <a:endParaRPr lang="en-US" altLang="ja-JP" dirty="0"/>
          </a:p>
          <a:p>
            <a:pPr marL="628616" lvl="1" indent="-457200"/>
            <a:r>
              <a:rPr lang="en-US" dirty="0" err="1" smtClean="0"/>
              <a:t>myVertica</a:t>
            </a:r>
            <a:r>
              <a:rPr lang="ja-JP" altLang="en-US" dirty="0" smtClean="0"/>
              <a:t>の登録の方法などにつきましては、日本語ガイドを参照ください。（</a:t>
            </a:r>
            <a:r>
              <a:rPr lang="en-US" altLang="ja-JP" dirty="0">
                <a:hlinkClick r:id="rId3"/>
              </a:rPr>
              <a:t>https://www.vertica.com/ja-jp/trials/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R</a:t>
            </a:r>
            <a:r>
              <a:rPr lang="ja-JP" altLang="en-US" dirty="0"/>
              <a:t>パッケー</a:t>
            </a:r>
            <a:r>
              <a:rPr lang="ja-JP" altLang="en-US" dirty="0" smtClean="0"/>
              <a:t>ジを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サーバー上（全ノード上）にインストールします。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953000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# rpm –ivh vertica-R-lang-9.0.1-0.x86_64.RHEL6.rpm</a:t>
            </a:r>
          </a:p>
        </p:txBody>
      </p:sp>
    </p:spTree>
    <p:extLst>
      <p:ext uri="{BB962C8B-B14F-4D97-AF65-F5344CB8AC3E}">
        <p14:creationId xmlns:p14="http://schemas.microsoft.com/office/powerpoint/2010/main" val="8981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セットアップ手順詳細：サンプルテーブル・データの作成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サンプルデータの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ファイルを</a:t>
            </a:r>
            <a:r>
              <a:rPr lang="en-US" altLang="ja-JP" dirty="0" smtClean="0"/>
              <a:t>Vertica</a:t>
            </a:r>
            <a:r>
              <a:rPr lang="ja-JP" altLang="en-US" dirty="0"/>
              <a:t>サーバ</a:t>
            </a:r>
            <a:r>
              <a:rPr lang="ja-JP" altLang="en-US" dirty="0" smtClean="0"/>
              <a:t>ー上の「</a:t>
            </a:r>
            <a:r>
              <a:rPr lang="en-US" altLang="ja-JP" dirty="0" smtClean="0"/>
              <a:t>/home/</a:t>
            </a:r>
            <a:r>
              <a:rPr lang="en-US" altLang="ja-JP" dirty="0" err="1" smtClean="0"/>
              <a:t>dbadmin</a:t>
            </a:r>
            <a:r>
              <a:rPr lang="ja-JP" altLang="en-US" dirty="0" smtClean="0"/>
              <a:t>」以下に格納します。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手</a:t>
            </a:r>
            <a:r>
              <a:rPr lang="ja-JP" altLang="en-US" dirty="0" smtClean="0"/>
              <a:t>順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でデータを格納した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サーバーに</a:t>
            </a:r>
            <a:r>
              <a:rPr lang="en-US" altLang="ja-JP" dirty="0" err="1" smtClean="0"/>
              <a:t>dbadmin</a:t>
            </a:r>
            <a:r>
              <a:rPr lang="ja-JP" altLang="en-US" dirty="0" smtClean="0"/>
              <a:t>ユーザーで接続し、</a:t>
            </a:r>
            <a:r>
              <a:rPr lang="en-US" altLang="ja-JP" dirty="0" err="1" smtClean="0"/>
              <a:t>vsql</a:t>
            </a:r>
            <a:r>
              <a:rPr lang="ja-JP" altLang="en-US" dirty="0" smtClean="0"/>
              <a:t>を起動します。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下</a:t>
            </a:r>
            <a:r>
              <a:rPr lang="ja-JP" altLang="en-US" dirty="0" smtClean="0"/>
              <a:t>記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を実行し、テーブルを作成します。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124200"/>
            <a:ext cx="10436384" cy="2124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CREATE TABLE sm_consumption ( meterID int, dateUTC timestamp, value numeric(25,5) );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CREATE TABLE sm_weather ( dateUTC timestamp, temperature numeric(25,5), humidity numeric(25,5) );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CREATE TABLE sm_meters ( meterID int NOT NULL, residenceType int NOT NULL, latitude numeric(25,15) NOT NULL, longitude numeric(25,15) NOT NULL );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CREATE TABLE sm_residences ( id int NOT NULL, description varchar(15) NOT NULL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609" y="2362200"/>
            <a:ext cx="10436384" cy="318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 smtClean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$ /opt/vertica/bin/vsql</a:t>
            </a:r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セットアップ手順詳細：サンプルテーブル・データの作成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dirty="0" smtClean="0"/>
              <a:t>下記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を実行し、データをロードします。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914364"/>
            <a:ext cx="10436384" cy="1672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copy sm_consumption FROM '/home/dbadmin/sm_consumption.csv' delimiter ',';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copy sm_weather FROM '/home/dbadmin/sm_weather.csv' delimiter ',';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copy sm_meters FROM '/home/dbadmin/sm_meters.csv' delimiter ',';</a:t>
            </a:r>
          </a:p>
          <a:p>
            <a:endParaRPr lang="it-IT" sz="1467" dirty="0">
              <a:latin typeface="Courier New" panose="02070309020205020404" pitchFamily="49" charset="0"/>
              <a:ea typeface="Roboto Light" charset="0"/>
              <a:cs typeface="Courier New" panose="02070309020205020404" pitchFamily="49" charset="0"/>
            </a:endParaRPr>
          </a:p>
          <a:p>
            <a:r>
              <a:rPr lang="it-IT" sz="1467" dirty="0">
                <a:latin typeface="Courier New" panose="02070309020205020404" pitchFamily="49" charset="0"/>
                <a:ea typeface="Roboto Light" charset="0"/>
                <a:cs typeface="Courier New" panose="02070309020205020404" pitchFamily="49" charset="0"/>
              </a:rPr>
              <a:t>copy sm_residences FROM '/home/dbadmin/sm_residences.csv' delimiter ',';</a:t>
            </a:r>
          </a:p>
        </p:txBody>
      </p:sp>
    </p:spTree>
    <p:extLst>
      <p:ext uri="{BB962C8B-B14F-4D97-AF65-F5344CB8AC3E}">
        <p14:creationId xmlns:p14="http://schemas.microsoft.com/office/powerpoint/2010/main" val="28734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 dirty="0"/>
              <a:t>環</a:t>
            </a:r>
            <a:r>
              <a:rPr lang="ja-JP" altLang="en-US" dirty="0" smtClean="0"/>
              <a:t>境イメージ図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0924" y="2110153"/>
            <a:ext cx="5955324" cy="34114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ノート</a:t>
            </a:r>
            <a:r>
              <a:rPr lang="en-US" altLang="ja-JP" dirty="0" smtClean="0">
                <a:solidFill>
                  <a:schemeClr val="tx1"/>
                </a:solidFill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</a:rPr>
              <a:t>：</a:t>
            </a:r>
            <a:r>
              <a:rPr lang="en-US" altLang="ja-JP" dirty="0" smtClean="0">
                <a:solidFill>
                  <a:schemeClr val="tx1"/>
                </a:solidFill>
              </a:rPr>
              <a:t>Windows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7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64bit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139" y="4173882"/>
            <a:ext cx="1758462" cy="9202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ja-JP" altLang="en-US" dirty="0" smtClean="0"/>
              <a:t>ライブラリ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84175" y="4173882"/>
            <a:ext cx="1758462" cy="9202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 ODBC Driver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264769" y="3425296"/>
            <a:ext cx="2993781" cy="2321169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Vertica Database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459523" y="5263825"/>
            <a:ext cx="2637694" cy="1156006"/>
          </a:xfrm>
          <a:prstGeom prst="wedgeRoundRectCallout">
            <a:avLst>
              <a:gd name="adj1" fmla="val -6494"/>
              <a:gd name="adj2" fmla="val -6550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Anaconda</a:t>
            </a:r>
            <a:r>
              <a:rPr lang="ja-JP" altLang="en-US" sz="1600" dirty="0" smtClean="0"/>
              <a:t>をインストールし、</a:t>
            </a:r>
            <a:r>
              <a:rPr lang="en-US" altLang="ja-JP" sz="1600" dirty="0" smtClean="0"/>
              <a:t>python</a:t>
            </a:r>
            <a:r>
              <a:rPr lang="ja-JP" altLang="en-US" sz="1600" dirty="0" smtClean="0"/>
              <a:t>の必要なライブラリをインストールします。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437188" y="5263825"/>
            <a:ext cx="2637694" cy="1156006"/>
          </a:xfrm>
          <a:prstGeom prst="wedgeRoundRectCallout">
            <a:avLst>
              <a:gd name="adj1" fmla="val -7406"/>
              <a:gd name="adj2" fmla="val -6446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Vertica</a:t>
            </a:r>
            <a:r>
              <a:rPr lang="ja-JP" altLang="en-US" sz="1600" dirty="0" smtClean="0"/>
              <a:t>データベースに</a:t>
            </a:r>
            <a:r>
              <a:rPr lang="en-US" altLang="ja-JP" sz="1600" dirty="0" smtClean="0"/>
              <a:t>ODBC</a:t>
            </a:r>
            <a:r>
              <a:rPr lang="ja-JP" altLang="en-US" sz="1600" dirty="0" smtClean="0"/>
              <a:t>接続できるようにインストールします。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42637" y="4489942"/>
            <a:ext cx="182213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42637" y="4713997"/>
            <a:ext cx="1822132" cy="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329355" y="2767884"/>
            <a:ext cx="1758462" cy="92026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Jupyter</a:t>
            </a:r>
            <a:r>
              <a:rPr lang="ja-JP" altLang="en-US" dirty="0" smtClean="0"/>
              <a:t> </a:t>
            </a:r>
            <a:r>
              <a:rPr lang="en-US" altLang="ja-JP" dirty="0" smtClean="0"/>
              <a:t>Notebook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379687" y="1508233"/>
            <a:ext cx="2637694" cy="1156006"/>
          </a:xfrm>
          <a:prstGeom prst="wedgeRoundRectCallout">
            <a:avLst>
              <a:gd name="adj1" fmla="val -41617"/>
              <a:gd name="adj2" fmla="val 5730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Anaconda</a:t>
            </a:r>
            <a:r>
              <a:rPr lang="ja-JP" altLang="en-US" sz="1600" dirty="0" smtClean="0"/>
              <a:t>インストール時に</a:t>
            </a:r>
            <a:r>
              <a:rPr lang="en-US" altLang="ja-JP" sz="1600" dirty="0" err="1" smtClean="0"/>
              <a:t>Jupyter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Notebook</a:t>
            </a:r>
            <a:r>
              <a:rPr lang="ja-JP" altLang="en-US" sz="1600" dirty="0" smtClean="0"/>
              <a:t>もあわせてインストールします。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128211" y="3688147"/>
            <a:ext cx="348915" cy="4984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388287" y="3708409"/>
            <a:ext cx="348915" cy="498453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86673" y="3725775"/>
            <a:ext cx="309741" cy="46007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32835" y="3709795"/>
            <a:ext cx="309741" cy="4600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 dirty="0"/>
              <a:t>手</a:t>
            </a:r>
            <a:r>
              <a:rPr lang="ja-JP" altLang="en-US" dirty="0" smtClean="0"/>
              <a:t>順</a:t>
            </a:r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ノー</a:t>
            </a:r>
            <a:r>
              <a:rPr lang="ja-JP" altLang="en-US" dirty="0" smtClean="0"/>
              <a:t>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上に、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をインストールする。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＜参</a:t>
            </a:r>
            <a:r>
              <a:rPr lang="ja-JP" altLang="en-US" dirty="0"/>
              <a:t>考＞セットアップ手順詳細：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ノー</a:t>
            </a:r>
            <a:r>
              <a:rPr lang="ja-JP" altLang="en-US" dirty="0" smtClean="0"/>
              <a:t>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上に、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をインストールする。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＜参考＞</a:t>
            </a:r>
            <a:r>
              <a:rPr lang="ja-JP" altLang="en-US" dirty="0"/>
              <a:t>セットアップ手順詳細：</a:t>
            </a:r>
            <a:r>
              <a:rPr lang="en-US" altLang="ja-JP" dirty="0"/>
              <a:t>Vertica</a:t>
            </a:r>
            <a:r>
              <a:rPr lang="ja-JP" altLang="en-US" dirty="0"/>
              <a:t>ドライバーセットアップ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Veritca</a:t>
            </a:r>
            <a:r>
              <a:rPr lang="ja-JP" altLang="en-US" dirty="0" smtClean="0"/>
              <a:t>サーバー上に、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がインストールされていない場合は、</a:t>
            </a:r>
            <a:r>
              <a:rPr lang="en-US" altLang="ja-JP" dirty="0" smtClean="0"/>
              <a:t>R</a:t>
            </a:r>
            <a:r>
              <a:rPr lang="ja-JP" altLang="en-US" dirty="0" smtClean="0"/>
              <a:t>パッケージをインストールする。（</a:t>
            </a:r>
            <a:r>
              <a:rPr lang="en-US" altLang="ja-JP" dirty="0" smtClean="0"/>
              <a:t>R</a:t>
            </a:r>
            <a:r>
              <a:rPr lang="ja-JP" altLang="en-US" dirty="0" smtClean="0"/>
              <a:t>関連のステップを実行しない場合はインストール不要です。）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＜参考＞セットアップ手順詳細：</a:t>
            </a:r>
            <a:r>
              <a:rPr lang="en-US" altLang="ja-JP" dirty="0" smtClean="0"/>
              <a:t>Vertica</a:t>
            </a:r>
            <a:r>
              <a:rPr lang="ja-JP" altLang="en-US" dirty="0" smtClean="0"/>
              <a:t> </a:t>
            </a:r>
            <a:r>
              <a:rPr lang="en-US" altLang="ja-JP" dirty="0" smtClean="0"/>
              <a:t>R</a:t>
            </a:r>
            <a:r>
              <a:rPr lang="ja-JP" altLang="en-US" dirty="0" smtClean="0"/>
              <a:t>パッケージセットアップ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Vertica</a:t>
            </a:r>
            <a:r>
              <a:rPr lang="ja-JP" altLang="en-US" dirty="0" smtClean="0"/>
              <a:t>サーバー上にサンプルテーブル、データを作成します。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＜参考＞</a:t>
            </a:r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 dirty="0"/>
              <a:t>手</a:t>
            </a:r>
            <a:r>
              <a:rPr lang="ja-JP" altLang="en-US" dirty="0" smtClean="0"/>
              <a:t>順</a:t>
            </a:r>
            <a:r>
              <a:rPr lang="ja-JP" altLang="en-US" dirty="0"/>
              <a:t>詳</a:t>
            </a:r>
            <a:r>
              <a:rPr lang="ja-JP" altLang="en-US" dirty="0" smtClean="0"/>
              <a:t>細：</a:t>
            </a:r>
            <a:r>
              <a:rPr lang="ja-JP" altLang="en-US" dirty="0"/>
              <a:t>サンプ</a:t>
            </a:r>
            <a:r>
              <a:rPr lang="ja-JP" altLang="en-US" dirty="0" smtClean="0"/>
              <a:t>ルテーブル・データの作成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ス</a:t>
            </a:r>
            <a:r>
              <a:rPr lang="ja-JP" altLang="en-US" dirty="0"/>
              <a:t>タートボタン→すべてのプログラム→</a:t>
            </a:r>
            <a:r>
              <a:rPr lang="en-US" altLang="ja-JP" dirty="0"/>
              <a:t>Anaconda3</a:t>
            </a:r>
            <a:r>
              <a:rPr lang="ja-JP" altLang="en-US" dirty="0"/>
              <a:t> </a:t>
            </a:r>
            <a:r>
              <a:rPr lang="en-US" altLang="ja-JP" dirty="0"/>
              <a:t>(64-bit)</a:t>
            </a:r>
            <a:r>
              <a:rPr lang="ja-JP" altLang="en-US" dirty="0"/>
              <a:t>から、</a:t>
            </a:r>
            <a:r>
              <a:rPr lang="en-US" altLang="ja-JP" dirty="0"/>
              <a:t>Anaconda</a:t>
            </a:r>
            <a:r>
              <a:rPr lang="ja-JP" altLang="en-US" dirty="0"/>
              <a:t> </a:t>
            </a:r>
            <a:r>
              <a:rPr lang="en-US" altLang="ja-JP" dirty="0"/>
              <a:t>Navigator</a:t>
            </a:r>
            <a:r>
              <a:rPr lang="ja-JP" altLang="en-US" dirty="0"/>
              <a:t>を起動します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 smtClean="0"/>
              <a:t>Jupyter</a:t>
            </a:r>
            <a:r>
              <a:rPr lang="ja-JP" altLang="en-US" dirty="0" smtClean="0"/>
              <a:t> </a:t>
            </a:r>
            <a:r>
              <a:rPr lang="en-US" altLang="ja-JP" dirty="0"/>
              <a:t>notebook</a:t>
            </a:r>
            <a:r>
              <a:rPr lang="ja-JP" altLang="en-US" dirty="0"/>
              <a:t>を</a:t>
            </a:r>
            <a:r>
              <a:rPr lang="en-US" altLang="ja-JP" dirty="0"/>
              <a:t>Launch</a:t>
            </a:r>
            <a:r>
              <a:rPr lang="ja-JP" altLang="en-US" dirty="0"/>
              <a:t>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Smart Meter </a:t>
            </a:r>
            <a:r>
              <a:rPr lang="en-US" altLang="ja-JP" dirty="0" err="1"/>
              <a:t>Demo.ipynb</a:t>
            </a:r>
            <a:r>
              <a:rPr lang="ja-JP" altLang="en-US" dirty="0" smtClean="0"/>
              <a:t>」ファイルを選択し、開きます。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これでデモ用の</a:t>
            </a:r>
            <a:r>
              <a:rPr lang="ja-JP" altLang="en-US" dirty="0"/>
              <a:t>コマンド</a:t>
            </a:r>
            <a:r>
              <a:rPr lang="ja-JP" altLang="en-US" dirty="0" smtClean="0"/>
              <a:t>が実行可能となります。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</a:t>
            </a:r>
            <a:r>
              <a:rPr lang="ja-JP" altLang="en-US" dirty="0" smtClean="0"/>
              <a:t>プ</a:t>
            </a:r>
            <a:r>
              <a:rPr lang="ja-JP" altLang="en-US" dirty="0"/>
              <a:t>手</a:t>
            </a:r>
            <a:r>
              <a:rPr lang="ja-JP" altLang="en-US" dirty="0" smtClean="0"/>
              <a:t>順詳細：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Web</a:t>
            </a:r>
            <a:r>
              <a:rPr lang="ja-JP" altLang="en-US" dirty="0" smtClean="0"/>
              <a:t>ブラウザにて、「</a:t>
            </a:r>
            <a:r>
              <a:rPr lang="en-US" altLang="ja-JP" dirty="0"/>
              <a:t>https://www.anaconda.com/download/</a:t>
            </a:r>
            <a:r>
              <a:rPr lang="ja-JP" altLang="en-US" dirty="0" smtClean="0"/>
              <a:t>」にアクセスし、ノ</a:t>
            </a:r>
            <a:r>
              <a:rPr lang="ja-JP" altLang="en-US" dirty="0"/>
              <a:t>ート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をダウンロードする。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20111"/>
            <a:ext cx="8017042" cy="41564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95600" y="4876800"/>
            <a:ext cx="2133600" cy="12954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 dirty="0" smtClean="0"/>
              <a:t>ダウンロードした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ファイル（例：</a:t>
            </a:r>
            <a:r>
              <a:rPr lang="en-US" altLang="ja-JP" dirty="0" smtClean="0"/>
              <a:t>Anaconda3-5.1.0-Windows-x86_64.exe</a:t>
            </a:r>
            <a:r>
              <a:rPr lang="ja-JP" altLang="en-US" dirty="0" smtClean="0"/>
              <a:t>）をクリックし、インストール</a:t>
            </a:r>
            <a:r>
              <a:rPr lang="ja-JP" altLang="en-US" dirty="0"/>
              <a:t>開始</a:t>
            </a:r>
            <a:r>
              <a:rPr lang="ja-JP" altLang="en-US" dirty="0" smtClean="0"/>
              <a:t>します。下記画面で、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9" y="2264481"/>
            <a:ext cx="4886325" cy="3800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5638800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49" y="2280003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ja-JP" altLang="en-US" dirty="0" smtClean="0"/>
              <a:t>下記画面で、</a:t>
            </a:r>
            <a:r>
              <a:rPr lang="en-US" altLang="ja-JP" dirty="0" smtClean="0"/>
              <a:t>I</a:t>
            </a:r>
            <a:r>
              <a:rPr lang="ja-JP" altLang="en-US" dirty="0" smtClean="0"/>
              <a:t> </a:t>
            </a:r>
            <a:r>
              <a:rPr lang="en-US" altLang="ja-JP" dirty="0" smtClean="0"/>
              <a:t>Agre</a:t>
            </a:r>
            <a:r>
              <a:rPr lang="en-US" altLang="ja-JP" dirty="0"/>
              <a:t>e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50089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71" y="2287764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ja-JP" altLang="en-US" dirty="0" smtClean="0"/>
              <a:t>下記画面で、環境に応じていずれかのオプションを選択し、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50089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71" y="2287763"/>
            <a:ext cx="4886325" cy="3800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セットアップ手順詳細：</a:t>
            </a:r>
            <a:r>
              <a:rPr lang="en-US" altLang="ja-JP" dirty="0"/>
              <a:t>Anaconda</a:t>
            </a:r>
            <a:r>
              <a:rPr lang="ja-JP" altLang="en-US" dirty="0"/>
              <a:t>セットアップ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 dirty="0" smtClean="0"/>
              <a:t>下記画面で、</a:t>
            </a:r>
            <a:r>
              <a:rPr lang="en-US" altLang="ja-JP" dirty="0" smtClean="0"/>
              <a:t>Next</a:t>
            </a:r>
            <a:r>
              <a:rPr lang="ja-JP" altLang="en-US" dirty="0" smtClean="0"/>
              <a:t>をクリックします。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5650089"/>
            <a:ext cx="762000" cy="228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FVertica-TemplateFinal">
  <a:themeElements>
    <a:clrScheme name="Micro Focus 2017 -2">
      <a:dk1>
        <a:srgbClr val="212E35"/>
      </a:dk1>
      <a:lt1>
        <a:sysClr val="window" lastClr="FFFFFF"/>
      </a:lt1>
      <a:dk2>
        <a:srgbClr val="0079EF"/>
      </a:dk2>
      <a:lt2>
        <a:srgbClr val="29CEFE"/>
      </a:lt2>
      <a:accent1>
        <a:srgbClr val="C6179D"/>
      </a:accent1>
      <a:accent2>
        <a:srgbClr val="7425AD"/>
      </a:accent2>
      <a:accent3>
        <a:srgbClr val="231CA5"/>
      </a:accent3>
      <a:accent4>
        <a:srgbClr val="1668C1"/>
      </a:accent4>
      <a:accent5>
        <a:srgbClr val="29CEFE"/>
      </a:accent5>
      <a:accent6>
        <a:srgbClr val="2FD6C3"/>
      </a:accent6>
      <a:hlink>
        <a:srgbClr val="231CA5"/>
      </a:hlink>
      <a:folHlink>
        <a:srgbClr val="5EAE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t" anchorCtr="0">
        <a:spAutoFit/>
      </a:bodyPr>
      <a:lstStyle>
        <a:defPPr algn="ctr">
          <a:defRPr sz="1467" smtClean="0">
            <a:solidFill>
              <a:schemeClr val="bg1">
                <a:lumMod val="50000"/>
              </a:schemeClr>
            </a:solidFill>
            <a:latin typeface="+mn-lt"/>
            <a:ea typeface="Roboto Light" charset="0"/>
            <a:cs typeface="Robot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F_16x9_preso_w-examples_template_v2.potx [Read-Only]" id="{21AA86AC-6347-4059-B1BD-F59B6069C8D1}" vid="{6BCD3E10-DA8A-4F66-8661-1C7311451197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HPE">
      <a:majorFont>
        <a:latin typeface="Metric Bold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tric Regular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F04BD03322EA43846D7E6B0715CF7E" ma:contentTypeVersion="2" ma:contentTypeDescription="Create a new document." ma:contentTypeScope="" ma:versionID="7bc3bdac8355484aa96958338b7f24a0">
  <xsd:schema xmlns:xsd="http://www.w3.org/2001/XMLSchema" xmlns:xs="http://www.w3.org/2001/XMLSchema" xmlns:p="http://schemas.microsoft.com/office/2006/metadata/properties" xmlns:ns2="d8c5194f-5294-4b9d-bafc-fb3a8440a371" targetNamespace="http://schemas.microsoft.com/office/2006/metadata/properties" ma:root="true" ma:fieldsID="035f9ee7bd2d062ad6606e6a1d2e12af" ns2:_="">
    <xsd:import namespace="d8c5194f-5294-4b9d-bafc-fb3a8440a37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5194f-5294-4b9d-bafc-fb3a8440a3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06561-25B4-4111-B7EA-53006FD0AEBF}">
  <ds:schemaRefs>
    <ds:schemaRef ds:uri="http://purl.org/dc/dcmitype/"/>
    <ds:schemaRef ds:uri="http://schemas.microsoft.com/office/infopath/2007/PartnerControls"/>
    <ds:schemaRef ds:uri="d8c5194f-5294-4b9d-bafc-fb3a8440a371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4631C4-333F-4D86-9E01-ADCBE0E4EE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5194f-5294-4b9d-bafc-fb3a8440a3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577CA1-BAA6-44F1-8DC7-2405D192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HPE_Events_Metric_16x9_v2</Template>
  <TotalTime>14011</TotalTime>
  <Words>1686</Words>
  <Application>Microsoft Office PowerPoint</Application>
  <PresentationFormat>Widescreen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.AppleSystemUIFont</vt:lpstr>
      <vt:lpstr>Metric Regular</vt:lpstr>
      <vt:lpstr>MetricHPE</vt:lpstr>
      <vt:lpstr>Roboto Light</vt:lpstr>
      <vt:lpstr>メイリオ</vt:lpstr>
      <vt:lpstr>Arial</vt:lpstr>
      <vt:lpstr>Calibri</vt:lpstr>
      <vt:lpstr>Courier New</vt:lpstr>
      <vt:lpstr>HP Simplified</vt:lpstr>
      <vt:lpstr>Wingdings</vt:lpstr>
      <vt:lpstr>MFVertica-TemplateFinal</vt:lpstr>
      <vt:lpstr>Jupyter notebook demo using Vertica  セットアップ手順書</vt:lpstr>
      <vt:lpstr>本ドキュメントの内容</vt:lpstr>
      <vt:lpstr>セットアップ環境イメージ図</vt:lpstr>
      <vt:lpstr>セットアップ手順概要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セットアップ手順詳細：Anacondaセットアップ</vt:lpstr>
      <vt:lpstr>セットアップ手順詳細：Verticaドライバーセットアップ</vt:lpstr>
      <vt:lpstr>セットアップ手順詳細：Verticaドライバーセットアップ</vt:lpstr>
      <vt:lpstr>セットアップ手順詳細：Verticaドライバーセットアップ</vt:lpstr>
      <vt:lpstr>セットアップ手順詳細：Verticaドライバーセットアップ</vt:lpstr>
      <vt:lpstr>セットアップ手順詳細：Verticaドライバーセットアップ</vt:lpstr>
      <vt:lpstr>セットアップ手順詳細：Verticaドライバーセットアップ</vt:lpstr>
      <vt:lpstr>セットアップ手順詳細：Vertica Rパッケージセットアップ</vt:lpstr>
      <vt:lpstr>セットアップ手順詳細：サンプルテーブル・データの作成</vt:lpstr>
      <vt:lpstr>セットアップ手順詳細：サンプルテーブル・データの作成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Big Data Platform Software Portfolio</dc:title>
  <dc:creator>David Chien</dc:creator>
  <cp:lastModifiedBy>Obayashi, Kanako</cp:lastModifiedBy>
  <cp:revision>1217</cp:revision>
  <cp:lastPrinted>2017-09-04T05:35:30Z</cp:lastPrinted>
  <dcterms:created xsi:type="dcterms:W3CDTF">2015-10-29T05:40:59Z</dcterms:created>
  <dcterms:modified xsi:type="dcterms:W3CDTF">2018-03-19T10:24:13Z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2244148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0x01010006F04BD03322EA43846D7E6B0715CF7E</vt:lpwstr>
  </property>
</Properties>
</file>