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6" r:id="rId5"/>
    <p:sldId id="11459" r:id="rId6"/>
    <p:sldId id="11460" r:id="rId7"/>
    <p:sldId id="11468" r:id="rId8"/>
    <p:sldId id="11462" r:id="rId9"/>
    <p:sldId id="11475" r:id="rId10"/>
    <p:sldId id="11463" r:id="rId11"/>
    <p:sldId id="11456" r:id="rId12"/>
    <p:sldId id="273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BE1"/>
    <a:srgbClr val="ECECEC"/>
    <a:srgbClr val="5C307D"/>
    <a:srgbClr val="E6D8F0"/>
    <a:srgbClr val="F7E9F9"/>
    <a:srgbClr val="3F3F3F"/>
    <a:srgbClr val="F5F5F5"/>
    <a:srgbClr val="CCCCFF"/>
    <a:srgbClr val="633A8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81863" autoAdjust="0"/>
  </p:normalViewPr>
  <p:slideViewPr>
    <p:cSldViewPr snapToGrid="0" showGuides="1">
      <p:cViewPr varScale="1">
        <p:scale>
          <a:sx n="56" d="100"/>
          <a:sy n="56" d="100"/>
        </p:scale>
        <p:origin x="1144" y="44"/>
      </p:cViewPr>
      <p:guideLst>
        <p:guide orient="horz" pos="2200"/>
        <p:guide pos="3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5B45-4840-40CC-AB4E-5C7BC166DB2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3649-A02C-4EF9-8A52-F6E0AA007C5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4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9636-B650-492F-8248-D2E0876551F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648058EA-D8A7-4607-A85A-3B338B114058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C501087-9707-4036-B731-2AE090D4649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D2DE-B0E8-45EA-8406-63DF7DBF6C0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1AE-597F-4356-AF28-DC0EF79AEA0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3" y="1825625"/>
            <a:ext cx="38671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825625"/>
            <a:ext cx="38671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234-AD0D-4E09-9601-6E6D4E30E23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CF1A-0DD7-4E5C-9D9E-022A92752B4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3C7-68BA-4017-ACBC-646D8CACC1D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D706-3791-4FE9-9D24-1BF945B21D3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C818-8BD2-4B56-BD96-1B527BE8D6D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E31D-F2A6-470F-9217-19E8885386F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4430-BD17-4718-8F38-313DAA0236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8" b="50054"/>
          <a:stretch>
            <a:fillRect/>
          </a:stretch>
        </p:blipFill>
        <p:spPr bwMode="auto">
          <a:xfrm>
            <a:off x="0" y="0"/>
            <a:ext cx="12192000" cy="36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3654674"/>
          </a:xfrm>
          <a:prstGeom prst="rect">
            <a:avLst/>
          </a:prstGeom>
          <a:solidFill>
            <a:srgbClr val="5C30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581588" y="571134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7855416" y="388192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清华大学计算机系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631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2663508" y="4640604"/>
            <a:ext cx="7732034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指导老师： 王生原 副教授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学生： 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97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安之达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9636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524000" y="3770844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63" y="476460"/>
            <a:ext cx="3629025" cy="1143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6375" y="2545120"/>
            <a:ext cx="112792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适应</a:t>
            </a:r>
            <a:r>
              <a:rPr lang="en-US" altLang="zh-CN" sz="40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multi-OS</a:t>
            </a:r>
            <a:r>
              <a:rPr lang="zh-CN" altLang="en-US" sz="40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的集群任务分发工具</a:t>
            </a:r>
            <a:endParaRPr lang="en-US" altLang="zh-CN" sz="4000" dirty="0">
              <a:solidFill>
                <a:srgbClr val="F5F5F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毕业设计开题报告</a:t>
            </a:r>
            <a:endParaRPr lang="zh-CN" altLang="en-US" sz="2400" dirty="0">
              <a:solidFill>
                <a:srgbClr val="F5F5F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8" b="50054"/>
          <a:stretch>
            <a:fillRect/>
          </a:stretch>
        </p:blipFill>
        <p:spPr bwMode="auto">
          <a:xfrm>
            <a:off x="0" y="0"/>
            <a:ext cx="12192000" cy="36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-6842"/>
            <a:ext cx="12192000" cy="3654674"/>
          </a:xfrm>
          <a:prstGeom prst="rect">
            <a:avLst/>
          </a:prstGeom>
          <a:solidFill>
            <a:srgbClr val="5C30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TextBox 89"/>
          <p:cNvSpPr txBox="1"/>
          <p:nvPr/>
        </p:nvSpPr>
        <p:spPr>
          <a:xfrm>
            <a:off x="7824532" y="4823679"/>
            <a:ext cx="2679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清华大学 计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97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安之达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581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7855411" y="388193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感谢聆听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7555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2663508" y="5888775"/>
            <a:ext cx="773203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7560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52400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63" y="476460"/>
            <a:ext cx="3629025" cy="1143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0"/>
          <p:cNvSpPr>
            <a:spLocks noChangeArrowheads="1"/>
          </p:cNvSpPr>
          <p:nvPr/>
        </p:nvSpPr>
        <p:spPr bwMode="auto">
          <a:xfrm>
            <a:off x="1512888" y="1"/>
            <a:ext cx="9155113" cy="1203325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pic>
        <p:nvPicPr>
          <p:cNvPr id="4099" name="图片 39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38"/>
          <p:cNvSpPr>
            <a:spLocks noChangeArrowheads="1"/>
          </p:cNvSpPr>
          <p:nvPr/>
        </p:nvSpPr>
        <p:spPr bwMode="auto">
          <a:xfrm>
            <a:off x="1687513" y="3082926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A5A5A5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CONTENTS</a:t>
            </a:r>
            <a:endParaRPr lang="zh-CN" altLang="en-US" sz="3600" b="1">
              <a:solidFill>
                <a:srgbClr val="A5A5A5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grpSp>
        <p:nvGrpSpPr>
          <p:cNvPr id="4101" name="组合 42"/>
          <p:cNvGrpSpPr/>
          <p:nvPr/>
        </p:nvGrpSpPr>
        <p:grpSpPr bwMode="auto">
          <a:xfrm>
            <a:off x="1524000" y="1304925"/>
            <a:ext cx="9144000" cy="57150"/>
            <a:chOff x="0" y="0"/>
            <a:chExt cx="8816454" cy="66133"/>
          </a:xfrm>
        </p:grpSpPr>
        <p:sp>
          <p:nvSpPr>
            <p:cNvPr id="4102" name="矩形 13"/>
            <p:cNvSpPr>
              <a:spLocks noChangeArrowheads="1"/>
            </p:cNvSpPr>
            <p:nvPr/>
          </p:nvSpPr>
          <p:spPr bwMode="auto">
            <a:xfrm>
              <a:off x="0" y="0"/>
              <a:ext cx="5800300" cy="6598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03" name="矩形 14"/>
            <p:cNvSpPr>
              <a:spLocks noChangeArrowheads="1"/>
            </p:cNvSpPr>
            <p:nvPr/>
          </p:nvSpPr>
          <p:spPr bwMode="auto">
            <a:xfrm>
              <a:off x="5856027" y="144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4104" name="直接连接符 6"/>
          <p:cNvSpPr>
            <a:spLocks noChangeShapeType="1"/>
          </p:cNvSpPr>
          <p:nvPr/>
        </p:nvSpPr>
        <p:spPr bwMode="auto">
          <a:xfrm>
            <a:off x="6096001" y="6626225"/>
            <a:ext cx="4087813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11"/>
          <p:cNvSpPr>
            <a:spLocks noChangeArrowheads="1"/>
          </p:cNvSpPr>
          <p:nvPr/>
        </p:nvSpPr>
        <p:spPr bwMode="auto">
          <a:xfrm>
            <a:off x="3644900" y="2917826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目录</a:t>
            </a:r>
            <a:endParaRPr lang="zh-CN" altLang="en-US" dirty="0"/>
          </a:p>
        </p:txBody>
      </p:sp>
      <p:sp>
        <p:nvSpPr>
          <p:cNvPr id="4106" name="文本框 16"/>
          <p:cNvSpPr>
            <a:spLocks noChangeArrowheads="1"/>
          </p:cNvSpPr>
          <p:nvPr/>
        </p:nvSpPr>
        <p:spPr bwMode="auto">
          <a:xfrm>
            <a:off x="5049839" y="2903538"/>
            <a:ext cx="37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1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4107" name="文本框 18"/>
          <p:cNvSpPr>
            <a:spLocks noChangeArrowheads="1"/>
          </p:cNvSpPr>
          <p:nvPr/>
        </p:nvSpPr>
        <p:spPr bwMode="auto">
          <a:xfrm>
            <a:off x="5508625" y="297021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选题</a:t>
            </a:r>
            <a:endParaRPr lang="zh-CN" altLang="en-US" dirty="0"/>
          </a:p>
        </p:txBody>
      </p:sp>
      <p:sp>
        <p:nvSpPr>
          <p:cNvPr id="4108" name="直接连接符 19"/>
          <p:cNvSpPr>
            <a:spLocks noChangeShapeType="1"/>
          </p:cNvSpPr>
          <p:nvPr/>
        </p:nvSpPr>
        <p:spPr bwMode="auto">
          <a:xfrm flipH="1">
            <a:off x="5260976" y="3082926"/>
            <a:ext cx="246063" cy="246063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文本框 20"/>
          <p:cNvSpPr>
            <a:spLocks noChangeArrowheads="1"/>
          </p:cNvSpPr>
          <p:nvPr/>
        </p:nvSpPr>
        <p:spPr bwMode="auto">
          <a:xfrm>
            <a:off x="7605714" y="2913064"/>
            <a:ext cx="3778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2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4110" name="文本框 21"/>
          <p:cNvSpPr>
            <a:spLocks noChangeArrowheads="1"/>
          </p:cNvSpPr>
          <p:nvPr/>
        </p:nvSpPr>
        <p:spPr bwMode="auto">
          <a:xfrm>
            <a:off x="8094664" y="299402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背景</a:t>
            </a:r>
            <a:endParaRPr lang="zh-CN" altLang="en-US" sz="2000" dirty="0"/>
          </a:p>
        </p:txBody>
      </p:sp>
      <p:sp>
        <p:nvSpPr>
          <p:cNvPr id="4111" name="直接连接符 22"/>
          <p:cNvSpPr>
            <a:spLocks noChangeShapeType="1"/>
          </p:cNvSpPr>
          <p:nvPr/>
        </p:nvSpPr>
        <p:spPr bwMode="auto">
          <a:xfrm flipH="1">
            <a:off x="7848601" y="3082926"/>
            <a:ext cx="246063" cy="246063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文本框 23"/>
          <p:cNvSpPr>
            <a:spLocks noChangeArrowheads="1"/>
          </p:cNvSpPr>
          <p:nvPr/>
        </p:nvSpPr>
        <p:spPr bwMode="auto">
          <a:xfrm>
            <a:off x="5049839" y="3648017"/>
            <a:ext cx="37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4113" name="文本框 24"/>
          <p:cNvSpPr>
            <a:spLocks noChangeArrowheads="1"/>
          </p:cNvSpPr>
          <p:nvPr/>
        </p:nvSpPr>
        <p:spPr bwMode="auto">
          <a:xfrm>
            <a:off x="5508626" y="371469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4114" name="直接连接符 25"/>
          <p:cNvSpPr>
            <a:spLocks noChangeShapeType="1"/>
          </p:cNvSpPr>
          <p:nvPr/>
        </p:nvSpPr>
        <p:spPr bwMode="auto">
          <a:xfrm flipH="1">
            <a:off x="5260976" y="3827405"/>
            <a:ext cx="246063" cy="246062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4" name="椭圆 16"/>
          <p:cNvSpPr>
            <a:spLocks noChangeArrowheads="1"/>
          </p:cNvSpPr>
          <p:nvPr/>
        </p:nvSpPr>
        <p:spPr bwMode="auto">
          <a:xfrm>
            <a:off x="9894889" y="6346826"/>
            <a:ext cx="288925" cy="288925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华文楷体" panose="02010600040101010101" pitchFamily="2" charset="-122"/>
            </a:endParaRPr>
          </a:p>
        </p:txBody>
      </p:sp>
      <p:sp>
        <p:nvSpPr>
          <p:cNvPr id="4125" name="椭圆 17"/>
          <p:cNvSpPr>
            <a:spLocks noChangeArrowheads="1"/>
          </p:cNvSpPr>
          <p:nvPr/>
        </p:nvSpPr>
        <p:spPr bwMode="auto">
          <a:xfrm>
            <a:off x="10215564" y="6029326"/>
            <a:ext cx="288925" cy="2889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华文楷体" panose="02010600040101010101" pitchFamily="2" charset="-122"/>
            </a:endParaRPr>
          </a:p>
        </p:txBody>
      </p:sp>
      <p:sp>
        <p:nvSpPr>
          <p:cNvPr id="4126" name="直接连接符 7"/>
          <p:cNvSpPr>
            <a:spLocks noChangeShapeType="1"/>
          </p:cNvSpPr>
          <p:nvPr/>
        </p:nvSpPr>
        <p:spPr bwMode="auto">
          <a:xfrm>
            <a:off x="4802189" y="2994026"/>
            <a:ext cx="8809" cy="1296034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0"/>
          <p:cNvSpPr>
            <a:spLocks noChangeArrowheads="1"/>
          </p:cNvSpPr>
          <p:nvPr/>
        </p:nvSpPr>
        <p:spPr bwMode="auto">
          <a:xfrm>
            <a:off x="7606113" y="3645638"/>
            <a:ext cx="3770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24" name="文本框 21"/>
          <p:cNvSpPr>
            <a:spLocks noChangeArrowheads="1"/>
          </p:cNvSpPr>
          <p:nvPr/>
        </p:nvSpPr>
        <p:spPr bwMode="auto">
          <a:xfrm>
            <a:off x="8094664" y="3726599"/>
            <a:ext cx="1247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进度安排</a:t>
            </a:r>
            <a:endParaRPr lang="zh-CN" altLang="en-US" sz="2000" dirty="0"/>
          </a:p>
        </p:txBody>
      </p:sp>
      <p:sp>
        <p:nvSpPr>
          <p:cNvPr id="25" name="直接连接符 22"/>
          <p:cNvSpPr>
            <a:spLocks noChangeShapeType="1"/>
          </p:cNvSpPr>
          <p:nvPr/>
        </p:nvSpPr>
        <p:spPr bwMode="auto">
          <a:xfrm flipH="1">
            <a:off x="7848601" y="3815500"/>
            <a:ext cx="246063" cy="246063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/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2333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2512" y="2243328"/>
            <a:ext cx="83835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multi-OS + Cluster Management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multi-OS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：针对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集群的多内核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在不同功能节点上部署不同内核，为计算任务提供专能的隔离机制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在节点级别上可以对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负载有显著的性能提升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Cluster Management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提供集群上不同资源的管理功能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对于用户任务基于节点状态进行分发决策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设计更加适配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multi-OS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的集群管理工具，提供节点级的任务分发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目标是通过对任务与节点的更好匹配来实现集群整体性能的提升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06588" y="1688212"/>
            <a:ext cx="4178300" cy="461665"/>
            <a:chOff x="1906588" y="1273684"/>
            <a:chExt cx="4178300" cy="461665"/>
          </a:xfrm>
        </p:grpSpPr>
        <p:sp>
          <p:nvSpPr>
            <p:cNvPr id="28" name="TextBox 30"/>
            <p:cNvSpPr>
              <a:spLocks noChangeArrowheads="1"/>
            </p:cNvSpPr>
            <p:nvPr/>
          </p:nvSpPr>
          <p:spPr bwMode="auto">
            <a:xfrm>
              <a:off x="2087563" y="1273684"/>
              <a:ext cx="3997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3F3F3F"/>
                  </a:solidFill>
                  <a:ea typeface="华文楷体" panose="02010600040101010101" pitchFamily="2" charset="-122"/>
                </a:rPr>
                <a:t>选题内容</a:t>
              </a:r>
              <a:endPara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29" name="矩形 35"/>
            <p:cNvSpPr>
              <a:spLocks noChangeArrowheads="1"/>
            </p:cNvSpPr>
            <p:nvPr/>
          </p:nvSpPr>
          <p:spPr bwMode="auto">
            <a:xfrm>
              <a:off x="1906588" y="1416691"/>
              <a:ext cx="177216" cy="177217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5C307D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4160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Intel </a:t>
            </a:r>
            <a:r>
              <a:rPr lang="en-US" altLang="zh-CN" sz="2400" b="1" dirty="0" err="1">
                <a:solidFill>
                  <a:srgbClr val="3F3F3F"/>
                </a:solidFill>
                <a:ea typeface="华文楷体" panose="02010600040101010101" pitchFamily="2" charset="-122"/>
              </a:rPr>
              <a:t>mOS</a:t>
            </a:r>
            <a:endParaRPr lang="en-US" altLang="zh-CN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7465" y="1836230"/>
            <a:ext cx="802606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一种面向高性能计算集群的多内核软件设计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在不同节点上部署不同的内核：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LWK+L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inux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实现了计算任务与其余负载的资源与调度机制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隔离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0" y="3026410"/>
            <a:ext cx="67246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41608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核心技术问题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5695" y="1856740"/>
            <a:ext cx="84474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节点级别上性能表现出色，但在集群级别上性能提升不够明显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用户手动的任务分类与节点的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功能不匹配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隔离机制的引入让常规的集群管理工具无法做出正确的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任务分发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76335" y="6083301"/>
            <a:ext cx="2743200" cy="365125"/>
          </a:xfrm>
        </p:spPr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0" y="2963545"/>
            <a:ext cx="67246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3997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解决思路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1846580"/>
            <a:ext cx="64592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设计定制化的集群作业管理系统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使用更加粗粒度的信息来进行任务分发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自动化地、动态地进行负载的分析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3997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解决思路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1846580"/>
            <a:ext cx="645922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节点内核收集负载任务的粗粒度信息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在不影响计算任务调度的复杂度的前提下获取任务运行的信息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相比节点内的任务调度，任务分发所需的信息粒度更大，收集代价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更低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将信息发送给管理节点进行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迭代更新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3997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实验设计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5196" y="1840276"/>
            <a:ext cx="7136477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Baseline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mOS+slurm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与广泛使用的集群管理工具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slurm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对比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HPCG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miniFE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CCS-QCD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workload benchmark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模拟常见的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210" y="3442970"/>
            <a:ext cx="7894955" cy="2193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12888" y="3392995"/>
            <a:ext cx="8623301" cy="99597"/>
            <a:chOff x="457200" y="3075806"/>
            <a:chExt cx="8229600" cy="72008"/>
          </a:xfrm>
        </p:grpSpPr>
        <p:cxnSp>
          <p:nvCxnSpPr>
            <p:cNvPr id="29" name="直线箭头连接符 38"/>
            <p:cNvCxnSpPr/>
            <p:nvPr/>
          </p:nvCxnSpPr>
          <p:spPr>
            <a:xfrm>
              <a:off x="457200" y="3075806"/>
              <a:ext cx="8229600" cy="0"/>
            </a:xfrm>
            <a:prstGeom prst="straightConnector1">
              <a:avLst/>
            </a:prstGeom>
            <a:ln w="38100">
              <a:solidFill>
                <a:srgbClr val="7F0F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39"/>
            <p:cNvCxnSpPr/>
            <p:nvPr/>
          </p:nvCxnSpPr>
          <p:spPr>
            <a:xfrm>
              <a:off x="457200" y="3147814"/>
              <a:ext cx="8082840" cy="0"/>
            </a:xfrm>
            <a:prstGeom prst="line">
              <a:avLst/>
            </a:prstGeom>
            <a:ln w="19050">
              <a:solidFill>
                <a:srgbClr val="7F0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线连接符 40"/>
          <p:cNvCxnSpPr>
            <a:endCxn id="4" idx="2"/>
          </p:cNvCxnSpPr>
          <p:nvPr/>
        </p:nvCxnSpPr>
        <p:spPr>
          <a:xfrm flipV="1">
            <a:off x="2158404" y="2661616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1701" y="1955000"/>
            <a:ext cx="399213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毕设开题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33" name="直线连接符 40"/>
          <p:cNvCxnSpPr>
            <a:stCxn id="34" idx="0"/>
          </p:cNvCxnSpPr>
          <p:nvPr/>
        </p:nvCxnSpPr>
        <p:spPr>
          <a:xfrm flipV="1">
            <a:off x="2522875" y="3494497"/>
            <a:ext cx="0" cy="44883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102995" y="3943350"/>
            <a:ext cx="2839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本学期末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完成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mOS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分布式环境的部署与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baseline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实验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28" name="直线连接符 40"/>
          <p:cNvCxnSpPr>
            <a:endCxn id="31" idx="2"/>
          </p:cNvCxnSpPr>
          <p:nvPr/>
        </p:nvCxnSpPr>
        <p:spPr>
          <a:xfrm flipV="1">
            <a:off x="6042732" y="2670426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046029" y="1963175"/>
            <a:ext cx="399213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中期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中期检查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35" name="直线连接符 40"/>
          <p:cNvCxnSpPr>
            <a:endCxn id="36" idx="2"/>
          </p:cNvCxnSpPr>
          <p:nvPr/>
        </p:nvCxnSpPr>
        <p:spPr>
          <a:xfrm flipV="1">
            <a:off x="8555906" y="2649638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559838" y="1943022"/>
            <a:ext cx="399213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期末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最终答辩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37" name="直线连接符 40"/>
          <p:cNvCxnSpPr>
            <a:stCxn id="38" idx="0"/>
          </p:cNvCxnSpPr>
          <p:nvPr/>
        </p:nvCxnSpPr>
        <p:spPr>
          <a:xfrm flipV="1">
            <a:off x="7817550" y="3492593"/>
            <a:ext cx="0" cy="450634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498096" y="3943227"/>
            <a:ext cx="463890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期间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基于策略的表现进行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调优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baseline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实验进行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比较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1" name="直线连接符 40"/>
          <p:cNvCxnSpPr>
            <a:stCxn id="42" idx="0"/>
          </p:cNvCxnSpPr>
          <p:nvPr/>
        </p:nvCxnSpPr>
        <p:spPr>
          <a:xfrm flipV="1">
            <a:off x="5051919" y="3492592"/>
            <a:ext cx="0" cy="450635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782060" y="3943350"/>
            <a:ext cx="2540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本学期末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中期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基于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HPC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应用特点进行集群管理策略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实现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0d820b5-67cb-4723-b5dc-5639398c04e1"/>
  <p:tag name="COMMONDATA" val="eyJoZGlkIjoiZmY1NWFkNzUzYzg1ZjczZTAxNjZhODEzMWQyZWI5NGUifQ==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942</Words>
  <Application>WPS 演示</Application>
  <PresentationFormat>宽屏</PresentationFormat>
  <Paragraphs>175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SimHei</vt:lpstr>
      <vt:lpstr>华文楷体</vt:lpstr>
      <vt:lpstr>Microsoft YaHei</vt:lpstr>
      <vt:lpstr>Calibri</vt:lpstr>
      <vt:lpstr>Arial Unicode MS</vt:lpstr>
      <vt:lpstr>Calibri Light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Kaito</cp:lastModifiedBy>
  <cp:revision>864</cp:revision>
  <dcterms:created xsi:type="dcterms:W3CDTF">2014-08-08T13:32:00Z</dcterms:created>
  <dcterms:modified xsi:type="dcterms:W3CDTF">2022-12-08T01:43:33Z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6D8B5DAA5F97466F9956EE9B4F9FBB9B</vt:lpwstr>
  </property>
  <property fmtid="{D5CDD505-2E9C-101B-9397-08002B2CF9AE}" pid="3" name="KSOProductBuildVer">
    <vt:lpwstr>2052-11.1.0.12763</vt:lpwstr>
  </property>
</Properties>
</file>