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5" r:id="rId4"/>
    <p:sldId id="267" r:id="rId5"/>
    <p:sldId id="268" r:id="rId6"/>
    <p:sldId id="270" r:id="rId7"/>
    <p:sldId id="271" r:id="rId8"/>
    <p:sldId id="272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D8EC-D0E6-4385-960A-C5F3E9D8B20C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3C13-A1E9-4DC6-8DA4-8791CE9526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419" y="1794316"/>
            <a:ext cx="1020849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/>
              <a:t>HPC</a:t>
            </a:r>
            <a:r>
              <a:rPr lang="zh-CN" altLang="en-US" sz="2800" dirty="0"/>
              <a:t>任务时的性能。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F692-0E25-00EE-0628-E9C8A2227814}"/>
              </a:ext>
            </a:extLst>
          </p:cNvPr>
          <p:cNvSpPr txBox="1"/>
          <p:nvPr/>
        </p:nvSpPr>
        <p:spPr>
          <a:xfrm>
            <a:off x="1742302" y="3812059"/>
            <a:ext cx="8346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核心技术问题：在使用</a:t>
            </a:r>
            <a:r>
              <a:rPr lang="en-US" altLang="zh-CN" dirty="0"/>
              <a:t>multi-OS</a:t>
            </a:r>
            <a:r>
              <a:rPr lang="zh-CN" altLang="en-US" dirty="0"/>
              <a:t>思路的</a:t>
            </a:r>
            <a:r>
              <a:rPr lang="en-US" altLang="zh-CN" dirty="0"/>
              <a:t>HPC</a:t>
            </a:r>
            <a:r>
              <a:rPr lang="zh-CN" altLang="en-US" dirty="0"/>
              <a:t>集群上，集群管理工具无法获得硬件资源信息以进行分发。</a:t>
            </a:r>
            <a:endParaRPr lang="en-US" altLang="zh-CN" dirty="0"/>
          </a:p>
          <a:p>
            <a:r>
              <a:rPr lang="zh-CN" altLang="en-US" dirty="0"/>
              <a:t>先验信息：资源需求、局部性、最长轮转时间</a:t>
            </a:r>
            <a:endParaRPr lang="en-US" altLang="zh-CN" dirty="0"/>
          </a:p>
          <a:p>
            <a:r>
              <a:rPr lang="zh-CN" altLang="en-US" dirty="0"/>
              <a:t>解决思路：通过硬件资源管理权限的分离，让集群管理工具直接从节点内核处获得硬件资源的粗粒度先验信息</a:t>
            </a:r>
            <a:endParaRPr lang="en-US" altLang="zh-CN" dirty="0"/>
          </a:p>
          <a:p>
            <a:r>
              <a:rPr lang="zh-CN" altLang="en-US" dirty="0"/>
              <a:t>困难：内核级别上的整体先验信息。计算节点上不会部署先验信息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36394"/>
            <a:ext cx="10515600" cy="3256481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高性能任务的普及性（性能需求的重要性）</a:t>
            </a:r>
            <a:endParaRPr lang="en-US" altLang="zh-CN" dirty="0"/>
          </a:p>
          <a:p>
            <a:pPr lvl="1"/>
            <a:r>
              <a:rPr lang="zh-CN" altLang="en-US" dirty="0"/>
              <a:t>超级计算机硬件的发展</a:t>
            </a:r>
          </a:p>
          <a:p>
            <a:pPr lvl="1"/>
            <a:r>
              <a:rPr lang="zh-CN" altLang="en-US" dirty="0"/>
              <a:t>深度学习等领域的科研需求</a:t>
            </a:r>
            <a:endParaRPr lang="en-US" altLang="zh-CN" dirty="0"/>
          </a:p>
          <a:p>
            <a:pPr lvl="1"/>
            <a:r>
              <a:rPr lang="zh-CN" altLang="en-US" dirty="0"/>
              <a:t>常规的服务器集群上计算密集任务的增多</a:t>
            </a:r>
            <a:endParaRPr lang="en-US" altLang="zh-CN" dirty="0"/>
          </a:p>
          <a:p>
            <a:r>
              <a:rPr lang="zh-CN" altLang="en-US" dirty="0"/>
              <a:t>集群层次管理的重要性</a:t>
            </a:r>
            <a:endParaRPr lang="en-US" altLang="zh-CN" dirty="0"/>
          </a:p>
          <a:p>
            <a:pPr lvl="1"/>
            <a:r>
              <a:rPr lang="zh-CN" altLang="en-US" dirty="0"/>
              <a:t>大量的集群管理软件：</a:t>
            </a:r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en-US" altLang="zh-CN" dirty="0"/>
              <a:t>slurm</a:t>
            </a:r>
          </a:p>
          <a:p>
            <a:pPr lvl="1"/>
            <a:r>
              <a:rPr lang="zh-CN" altLang="en-US" dirty="0"/>
              <a:t>任务分发：帮助节点进行调度决策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1690688"/>
            <a:ext cx="1020849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>
                <a:sym typeface="+mn-ea"/>
              </a:rPr>
              <a:t>HPC</a:t>
            </a:r>
            <a:r>
              <a:rPr lang="zh-CN" altLang="en-US" sz="2800" dirty="0">
                <a:sym typeface="+mn-ea"/>
              </a:rPr>
              <a:t>任务时的性能。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困难与技术缺失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961255"/>
          </a:xfrm>
        </p:spPr>
        <p:txBody>
          <a:bodyPr>
            <a:normAutofit/>
          </a:bodyPr>
          <a:lstStyle/>
          <a:p>
            <a:r>
              <a:rPr lang="en-US" altLang="zh-CN" dirty="0"/>
              <a:t>HPC</a:t>
            </a:r>
            <a:r>
              <a:rPr lang="zh-CN" altLang="en-US" dirty="0"/>
              <a:t>任务对调度的需求差异：</a:t>
            </a:r>
            <a:endParaRPr lang="en-US" altLang="zh-CN" dirty="0"/>
          </a:p>
          <a:p>
            <a:pPr lvl="1"/>
            <a:r>
              <a:rPr lang="en-US" altLang="zh-CN" dirty="0"/>
              <a:t>avgJCT VS maxJCT</a:t>
            </a:r>
          </a:p>
          <a:p>
            <a:pPr lvl="1"/>
            <a:r>
              <a:rPr lang="en-US" altLang="zh-CN" dirty="0"/>
              <a:t>sync &amp; IPC</a:t>
            </a:r>
          </a:p>
          <a:p>
            <a:pPr lvl="1"/>
            <a:r>
              <a:rPr lang="en-US" altLang="zh-CN" dirty="0"/>
              <a:t>cache pollution</a:t>
            </a:r>
          </a:p>
          <a:p>
            <a:r>
              <a:rPr lang="zh-CN" altLang="en-US" dirty="0"/>
              <a:t>现有策略：计算节点、服务节点隔离（</a:t>
            </a:r>
            <a:r>
              <a:rPr lang="en-US" altLang="zh-CN" dirty="0"/>
              <a:t>multi-OS</a:t>
            </a:r>
            <a:r>
              <a:rPr lang="zh-CN" altLang="en-US" dirty="0"/>
              <a:t>）；兼容多种策略的调度框架（</a:t>
            </a:r>
            <a:r>
              <a:rPr lang="en-US" altLang="zh-CN" dirty="0"/>
              <a:t>ghOSt</a:t>
            </a:r>
            <a:r>
              <a:rPr lang="zh-CN" altLang="en-US" dirty="0"/>
              <a:t>）；对任务进行先验处理的调度策略（</a:t>
            </a:r>
            <a:r>
              <a:rPr lang="en-US" altLang="zh-CN" dirty="0"/>
              <a:t>ursa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获取先验信息的困难：硬件资源管理权限被节点进行了隔离（</a:t>
            </a:r>
            <a:r>
              <a:rPr lang="en-US" altLang="zh-CN" dirty="0"/>
              <a:t>…</a:t>
            </a:r>
            <a:r>
              <a:rPr lang="zh-CN" altLang="en-US" dirty="0"/>
              <a:t>），导致集群管理工具没有办法进行直接的监控与获取。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69673"/>
            <a:ext cx="10515600" cy="29072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集群层次上进行的任务分发</a:t>
            </a:r>
            <a:r>
              <a:rPr lang="en-US" altLang="zh-CN" dirty="0"/>
              <a:t>+</a:t>
            </a:r>
            <a:r>
              <a:rPr lang="zh-CN" altLang="en-US" dirty="0"/>
              <a:t>底层系统上的调度机制协作</a:t>
            </a:r>
            <a:endParaRPr lang="en-US" altLang="zh-CN" dirty="0"/>
          </a:p>
          <a:p>
            <a:r>
              <a:rPr lang="zh-CN" altLang="en-US" dirty="0"/>
              <a:t>集群管理工具：实现计算节点与服务节点的分离和规划、任务分发，可以通过监视完成负载先验信息的获取</a:t>
            </a:r>
          </a:p>
          <a:p>
            <a:r>
              <a:rPr lang="zh-CN" altLang="en-US" dirty="0"/>
              <a:t>操作系统：资源和调度的隔离，独立、简洁的调度策略</a:t>
            </a:r>
            <a:endParaRPr lang="en-US" altLang="zh-CN" dirty="0"/>
          </a:p>
          <a:p>
            <a:r>
              <a:rPr lang="zh-CN" altLang="en-US" dirty="0"/>
              <a:t>相对集群管理：不直接从硬件信息来获取先验信息，而是从内核的返回获取</a:t>
            </a:r>
            <a:endParaRPr lang="en-US" altLang="zh-CN" dirty="0"/>
          </a:p>
          <a:p>
            <a:r>
              <a:rPr lang="zh-CN" altLang="en-US" dirty="0"/>
              <a:t>相对</a:t>
            </a:r>
            <a:r>
              <a:rPr lang="en-US" altLang="zh-CN" dirty="0"/>
              <a:t>multi-OS</a:t>
            </a:r>
            <a:r>
              <a:rPr lang="zh-CN" altLang="en-US" dirty="0"/>
              <a:t>：提供额外的粗粒度信息收集与返回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20849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>
                <a:sym typeface="+mn-ea"/>
              </a:rPr>
              <a:t>HPC</a:t>
            </a:r>
            <a:r>
              <a:rPr lang="zh-CN" altLang="en-US" sz="2800" dirty="0">
                <a:sym typeface="+mn-ea"/>
              </a:rPr>
              <a:t>任务时的性能。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非平凡性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69673"/>
            <a:ext cx="10515600" cy="2907290"/>
          </a:xfrm>
        </p:spPr>
        <p:txBody>
          <a:bodyPr>
            <a:normAutofit/>
          </a:bodyPr>
          <a:lstStyle/>
          <a:p>
            <a:r>
              <a:rPr lang="zh-CN" altLang="en-US" dirty="0"/>
              <a:t>直接在</a:t>
            </a:r>
            <a:r>
              <a:rPr lang="en-US" altLang="zh-CN" dirty="0"/>
              <a:t>mOS</a:t>
            </a:r>
            <a:r>
              <a:rPr lang="zh-CN" altLang="en-US" dirty="0"/>
              <a:t>上部署</a:t>
            </a:r>
            <a:r>
              <a:rPr lang="en-US" altLang="zh-CN" dirty="0"/>
              <a:t>slurm</a:t>
            </a:r>
            <a:r>
              <a:rPr lang="zh-CN" altLang="en-US" dirty="0"/>
              <a:t>：不同管理工具对于资源管理的冲突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multi-OS</a:t>
            </a:r>
            <a:r>
              <a:rPr lang="zh-CN" altLang="en-US" dirty="0"/>
              <a:t>的修改：</a:t>
            </a:r>
            <a:r>
              <a:rPr lang="en-US" altLang="zh-CN" dirty="0"/>
              <a:t>LWK</a:t>
            </a:r>
            <a:r>
              <a:rPr lang="zh-CN" altLang="en-US" dirty="0"/>
              <a:t>本身变得</a:t>
            </a:r>
            <a:r>
              <a:rPr lang="en-US" altLang="zh-CN" dirty="0"/>
              <a:t>heavy</a:t>
            </a:r>
            <a:r>
              <a:rPr lang="zh-CN" altLang="en-US" dirty="0"/>
              <a:t>，导致调度效率和</a:t>
            </a:r>
            <a:r>
              <a:rPr lang="en-US" altLang="zh-CN" dirty="0"/>
              <a:t>syscall</a:t>
            </a:r>
            <a:r>
              <a:rPr lang="zh-CN" altLang="en-US" dirty="0"/>
              <a:t>相应速度的</a:t>
            </a:r>
            <a:r>
              <a:rPr lang="en-US" altLang="zh-CN" dirty="0"/>
              <a:t>trade-off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获取粗粒度信息的困难：需要内核增加对于硬件资源使用的统计以及额外的返回，额外的通信系统调用，同时保证</a:t>
            </a:r>
            <a:r>
              <a:rPr lang="en-US" altLang="zh-CN" dirty="0"/>
              <a:t>LWK</a:t>
            </a:r>
            <a:r>
              <a:rPr lang="zh-CN" altLang="en-US" dirty="0"/>
              <a:t>的轻量</a:t>
            </a:r>
            <a:endParaRPr lang="en-US" altLang="zh-CN" dirty="0"/>
          </a:p>
          <a:p>
            <a:r>
              <a:rPr lang="zh-CN" altLang="en-US" dirty="0"/>
              <a:t>集群应用的困难：不一定全面（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20849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>
                <a:sym typeface="+mn-ea"/>
              </a:rPr>
              <a:t>HPC</a:t>
            </a:r>
            <a:r>
              <a:rPr lang="zh-CN" altLang="en-US" sz="2800" dirty="0">
                <a:sym typeface="+mn-ea"/>
              </a:rPr>
              <a:t>任务时的性能。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合理性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69673"/>
            <a:ext cx="10515600" cy="2907290"/>
          </a:xfrm>
        </p:spPr>
        <p:txBody>
          <a:bodyPr>
            <a:normAutofit/>
          </a:bodyPr>
          <a:lstStyle/>
          <a:p>
            <a:r>
              <a:rPr lang="zh-CN" altLang="en-US" dirty="0"/>
              <a:t>粗粒度信息对分发的帮助；改善的分发对性能的影响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208490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>
                <a:sym typeface="+mn-ea"/>
              </a:rPr>
              <a:t>HPC</a:t>
            </a:r>
            <a:r>
              <a:rPr lang="zh-CN" altLang="en-US" sz="2800" dirty="0">
                <a:sym typeface="+mn-ea"/>
              </a:rPr>
              <a:t>任务时的性能。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8085"/>
            <a:ext cx="11262995" cy="3129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4308E-EA87-FBB0-840D-5D5A1D1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论：</a:t>
            </a:r>
            <a:r>
              <a:rPr lang="zh-CN" altLang="en-US" sz="4400" dirty="0">
                <a:solidFill>
                  <a:schemeClr val="accent6"/>
                </a:solidFill>
              </a:rPr>
              <a:t>通过</a:t>
            </a:r>
            <a:r>
              <a:rPr lang="en-US" altLang="zh-CN" sz="4400" dirty="0">
                <a:solidFill>
                  <a:schemeClr val="accent6"/>
                </a:solidFill>
              </a:rPr>
              <a:t>-》</a:t>
            </a:r>
            <a:r>
              <a:rPr lang="zh-CN" altLang="en-US" sz="4400" dirty="0">
                <a:solidFill>
                  <a:schemeClr val="accent6"/>
                </a:solidFill>
              </a:rPr>
              <a:t>从而</a:t>
            </a:r>
            <a:r>
              <a:rPr lang="en-US" altLang="zh-CN" sz="4400" dirty="0">
                <a:solidFill>
                  <a:schemeClr val="accent6"/>
                </a:solidFill>
              </a:rPr>
              <a:t>-》</a:t>
            </a:r>
            <a:r>
              <a:rPr lang="zh-CN" altLang="en-US" sz="4400" dirty="0">
                <a:solidFill>
                  <a:schemeClr val="accent6"/>
                </a:solidFill>
              </a:rPr>
              <a:t>进而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B11AE-8549-63EE-72DC-EB3A63A4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891"/>
            <a:ext cx="10515600" cy="3055072"/>
          </a:xfrm>
        </p:spPr>
        <p:txBody>
          <a:bodyPr>
            <a:normAutofit/>
          </a:bodyPr>
          <a:lstStyle/>
          <a:p>
            <a:r>
              <a:rPr lang="zh-CN" altLang="en-US" dirty="0"/>
              <a:t>技术思路：集群层次的任务分发</a:t>
            </a:r>
            <a:r>
              <a:rPr lang="en-US" altLang="zh-CN" dirty="0"/>
              <a:t>+</a:t>
            </a:r>
            <a:r>
              <a:rPr lang="zh-CN" altLang="en-US" dirty="0"/>
              <a:t>节点级的隔离</a:t>
            </a:r>
            <a:endParaRPr lang="en-US" altLang="zh-CN" dirty="0"/>
          </a:p>
          <a:p>
            <a:r>
              <a:rPr lang="zh-CN" altLang="en-US" dirty="0"/>
              <a:t>技术问题：集群整体上的负载任务性能</a:t>
            </a:r>
            <a:endParaRPr lang="en-US" altLang="zh-CN" dirty="0"/>
          </a:p>
          <a:p>
            <a:r>
              <a:rPr lang="zh-CN" altLang="en-US" dirty="0"/>
              <a:t>技术需求：高性能集群上计算任务的完成时间（性能）</a:t>
            </a:r>
            <a:endParaRPr lang="en-US" altLang="zh-CN" dirty="0"/>
          </a:p>
          <a:p>
            <a:r>
              <a:rPr lang="zh-CN" altLang="en-US" dirty="0"/>
              <a:t>对集群而言，单一节点对计算任务的性能提升是不足的，对于大型的运算任务而言，集群级别的性能提升才能够让任务有足够好的表现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BEF540-D43B-FF70-AC1B-E653A9AF0F4A}"/>
              </a:ext>
            </a:extLst>
          </p:cNvPr>
          <p:cNvSpPr txBox="1"/>
          <p:nvPr/>
        </p:nvSpPr>
        <p:spPr>
          <a:xfrm>
            <a:off x="838200" y="1616797"/>
            <a:ext cx="1020849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+mn-ea"/>
              </a:rPr>
              <a:t>通过集群层次的调度与节点隔离机制的结合，从而提供对于高性能计算任务适配性更强的内核，进而提升集群在处理</a:t>
            </a:r>
            <a:r>
              <a:rPr lang="en-US" altLang="zh-CN" sz="2800" dirty="0">
                <a:sym typeface="+mn-ea"/>
              </a:rPr>
              <a:t>HPC</a:t>
            </a:r>
            <a:r>
              <a:rPr lang="zh-CN" altLang="en-US" sz="2800" dirty="0">
                <a:sym typeface="+mn-ea"/>
              </a:rPr>
              <a:t>任务时的性能。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CDCAEA-B9C7-6F31-0E7E-1CBFFDFEBF86}"/>
              </a:ext>
            </a:extLst>
          </p:cNvPr>
          <p:cNvSpPr txBox="1"/>
          <p:nvPr/>
        </p:nvSpPr>
        <p:spPr>
          <a:xfrm>
            <a:off x="2644345" y="4917989"/>
            <a:ext cx="8346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核心技术问题：在使用</a:t>
            </a:r>
            <a:r>
              <a:rPr lang="en-US" altLang="zh-CN" dirty="0"/>
              <a:t>multi-OS</a:t>
            </a:r>
            <a:r>
              <a:rPr lang="zh-CN" altLang="en-US" dirty="0"/>
              <a:t>思路的</a:t>
            </a:r>
            <a:r>
              <a:rPr lang="en-US" altLang="zh-CN" dirty="0"/>
              <a:t>HPC</a:t>
            </a:r>
            <a:r>
              <a:rPr lang="zh-CN" altLang="en-US" dirty="0"/>
              <a:t>集群上，集群管理工具无法获得硬件资源信息以进行分发。</a:t>
            </a:r>
            <a:endParaRPr lang="en-US" altLang="zh-CN" dirty="0"/>
          </a:p>
          <a:p>
            <a:r>
              <a:rPr lang="zh-CN" altLang="en-US" dirty="0"/>
              <a:t>先验信息：资源需求、局部性、最长轮转时间</a:t>
            </a:r>
            <a:endParaRPr lang="en-US" altLang="zh-CN" dirty="0"/>
          </a:p>
          <a:p>
            <a:r>
              <a:rPr lang="zh-CN" altLang="en-US" dirty="0"/>
              <a:t>解决思路：通过硬件资源管理权限的分离，让集群管理工具直接从节点内核处获得硬件资源的粗粒度先验信息</a:t>
            </a:r>
            <a:endParaRPr lang="en-US" altLang="zh-CN" dirty="0"/>
          </a:p>
          <a:p>
            <a:r>
              <a:rPr lang="zh-CN" altLang="en-US" dirty="0"/>
              <a:t>困难：内核级别上的整体先验信息。计算节点上不会部署先验信息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35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2400-563B-9F3A-42F4-627939B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论：</a:t>
            </a:r>
            <a:r>
              <a:rPr lang="zh-CN" altLang="en-US" sz="4400" dirty="0">
                <a:solidFill>
                  <a:srgbClr val="FF0000"/>
                </a:solidFill>
              </a:rPr>
              <a:t>更好（</a:t>
            </a:r>
            <a:r>
              <a:rPr lang="en-US" altLang="zh-CN" sz="4400" dirty="0">
                <a:solidFill>
                  <a:srgbClr val="FF0000"/>
                </a:solidFill>
              </a:rPr>
              <a:t>TBC</a:t>
            </a:r>
            <a:r>
              <a:rPr lang="zh-CN" altLang="en-US" sz="4400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80CD-53A9-D59C-ED11-86EA5E60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最简单的部分</a:t>
            </a:r>
            <a:endParaRPr lang="en-US" altLang="zh-CN" dirty="0"/>
          </a:p>
          <a:p>
            <a:r>
              <a:rPr lang="zh-CN" altLang="en-US" dirty="0"/>
              <a:t>做实验证明</a:t>
            </a:r>
            <a:endParaRPr lang="en-US" altLang="zh-CN" dirty="0"/>
          </a:p>
          <a:p>
            <a:r>
              <a:rPr lang="zh-CN" altLang="en-US" dirty="0"/>
              <a:t>注意需要包括各个方面</a:t>
            </a:r>
            <a:endParaRPr lang="en-US" altLang="zh-CN" dirty="0"/>
          </a:p>
          <a:p>
            <a:r>
              <a:rPr lang="zh-CN" altLang="en-US" dirty="0"/>
              <a:t>注意讨论</a:t>
            </a:r>
            <a:r>
              <a:rPr lang="en-US" altLang="zh-CN" dirty="0"/>
              <a:t>trade-off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824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b1f787-b3eb-4448-bcc0-cd2c16bea969"/>
  <p:tag name="COMMONDATA" val="eyJoZGlkIjoiZmY1NWFkNzUzYzg1ZjczZTAxNjZhODEzMWQyZWI5N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800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论点</vt:lpstr>
      <vt:lpstr>重要性</vt:lpstr>
      <vt:lpstr>困难与技术缺失</vt:lpstr>
      <vt:lpstr>新的思路</vt:lpstr>
      <vt:lpstr>非平凡性</vt:lpstr>
      <vt:lpstr>合理性</vt:lpstr>
      <vt:lpstr>论：通过-》从而-》进而</vt:lpstr>
      <vt:lpstr>论：更好（TBC）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论点</dc:title>
  <dc:creator>Ding Li</dc:creator>
  <cp:lastModifiedBy>86135</cp:lastModifiedBy>
  <cp:revision>170</cp:revision>
  <dcterms:created xsi:type="dcterms:W3CDTF">2022-05-11T04:24:00Z</dcterms:created>
  <dcterms:modified xsi:type="dcterms:W3CDTF">2022-11-21T06:54:49Z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2D02A38092804B8C95A366B2E76A20A4</vt:lpwstr>
  </property>
  <property fmtid="{D5CDD505-2E9C-101B-9397-08002B2CF9AE}" pid="3" name="KSOProductBuildVer">
    <vt:lpwstr>2052-11.1.0.12763</vt:lpwstr>
  </property>
</Properties>
</file>