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33"/>
  </p:notesMasterIdLst>
  <p:sldIdLst>
    <p:sldId id="270" r:id="rId3"/>
    <p:sldId id="257" r:id="rId4"/>
    <p:sldId id="258" r:id="rId5"/>
    <p:sldId id="354" r:id="rId6"/>
    <p:sldId id="359" r:id="rId7"/>
    <p:sldId id="355" r:id="rId8"/>
    <p:sldId id="370" r:id="rId9"/>
    <p:sldId id="371" r:id="rId10"/>
    <p:sldId id="372" r:id="rId11"/>
    <p:sldId id="356" r:id="rId12"/>
    <p:sldId id="357" r:id="rId13"/>
    <p:sldId id="360" r:id="rId14"/>
    <p:sldId id="361" r:id="rId15"/>
    <p:sldId id="373" r:id="rId16"/>
    <p:sldId id="374" r:id="rId17"/>
    <p:sldId id="375" r:id="rId18"/>
    <p:sldId id="376" r:id="rId19"/>
    <p:sldId id="363" r:id="rId20"/>
    <p:sldId id="364" r:id="rId21"/>
    <p:sldId id="377" r:id="rId22"/>
    <p:sldId id="378" r:id="rId23"/>
    <p:sldId id="379" r:id="rId24"/>
    <p:sldId id="380" r:id="rId25"/>
    <p:sldId id="362" r:id="rId26"/>
    <p:sldId id="365" r:id="rId27"/>
    <p:sldId id="366" r:id="rId28"/>
    <p:sldId id="367" r:id="rId29"/>
    <p:sldId id="368" r:id="rId30"/>
    <p:sldId id="369" r:id="rId31"/>
    <p:sldId id="27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g9rICjBbOIeYlWOaS79yWTcpeh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2" autoAdjust="0"/>
    <p:restoredTop sz="90012" autoAdjust="0"/>
  </p:normalViewPr>
  <p:slideViewPr>
    <p:cSldViewPr snapToGrid="0">
      <p:cViewPr varScale="1">
        <p:scale>
          <a:sx n="103" d="100"/>
          <a:sy n="103" d="100"/>
        </p:scale>
        <p:origin x="462"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049651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onicframework.com/doc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oursesity.com/free-tutorials-learn/ionic"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ursesity.com/free-tutorials-learn/react-nativ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oursesity.com/free-tutorials-learn/flutt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ursesity.com/free-tutorials-learn/c-shar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oursesity.com/free-tutorials-learn/objective-c"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niviki.com/hoa-don-dien-tu-voi-blockchain-p1"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niviki.com/co-nen-khoi-nghiep-khi-khong-biet-lap-trinh" TargetMode="External"/><Relationship Id="rId4" Type="http://schemas.openxmlformats.org/officeDocument/2006/relationships/hyperlink" Target="https://niviki.com/phong-van-khach-hang-de-kiem-tra-y-tuo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edium.com/airbnb-engineering/sunsetting-react-native-1868ba28e30a"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railsware.com/blog/ionic-vs-react-native-building-a-mobile-app/" TargetMode="External"/><Relationship Id="rId4" Type="http://schemas.openxmlformats.org/officeDocument/2006/relationships/hyperlink" Target="https://www.statista.com/statistics/751532/worldwide-application-user-retention-rat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ailsware.com/blog/2017/05/25/kotlin-announced-as-a-first-class-citizen-in-android-why-does-it-matt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urce.android.com/setup/start/faq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ursesity.com/free-tutorials-learn/swif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log.coursesity.com/best-swiftui-tutorials/" TargetMode="External"/><Relationship Id="rId4" Type="http://schemas.openxmlformats.org/officeDocument/2006/relationships/hyperlink" Target="https://developer.apple.com/swif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6a01cd38_2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92" name="Google Shape;192;g8e6a01cd3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Native is not a must for the mobile experience. Besides, your project might need another vector of priority like a fast time to market. To this effect, a hybrid app is not just a cheaper alternative. It requires less time for development and allows for code sharing. The reverse side of the coin is sluggish performance and suboptimal user experience. Theoretically, it is possible to achieve a great UX and navigation patterns from a visual standpoint. This is, however, a challenge to put into practice.</a:t>
            </a:r>
          </a:p>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Hybrid apps blend web elements with mobile ones. So, you create a codebase using standard web technologies (HTML, CSS, JavaScript). Then, you wrap it inside a native container – the WebView. The content within WebView is rendered as a plain old website. It is responsible for UX and access to the hardware functionality (camera, GPS, etc.). The latter, however, is quite limited in contexts of hybrid application development vs. native application development. Eventually, a user can get a standalone application in the app store.</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10</a:t>
            </a:fld>
            <a:endParaRPr lang="en-US"/>
          </a:p>
        </p:txBody>
      </p:sp>
    </p:spTree>
    <p:extLst>
      <p:ext uri="{BB962C8B-B14F-4D97-AF65-F5344CB8AC3E}">
        <p14:creationId xmlns:p14="http://schemas.microsoft.com/office/powerpoint/2010/main" val="269080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edium-content-sans-serif-font"/>
              </a:rPr>
              <a:t>Ionic</a:t>
            </a:r>
          </a:p>
          <a:p>
            <a:pPr algn="l"/>
            <a:r>
              <a:rPr lang="en-US" b="0" i="0" dirty="0">
                <a:solidFill>
                  <a:srgbClr val="292929"/>
                </a:solidFill>
                <a:effectLst/>
                <a:latin typeface="medium-content-serif-font"/>
              </a:rPr>
              <a:t>Ionic is an open-source framework that is used to build cross-platform mobile app development. According to the official ionic </a:t>
            </a:r>
            <a:r>
              <a:rPr lang="en-US" b="0" i="0" u="none" strike="noStrike" dirty="0">
                <a:solidFill>
                  <a:srgbClr val="292929"/>
                </a:solidFill>
                <a:effectLst/>
                <a:latin typeface="medium-content-serif-font"/>
                <a:hlinkClick r:id="rId3"/>
              </a:rPr>
              <a:t>docs</a:t>
            </a:r>
            <a:r>
              <a:rPr lang="en-US" b="0" i="0" dirty="0">
                <a:solidFill>
                  <a:srgbClr val="292929"/>
                </a:solidFill>
                <a:effectLst/>
                <a:latin typeface="medium-content-serif-font"/>
              </a:rPr>
              <a:t>, Ionic Framework is an open-source UI toolkit for building performant, high-quality mobile and desktop apps using web technologies — HTML, CSS, and JavaScript — with integrations for popular frameworks like Angular and React.</a:t>
            </a:r>
          </a:p>
          <a:p>
            <a:pPr algn="l"/>
            <a:r>
              <a:rPr lang="en-US" b="0" i="0" u="none" strike="noStrike" dirty="0">
                <a:solidFill>
                  <a:srgbClr val="292929"/>
                </a:solidFill>
                <a:effectLst/>
                <a:latin typeface="medium-content-serif-font"/>
                <a:hlinkClick r:id="rId4"/>
              </a:rPr>
              <a:t>Ionic</a:t>
            </a:r>
            <a:r>
              <a:rPr lang="en-US" b="0" i="0" dirty="0">
                <a:solidFill>
                  <a:srgbClr val="292929"/>
                </a:solidFill>
                <a:effectLst/>
                <a:latin typeface="medium-content-serif-font"/>
              </a:rPr>
              <a:t> is the perfect choice for hybrid mobile app development. It is an open-source SDK that uses platform-specific UI. Ionic is the only mobile app stack that enables web developers to build apps for all major app stores and the mobile web from a single codebase.</a:t>
            </a:r>
          </a:p>
        </p:txBody>
      </p:sp>
      <p:sp>
        <p:nvSpPr>
          <p:cNvPr id="4" name="Slide Number Placeholder 3"/>
          <p:cNvSpPr>
            <a:spLocks noGrp="1"/>
          </p:cNvSpPr>
          <p:nvPr>
            <p:ph type="sldNum" sz="quarter" idx="10"/>
          </p:nvPr>
        </p:nvSpPr>
        <p:spPr/>
        <p:txBody>
          <a:bodyPr/>
          <a:lstStyle/>
          <a:p>
            <a:fld id="{5AB4860C-B797-4868-A37C-8946973C2DEC}" type="slidenum">
              <a:rPr lang="en-US" smtClean="0"/>
              <a:t>11</a:t>
            </a:fld>
            <a:endParaRPr lang="en-US"/>
          </a:p>
        </p:txBody>
      </p:sp>
    </p:spTree>
    <p:extLst>
      <p:ext uri="{BB962C8B-B14F-4D97-AF65-F5344CB8AC3E}">
        <p14:creationId xmlns:p14="http://schemas.microsoft.com/office/powerpoint/2010/main" val="61456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It is important to remember that hybrid and cross-platform apps are not the same. Perhaps, the only common feature between them is code shareability. Due to that, they both allow you to speed up the pipeline. All the rest discloses many differences between cross-platform vs. hybrid app development.</a:t>
            </a:r>
          </a:p>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Cross-platform dev approach uses a native rendering engine. The codebase written in JS connects to native components via the so-called bridges. This provides the close-to-native UX. Cross-platform apps are free of platform hook. They offer seamless functionality, easy implementation, and cost-effective production. Yet, do not expect outstanding performance. Customization is also a pain since it is limited to the framework you use.</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12</a:t>
            </a:fld>
            <a:endParaRPr lang="en-US"/>
          </a:p>
        </p:txBody>
      </p:sp>
    </p:spTree>
    <p:extLst>
      <p:ext uri="{BB962C8B-B14F-4D97-AF65-F5344CB8AC3E}">
        <p14:creationId xmlns:p14="http://schemas.microsoft.com/office/powerpoint/2010/main" val="3522140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dirty="0"/>
              <a:t>Videos demo</a:t>
            </a:r>
          </a:p>
          <a:p>
            <a:pPr marL="12700" marR="233679" indent="0">
              <a:lnSpc>
                <a:spcPct val="125000"/>
              </a:lnSpc>
              <a:spcBef>
                <a:spcPts val="540"/>
              </a:spcBef>
              <a:buFont typeface="Wingdings" panose="05000000000000000000" pitchFamily="2" charset="2"/>
              <a:buNone/>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13</a:t>
            </a:fld>
            <a:endParaRPr lang="en-US"/>
          </a:p>
        </p:txBody>
      </p:sp>
    </p:spTree>
    <p:extLst>
      <p:ext uri="{BB962C8B-B14F-4D97-AF65-F5344CB8AC3E}">
        <p14:creationId xmlns:p14="http://schemas.microsoft.com/office/powerpoint/2010/main" val="326826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edium-content-sans-serif-font"/>
              </a:rPr>
              <a:t>React Native (</a:t>
            </a:r>
            <a:r>
              <a:rPr lang="en-US" b="1" i="0" dirty="0" err="1">
                <a:solidFill>
                  <a:srgbClr val="292929"/>
                </a:solidFill>
                <a:effectLst/>
                <a:latin typeface="medium-content-sans-serif-font"/>
              </a:rPr>
              <a:t>Javascript</a:t>
            </a:r>
            <a:r>
              <a:rPr lang="en-US" b="1" i="0" dirty="0">
                <a:solidFill>
                  <a:srgbClr val="292929"/>
                </a:solidFill>
                <a:effectLst/>
                <a:latin typeface="medium-content-sans-serif-font"/>
              </a:rPr>
              <a:t>)</a:t>
            </a:r>
          </a:p>
          <a:p>
            <a:pPr algn="l"/>
            <a:r>
              <a:rPr lang="en-US" b="0" i="0" dirty="0" err="1">
                <a:solidFill>
                  <a:srgbClr val="292929"/>
                </a:solidFill>
                <a:effectLst/>
                <a:latin typeface="medium-content-serif-font"/>
              </a:rPr>
              <a:t>Javascript</a:t>
            </a:r>
            <a:r>
              <a:rPr lang="en-US" b="0" i="0" dirty="0">
                <a:solidFill>
                  <a:srgbClr val="292929"/>
                </a:solidFill>
                <a:effectLst/>
                <a:latin typeface="medium-content-serif-font"/>
              </a:rPr>
              <a:t> is called the cockroach of the IT industry. Just like a cockroach, </a:t>
            </a:r>
            <a:r>
              <a:rPr lang="en-US" b="0" i="0" dirty="0" err="1">
                <a:solidFill>
                  <a:srgbClr val="292929"/>
                </a:solidFill>
                <a:effectLst/>
                <a:latin typeface="medium-content-serif-font"/>
              </a:rPr>
              <a:t>Javascript</a:t>
            </a:r>
            <a:r>
              <a:rPr lang="en-US" b="0" i="0" dirty="0">
                <a:solidFill>
                  <a:srgbClr val="292929"/>
                </a:solidFill>
                <a:effectLst/>
                <a:latin typeface="medium-content-serif-font"/>
              </a:rPr>
              <a:t> is expected to never die, if not sooner than later. </a:t>
            </a:r>
            <a:r>
              <a:rPr lang="en-US" b="0" i="0" u="none" strike="noStrike" dirty="0">
                <a:solidFill>
                  <a:srgbClr val="292929"/>
                </a:solidFill>
                <a:effectLst/>
                <a:latin typeface="medium-content-serif-font"/>
                <a:hlinkClick r:id="rId3"/>
              </a:rPr>
              <a:t>React Native</a:t>
            </a:r>
            <a:r>
              <a:rPr lang="en-US" b="0" i="0" dirty="0">
                <a:solidFill>
                  <a:srgbClr val="292929"/>
                </a:solidFill>
                <a:effectLst/>
                <a:latin typeface="medium-content-serif-font"/>
              </a:rPr>
              <a:t> is a </a:t>
            </a:r>
            <a:r>
              <a:rPr lang="en-US" b="0" i="0" dirty="0" err="1">
                <a:solidFill>
                  <a:srgbClr val="292929"/>
                </a:solidFill>
                <a:effectLst/>
                <a:latin typeface="medium-content-serif-font"/>
              </a:rPr>
              <a:t>Javascript</a:t>
            </a:r>
            <a:r>
              <a:rPr lang="en-US" b="0" i="0" dirty="0">
                <a:solidFill>
                  <a:srgbClr val="292929"/>
                </a:solidFill>
                <a:effectLst/>
                <a:latin typeface="medium-content-serif-font"/>
              </a:rPr>
              <a:t>-based framework which is extensively used for cross-platform mobile app development. It uses the same UI components as native iOS or Android apps. React native apps are functionally similar to other native apps builds independently.</a:t>
            </a:r>
          </a:p>
          <a:p>
            <a:pPr algn="l"/>
            <a:r>
              <a:rPr lang="en-US" b="0" i="0" dirty="0">
                <a:solidFill>
                  <a:srgbClr val="292929"/>
                </a:solidFill>
                <a:effectLst/>
                <a:latin typeface="medium-content-serif-font"/>
              </a:rPr>
              <a:t>It is an open-source framework that has a vast technology-driven community. React Native offer code reusability and helps in building faster and inexpensive applications. Cross-platform development helps save time and coding overheads.</a:t>
            </a:r>
          </a:p>
        </p:txBody>
      </p:sp>
      <p:sp>
        <p:nvSpPr>
          <p:cNvPr id="4" name="Slide Number Placeholder 3"/>
          <p:cNvSpPr>
            <a:spLocks noGrp="1"/>
          </p:cNvSpPr>
          <p:nvPr>
            <p:ph type="sldNum" sz="quarter" idx="10"/>
          </p:nvPr>
        </p:nvSpPr>
        <p:spPr/>
        <p:txBody>
          <a:bodyPr/>
          <a:lstStyle/>
          <a:p>
            <a:fld id="{5AB4860C-B797-4868-A37C-8946973C2DEC}" type="slidenum">
              <a:rPr lang="en-US" smtClean="0"/>
              <a:t>14</a:t>
            </a:fld>
            <a:endParaRPr lang="en-US"/>
          </a:p>
        </p:txBody>
      </p:sp>
    </p:spTree>
    <p:extLst>
      <p:ext uri="{BB962C8B-B14F-4D97-AF65-F5344CB8AC3E}">
        <p14:creationId xmlns:p14="http://schemas.microsoft.com/office/powerpoint/2010/main" val="70717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292929"/>
                </a:solidFill>
                <a:effectLst/>
                <a:latin typeface="Times New Roman" panose="02020603050405020304" pitchFamily="18" charset="0"/>
                <a:cs typeface="Times New Roman" panose="02020603050405020304" pitchFamily="18" charset="0"/>
              </a:rPr>
              <a:t>Dart</a:t>
            </a:r>
          </a:p>
          <a:p>
            <a:pPr algn="l"/>
            <a:r>
              <a:rPr lang="en-US" sz="1200" b="0" i="0" dirty="0">
                <a:solidFill>
                  <a:srgbClr val="292929"/>
                </a:solidFill>
                <a:effectLst/>
                <a:latin typeface="Times New Roman" panose="02020603050405020304" pitchFamily="18" charset="0"/>
                <a:cs typeface="Times New Roman" panose="02020603050405020304" pitchFamily="18" charset="0"/>
              </a:rPr>
              <a:t>Dart is a fast, object-oriented paradigm based, programming language that is used for cross-platform app development. You can use Dart to write simple code snippets and fully-functional applications. Dart has a solution for almost everything under the sun right from desktop app development to web-app, mobile apps, command-line script, and server-side scripting.</a:t>
            </a:r>
          </a:p>
          <a:p>
            <a:pPr algn="l"/>
            <a:r>
              <a:rPr lang="en-US" sz="1200" b="0" i="0" dirty="0">
                <a:solidFill>
                  <a:srgbClr val="292929"/>
                </a:solidFill>
                <a:effectLst/>
                <a:latin typeface="Times New Roman" panose="02020603050405020304" pitchFamily="18" charset="0"/>
                <a:cs typeface="Times New Roman" panose="02020603050405020304" pitchFamily="18" charset="0"/>
              </a:rPr>
              <a:t>Dart comes with a flexible compiler technology enabling you to run your code and build as per the target requirement. Dart equips us with a mobile app development framework called Flutter, which we will be discussing later in this article.</a:t>
            </a:r>
          </a:p>
        </p:txBody>
      </p:sp>
      <p:sp>
        <p:nvSpPr>
          <p:cNvPr id="4" name="Slide Number Placeholder 3"/>
          <p:cNvSpPr>
            <a:spLocks noGrp="1"/>
          </p:cNvSpPr>
          <p:nvPr>
            <p:ph type="sldNum" sz="quarter" idx="10"/>
          </p:nvPr>
        </p:nvSpPr>
        <p:spPr/>
        <p:txBody>
          <a:bodyPr/>
          <a:lstStyle/>
          <a:p>
            <a:fld id="{5AB4860C-B797-4868-A37C-8946973C2DEC}" type="slidenum">
              <a:rPr lang="en-US" smtClean="0"/>
              <a:t>15</a:t>
            </a:fld>
            <a:endParaRPr lang="en-US"/>
          </a:p>
        </p:txBody>
      </p:sp>
    </p:spTree>
    <p:extLst>
      <p:ext uri="{BB962C8B-B14F-4D97-AF65-F5344CB8AC3E}">
        <p14:creationId xmlns:p14="http://schemas.microsoft.com/office/powerpoint/2010/main" val="490543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292929"/>
                </a:solidFill>
                <a:effectLst/>
                <a:latin typeface="Times New Roman" panose="02020603050405020304" pitchFamily="18" charset="0"/>
                <a:cs typeface="Times New Roman" panose="02020603050405020304" pitchFamily="18" charset="0"/>
              </a:rPr>
              <a:t>Flutter</a:t>
            </a:r>
          </a:p>
          <a:p>
            <a:pPr algn="l"/>
            <a:r>
              <a:rPr lang="en-US" sz="1200" b="0" i="0" dirty="0">
                <a:solidFill>
                  <a:srgbClr val="292929"/>
                </a:solidFill>
                <a:effectLst/>
                <a:latin typeface="Times New Roman" panose="02020603050405020304" pitchFamily="18" charset="0"/>
                <a:cs typeface="Times New Roman" panose="02020603050405020304" pitchFamily="18" charset="0"/>
              </a:rPr>
              <a:t>Flutter is a cross-platform development framework based on Dart programming language. It was developed by Google. Flutter equips us with tools to build iOS as well as Android apps using a single codebase.</a:t>
            </a:r>
          </a:p>
          <a:p>
            <a:pPr algn="l"/>
            <a:r>
              <a:rPr lang="en-US" sz="1200" b="0" i="0" u="none" strike="noStrike" dirty="0">
                <a:solidFill>
                  <a:srgbClr val="292929"/>
                </a:solidFill>
                <a:effectLst/>
                <a:latin typeface="Times New Roman" panose="02020603050405020304" pitchFamily="18" charset="0"/>
                <a:cs typeface="Times New Roman" panose="02020603050405020304" pitchFamily="18" charset="0"/>
                <a:hlinkClick r:id="rId3"/>
              </a:rPr>
              <a:t>Flutter</a:t>
            </a:r>
            <a:r>
              <a:rPr lang="en-US" sz="1200" b="0" i="0" dirty="0">
                <a:solidFill>
                  <a:srgbClr val="292929"/>
                </a:solidFill>
                <a:effectLst/>
                <a:latin typeface="Times New Roman" panose="02020603050405020304" pitchFamily="18" charset="0"/>
                <a:cs typeface="Times New Roman" panose="02020603050405020304" pitchFamily="18" charset="0"/>
              </a:rPr>
              <a:t> is a great alternative for the numberless </a:t>
            </a:r>
            <a:r>
              <a:rPr lang="en-US" sz="1200" b="0" i="0" dirty="0" err="1">
                <a:solidFill>
                  <a:srgbClr val="292929"/>
                </a:solidFill>
                <a:effectLst/>
                <a:latin typeface="Times New Roman" panose="02020603050405020304" pitchFamily="18" charset="0"/>
                <a:cs typeface="Times New Roman" panose="02020603050405020304" pitchFamily="18" charset="0"/>
              </a:rPr>
              <a:t>Javascript</a:t>
            </a:r>
            <a:r>
              <a:rPr lang="en-US" sz="1200" b="0" i="0" dirty="0">
                <a:solidFill>
                  <a:srgbClr val="292929"/>
                </a:solidFill>
                <a:effectLst/>
                <a:latin typeface="Times New Roman" panose="02020603050405020304" pitchFamily="18" charset="0"/>
                <a:cs typeface="Times New Roman" panose="02020603050405020304" pitchFamily="18" charset="0"/>
              </a:rPr>
              <a:t> based frameworks that change every day. Also, the applications based on Flutter are almost identical to the native iOS/Android apps in terms of look &amp; feel.</a:t>
            </a:r>
          </a:p>
          <a:p>
            <a:pPr algn="l"/>
            <a:endParaRPr lang="en-US" sz="1100" b="0" i="0" dirty="0">
              <a:solidFill>
                <a:srgbClr val="292929"/>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B4860C-B797-4868-A37C-8946973C2DEC}" type="slidenum">
              <a:rPr lang="en-US" smtClean="0"/>
              <a:t>16</a:t>
            </a:fld>
            <a:endParaRPr lang="en-US"/>
          </a:p>
        </p:txBody>
      </p:sp>
    </p:spTree>
    <p:extLst>
      <p:ext uri="{BB962C8B-B14F-4D97-AF65-F5344CB8AC3E}">
        <p14:creationId xmlns:p14="http://schemas.microsoft.com/office/powerpoint/2010/main" val="327953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0" dirty="0">
                <a:solidFill>
                  <a:srgbClr val="292929"/>
                </a:solidFill>
                <a:effectLst/>
                <a:latin typeface="medium-content-sans-serif-font"/>
              </a:rPr>
              <a:t>C#</a:t>
            </a:r>
          </a:p>
          <a:p>
            <a:pPr algn="l"/>
            <a:r>
              <a:rPr lang="en-US" sz="1600" b="0" i="0" dirty="0">
                <a:solidFill>
                  <a:srgbClr val="292929"/>
                </a:solidFill>
                <a:effectLst/>
                <a:latin typeface="medium-content-serif-font"/>
              </a:rPr>
              <a:t>C#, pronounced as C-’sharp’ is another object-oriented language that is extensively used for mobile development. It is majorly used for windows mobile platform. Cross-platform development is another attribute of C# which makes it suitable for mobile development. Technically, C# enables us to do pretty much everything and anything that we can achieve using Swift, JAVA, and Objective-C.</a:t>
            </a:r>
          </a:p>
          <a:p>
            <a:pPr algn="l"/>
            <a:r>
              <a:rPr lang="en-US" sz="1600" b="0" i="0" dirty="0">
                <a:solidFill>
                  <a:srgbClr val="292929"/>
                </a:solidFill>
                <a:effectLst/>
                <a:latin typeface="medium-content-serif-font"/>
              </a:rPr>
              <a:t>Once, you are familiar with </a:t>
            </a:r>
            <a:r>
              <a:rPr lang="en-US" sz="1600" b="0" i="0" u="none" strike="noStrike" dirty="0">
                <a:solidFill>
                  <a:srgbClr val="292929"/>
                </a:solidFill>
                <a:effectLst/>
                <a:latin typeface="medium-content-serif-font"/>
                <a:hlinkClick r:id="rId3"/>
              </a:rPr>
              <a:t>C#</a:t>
            </a:r>
            <a:r>
              <a:rPr lang="en-US" sz="1600" b="0" i="0" dirty="0">
                <a:solidFill>
                  <a:srgbClr val="292929"/>
                </a:solidFill>
                <a:effectLst/>
                <a:latin typeface="medium-content-serif-font"/>
              </a:rPr>
              <a:t> and you can code in it with ease, you can easily develop mobile apps, desktop apps, games, and web-apps. Thus, considering the dynamism that C# offers, it is going to be one of the top choices for mobile application developers.</a:t>
            </a:r>
          </a:p>
          <a:p>
            <a:pPr algn="l"/>
            <a:endParaRPr lang="en-US" sz="1100" b="0" i="0" dirty="0">
              <a:solidFill>
                <a:srgbClr val="292929"/>
              </a:solidFill>
              <a:effectLst/>
              <a:latin typeface="Times New Roman" panose="02020603050405020304" pitchFamily="18" charset="0"/>
              <a:cs typeface="Times New Roman" panose="02020603050405020304" pitchFamily="18" charset="0"/>
            </a:endParaRPr>
          </a:p>
          <a:p>
            <a:pPr algn="l"/>
            <a:r>
              <a:rPr lang="en-US" sz="1600" b="1" i="0" dirty="0">
                <a:solidFill>
                  <a:srgbClr val="292929"/>
                </a:solidFill>
                <a:effectLst/>
                <a:latin typeface="medium-content-sans-serif-font"/>
              </a:rPr>
              <a:t>C/C++</a:t>
            </a:r>
          </a:p>
          <a:p>
            <a:pPr algn="l"/>
            <a:r>
              <a:rPr lang="en-US" sz="1600" b="0" i="0" dirty="0">
                <a:solidFill>
                  <a:srgbClr val="292929"/>
                </a:solidFill>
                <a:effectLst/>
                <a:latin typeface="medium-content-serif-font"/>
              </a:rPr>
              <a:t>Coming to Android app development, C++ is considered to be an upstanding choice. What has a firm market hold in the mobile industry are android based systems. Thus, it becomes quite essential to be thorough with C++ to excel in the domain.</a:t>
            </a:r>
          </a:p>
          <a:p>
            <a:pPr algn="l"/>
            <a:r>
              <a:rPr lang="en-US" sz="1600" b="0" i="0" dirty="0">
                <a:solidFill>
                  <a:srgbClr val="292929"/>
                </a:solidFill>
                <a:effectLst/>
                <a:latin typeface="medium-content-serif-font"/>
              </a:rPr>
              <a:t>The syntactical analogy with C# and C is what makes C++ a good option. C++ is majorly used for 3D-Game development. Also, C++ complements </a:t>
            </a:r>
            <a:r>
              <a:rPr lang="en-US" sz="1600" b="0" i="0" u="none" strike="noStrike" dirty="0">
                <a:solidFill>
                  <a:srgbClr val="292929"/>
                </a:solidFill>
                <a:effectLst/>
                <a:latin typeface="medium-content-serif-font"/>
                <a:hlinkClick r:id="rId4"/>
              </a:rPr>
              <a:t>Objective-C</a:t>
            </a:r>
            <a:r>
              <a:rPr lang="en-US" sz="1600" b="0" i="0" dirty="0">
                <a:solidFill>
                  <a:srgbClr val="292929"/>
                </a:solidFill>
                <a:effectLst/>
                <a:latin typeface="medium-content-serif-font"/>
              </a:rPr>
              <a:t> making it suitable for iOS development as well along with saving development efforts an time. It is widely employed for GUI applications and 3D graphics for games. Properties like exception handling, native development kit and congruity with the Object-oriented paradigm are an add-on which this language offers us.</a:t>
            </a:r>
          </a:p>
          <a:p>
            <a:pPr algn="l"/>
            <a:endParaRPr lang="en-US" sz="1100" b="0" i="0" dirty="0">
              <a:solidFill>
                <a:srgbClr val="292929"/>
              </a:solidFill>
              <a:effectLst/>
              <a:latin typeface="Times New Roman" panose="02020603050405020304" pitchFamily="18" charset="0"/>
              <a:cs typeface="Times New Roman" panose="02020603050405020304" pitchFamily="18" charset="0"/>
            </a:endParaRPr>
          </a:p>
          <a:p>
            <a:pPr algn="l"/>
            <a:r>
              <a:rPr lang="en-US" sz="1600" b="0" i="0" dirty="0">
                <a:solidFill>
                  <a:srgbClr val="292929"/>
                </a:solidFill>
                <a:effectLst/>
                <a:latin typeface="medium-content-serif-font"/>
              </a:rPr>
              <a:t>Those were some good to go mobile development languages which are majorly used for either cross-platform development or Android &amp; iOS development independently. Now, we will be discussing some mobile app development frameworks. Frameworks are the new trend. Learning a programming language can be gruesome for you need to be acquainted with all the ins &amp; outs of it. But learning a programming-language based framework is rather easy.</a:t>
            </a:r>
          </a:p>
          <a:p>
            <a:pPr algn="l"/>
            <a:r>
              <a:rPr lang="en-US" sz="1600" b="0" i="0" dirty="0">
                <a:solidFill>
                  <a:srgbClr val="292929"/>
                </a:solidFill>
                <a:effectLst/>
                <a:latin typeface="medium-content-serif-font"/>
              </a:rPr>
              <a:t>So, let us explore some amazing frameworks that have revolutionized the conventional mobile app development process.</a:t>
            </a:r>
          </a:p>
          <a:p>
            <a:pPr algn="l"/>
            <a:endParaRPr lang="en-US" sz="1100" b="0" i="0" dirty="0">
              <a:solidFill>
                <a:srgbClr val="292929"/>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B4860C-B797-4868-A37C-8946973C2DEC}" type="slidenum">
              <a:rPr lang="en-US" smtClean="0"/>
              <a:t>17</a:t>
            </a:fld>
            <a:endParaRPr lang="en-US"/>
          </a:p>
        </p:txBody>
      </p:sp>
    </p:spTree>
    <p:extLst>
      <p:ext uri="{BB962C8B-B14F-4D97-AF65-F5344CB8AC3E}">
        <p14:creationId xmlns:p14="http://schemas.microsoft.com/office/powerpoint/2010/main" val="2828800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18</a:t>
            </a:fld>
            <a:endParaRPr lang="en-US"/>
          </a:p>
        </p:txBody>
      </p:sp>
    </p:spTree>
    <p:extLst>
      <p:ext uri="{BB962C8B-B14F-4D97-AF65-F5344CB8AC3E}">
        <p14:creationId xmlns:p14="http://schemas.microsoft.com/office/powerpoint/2010/main" val="2320184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19</a:t>
            </a:fld>
            <a:endParaRPr lang="en-US"/>
          </a:p>
        </p:txBody>
      </p:sp>
    </p:spTree>
    <p:extLst>
      <p:ext uri="{BB962C8B-B14F-4D97-AF65-F5344CB8AC3E}">
        <p14:creationId xmlns:p14="http://schemas.microsoft.com/office/powerpoint/2010/main" val="112641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6a01cd38_2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0" i="0" dirty="0">
                <a:solidFill>
                  <a:srgbClr val="292929"/>
                </a:solidFill>
                <a:effectLst/>
                <a:latin typeface="medium-content-serif-font"/>
              </a:rPr>
              <a:t>Cross-platform development is trending technology in the mobile app market. People want quality along with time-efficiency and effort-reduction which can be achieved by undertaking cross-platform development where you can make apps similar to native applications using the same codebase.</a:t>
            </a:r>
            <a:endParaRPr dirty="0"/>
          </a:p>
        </p:txBody>
      </p:sp>
      <p:sp>
        <p:nvSpPr>
          <p:cNvPr id="202" name="Google Shape;202;g8e6a01cd38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7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20</a:t>
            </a:fld>
            <a:endParaRPr lang="en-US"/>
          </a:p>
        </p:txBody>
      </p:sp>
    </p:spTree>
    <p:extLst>
      <p:ext uri="{BB962C8B-B14F-4D97-AF65-F5344CB8AC3E}">
        <p14:creationId xmlns:p14="http://schemas.microsoft.com/office/powerpoint/2010/main" val="54977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33679" indent="0">
              <a:lnSpc>
                <a:spcPct val="125000"/>
              </a:lnSpc>
              <a:spcBef>
                <a:spcPts val="540"/>
              </a:spcBef>
              <a:buFont typeface="Wingdings" panose="05000000000000000000" pitchFamily="2" charset="2"/>
              <a:buNone/>
              <a:tabLst>
                <a:tab pos="704850" algn="l"/>
              </a:tabLst>
            </a:pPr>
            <a:r>
              <a:rPr lang="en-US" b="0" i="0" dirty="0">
                <a:solidFill>
                  <a:srgbClr val="6A737D"/>
                </a:solidFill>
                <a:effectLst/>
                <a:latin typeface="Nunito Sans"/>
              </a:rPr>
              <a:t>User </a:t>
            </a:r>
            <a:r>
              <a:rPr lang="en-US" b="0" i="0" dirty="0" err="1">
                <a:solidFill>
                  <a:srgbClr val="6A737D"/>
                </a:solidFill>
                <a:effectLst/>
                <a:latin typeface="Nunito Sans"/>
              </a:rPr>
              <a:t>cũng</a:t>
            </a:r>
            <a:r>
              <a:rPr lang="en-US" b="0" i="0" dirty="0">
                <a:solidFill>
                  <a:srgbClr val="6A737D"/>
                </a:solidFill>
                <a:effectLst/>
                <a:latin typeface="Nunito Sans"/>
              </a:rPr>
              <a:t> </a:t>
            </a:r>
            <a:r>
              <a:rPr lang="en-US" b="0" i="0" dirty="0" err="1">
                <a:solidFill>
                  <a:srgbClr val="6A737D"/>
                </a:solidFill>
                <a:effectLst/>
                <a:latin typeface="Nunito Sans"/>
              </a:rPr>
              <a:t>không</a:t>
            </a:r>
            <a:r>
              <a:rPr lang="en-US" b="0" i="0" dirty="0">
                <a:solidFill>
                  <a:srgbClr val="6A737D"/>
                </a:solidFill>
                <a:effectLst/>
                <a:latin typeface="Nunito Sans"/>
              </a:rPr>
              <a:t> </a:t>
            </a:r>
            <a:r>
              <a:rPr lang="en-US" b="0" i="0" dirty="0" err="1">
                <a:solidFill>
                  <a:srgbClr val="6A737D"/>
                </a:solidFill>
                <a:effectLst/>
                <a:latin typeface="Nunito Sans"/>
              </a:rPr>
              <a:t>quan</a:t>
            </a:r>
            <a:r>
              <a:rPr lang="en-US" b="0" i="0" dirty="0">
                <a:solidFill>
                  <a:srgbClr val="6A737D"/>
                </a:solidFill>
                <a:effectLst/>
                <a:latin typeface="Nunito Sans"/>
              </a:rPr>
              <a:t> </a:t>
            </a:r>
            <a:r>
              <a:rPr lang="en-US" b="0" i="0" dirty="0" err="1">
                <a:solidFill>
                  <a:srgbClr val="6A737D"/>
                </a:solidFill>
                <a:effectLst/>
                <a:latin typeface="Nunito Sans"/>
              </a:rPr>
              <a:t>tâm</a:t>
            </a:r>
            <a:r>
              <a:rPr lang="en-US" b="0" i="0" dirty="0">
                <a:solidFill>
                  <a:srgbClr val="6A737D"/>
                </a:solidFill>
                <a:effectLst/>
                <a:latin typeface="Nunito Sans"/>
              </a:rPr>
              <a:t> </a:t>
            </a:r>
            <a:r>
              <a:rPr lang="en-US" b="0" i="0" dirty="0" err="1">
                <a:solidFill>
                  <a:srgbClr val="6A737D"/>
                </a:solidFill>
                <a:effectLst/>
                <a:latin typeface="Nunito Sans"/>
              </a:rPr>
              <a:t>bạn</a:t>
            </a:r>
            <a:r>
              <a:rPr lang="en-US" b="0" i="0" dirty="0">
                <a:solidFill>
                  <a:srgbClr val="6A737D"/>
                </a:solidFill>
                <a:effectLst/>
                <a:latin typeface="Nunito Sans"/>
              </a:rPr>
              <a:t> </a:t>
            </a:r>
            <a:r>
              <a:rPr lang="en-US" b="0" i="0" dirty="0" err="1">
                <a:solidFill>
                  <a:srgbClr val="6A737D"/>
                </a:solidFill>
                <a:effectLst/>
                <a:latin typeface="Nunito Sans"/>
              </a:rPr>
              <a:t>dùng</a:t>
            </a:r>
            <a:r>
              <a:rPr lang="en-US" b="0" i="0" dirty="0">
                <a:solidFill>
                  <a:srgbClr val="6A737D"/>
                </a:solidFill>
                <a:effectLst/>
                <a:latin typeface="Nunito Sans"/>
              </a:rPr>
              <a:t> </a:t>
            </a:r>
            <a:r>
              <a:rPr lang="en-US" b="0" i="0" dirty="0" err="1">
                <a:solidFill>
                  <a:srgbClr val="6A737D"/>
                </a:solidFill>
                <a:effectLst/>
                <a:latin typeface="Nunito Sans"/>
              </a:rPr>
              <a:t>gì</a:t>
            </a:r>
            <a:r>
              <a:rPr lang="en-US" b="0" i="0" dirty="0">
                <a:solidFill>
                  <a:srgbClr val="6A737D"/>
                </a:solidFill>
                <a:effectLst/>
                <a:latin typeface="Nunito Sans"/>
              </a:rPr>
              <a:t> </a:t>
            </a:r>
            <a:r>
              <a:rPr lang="en-US" b="0" i="0" dirty="0" err="1">
                <a:solidFill>
                  <a:srgbClr val="6A737D"/>
                </a:solidFill>
                <a:effectLst/>
                <a:latin typeface="Nunito Sans"/>
              </a:rPr>
              <a:t>để</a:t>
            </a:r>
            <a:r>
              <a:rPr lang="en-US" b="0" i="0" dirty="0">
                <a:solidFill>
                  <a:srgbClr val="6A737D"/>
                </a:solidFill>
                <a:effectLst/>
                <a:latin typeface="Nunito Sans"/>
              </a:rPr>
              <a:t> </a:t>
            </a:r>
            <a:r>
              <a:rPr lang="en-US" b="0" i="0" dirty="0" err="1">
                <a:solidFill>
                  <a:srgbClr val="6A737D"/>
                </a:solidFill>
                <a:effectLst/>
                <a:latin typeface="Nunito Sans"/>
              </a:rPr>
              <a:t>làm</a:t>
            </a:r>
            <a:r>
              <a:rPr lang="en-US" b="0" i="0" dirty="0">
                <a:solidFill>
                  <a:srgbClr val="6A737D"/>
                </a:solidFill>
                <a:effectLst/>
                <a:latin typeface="Nunito Sans"/>
              </a:rPr>
              <a:t> ra app, </a:t>
            </a:r>
            <a:r>
              <a:rPr lang="en-US" b="0" i="0" dirty="0" err="1">
                <a:solidFill>
                  <a:srgbClr val="6A737D"/>
                </a:solidFill>
                <a:effectLst/>
                <a:latin typeface="Nunito Sans"/>
              </a:rPr>
              <a:t>họ</a:t>
            </a:r>
            <a:r>
              <a:rPr lang="en-US" b="0" i="0" dirty="0">
                <a:solidFill>
                  <a:srgbClr val="6A737D"/>
                </a:solidFill>
                <a:effectLst/>
                <a:latin typeface="Nunito Sans"/>
              </a:rPr>
              <a:t> </a:t>
            </a:r>
            <a:r>
              <a:rPr lang="en-US" b="0" i="0" dirty="0" err="1">
                <a:solidFill>
                  <a:srgbClr val="6A737D"/>
                </a:solidFill>
                <a:effectLst/>
                <a:latin typeface="Nunito Sans"/>
              </a:rPr>
              <a:t>chỉ</a:t>
            </a:r>
            <a:r>
              <a:rPr lang="en-US" b="0" i="0" dirty="0">
                <a:solidFill>
                  <a:srgbClr val="6A737D"/>
                </a:solidFill>
                <a:effectLst/>
                <a:latin typeface="Nunito Sans"/>
              </a:rPr>
              <a:t> </a:t>
            </a:r>
            <a:r>
              <a:rPr lang="en-US" b="0" i="0" dirty="0" err="1">
                <a:solidFill>
                  <a:srgbClr val="6A737D"/>
                </a:solidFill>
                <a:effectLst/>
                <a:latin typeface="Nunito Sans"/>
              </a:rPr>
              <a:t>quan</a:t>
            </a:r>
            <a:r>
              <a:rPr lang="en-US" b="0" i="0" dirty="0">
                <a:solidFill>
                  <a:srgbClr val="6A737D"/>
                </a:solidFill>
                <a:effectLst/>
                <a:latin typeface="Nunito Sans"/>
              </a:rPr>
              <a:t> </a:t>
            </a:r>
            <a:r>
              <a:rPr lang="en-US" b="0" i="0" dirty="0" err="1">
                <a:solidFill>
                  <a:srgbClr val="6A737D"/>
                </a:solidFill>
                <a:effectLst/>
                <a:latin typeface="Nunito Sans"/>
              </a:rPr>
              <a:t>tâm</a:t>
            </a:r>
            <a:r>
              <a:rPr lang="en-US" b="0" i="0" dirty="0">
                <a:solidFill>
                  <a:srgbClr val="6A737D"/>
                </a:solidFill>
                <a:effectLst/>
                <a:latin typeface="Nunito Sans"/>
              </a:rPr>
              <a:t> </a:t>
            </a:r>
            <a:r>
              <a:rPr lang="en-US" b="0" i="0" dirty="0" err="1">
                <a:solidFill>
                  <a:srgbClr val="6A737D"/>
                </a:solidFill>
                <a:effectLst/>
                <a:latin typeface="Nunito Sans"/>
              </a:rPr>
              <a:t>giá</a:t>
            </a:r>
            <a:r>
              <a:rPr lang="en-US" b="0" i="0" dirty="0">
                <a:solidFill>
                  <a:srgbClr val="6A737D"/>
                </a:solidFill>
                <a:effectLst/>
                <a:latin typeface="Nunito Sans"/>
              </a:rPr>
              <a:t> </a:t>
            </a:r>
            <a:r>
              <a:rPr lang="en-US" b="0" i="0" dirty="0" err="1">
                <a:solidFill>
                  <a:srgbClr val="6A737D"/>
                </a:solidFill>
                <a:effectLst/>
                <a:latin typeface="Nunito Sans"/>
              </a:rPr>
              <a:t>trị</a:t>
            </a:r>
            <a:r>
              <a:rPr lang="en-US" b="0" i="0" dirty="0">
                <a:solidFill>
                  <a:srgbClr val="6A737D"/>
                </a:solidFill>
                <a:effectLst/>
                <a:latin typeface="Nunito Sans"/>
              </a:rPr>
              <a:t> </a:t>
            </a:r>
            <a:r>
              <a:rPr lang="en-US" b="0" i="0" dirty="0" err="1">
                <a:solidFill>
                  <a:srgbClr val="6A737D"/>
                </a:solidFill>
                <a:effectLst/>
                <a:latin typeface="Nunito Sans"/>
              </a:rPr>
              <a:t>mà</a:t>
            </a:r>
            <a:r>
              <a:rPr lang="en-US" b="0" i="0" dirty="0">
                <a:solidFill>
                  <a:srgbClr val="6A737D"/>
                </a:solidFill>
                <a:effectLst/>
                <a:latin typeface="Nunito Sans"/>
              </a:rPr>
              <a:t> app </a:t>
            </a:r>
            <a:r>
              <a:rPr lang="en-US" b="0" i="0" dirty="0" err="1">
                <a:solidFill>
                  <a:srgbClr val="6A737D"/>
                </a:solidFill>
                <a:effectLst/>
                <a:latin typeface="Nunito Sans"/>
              </a:rPr>
              <a:t>mang</a:t>
            </a:r>
            <a:r>
              <a:rPr lang="en-US" b="0" i="0" dirty="0">
                <a:solidFill>
                  <a:srgbClr val="6A737D"/>
                </a:solidFill>
                <a:effectLst/>
                <a:latin typeface="Nunito Sans"/>
              </a:rPr>
              <a:t> </a:t>
            </a:r>
            <a:r>
              <a:rPr lang="en-US" b="0" i="0" dirty="0" err="1">
                <a:solidFill>
                  <a:srgbClr val="6A737D"/>
                </a:solidFill>
                <a:effectLst/>
                <a:latin typeface="Nunito Sans"/>
              </a:rPr>
              <a:t>lại</a:t>
            </a:r>
            <a:r>
              <a:rPr lang="en-US" b="0" i="0" dirty="0">
                <a:solidFill>
                  <a:srgbClr val="6A737D"/>
                </a:solidFill>
                <a:effectLst/>
                <a:latin typeface="Nunito Sans"/>
              </a:rPr>
              <a:t> </a:t>
            </a:r>
            <a:r>
              <a:rPr lang="en-US" b="0" i="0" dirty="0" err="1">
                <a:solidFill>
                  <a:srgbClr val="6A737D"/>
                </a:solidFill>
                <a:effectLst/>
                <a:latin typeface="Nunito Sans"/>
              </a:rPr>
              <a:t>cho</a:t>
            </a:r>
            <a:r>
              <a:rPr lang="en-US" b="0" i="0" dirty="0">
                <a:solidFill>
                  <a:srgbClr val="6A737D"/>
                </a:solidFill>
                <a:effectLst/>
                <a:latin typeface="Nunito Sans"/>
              </a:rPr>
              <a:t> </a:t>
            </a:r>
            <a:r>
              <a:rPr lang="en-US" b="0" i="0" dirty="0" err="1">
                <a:solidFill>
                  <a:srgbClr val="6A737D"/>
                </a:solidFill>
                <a:effectLst/>
                <a:latin typeface="Nunito Sans"/>
              </a:rPr>
              <a:t>họ</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21</a:t>
            </a:fld>
            <a:endParaRPr lang="en-US"/>
          </a:p>
        </p:txBody>
      </p:sp>
    </p:spTree>
    <p:extLst>
      <p:ext uri="{BB962C8B-B14F-4D97-AF65-F5344CB8AC3E}">
        <p14:creationId xmlns:p14="http://schemas.microsoft.com/office/powerpoint/2010/main" val="566071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33679" indent="0">
              <a:lnSpc>
                <a:spcPct val="125000"/>
              </a:lnSpc>
              <a:spcBef>
                <a:spcPts val="540"/>
              </a:spcBef>
              <a:buFont typeface="Wingdings" panose="05000000000000000000" pitchFamily="2" charset="2"/>
              <a:buNone/>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22</a:t>
            </a:fld>
            <a:endParaRPr lang="en-US"/>
          </a:p>
        </p:txBody>
      </p:sp>
    </p:spTree>
    <p:extLst>
      <p:ext uri="{BB962C8B-B14F-4D97-AF65-F5344CB8AC3E}">
        <p14:creationId xmlns:p14="http://schemas.microsoft.com/office/powerpoint/2010/main" val="2872580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24292E"/>
                </a:solidFill>
                <a:effectLst/>
                <a:latin typeface="Nunito Sans"/>
              </a:rPr>
              <a:t>Một số tool no-code mình đã làm review, hướng dẫn rồi. Trong thời gian sắp tới, mình sẽ làm thêm nhiều bài hướng dẫn nữa.</a:t>
            </a:r>
          </a:p>
          <a:p>
            <a:pPr algn="l"/>
            <a:r>
              <a:rPr lang="vi-VN" b="0" i="0" dirty="0">
                <a:solidFill>
                  <a:srgbClr val="24292E"/>
                </a:solidFill>
                <a:effectLst/>
                <a:latin typeface="Nunito Sans"/>
              </a:rPr>
              <a:t>Theo cá nhân mình thì xu hướng no-code, low-code hay visual programming đang phát triển. Rất nhiều tool, nền tảng mới được ra đời giúp builders, makers, founders làm app nhanh và dễ dàng hơn.</a:t>
            </a:r>
          </a:p>
          <a:p>
            <a:pPr algn="l"/>
            <a:r>
              <a:rPr lang="vi-VN" b="0" i="0" dirty="0">
                <a:solidFill>
                  <a:srgbClr val="24292E"/>
                </a:solidFill>
                <a:effectLst/>
                <a:latin typeface="Nunito Sans"/>
              </a:rPr>
              <a:t>Ưu điểm lớn nhất của no-code platform là giúp làm MVP cực nhanh và rẻ giúp bạn xác định product/market fit với chi phí thấp nhất. Nếu bạn đang muốn làm app gì đó, sao không thử với no-code platform xem sao?</a:t>
            </a:r>
          </a:p>
          <a:p>
            <a:br>
              <a:rPr lang="vi-VN" b="0" i="0" dirty="0">
                <a:solidFill>
                  <a:srgbClr val="2D3748"/>
                </a:solidFill>
                <a:effectLst/>
                <a:latin typeface="Nunito Sans"/>
              </a:rPr>
            </a:br>
            <a:endParaRPr lang="en-US" b="0" i="0" dirty="0">
              <a:solidFill>
                <a:srgbClr val="2D3748"/>
              </a:solidFill>
              <a:effectLst/>
              <a:latin typeface="Nunito Sans"/>
            </a:endParaRPr>
          </a:p>
          <a:p>
            <a:pPr algn="l"/>
            <a:r>
              <a:rPr lang="vi-VN" b="0" i="0" dirty="0">
                <a:solidFill>
                  <a:srgbClr val="24292E"/>
                </a:solidFill>
                <a:effectLst/>
                <a:latin typeface="Nunito Sans"/>
              </a:rPr>
              <a:t>một trong những quan điểm sai lầm về nocode là nó có thể thay thế hoàn toàn được cách phát triển phần mềm truyền thống (code).</a:t>
            </a:r>
          </a:p>
          <a:p>
            <a:pPr algn="l"/>
            <a:r>
              <a:rPr lang="vi-VN" b="0" i="0" dirty="0">
                <a:solidFill>
                  <a:srgbClr val="24292E"/>
                </a:solidFill>
                <a:effectLst/>
                <a:latin typeface="Nunito Sans"/>
              </a:rPr>
              <a:t>Nocode sẽ được áp dụng rộng rãi hơn nếu những platform, cộng đồng có đánh giá đúng nhất về khả năng có nó: cái gì làm được và cái gì không.</a:t>
            </a:r>
          </a:p>
          <a:p>
            <a:pPr algn="l"/>
            <a:r>
              <a:rPr lang="vi-VN" b="0" i="0" dirty="0">
                <a:solidFill>
                  <a:srgbClr val="24292E"/>
                </a:solidFill>
                <a:effectLst/>
                <a:latin typeface="Nunito Sans"/>
              </a:rPr>
              <a:t>Ví dụ những loại app mà hiện tại nocode không đáp ứng nổi:</a:t>
            </a:r>
          </a:p>
          <a:p>
            <a:pPr algn="l">
              <a:buFont typeface="Arial" panose="020B0604020202020204" pitchFamily="34" charset="0"/>
              <a:buChar char="•"/>
            </a:pPr>
            <a:r>
              <a:rPr lang="vi-VN" b="0" i="0" dirty="0">
                <a:solidFill>
                  <a:srgbClr val="24292E"/>
                </a:solidFill>
                <a:effectLst/>
                <a:latin typeface="Nunito Sans"/>
              </a:rPr>
              <a:t>App về </a:t>
            </a:r>
            <a:r>
              <a:rPr lang="vi-VN" b="1" i="0" dirty="0">
                <a:solidFill>
                  <a:srgbClr val="24292E"/>
                </a:solidFill>
                <a:effectLst/>
                <a:latin typeface="Nunito Sans"/>
                <a:hlinkClick r:id="rId3"/>
              </a:rPr>
              <a:t>Blockchain</a:t>
            </a:r>
            <a:endParaRPr lang="vi-VN" b="0" i="0" dirty="0">
              <a:solidFill>
                <a:srgbClr val="24292E"/>
              </a:solidFill>
              <a:effectLst/>
              <a:latin typeface="Nunito Sans"/>
            </a:endParaRPr>
          </a:p>
          <a:p>
            <a:pPr algn="l">
              <a:buFont typeface="Arial" panose="020B0604020202020204" pitchFamily="34" charset="0"/>
              <a:buChar char="•"/>
            </a:pPr>
            <a:r>
              <a:rPr lang="vi-VN" b="0" i="0" dirty="0">
                <a:solidFill>
                  <a:srgbClr val="24292E"/>
                </a:solidFill>
                <a:effectLst/>
                <a:latin typeface="Nunito Sans"/>
              </a:rPr>
              <a:t>Những app có custom design và animation nhiều</a:t>
            </a:r>
          </a:p>
          <a:p>
            <a:pPr algn="l">
              <a:buFont typeface="Arial" panose="020B0604020202020204" pitchFamily="34" charset="0"/>
              <a:buChar char="•"/>
            </a:pPr>
            <a:r>
              <a:rPr lang="vi-VN" b="0" i="0" dirty="0">
                <a:solidFill>
                  <a:srgbClr val="24292E"/>
                </a:solidFill>
                <a:effectLst/>
                <a:latin typeface="Nunito Sans"/>
              </a:rPr>
              <a:t>Streaming app như Netflix</a:t>
            </a:r>
          </a:p>
          <a:p>
            <a:pPr algn="l">
              <a:buFont typeface="Arial" panose="020B0604020202020204" pitchFamily="34" charset="0"/>
              <a:buChar char="•"/>
            </a:pPr>
            <a:r>
              <a:rPr lang="vi-VN" b="0" i="0" dirty="0">
                <a:solidFill>
                  <a:srgbClr val="24292E"/>
                </a:solidFill>
                <a:effectLst/>
                <a:latin typeface="Nunito Sans"/>
              </a:rPr>
              <a:t>Video call app</a:t>
            </a:r>
          </a:p>
          <a:p>
            <a:pPr algn="l"/>
            <a:r>
              <a:rPr lang="vi-VN" b="0" i="0" dirty="0">
                <a:solidFill>
                  <a:srgbClr val="24292E"/>
                </a:solidFill>
                <a:effectLst/>
                <a:latin typeface="Nunito Sans"/>
              </a:rPr>
              <a:t>Còn những thứ mà nocode làm cực kỳ tốt:</a:t>
            </a:r>
          </a:p>
          <a:p>
            <a:pPr algn="l">
              <a:buFont typeface="Arial" panose="020B0604020202020204" pitchFamily="34" charset="0"/>
              <a:buChar char="•"/>
            </a:pPr>
            <a:r>
              <a:rPr lang="vi-VN" b="0" i="0" dirty="0">
                <a:solidFill>
                  <a:srgbClr val="24292E"/>
                </a:solidFill>
                <a:effectLst/>
                <a:latin typeface="Nunito Sans"/>
              </a:rPr>
              <a:t>App nội bộ cho công ty</a:t>
            </a:r>
          </a:p>
          <a:p>
            <a:pPr algn="l">
              <a:buFont typeface="Arial" panose="020B0604020202020204" pitchFamily="34" charset="0"/>
              <a:buChar char="•"/>
            </a:pPr>
            <a:r>
              <a:rPr lang="vi-VN" b="0" i="0" dirty="0">
                <a:solidFill>
                  <a:srgbClr val="24292E"/>
                </a:solidFill>
                <a:effectLst/>
                <a:latin typeface="Nunito Sans"/>
              </a:rPr>
              <a:t>MVP để </a:t>
            </a:r>
            <a:r>
              <a:rPr lang="vi-VN" b="1" i="0" dirty="0">
                <a:solidFill>
                  <a:srgbClr val="24292E"/>
                </a:solidFill>
                <a:effectLst/>
                <a:latin typeface="Nunito Sans"/>
                <a:hlinkClick r:id="rId4"/>
              </a:rPr>
              <a:t>validate idea</a:t>
            </a:r>
            <a:endParaRPr lang="vi-VN" b="0" i="0" dirty="0">
              <a:solidFill>
                <a:srgbClr val="24292E"/>
              </a:solidFill>
              <a:effectLst/>
              <a:latin typeface="Nunito Sans"/>
            </a:endParaRPr>
          </a:p>
          <a:p>
            <a:pPr algn="l">
              <a:buFont typeface="Arial" panose="020B0604020202020204" pitchFamily="34" charset="0"/>
              <a:buChar char="•"/>
            </a:pPr>
            <a:r>
              <a:rPr lang="vi-VN" b="0" i="0" dirty="0">
                <a:solidFill>
                  <a:srgbClr val="24292E"/>
                </a:solidFill>
                <a:effectLst/>
                <a:latin typeface="Nunito Sans"/>
              </a:rPr>
              <a:t>SaaS kiểu quản lý dữ liệu</a:t>
            </a:r>
          </a:p>
          <a:p>
            <a:pPr algn="l">
              <a:buFont typeface="Arial" panose="020B0604020202020204" pitchFamily="34" charset="0"/>
              <a:buChar char="•"/>
            </a:pPr>
            <a:r>
              <a:rPr lang="vi-VN" b="0" i="0" dirty="0">
                <a:solidFill>
                  <a:srgbClr val="24292E"/>
                </a:solidFill>
                <a:effectLst/>
                <a:latin typeface="Nunito Sans"/>
              </a:rPr>
              <a:t>Mạng xã hội</a:t>
            </a:r>
          </a:p>
          <a:p>
            <a:pPr algn="l">
              <a:buFont typeface="Arial" panose="020B0604020202020204" pitchFamily="34" charset="0"/>
              <a:buChar char="•"/>
            </a:pPr>
            <a:r>
              <a:rPr lang="vi-VN" b="0" i="0" dirty="0">
                <a:solidFill>
                  <a:srgbClr val="24292E"/>
                </a:solidFill>
                <a:effectLst/>
                <a:latin typeface="Nunito Sans"/>
              </a:rPr>
              <a:t>Marketplace</a:t>
            </a:r>
          </a:p>
          <a:p>
            <a:endParaRPr lang="en-US" b="0" i="0" dirty="0">
              <a:solidFill>
                <a:srgbClr val="2D3748"/>
              </a:solidFill>
              <a:effectLst/>
              <a:latin typeface="Nunito Sans"/>
            </a:endParaRPr>
          </a:p>
          <a:p>
            <a:endParaRPr lang="en-US" b="0" i="0" dirty="0">
              <a:solidFill>
                <a:srgbClr val="2D3748"/>
              </a:solidFill>
              <a:effectLst/>
              <a:latin typeface="Nunito Sans"/>
            </a:endParaRPr>
          </a:p>
          <a:p>
            <a:pPr algn="l"/>
            <a:r>
              <a:rPr lang="vi-VN" b="1" i="0" dirty="0">
                <a:solidFill>
                  <a:srgbClr val="24292E"/>
                </a:solidFill>
                <a:effectLst/>
                <a:latin typeface="Nunito Sans"/>
              </a:rPr>
              <a:t>Nocode sẽ hiệu quả hơn nếu bạn biết code</a:t>
            </a:r>
          </a:p>
          <a:p>
            <a:pPr algn="l"/>
            <a:r>
              <a:rPr lang="vi-VN" b="0" i="0" dirty="0">
                <a:solidFill>
                  <a:srgbClr val="24292E"/>
                </a:solidFill>
                <a:effectLst/>
                <a:latin typeface="Nunito Sans"/>
              </a:rPr>
              <a:t>Sự thật là nếu bạn </a:t>
            </a:r>
            <a:r>
              <a:rPr lang="vi-VN" b="1" i="0" dirty="0">
                <a:solidFill>
                  <a:srgbClr val="24292E"/>
                </a:solidFill>
                <a:effectLst/>
                <a:latin typeface="Nunito Sans"/>
                <a:hlinkClick r:id="rId5"/>
              </a:rPr>
              <a:t>không có background IT</a:t>
            </a:r>
            <a:r>
              <a:rPr lang="vi-VN" b="0" i="0" dirty="0">
                <a:solidFill>
                  <a:srgbClr val="24292E"/>
                </a:solidFill>
                <a:effectLst/>
                <a:latin typeface="Nunito Sans"/>
              </a:rPr>
              <a:t>, bạn vẫn dùng nocode để làm app được, nhưng sẽ tốn thời gian và cần người hướng dẫn nếu muốn tiết kiệm thời gian.</a:t>
            </a:r>
          </a:p>
          <a:p>
            <a:pPr algn="l"/>
            <a:r>
              <a:rPr lang="vi-VN" b="0" i="0" dirty="0">
                <a:solidFill>
                  <a:srgbClr val="24292E"/>
                </a:solidFill>
                <a:effectLst/>
                <a:latin typeface="Nunito Sans"/>
              </a:rPr>
              <a:t>Nhưng nếu bạn có background IT hoặc biết chút ít rồi thì việc xử dụng nocode là dễ dàng.</a:t>
            </a:r>
          </a:p>
          <a:p>
            <a:pPr algn="l"/>
            <a:r>
              <a:rPr lang="vi-VN" b="0" i="0" dirty="0">
                <a:solidFill>
                  <a:srgbClr val="24292E"/>
                </a:solidFill>
                <a:effectLst/>
                <a:latin typeface="Nunito Sans"/>
              </a:rPr>
              <a:t>Ngoài ra, việc mở rộng tính năng qua code cũng là 1 lợi thế của nocode.</a:t>
            </a:r>
          </a:p>
          <a:p>
            <a:pPr algn="l"/>
            <a:r>
              <a:rPr lang="vi-VN" b="0" i="0" dirty="0">
                <a:solidFill>
                  <a:srgbClr val="24292E"/>
                </a:solidFill>
                <a:effectLst/>
                <a:latin typeface="Nunito Sans"/>
              </a:rPr>
              <a:t>Ví dụ bạn muốn viết thêm tính năng giao dịch với Momo thì bạn phải biết cách viết plugin cho Bubble chẳng hạn.</a:t>
            </a:r>
          </a:p>
          <a:p>
            <a:pPr algn="l"/>
            <a:r>
              <a:rPr lang="vi-VN" b="0" i="0" dirty="0">
                <a:solidFill>
                  <a:srgbClr val="24292E"/>
                </a:solidFill>
                <a:effectLst/>
                <a:latin typeface="Nunito Sans"/>
              </a:rPr>
              <a:t>Hiện tại thì đa số các platform nocode cũng có phần plugin để nhà phát triển có thể tự mở rộng thêm các tính năng qua code. Họ có sẵn luôn chợ plugin để dev có thể vào tham gia phát triển các plugin nữa.</a:t>
            </a:r>
          </a:p>
          <a:p>
            <a:pPr algn="l"/>
            <a:r>
              <a:rPr lang="vi-VN" b="0" i="0" dirty="0">
                <a:solidFill>
                  <a:srgbClr val="24292E"/>
                </a:solidFill>
                <a:effectLst/>
                <a:latin typeface="Nunito Sans"/>
              </a:rPr>
              <a:t>Nếu bạn dùng Bubble nhưng muốn tích hợp thêm tính năng thì hoàn toàn có thể thuê người để viết plugin cũng được</a:t>
            </a:r>
          </a:p>
          <a:p>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23</a:t>
            </a:fld>
            <a:endParaRPr lang="en-US"/>
          </a:p>
        </p:txBody>
      </p:sp>
    </p:spTree>
    <p:extLst>
      <p:ext uri="{BB962C8B-B14F-4D97-AF65-F5344CB8AC3E}">
        <p14:creationId xmlns:p14="http://schemas.microsoft.com/office/powerpoint/2010/main" val="170644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24</a:t>
            </a:fld>
            <a:endParaRPr lang="en-US"/>
          </a:p>
        </p:txBody>
      </p:sp>
    </p:spTree>
    <p:extLst>
      <p:ext uri="{BB962C8B-B14F-4D97-AF65-F5344CB8AC3E}">
        <p14:creationId xmlns:p14="http://schemas.microsoft.com/office/powerpoint/2010/main" val="4182708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25</a:t>
            </a:fld>
            <a:endParaRPr lang="en-US"/>
          </a:p>
        </p:txBody>
      </p:sp>
    </p:spTree>
    <p:extLst>
      <p:ext uri="{BB962C8B-B14F-4D97-AF65-F5344CB8AC3E}">
        <p14:creationId xmlns:p14="http://schemas.microsoft.com/office/powerpoint/2010/main" val="1310031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26</a:t>
            </a:fld>
            <a:endParaRPr lang="en-US"/>
          </a:p>
        </p:txBody>
      </p:sp>
    </p:spTree>
    <p:extLst>
      <p:ext uri="{BB962C8B-B14F-4D97-AF65-F5344CB8AC3E}">
        <p14:creationId xmlns:p14="http://schemas.microsoft.com/office/powerpoint/2010/main" val="2340445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sz="1200" b="0" i="1" kern="1200" dirty="0">
                <a:solidFill>
                  <a:schemeClr val="tx1"/>
                </a:solidFill>
                <a:effectLst/>
                <a:latin typeface="+mn-lt"/>
                <a:ea typeface="+mn-ea"/>
                <a:cs typeface="+mn-cs"/>
              </a:rPr>
              <a:t>* Complicated for React Native because there are two layers (and two languages) to go through. You start with JS and then you end up debugging Java code on Android or Swift on iOS. Other cross-platform SDKs like Flutter or Xamarin employ one language – Dart and C# respectively.</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27</a:t>
            </a:fld>
            <a:endParaRPr lang="en-US"/>
          </a:p>
        </p:txBody>
      </p:sp>
    </p:spTree>
    <p:extLst>
      <p:ext uri="{BB962C8B-B14F-4D97-AF65-F5344CB8AC3E}">
        <p14:creationId xmlns:p14="http://schemas.microsoft.com/office/powerpoint/2010/main" val="2963847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Budget</a:t>
            </a:r>
          </a:p>
          <a:p>
            <a:r>
              <a:rPr lang="en-US" sz="1200" b="0" i="0" kern="1200" dirty="0">
                <a:solidFill>
                  <a:schemeClr val="tx1"/>
                </a:solidFill>
                <a:effectLst/>
                <a:latin typeface="+mn-lt"/>
                <a:ea typeface="+mn-ea"/>
                <a:cs typeface="+mn-cs"/>
              </a:rPr>
              <a:t>How much money you can spend on a mobile app is fundamental, but it’s not the only metric for choosing a dev approach. When you’re limited in funds, you can’t afford a native app for both iOS and Android. At best, you’ll have to focus on only one platform.</a:t>
            </a:r>
          </a:p>
          <a:p>
            <a:r>
              <a:rPr lang="en-US" sz="1200" b="0" i="0" kern="1200" dirty="0">
                <a:solidFill>
                  <a:schemeClr val="tx1"/>
                </a:solidFill>
                <a:effectLst/>
                <a:latin typeface="+mn-lt"/>
                <a:ea typeface="+mn-ea"/>
                <a:cs typeface="+mn-cs"/>
              </a:rPr>
              <a:t>On the other hand, even if the budget is king-sized, it’s not necessary to go native. Your project might benefit from a cheaper app type that will cover your specific needs. For example, your current team consists of JS experts. You can take advantage of this and build a JS-based mobile app with React Native. Otherwise, you’ll have to spend time on hiring experts for two (or more) platform-specific teams.</a:t>
            </a:r>
          </a:p>
          <a:p>
            <a:r>
              <a:rPr lang="en-US" sz="1200" b="0" i="0" kern="1200" dirty="0">
                <a:solidFill>
                  <a:schemeClr val="tx1"/>
                </a:solidFill>
                <a:effectLst/>
                <a:latin typeface="+mn-lt"/>
                <a:ea typeface="+mn-ea"/>
                <a:cs typeface="+mn-cs"/>
              </a:rPr>
              <a:t>Time to market</a:t>
            </a:r>
          </a:p>
          <a:p>
            <a:r>
              <a:rPr lang="en-US" sz="1200" b="0" i="0" kern="1200" dirty="0">
                <a:solidFill>
                  <a:schemeClr val="tx1"/>
                </a:solidFill>
                <a:effectLst/>
                <a:latin typeface="+mn-lt"/>
                <a:ea typeface="+mn-ea"/>
                <a:cs typeface="+mn-cs"/>
              </a:rPr>
              <a:t>How soon you need an app is also crucial. You should bear in mind that building a native app is quite time-consuming. From this standpoint, hybrids and even PWAs are undisputed winners. And this option is well-targeted if you want to win a race to mobile market over your competitors. However, you’ll have to lower your expectations for performance and UX of the app. Once your product has been marketed, you might consider evolving it into a native app with time, budget permitting.</a:t>
            </a:r>
          </a:p>
          <a:p>
            <a:r>
              <a:rPr lang="en-US" sz="1200" b="0" i="0" kern="1200" dirty="0">
                <a:solidFill>
                  <a:schemeClr val="tx1"/>
                </a:solidFill>
                <a:effectLst/>
                <a:latin typeface="+mn-lt"/>
                <a:ea typeface="+mn-ea"/>
                <a:cs typeface="+mn-cs"/>
              </a:rPr>
              <a:t>Reach (market coverage)</a:t>
            </a:r>
          </a:p>
          <a:p>
            <a:r>
              <a:rPr lang="en-US" sz="1200" b="0" i="0" kern="1200" dirty="0">
                <a:solidFill>
                  <a:schemeClr val="tx1"/>
                </a:solidFill>
                <a:effectLst/>
                <a:latin typeface="+mn-lt"/>
                <a:ea typeface="+mn-ea"/>
                <a:cs typeface="+mn-cs"/>
              </a:rPr>
              <a:t>For now, we have the two largest markets of mobile apps. And most product owners prefer to have their apps available on both of them. In this context, cross-platform or hybrid app development is a winning approach. They let you clear your mind of additional load associated with multiple platforms. You’ve got one team that works on the app that can run on both iOS and Android. With native, you’ll have more pains.</a:t>
            </a:r>
          </a:p>
          <a:p>
            <a:r>
              <a:rPr lang="en-US" sz="1200" b="0" i="0" kern="1200" dirty="0">
                <a:solidFill>
                  <a:schemeClr val="tx1"/>
                </a:solidFill>
                <a:effectLst/>
                <a:latin typeface="+mn-lt"/>
                <a:ea typeface="+mn-ea"/>
                <a:cs typeface="+mn-cs"/>
              </a:rPr>
              <a:t>App performance</a:t>
            </a:r>
          </a:p>
          <a:p>
            <a:r>
              <a:rPr lang="en-US" sz="1200" b="0" i="0" kern="1200" dirty="0">
                <a:solidFill>
                  <a:schemeClr val="tx1"/>
                </a:solidFill>
                <a:effectLst/>
                <a:latin typeface="+mn-lt"/>
                <a:ea typeface="+mn-ea"/>
                <a:cs typeface="+mn-cs"/>
              </a:rPr>
              <a:t>Airbnb’s example can be instructive here. This company was one of the first adopters of React Native. They chose the cross-platform method to move faster as an organization and to only have to write product code once. Two years later, their priorities changed. Airbnb set its sights on higher app performance and better dev experience. Hence, now they’re putting all of their efforts into </a:t>
            </a:r>
            <a:r>
              <a:rPr lang="en-US" sz="1200" b="0" i="0" u="none" strike="noStrike" kern="1200" dirty="0">
                <a:solidFill>
                  <a:schemeClr val="tx1"/>
                </a:solidFill>
                <a:effectLst/>
                <a:latin typeface="+mn-lt"/>
                <a:ea typeface="+mn-ea"/>
                <a:cs typeface="+mn-cs"/>
                <a:hlinkClick r:id="rId3"/>
              </a:rPr>
              <a:t>making native amazing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What we can learn from Airbnb is that you can benefit from different dev approaches at a particular time. They were satisfied with React Native at the outset of their journey to mobile. However, growing ambitions and objectives pushed them to go native. That was not a mistake but a fruitful experience. As for hybrid app performance in general, here is what Zuckerberg thinks:</a:t>
            </a:r>
          </a:p>
          <a:p>
            <a:r>
              <a:rPr lang="en-US" sz="1200" b="0" i="1" kern="1200" dirty="0">
                <a:solidFill>
                  <a:schemeClr val="tx1"/>
                </a:solidFill>
                <a:effectLst/>
                <a:latin typeface="+mn-lt"/>
                <a:ea typeface="+mn-ea"/>
                <a:cs typeface="+mn-cs"/>
              </a:rPr>
              <a:t>The biggest mistake we’ve made as a company is betting on HTML5 as opposed to native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Perhaps, this was one of the inspirations for creating React Native.</a:t>
            </a:r>
          </a:p>
          <a:p>
            <a:r>
              <a:rPr lang="en-US" sz="1200" b="0" i="0" kern="1200" dirty="0">
                <a:solidFill>
                  <a:schemeClr val="tx1"/>
                </a:solidFill>
                <a:effectLst/>
                <a:latin typeface="+mn-lt"/>
                <a:ea typeface="+mn-ea"/>
                <a:cs typeface="+mn-cs"/>
              </a:rPr>
              <a:t>UI and UX</a:t>
            </a:r>
          </a:p>
          <a:p>
            <a:r>
              <a:rPr lang="en-US" sz="1200" b="0" i="0" kern="1200" dirty="0">
                <a:solidFill>
                  <a:schemeClr val="tx1"/>
                </a:solidFill>
                <a:effectLst/>
                <a:latin typeface="+mn-lt"/>
                <a:ea typeface="+mn-ea"/>
                <a:cs typeface="+mn-cs"/>
              </a:rPr>
              <a:t>According to </a:t>
            </a:r>
            <a:r>
              <a:rPr lang="en-US" sz="1200" b="0" i="0" u="none" strike="noStrike" kern="1200" dirty="0">
                <a:solidFill>
                  <a:schemeClr val="tx1"/>
                </a:solidFill>
                <a:effectLst/>
                <a:latin typeface="+mn-lt"/>
                <a:ea typeface="+mn-ea"/>
                <a:cs typeface="+mn-cs"/>
                <a:hlinkClick r:id="rId4"/>
              </a:rPr>
              <a:t>Statista</a:t>
            </a:r>
            <a:r>
              <a:rPr lang="en-US" sz="1200" b="0" i="0" kern="1200" dirty="0">
                <a:solidFill>
                  <a:schemeClr val="tx1"/>
                </a:solidFill>
                <a:effectLst/>
                <a:latin typeface="+mn-lt"/>
                <a:ea typeface="+mn-ea"/>
                <a:cs typeface="+mn-cs"/>
              </a:rPr>
              <a:t>, the retention rate of mobile app users is 38% in 2018. It means that nearly one in three people abandon mobile apps after the first experience. That’s why the impression your product provides is crucial. Native apps are headliners in UI and UX. Users get better scrolling, dynamic animations, and other appealing elements. And these are wrapped in a performant product.</a:t>
            </a:r>
          </a:p>
          <a:p>
            <a:r>
              <a:rPr lang="en-US" sz="1200" b="0" i="0" kern="1200" dirty="0">
                <a:solidFill>
                  <a:schemeClr val="tx1"/>
                </a:solidFill>
                <a:effectLst/>
                <a:latin typeface="+mn-lt"/>
                <a:ea typeface="+mn-ea"/>
                <a:cs typeface="+mn-cs"/>
              </a:rPr>
              <a:t>If we compare cross-platform development vs. native development, the former lags behind. But still, the UX you can get with Flutter or React Native is much better than with any hybrid framework. We’ve blogged about it in </a:t>
            </a:r>
            <a:r>
              <a:rPr lang="en-US" sz="1200" b="0" i="0" u="none" strike="noStrike" kern="1200" dirty="0">
                <a:solidFill>
                  <a:schemeClr val="tx1"/>
                </a:solidFill>
                <a:effectLst/>
                <a:latin typeface="+mn-lt"/>
                <a:ea typeface="+mn-ea"/>
                <a:cs typeface="+mn-cs"/>
                <a:hlinkClick r:id="rId5"/>
              </a:rPr>
              <a:t>Ionic vs. React Native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Functionality</a:t>
            </a:r>
          </a:p>
          <a:p>
            <a:r>
              <a:rPr lang="en-US" sz="1200" b="0" i="0" kern="1200" dirty="0">
                <a:solidFill>
                  <a:schemeClr val="tx1"/>
                </a:solidFill>
                <a:effectLst/>
                <a:latin typeface="+mn-lt"/>
                <a:ea typeface="+mn-ea"/>
                <a:cs typeface="+mn-cs"/>
              </a:rPr>
              <a:t>Do you want your users to enjoy functionalities linked to a device’s utilities? These are the camera, various sensors, and so on. If you do, keep in mind that hybrid apps cannot implement them to the fullest extent. Cross-platform apps are less limited than hybrids. Still, it’s possible to develop 95% of the app using React Native, and the remaining 5% with native technology. The native code implements some sensors whenever you need them to the fullest extent. The native dev approach has no restrictions in this regard.</a:t>
            </a:r>
          </a:p>
        </p:txBody>
      </p:sp>
      <p:sp>
        <p:nvSpPr>
          <p:cNvPr id="4" name="Slide Number Placeholder 3"/>
          <p:cNvSpPr>
            <a:spLocks noGrp="1"/>
          </p:cNvSpPr>
          <p:nvPr>
            <p:ph type="sldNum" sz="quarter" idx="10"/>
          </p:nvPr>
        </p:nvSpPr>
        <p:spPr/>
        <p:txBody>
          <a:bodyPr/>
          <a:lstStyle/>
          <a:p>
            <a:fld id="{5AB4860C-B797-4868-A37C-8946973C2DEC}" type="slidenum">
              <a:rPr lang="en-US" smtClean="0"/>
              <a:t>28</a:t>
            </a:fld>
            <a:endParaRPr lang="en-US"/>
          </a:p>
        </p:txBody>
      </p:sp>
    </p:spTree>
    <p:extLst>
      <p:ext uri="{BB962C8B-B14F-4D97-AF65-F5344CB8AC3E}">
        <p14:creationId xmlns:p14="http://schemas.microsoft.com/office/powerpoint/2010/main" val="1131478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Build a native app</a:t>
            </a:r>
          </a:p>
          <a:p>
            <a:r>
              <a:rPr lang="en-US" sz="1200" b="0" i="0" kern="1200" dirty="0">
                <a:solidFill>
                  <a:schemeClr val="tx1"/>
                </a:solidFill>
                <a:effectLst/>
                <a:latin typeface="+mn-lt"/>
                <a:ea typeface="+mn-ea"/>
                <a:cs typeface="+mn-cs"/>
              </a:rPr>
              <a:t>Native dev approach is definitely a king. It provides you with unlimited area for development. The native app is unlikely to frustrate the UX expectations of your users. And your engineers will enjoy working at this project.</a:t>
            </a:r>
          </a:p>
          <a:p>
            <a:r>
              <a:rPr lang="en-US" sz="1200" b="0" i="0" kern="1200" dirty="0">
                <a:solidFill>
                  <a:schemeClr val="tx1"/>
                </a:solidFill>
                <a:effectLst/>
                <a:latin typeface="+mn-lt"/>
                <a:ea typeface="+mn-ea"/>
                <a:cs typeface="+mn-cs"/>
              </a:rPr>
              <a:t>But be prepared for your dev team to increase almost twofold. So will the costs. And do not expect a fast TTM unless your developers are supermen:)</a:t>
            </a:r>
          </a:p>
          <a:p>
            <a:r>
              <a:rPr lang="en-US" sz="1200" b="0" i="0" kern="1200" dirty="0">
                <a:solidFill>
                  <a:schemeClr val="tx1"/>
                </a:solidFill>
                <a:effectLst/>
                <a:latin typeface="+mn-lt"/>
                <a:ea typeface="+mn-ea"/>
                <a:cs typeface="+mn-cs"/>
              </a:rPr>
              <a:t>Build a hybrid app</a:t>
            </a:r>
          </a:p>
          <a:p>
            <a:r>
              <a:rPr lang="en-US" sz="1200" b="0" i="0" kern="1200" dirty="0">
                <a:solidFill>
                  <a:schemeClr val="tx1"/>
                </a:solidFill>
                <a:effectLst/>
                <a:latin typeface="+mn-lt"/>
                <a:ea typeface="+mn-ea"/>
                <a:cs typeface="+mn-cs"/>
              </a:rPr>
              <a:t>What a hybrid approach can attract with is low price and high dev speed. So, an ambitious startup can benefit from building a hybrid app as a pilot solution. It is the best option if you do not think much of UX and performance. These factors, however, might scare off demanding users.</a:t>
            </a:r>
          </a:p>
          <a:p>
            <a:r>
              <a:rPr lang="en-US" sz="1200" b="0" i="0" kern="1200" dirty="0">
                <a:solidFill>
                  <a:schemeClr val="tx1"/>
                </a:solidFill>
                <a:effectLst/>
                <a:latin typeface="+mn-lt"/>
                <a:ea typeface="+mn-ea"/>
                <a:cs typeface="+mn-cs"/>
              </a:rPr>
              <a:t>Build a cross-platform app</a:t>
            </a:r>
          </a:p>
          <a:p>
            <a:r>
              <a:rPr lang="en-US" sz="1200" b="0" i="0" kern="1200" dirty="0">
                <a:solidFill>
                  <a:schemeClr val="tx1"/>
                </a:solidFill>
                <a:effectLst/>
                <a:latin typeface="+mn-lt"/>
                <a:ea typeface="+mn-ea"/>
                <a:cs typeface="+mn-cs"/>
              </a:rPr>
              <a:t>Think of cross-platform as a golden mean between the above options. It is not as cheap as hybrid but cheaper than native. The app performance is on a good level. There are some use cases that claim they managed to achieve native performance, but these are perhaps… less than honest:) TTM? Perhaps, the difference between native and cross-platform development for dev speed is not huge. But, if you opt for a cross-platform framework, you’ll win in terms of cost and time-efficiency.</a:t>
            </a:r>
          </a:p>
        </p:txBody>
      </p:sp>
      <p:sp>
        <p:nvSpPr>
          <p:cNvPr id="4" name="Slide Number Placeholder 3"/>
          <p:cNvSpPr>
            <a:spLocks noGrp="1"/>
          </p:cNvSpPr>
          <p:nvPr>
            <p:ph type="sldNum" sz="quarter" idx="10"/>
          </p:nvPr>
        </p:nvSpPr>
        <p:spPr/>
        <p:txBody>
          <a:bodyPr/>
          <a:lstStyle/>
          <a:p>
            <a:fld id="{5AB4860C-B797-4868-A37C-8946973C2DEC}" type="slidenum">
              <a:rPr lang="en-US" smtClean="0"/>
              <a:t>29</a:t>
            </a:fld>
            <a:endParaRPr lang="en-US"/>
          </a:p>
        </p:txBody>
      </p:sp>
    </p:spTree>
    <p:extLst>
      <p:ext uri="{BB962C8B-B14F-4D97-AF65-F5344CB8AC3E}">
        <p14:creationId xmlns:p14="http://schemas.microsoft.com/office/powerpoint/2010/main" val="260060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Going native is the way most product owners dream of, but not all can afford. It involves the creation of a mobile app that fits one platform only. In this case, engineers leverage a native-to-the-operating-system programming language. It can be Java or </a:t>
            </a:r>
            <a:r>
              <a:rPr lang="en-US" sz="1200" b="0" i="0" u="none" strike="noStrike" kern="1200" dirty="0">
                <a:solidFill>
                  <a:schemeClr val="tx1"/>
                </a:solidFill>
                <a:effectLst/>
                <a:latin typeface="+mn-lt"/>
                <a:ea typeface="+mn-ea"/>
                <a:cs typeface="+mn-cs"/>
                <a:hlinkClick r:id="rId3"/>
              </a:rPr>
              <a:t>since recently Kotlin</a:t>
            </a:r>
            <a:r>
              <a:rPr lang="en-US" sz="1200" b="0" i="0" kern="1200" dirty="0">
                <a:solidFill>
                  <a:schemeClr val="tx1"/>
                </a:solidFill>
                <a:effectLst/>
                <a:latin typeface="+mn-lt"/>
                <a:ea typeface="+mn-ea"/>
                <a:cs typeface="+mn-cs"/>
              </a:rPr>
              <a:t> for Android, and Swift/Objective-C for iOS. Users love native apps for high performance and tailored-to-the-platform UX. This approach, though, scares off </a:t>
            </a:r>
            <a:r>
              <a:rPr lang="en-US" sz="1200" b="0" i="0" kern="1200" dirty="0" err="1">
                <a:solidFill>
                  <a:schemeClr val="tx1"/>
                </a:solidFill>
                <a:effectLst/>
                <a:latin typeface="+mn-lt"/>
                <a:ea typeface="+mn-ea"/>
                <a:cs typeface="+mn-cs"/>
              </a:rPr>
              <a:t>startupers</a:t>
            </a:r>
            <a:r>
              <a:rPr lang="en-US" sz="1200" b="0" i="0" kern="1200" dirty="0">
                <a:solidFill>
                  <a:schemeClr val="tx1"/>
                </a:solidFill>
                <a:effectLst/>
                <a:latin typeface="+mn-lt"/>
                <a:ea typeface="+mn-ea"/>
                <a:cs typeface="+mn-cs"/>
              </a:rPr>
              <a:t> for being cost-consuming. And the cost is the key distinction of native vs. hybrid app development.</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3</a:t>
            </a:fld>
            <a:endParaRPr lang="en-US"/>
          </a:p>
        </p:txBody>
      </p:sp>
    </p:spTree>
    <p:extLst>
      <p:ext uri="{BB962C8B-B14F-4D97-AF65-F5344CB8AC3E}">
        <p14:creationId xmlns:p14="http://schemas.microsoft.com/office/powerpoint/2010/main" val="317622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232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sz="1200" b="0" i="0" kern="1200" dirty="0">
                <a:solidFill>
                  <a:schemeClr val="tx1"/>
                </a:solidFill>
                <a:effectLst/>
                <a:latin typeface="+mn-lt"/>
                <a:ea typeface="+mn-ea"/>
                <a:cs typeface="+mn-cs"/>
              </a:rPr>
              <a:t>For development, engineers get access to the device’s full feature set. This allows them to leverage advanced functionalities (memory management, complex networking, etc.). But, the biggest challenge is to run the app on two platforms. To do this, you need to make separate codebases. Yet, some native extensions enable code sharing. For example, you can share the C++ libraries between iOS and Android apps using Java Native Interface. Even so, product owners are desperate to increase development costs almost twofold.</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4</a:t>
            </a:fld>
            <a:endParaRPr lang="en-US"/>
          </a:p>
        </p:txBody>
      </p:sp>
    </p:spTree>
    <p:extLst>
      <p:ext uri="{BB962C8B-B14F-4D97-AF65-F5344CB8AC3E}">
        <p14:creationId xmlns:p14="http://schemas.microsoft.com/office/powerpoint/2010/main" val="390328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1. Native Apps Have The Best Performance</a:t>
            </a:r>
          </a:p>
          <a:p>
            <a:pPr fontAlgn="base"/>
            <a:r>
              <a:rPr lang="en-US" sz="1200" b="0" i="0" kern="1200" dirty="0">
                <a:solidFill>
                  <a:schemeClr val="tx1"/>
                </a:solidFill>
                <a:effectLst/>
                <a:latin typeface="+mn-lt"/>
                <a:ea typeface="+mn-ea"/>
                <a:cs typeface="+mn-cs"/>
              </a:rPr>
              <a:t>With native mobile app development, the app is created and optimized for a specific platform. As a result, the app demonstrates an extremely high level of performance. Native apps are very fast and responsive because they are built for that specific platform and are compiled using platforms core programming language and APIs. As a result, the app is much more efficient. The device stores the app allowing the software to leverage the device’s processing speed. As users navigate through a native mobile app, the contents and visual elements are already stored on their phone which means load times are quick.</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Clearbridge Android Developer Katie Liu says, “with a native app, it’s not only the coding language that’s native, but also the architect and UX. If the app is designed to perform the way the platform expects it to, the performance will always be superior.”</a:t>
            </a:r>
          </a:p>
          <a:p>
            <a:pPr fontAlgn="base"/>
            <a:r>
              <a:rPr lang="en-US" sz="1200" b="0" i="0" kern="1200" dirty="0">
                <a:solidFill>
                  <a:schemeClr val="tx1"/>
                </a:solidFill>
                <a:effectLst/>
                <a:latin typeface="+mn-lt"/>
                <a:ea typeface="+mn-ea"/>
                <a:cs typeface="+mn-cs"/>
              </a:rPr>
              <a:t>2. Native Apps Are More Secure</a:t>
            </a:r>
          </a:p>
          <a:p>
            <a:pPr fontAlgn="base"/>
            <a:r>
              <a:rPr lang="en-US" sz="1200" b="0" i="0" kern="1200" dirty="0">
                <a:solidFill>
                  <a:schemeClr val="tx1"/>
                </a:solidFill>
                <a:effectLst/>
                <a:latin typeface="+mn-lt"/>
                <a:ea typeface="+mn-ea"/>
                <a:cs typeface="+mn-cs"/>
              </a:rPr>
              <a:t>Web apps rely on different browsers and underlying technologies such as JavaScript, HTML5, and CSS. Developing a native mobile app is a great way to guarantee your users reliable data protection.</a:t>
            </a:r>
          </a:p>
          <a:p>
            <a:pPr fontAlgn="base"/>
            <a:r>
              <a:rPr lang="en-US" sz="1200" b="0" i="0" kern="1200" dirty="0">
                <a:solidFill>
                  <a:schemeClr val="tx1"/>
                </a:solidFill>
                <a:effectLst/>
                <a:latin typeface="+mn-lt"/>
                <a:ea typeface="+mn-ea"/>
                <a:cs typeface="+mn-cs"/>
              </a:rPr>
              <a:t>3. Native Apps Are More Interactive And Intuitive</a:t>
            </a:r>
          </a:p>
          <a:p>
            <a:pPr fontAlgn="base"/>
            <a:r>
              <a:rPr lang="en-US" sz="1200" b="0" i="0" kern="1200" dirty="0">
                <a:solidFill>
                  <a:schemeClr val="tx1"/>
                </a:solidFill>
                <a:effectLst/>
                <a:latin typeface="+mn-lt"/>
                <a:ea typeface="+mn-ea"/>
                <a:cs typeface="+mn-cs"/>
              </a:rPr>
              <a:t>Native mobile apps run much smoother regarding user input and output. These types of apps inherit their devices’ OS interfaces, making them look and feel like an integrated part of the device.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most advantageous benefit to native mobile apps is the superior user experience. Native apps are created specifically for an operating system. They stick to the guidelines that ultimately enhance and align the user experience with the specific operating system. As a result, the flow of the app is more natural as they have specific UI standards for each platform. This allows the user to learn the app, such as deleting an element quickly. Adhering to specific guidelines eliminates the learning curve and allows users to interact with apps using actions and gestures they’re familiar with already. </a:t>
            </a:r>
          </a:p>
          <a:p>
            <a:pPr fontAlgn="base"/>
            <a:r>
              <a:rPr lang="en-US" sz="1200" b="0" i="0" kern="1200" dirty="0">
                <a:solidFill>
                  <a:schemeClr val="tx1"/>
                </a:solidFill>
                <a:effectLst/>
                <a:latin typeface="+mn-lt"/>
                <a:ea typeface="+mn-ea"/>
                <a:cs typeface="+mn-cs"/>
              </a:rPr>
              <a:t>4. Native Apps Allow Developers to Access the Full Feature Set of Devices</a:t>
            </a:r>
          </a:p>
          <a:p>
            <a:pPr fontAlgn="base"/>
            <a:r>
              <a:rPr lang="en-US" sz="1200" b="0" i="0" kern="1200" dirty="0">
                <a:solidFill>
                  <a:schemeClr val="tx1"/>
                </a:solidFill>
                <a:effectLst/>
                <a:latin typeface="+mn-lt"/>
                <a:ea typeface="+mn-ea"/>
                <a:cs typeface="+mn-cs"/>
              </a:rPr>
              <a:t>Native apps are developed for their particular platform, taking full advantage of the software and the operating systems’ features. These apps can directly access the hardware of the device such as the GPS, camera, microphone, etc. so they are faster in execution, which ultimately results in better user experience. Push notifications are another huge advantage to choosing native app development. Push notifications go through the iOS server (APNS) which you need your app bundle ID and same with Google’s Cloud Messaging (GCM).</a:t>
            </a:r>
          </a:p>
          <a:p>
            <a:pPr fontAlgn="base"/>
            <a:r>
              <a:rPr lang="en-US" sz="1200" b="0" i="0" kern="1200" dirty="0">
                <a:solidFill>
                  <a:schemeClr val="tx1"/>
                </a:solidFill>
                <a:effectLst/>
                <a:latin typeface="+mn-lt"/>
                <a:ea typeface="+mn-ea"/>
                <a:cs typeface="+mn-cs"/>
              </a:rPr>
              <a:t>5. Native App Development Tends to Have Fewer Bugs During Development</a:t>
            </a:r>
          </a:p>
          <a:p>
            <a:pPr fontAlgn="base"/>
            <a:r>
              <a:rPr lang="en-US" sz="1200" b="0" i="0" kern="1200" dirty="0">
                <a:solidFill>
                  <a:schemeClr val="tx1"/>
                </a:solidFill>
                <a:effectLst/>
                <a:latin typeface="+mn-lt"/>
                <a:ea typeface="+mn-ea"/>
                <a:cs typeface="+mn-cs"/>
              </a:rPr>
              <a:t>It’s much more difficult to maintain two different applications in </a:t>
            </a:r>
            <a:r>
              <a:rPr lang="en-US" sz="1200" b="0" i="1" kern="1200" dirty="0">
                <a:solidFill>
                  <a:schemeClr val="tx1"/>
                </a:solidFill>
                <a:effectLst/>
                <a:latin typeface="+mn-lt"/>
                <a:ea typeface="+mn-ea"/>
                <a:cs typeface="+mn-cs"/>
              </a:rPr>
              <a:t>one codebase</a:t>
            </a:r>
            <a:r>
              <a:rPr lang="en-US" sz="1200" b="0" i="0" kern="1200" dirty="0">
                <a:solidFill>
                  <a:schemeClr val="tx1"/>
                </a:solidFill>
                <a:effectLst/>
                <a:latin typeface="+mn-lt"/>
                <a:ea typeface="+mn-ea"/>
                <a:cs typeface="+mn-cs"/>
              </a:rPr>
              <a:t> than it is two applications in </a:t>
            </a:r>
            <a:r>
              <a:rPr lang="en-US" sz="1200" b="0" i="1" kern="1200" dirty="0">
                <a:solidFill>
                  <a:schemeClr val="tx1"/>
                </a:solidFill>
                <a:effectLst/>
                <a:latin typeface="+mn-lt"/>
                <a:ea typeface="+mn-ea"/>
                <a:cs typeface="+mn-cs"/>
              </a:rPr>
              <a:t>two codebases</a:t>
            </a:r>
            <a:r>
              <a:rPr lang="en-US" sz="1200" b="0" i="0" kern="1200" dirty="0">
                <a:solidFill>
                  <a:schemeClr val="tx1"/>
                </a:solidFill>
                <a:effectLst/>
                <a:latin typeface="+mn-lt"/>
                <a:ea typeface="+mn-ea"/>
                <a:cs typeface="+mn-cs"/>
              </a:rPr>
              <a:t>. With native app development, you have fewer dependencies for bugs to occur because you’re not relying on a cross-platform tool such as Xamarin or Cordova. Hybrid apps access hardware through a bridge which often slows development down and can amount to a frustrating user experience.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This problem is prominent when new versions of Android and iOS are released. Native app developers have access to new software development kits (SDK) to start building their applications with the most recent features. Because of this lead time, users of native applications have access to new platform features once they update the operating system.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Clearbridge Mobile’s Developer, Ronak Shastri further explains the issue of working with hybrid approaches. He argues the disadvantage of having to wait for the third-party developer of the hybrid tool to implement the bridge to new operating system features. “With hybrid app development, we are dependent on a cross-platform development tool such as Xamarin or Cordova. Every time new features are released in the UI kit, we need to wait for the tool to support it. When you develop a hybrid app, there’s an added layer that you don’t have control over which can increase the chances of bugs occurring.” He explains that bugs are a huge concern for hybrid app development when working with the latest features that have been released for a particular operating system. This is an essential and often overlooked part of generating loyalty among users.</a:t>
            </a:r>
          </a:p>
        </p:txBody>
      </p:sp>
      <p:sp>
        <p:nvSpPr>
          <p:cNvPr id="4" name="Slide Number Placeholder 3"/>
          <p:cNvSpPr>
            <a:spLocks noGrp="1"/>
          </p:cNvSpPr>
          <p:nvPr>
            <p:ph type="sldNum" sz="quarter" idx="10"/>
          </p:nvPr>
        </p:nvSpPr>
        <p:spPr/>
        <p:txBody>
          <a:bodyPr/>
          <a:lstStyle/>
          <a:p>
            <a:fld id="{5AB4860C-B797-4868-A37C-8946973C2DEC}" type="slidenum">
              <a:rPr lang="en-US" smtClean="0"/>
              <a:t>5</a:t>
            </a:fld>
            <a:endParaRPr lang="en-US"/>
          </a:p>
        </p:txBody>
      </p:sp>
    </p:spTree>
    <p:extLst>
      <p:ext uri="{BB962C8B-B14F-4D97-AF65-F5344CB8AC3E}">
        <p14:creationId xmlns:p14="http://schemas.microsoft.com/office/powerpoint/2010/main" val="340898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6</a:t>
            </a:fld>
            <a:endParaRPr lang="en-US"/>
          </a:p>
        </p:txBody>
      </p:sp>
    </p:spTree>
    <p:extLst>
      <p:ext uri="{BB962C8B-B14F-4D97-AF65-F5344CB8AC3E}">
        <p14:creationId xmlns:p14="http://schemas.microsoft.com/office/powerpoint/2010/main" val="371894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r>
              <a:rPr lang="en-US">
                <a:hlinkClick r:id="rId3"/>
              </a:rPr>
              <a:t>https://source.android.com/setup/start/faqs</a:t>
            </a: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7</a:t>
            </a:fld>
            <a:endParaRPr lang="en-US"/>
          </a:p>
        </p:txBody>
      </p:sp>
    </p:spTree>
    <p:extLst>
      <p:ext uri="{BB962C8B-B14F-4D97-AF65-F5344CB8AC3E}">
        <p14:creationId xmlns:p14="http://schemas.microsoft.com/office/powerpoint/2010/main" val="133044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8</a:t>
            </a:fld>
            <a:endParaRPr lang="en-US"/>
          </a:p>
        </p:txBody>
      </p:sp>
    </p:spTree>
    <p:extLst>
      <p:ext uri="{BB962C8B-B14F-4D97-AF65-F5344CB8AC3E}">
        <p14:creationId xmlns:p14="http://schemas.microsoft.com/office/powerpoint/2010/main" val="3429378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292929"/>
                </a:solidFill>
                <a:effectLst/>
                <a:latin typeface="medium-content-sans-serif-font"/>
              </a:rPr>
              <a:t>Swift</a:t>
            </a:r>
          </a:p>
          <a:p>
            <a:pPr algn="l">
              <a:buFontTx/>
              <a:buChar char="-"/>
            </a:pPr>
            <a:r>
              <a:rPr lang="en-US" sz="1200" b="0" i="0" dirty="0">
                <a:solidFill>
                  <a:srgbClr val="292929"/>
                </a:solidFill>
                <a:effectLst/>
                <a:latin typeface="medium-content-serif-font"/>
              </a:rPr>
              <a:t>Swift is majorly used for iOS app development. Before the advent of native application development, Swift retained a monopoly in the iOS app development business but then Objective-C came into the picture, which was not that efficient and eventually was ruled-out by </a:t>
            </a:r>
            <a:r>
              <a:rPr lang="en-US" sz="1200" b="0" i="0" u="none" strike="noStrike" dirty="0">
                <a:solidFill>
                  <a:srgbClr val="292929"/>
                </a:solidFill>
                <a:effectLst/>
                <a:latin typeface="medium-content-serif-font"/>
                <a:hlinkClick r:id="rId3"/>
              </a:rPr>
              <a:t>Swift</a:t>
            </a:r>
            <a:r>
              <a:rPr lang="en-US" sz="1200" b="0" i="0" dirty="0">
                <a:solidFill>
                  <a:srgbClr val="292929"/>
                </a:solidFill>
                <a:effectLst/>
                <a:latin typeface="medium-content-serif-font"/>
              </a:rPr>
              <a:t>.</a:t>
            </a:r>
          </a:p>
          <a:p>
            <a:pPr algn="l">
              <a:buFontTx/>
              <a:buChar char="-"/>
            </a:pPr>
            <a:r>
              <a:rPr lang="en-US" sz="1200" b="0" i="0" dirty="0">
                <a:solidFill>
                  <a:srgbClr val="292929"/>
                </a:solidFill>
                <a:effectLst/>
                <a:latin typeface="medium-content-serif-font"/>
              </a:rPr>
              <a:t>Swift, later on, was made open-source by Apple and was made available for the developer’s community. According to the official </a:t>
            </a:r>
            <a:r>
              <a:rPr lang="en-US" sz="1200" b="0" i="0" u="none" strike="noStrike" dirty="0">
                <a:solidFill>
                  <a:srgbClr val="292929"/>
                </a:solidFill>
                <a:effectLst/>
                <a:latin typeface="medium-content-serif-font"/>
                <a:hlinkClick r:id="rId4"/>
              </a:rPr>
              <a:t>documentation</a:t>
            </a:r>
            <a:r>
              <a:rPr lang="en-US" sz="1200" b="0" i="0" dirty="0">
                <a:solidFill>
                  <a:srgbClr val="292929"/>
                </a:solidFill>
                <a:effectLst/>
                <a:latin typeface="medium-content-serif-font"/>
              </a:rPr>
              <a:t>, Swift is a powerful and intuitive programming language for macOS, iOS, </a:t>
            </a:r>
            <a:r>
              <a:rPr lang="en-US" sz="1200" b="0" i="0" dirty="0" err="1">
                <a:solidFill>
                  <a:srgbClr val="292929"/>
                </a:solidFill>
                <a:effectLst/>
                <a:latin typeface="medium-content-serif-font"/>
              </a:rPr>
              <a:t>watchOS</a:t>
            </a:r>
            <a:r>
              <a:rPr lang="en-US" sz="1200" b="0" i="0" dirty="0">
                <a:solidFill>
                  <a:srgbClr val="292929"/>
                </a:solidFill>
                <a:effectLst/>
                <a:latin typeface="medium-content-serif-font"/>
              </a:rPr>
              <a:t>, </a:t>
            </a:r>
            <a:r>
              <a:rPr lang="en-US" sz="1200" b="0" i="0" dirty="0" err="1">
                <a:solidFill>
                  <a:srgbClr val="292929"/>
                </a:solidFill>
                <a:effectLst/>
                <a:latin typeface="medium-content-serif-font"/>
              </a:rPr>
              <a:t>tvOS</a:t>
            </a:r>
            <a:r>
              <a:rPr lang="en-US" sz="1200" b="0" i="0" dirty="0">
                <a:solidFill>
                  <a:srgbClr val="292929"/>
                </a:solidFill>
                <a:effectLst/>
                <a:latin typeface="medium-content-serif-font"/>
              </a:rPr>
              <a:t> and beyond. Writing Swift code is interactive and fun, the syntax is concise yet expressive, and Swift includes modern features developers love. Swift code is safe by design, yet also produces software that runs lightning-fast. </a:t>
            </a:r>
            <a:r>
              <a:rPr lang="en-US" sz="1200" b="0" i="0" u="none" strike="noStrike" dirty="0">
                <a:solidFill>
                  <a:srgbClr val="292929"/>
                </a:solidFill>
                <a:effectLst/>
                <a:latin typeface="medium-content-serif-font"/>
                <a:hlinkClick r:id="rId5"/>
              </a:rPr>
              <a:t>Swift UI </a:t>
            </a:r>
            <a:r>
              <a:rPr lang="en-US" sz="1200" b="0" i="0" dirty="0">
                <a:solidFill>
                  <a:srgbClr val="292929"/>
                </a:solidFill>
                <a:effectLst/>
                <a:latin typeface="medium-content-serif-font"/>
              </a:rPr>
              <a:t>offers multiple features to add seamless design to your applications.</a:t>
            </a:r>
            <a:endParaRPr lang="en-US" sz="1200" b="1" i="0" dirty="0">
              <a:solidFill>
                <a:srgbClr val="292929"/>
              </a:solidFill>
              <a:effectLst/>
              <a:latin typeface="medium-content-sans-serif-font"/>
            </a:endParaRPr>
          </a:p>
          <a:p>
            <a:pPr marL="355600" marR="233679" indent="-342900">
              <a:lnSpc>
                <a:spcPct val="125000"/>
              </a:lnSpc>
              <a:spcBef>
                <a:spcPts val="540"/>
              </a:spcBef>
              <a:buFont typeface="Wingdings" panose="05000000000000000000" pitchFamily="2" charset="2"/>
              <a:buChar char="q"/>
              <a:tabLst>
                <a:tab pos="704850" algn="l"/>
              </a:tabLst>
            </a:pPr>
            <a:endParaRPr lang="en-US" dirty="0"/>
          </a:p>
          <a:p>
            <a:pPr marL="355600" marR="233679" indent="-342900">
              <a:lnSpc>
                <a:spcPct val="125000"/>
              </a:lnSpc>
              <a:spcBef>
                <a:spcPts val="540"/>
              </a:spcBef>
              <a:buFont typeface="Wingdings" panose="05000000000000000000" pitchFamily="2" charset="2"/>
              <a:buChar char="q"/>
              <a:tabLst>
                <a:tab pos="704850" algn="l"/>
              </a:tabLst>
            </a:pPr>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9</a:t>
            </a:fld>
            <a:endParaRPr lang="en-US"/>
          </a:p>
        </p:txBody>
      </p:sp>
    </p:spTree>
    <p:extLst>
      <p:ext uri="{BB962C8B-B14F-4D97-AF65-F5344CB8AC3E}">
        <p14:creationId xmlns:p14="http://schemas.microsoft.com/office/powerpoint/2010/main" val="1996845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graphicFrame>
        <p:nvGraphicFramePr>
          <p:cNvPr id="22" name="Google Shape;22;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spid="_x0000_s1026" r:id="rId3" imgW="4891087" imgH="4437063" progId="Photoshop.Image.6">
                  <p:embed/>
                </p:oleObj>
              </mc:Choice>
              <mc:Fallback>
                <p:oleObj r:id="rId3" imgW="4891087" imgH="4437063" progId="Photoshop.Image.6">
                  <p:embed/>
                  <p:pic>
                    <p:nvPicPr>
                      <p:cNvPr id="22" name="Google Shape;22;p3"/>
                      <p:cNvPicPr preferRelativeResize="0"/>
                      <p:nvPr/>
                    </p:nvPicPr>
                    <p:blipFill rotWithShape="1">
                      <a:blip r:embed="rId4">
                        <a:alphaModFix/>
                      </a:blip>
                      <a:srcRect/>
                      <a:stretch/>
                    </p:blipFill>
                    <p:spPr>
                      <a:xfrm>
                        <a:off x="5670552" y="1"/>
                        <a:ext cx="6521449" cy="4437063"/>
                      </a:xfrm>
                      <a:prstGeom prst="rect">
                        <a:avLst/>
                      </a:prstGeom>
                      <a:noFill/>
                      <a:ln>
                        <a:noFill/>
                      </a:ln>
                    </p:spPr>
                  </p:pic>
                </p:oleObj>
              </mc:Fallback>
            </mc:AlternateContent>
          </a:graphicData>
        </a:graphic>
      </p:graphicFrame>
      <p:sp>
        <p:nvSpPr>
          <p:cNvPr id="23" name="Google Shape;23;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26" name="Google Shape;26;p3"/>
          <p:cNvPicPr preferRelativeResize="0"/>
          <p:nvPr/>
        </p:nvPicPr>
        <p:blipFill rotWithShape="1">
          <a:blip r:embed="rId5">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6"/>
        <p:cNvGrpSpPr/>
        <p:nvPr/>
      </p:nvGrpSpPr>
      <p:grpSpPr>
        <a:xfrm>
          <a:off x="0" y="0"/>
          <a:ext cx="0" cy="0"/>
          <a:chOff x="0" y="0"/>
          <a:chExt cx="0" cy="0"/>
        </a:xfrm>
      </p:grpSpPr>
      <p:pic>
        <p:nvPicPr>
          <p:cNvPr id="107" name="Google Shape;107;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08" name="Google Shape;108;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9" name="Google Shape;109;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111" name="Google Shape;111;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sp>
        <p:nvSpPr>
          <p:cNvPr id="113" name="Google Shape;113;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fld id="{00000000-1234-1234-1234-123412341234}" type="slidenum">
              <a:rPr lang="en-US" smtClean="0"/>
              <a:pPr/>
              <a:t>‹#›</a:t>
            </a:fld>
            <a:endParaRPr lang="en-US"/>
          </a:p>
        </p:txBody>
      </p:sp>
      <p:sp>
        <p:nvSpPr>
          <p:cNvPr id="117" name="Google Shape;117;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8"/>
        <p:cNvGrpSpPr/>
        <p:nvPr/>
      </p:nvGrpSpPr>
      <p:grpSpPr>
        <a:xfrm>
          <a:off x="0" y="0"/>
          <a:ext cx="0" cy="0"/>
          <a:chOff x="0" y="0"/>
          <a:chExt cx="0" cy="0"/>
        </a:xfrm>
      </p:grpSpPr>
      <p:pic>
        <p:nvPicPr>
          <p:cNvPr id="119" name="Google Shape;119;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20" name="Google Shape;120;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123" name="Google Shape;123;g8e6a01cd38_2_23"/>
          <p:cNvGrpSpPr/>
          <p:nvPr/>
        </p:nvGrpSpPr>
        <p:grpSpPr>
          <a:xfrm>
            <a:off x="5672667" y="6088063"/>
            <a:ext cx="1439333" cy="603250"/>
            <a:chOff x="2680" y="3678"/>
            <a:chExt cx="680" cy="380"/>
          </a:xfrm>
        </p:grpSpPr>
        <p:sp>
          <p:nvSpPr>
            <p:cNvPr id="124" name="Google Shape;124;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i="0" u="none" strike="noStrike" cap="none">
                  <a:solidFill>
                    <a:schemeClr val="dk2"/>
                  </a:solidFill>
                  <a:latin typeface="Verdana"/>
                  <a:ea typeface="Verdana"/>
                  <a:cs typeface="Verdana"/>
                  <a:sym typeface="Verdana"/>
                </a:rPr>
                <a:t>LOGO</a:t>
              </a:r>
              <a:endParaRPr sz="1400"/>
            </a:p>
          </p:txBody>
        </p:sp>
        <p:sp>
          <p:nvSpPr>
            <p:cNvPr id="125" name="Google Shape;125;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26" name="Google Shape;126;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spcBef>
                <a:spcPts val="280"/>
              </a:spcBef>
              <a:spcAft>
                <a:spcPts val="0"/>
              </a:spcAft>
              <a:buSzPts val="1400"/>
              <a:buFont typeface="Noto Sans Symbols"/>
              <a:buNone/>
              <a:defRPr sz="1400" b="1">
                <a:solidFill>
                  <a:schemeClr val="lt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31" name="Google Shape;131;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7" name="Google Shape;137;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8" name="Google Shape;138;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4" name="Google Shape;144;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5" name="Google Shape;145;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6" name="Google Shape;146;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7" name="Google Shape;147;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2" name="Google Shape;152;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62" name="Google Shape;162;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63" name="Google Shape;163;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g8e6a01cd38_2_7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9" name="Google Shape;169;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70" name="Google Shape;170;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5" name="Google Shape;175;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1" name="Google Shape;181;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7" name="Google Shape;187;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hlink"/>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rgbClr val="33339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33399"/>
                </a:solidFill>
                <a:latin typeface="Arial"/>
                <a:cs typeface="Arial"/>
              </a:defRPr>
            </a:lvl1pPr>
          </a:lstStyle>
          <a:p>
            <a:pPr marL="12700" algn="ctr">
              <a:lnSpc>
                <a:spcPts val="1310"/>
              </a:lnSpc>
            </a:pPr>
            <a:r>
              <a:rPr lang="en-US" spc="-5"/>
              <a:t>Mobile Programming (2015) – Hello Qt</a:t>
            </a:r>
            <a:endParaRPr lang="it-IT"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CC6F9C5-CB53-4556-BA9A-BFB0AD80D1D6}" type="datetime1">
              <a:rPr lang="en-US" smtClean="0"/>
              <a:t>3/9/2022</a:t>
            </a:fld>
            <a:endParaRPr lang="en-US"/>
          </a:p>
        </p:txBody>
      </p:sp>
      <p:sp>
        <p:nvSpPr>
          <p:cNvPr id="6" name="Holder 6"/>
          <p:cNvSpPr>
            <a:spLocks noGrp="1"/>
          </p:cNvSpPr>
          <p:nvPr>
            <p:ph type="sldNum" sz="quarter" idx="7"/>
          </p:nvPr>
        </p:nvSpPr>
        <p:spPr/>
        <p:txBody>
          <a:bodyPr lIns="0" tIns="0" rIns="0" bIns="0"/>
          <a:lstStyle>
            <a:lvl1pPr>
              <a:defRPr sz="1200" b="1" i="0">
                <a:solidFill>
                  <a:srgbClr val="333399"/>
                </a:solidFill>
                <a:latin typeface="Arial"/>
                <a:cs typeface="Arial"/>
              </a:defRPr>
            </a:lvl1pPr>
          </a:lstStyle>
          <a:p>
            <a:pPr marL="25400">
              <a:lnSpc>
                <a:spcPts val="1310"/>
              </a:lnSpc>
            </a:pPr>
            <a:fld id="{81D60167-4931-47E6-BA6A-407CBD079E47}" type="slidenum">
              <a:rPr lang="en-US" spc="-5" smtClean="0"/>
              <a:pPr marL="25400">
                <a:lnSpc>
                  <a:spcPts val="1310"/>
                </a:lnSpc>
              </a:pPr>
              <a:t>‹#›</a:t>
            </a:fld>
            <a:endParaRPr lang="en-US" spc="-5" dirty="0"/>
          </a:p>
        </p:txBody>
      </p:sp>
    </p:spTree>
    <p:extLst>
      <p:ext uri="{BB962C8B-B14F-4D97-AF65-F5344CB8AC3E}">
        <p14:creationId xmlns:p14="http://schemas.microsoft.com/office/powerpoint/2010/main" val="905480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hlink"/>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defRPr sz="1200" b="0" i="0">
                <a:solidFill>
                  <a:srgbClr val="333399"/>
                </a:solidFill>
                <a:latin typeface="Arial"/>
                <a:cs typeface="Arial"/>
              </a:defRPr>
            </a:lvl1pPr>
          </a:lstStyle>
          <a:p>
            <a:pPr marL="12700" algn="ctr">
              <a:lnSpc>
                <a:spcPts val="1310"/>
              </a:lnSpc>
            </a:pPr>
            <a:r>
              <a:rPr lang="en-US" spc="-5"/>
              <a:t>Mobile Programming (2015) – Hello Qt</a:t>
            </a:r>
            <a:endParaRPr lang="it-IT"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F1E599D-B274-43E2-BF71-DADDBA3747DF}" type="datetime1">
              <a:rPr lang="en-US" smtClean="0"/>
              <a:t>3/9/2022</a:t>
            </a:fld>
            <a:endParaRPr lang="en-US"/>
          </a:p>
        </p:txBody>
      </p:sp>
      <p:sp>
        <p:nvSpPr>
          <p:cNvPr id="5" name="Holder 5"/>
          <p:cNvSpPr>
            <a:spLocks noGrp="1"/>
          </p:cNvSpPr>
          <p:nvPr>
            <p:ph type="sldNum" sz="quarter" idx="7"/>
          </p:nvPr>
        </p:nvSpPr>
        <p:spPr/>
        <p:txBody>
          <a:bodyPr lIns="0" tIns="0" rIns="0" bIns="0"/>
          <a:lstStyle>
            <a:lvl1pPr>
              <a:defRPr sz="1200" b="1" i="0">
                <a:solidFill>
                  <a:srgbClr val="333399"/>
                </a:solidFill>
                <a:latin typeface="Arial"/>
                <a:cs typeface="Arial"/>
              </a:defRPr>
            </a:lvl1pPr>
          </a:lstStyle>
          <a:p>
            <a:pPr marL="25400">
              <a:lnSpc>
                <a:spcPts val="1310"/>
              </a:lnSpc>
            </a:pPr>
            <a:fld id="{81D60167-4931-47E6-BA6A-407CBD079E47}" type="slidenum">
              <a:rPr lang="en-US" spc="-5" smtClean="0"/>
              <a:pPr marL="25400">
                <a:lnSpc>
                  <a:spcPts val="1310"/>
                </a:lnSpc>
              </a:pPr>
              <a:t>‹#›</a:t>
            </a:fld>
            <a:endParaRPr lang="en-US" spc="-5" dirty="0"/>
          </a:p>
        </p:txBody>
      </p:sp>
    </p:spTree>
    <p:extLst>
      <p:ext uri="{BB962C8B-B14F-4D97-AF65-F5344CB8AC3E}">
        <p14:creationId xmlns:p14="http://schemas.microsoft.com/office/powerpoint/2010/main" val="409376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6" name="Google Shape;36;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3" name="Google Shape;43;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5" name="Google Shape;75;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2"/>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13" name="Google Shape;13;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8" name="Google Shape;18;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sp>
        <p:nvSpPr>
          <p:cNvPr id="19" name="Google Shape;19;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Verdana"/>
                <a:ea typeface="Verdana"/>
                <a:cs typeface="Verdana"/>
                <a:sym typeface="Verdana"/>
              </a:rPr>
              <a:t>LOGO</a:t>
            </a:r>
            <a:endParaRPr sz="1400"/>
          </a:p>
        </p:txBody>
      </p:sp>
      <p:sp>
        <p:nvSpPr>
          <p:cNvPr id="20" name="Google Shape;20;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98" name="Google Shape;98;g8e6a01cd38_2_0"/>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99" name="Google Shape;99;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04" name="Google Shape;104;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pic>
        <p:nvPicPr>
          <p:cNvPr id="105" name="Google Shape;105;g8e6a01cd38_2_0"/>
          <p:cNvPicPr preferRelativeResize="0"/>
          <p:nvPr/>
        </p:nvPicPr>
        <p:blipFill rotWithShape="1">
          <a:blip r:embed="rId17">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coursesity.com/free-tutorials-learn/react-native" TargetMode="External"/><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coursesity.com/free-tutorials-learn/flutter"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hyperlink" Target="https://coursesity.com/best-tutorials-learn/xamarin" TargetMode="External"/><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firt/whats-new-on-ios-12-2-for-progressive-web-apps-75c348f8e945" TargetMode="External"/><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niviki.com/tai-sao-chatbot-dan-va-cach-man-no-dung" TargetMode="External"/><Relationship Id="rId2" Type="http://schemas.openxmlformats.org/officeDocument/2006/relationships/notesSlide" Target="../notesSlides/notesSlide20.xml"/><Relationship Id="rId1" Type="http://schemas.openxmlformats.org/officeDocument/2006/relationships/slideLayout" Target="../slideLayouts/slideLayout26.xml"/><Relationship Id="rId5" Type="http://schemas.openxmlformats.org/officeDocument/2006/relationships/hyperlink" Target="https://niviki.com/tao-mvp-ung-dung-di-dong-tu-spreadsheet-voi-glideapps" TargetMode="External"/><Relationship Id="rId4" Type="http://schemas.openxmlformats.org/officeDocument/2006/relationships/hyperlink" Target="https://www.youtube.com/watch?v=aERuAMIb2D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iviki.com/toi-biet-lap-trinh-nhung-khong-biet-lap-trinh-cai-gi" TargetMode="External"/><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hyperlink" Target="https://niviki.com/6-luu-y-de-thue-lap-trinh-vien-freelancer-hieu-qua-h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niviki.com/phong-van-khach-hang-de-kiem-tra-y-tuong" TargetMode="External"/><Relationship Id="rId3" Type="http://schemas.openxmlformats.org/officeDocument/2006/relationships/hyperlink" Target="https://niviki.com/cong-ty-mot-nguoi" TargetMode="External"/><Relationship Id="rId7" Type="http://schemas.openxmlformats.org/officeDocument/2006/relationships/hyperlink" Target="https://niviki.com/tao-mvp-ung-dung-di-dong-tu-spreadsheet-voi-glideapps" TargetMode="External"/><Relationship Id="rId2" Type="http://schemas.openxmlformats.org/officeDocument/2006/relationships/notesSlide" Target="../notesSlides/notesSlide22.xml"/><Relationship Id="rId1" Type="http://schemas.openxmlformats.org/officeDocument/2006/relationships/slideLayout" Target="../slideLayouts/slideLayout26.xml"/><Relationship Id="rId6" Type="http://schemas.openxmlformats.org/officeDocument/2006/relationships/hyperlink" Target="https://niviki.com/lai-chuyen-y-tuong" TargetMode="External"/><Relationship Id="rId5" Type="http://schemas.openxmlformats.org/officeDocument/2006/relationships/hyperlink" Target="https://niviki.com/rot-cuoc-la-lam-cai-gi" TargetMode="External"/><Relationship Id="rId4" Type="http://schemas.openxmlformats.org/officeDocument/2006/relationships/hyperlink" Target="https://niviki.com/tim-cofounder-cho-startup" TargetMode="External"/><Relationship Id="rId9" Type="http://schemas.openxmlformats.org/officeDocument/2006/relationships/hyperlink" Target="https://niviki.com/lap-trinh-truc-tuyen-voi-udem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niviki.com/sketch-wireframe-mockup-prototype-la-gi-va-vi-du" TargetMode="External"/><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hyperlink" Target="https://niviki.com/iaas-paas-saas-va-baas-la-gi-va-vi-du"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coursesity.com/free-tutorials-learn/android"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coursesity.com/free-tutorials-learn/kotlin"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blog.coursesity.com/best-swiftui-tutorials/"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e6a01cd38_2_95"/>
          <p:cNvSpPr txBox="1">
            <a:spLocks noGrp="1"/>
          </p:cNvSpPr>
          <p:nvPr>
            <p:ph type="ctrTitle"/>
          </p:nvPr>
        </p:nvSpPr>
        <p:spPr>
          <a:xfrm>
            <a:off x="1275222" y="533401"/>
            <a:ext cx="9421873" cy="1795463"/>
          </a:xfrm>
          <a:prstGeom prst="rect">
            <a:avLst/>
          </a:prstGeom>
          <a:noFill/>
          <a:ln>
            <a:noFill/>
          </a:ln>
        </p:spPr>
        <p:txBody>
          <a:bodyPr spcFirstLastPara="1" wrap="square" lIns="91425" tIns="45700" rIns="91425" bIns="45700" anchor="ctr" anchorCtr="0">
            <a:noAutofit/>
          </a:bodyPr>
          <a:lstStyle/>
          <a:p>
            <a:pPr algn="ctr"/>
            <a:r>
              <a:rPr lang="en-US" sz="3200" dirty="0">
                <a:solidFill>
                  <a:srgbClr val="FF0000"/>
                </a:solidFill>
              </a:rPr>
              <a:t>		NHẬP MÔN ỨNG DỤNG DI ĐỘNG</a:t>
            </a:r>
            <a:endParaRPr sz="3200" dirty="0">
              <a:solidFill>
                <a:srgbClr val="FF0000"/>
              </a:solidFill>
            </a:endParaRPr>
          </a:p>
        </p:txBody>
      </p:sp>
      <p:sp>
        <p:nvSpPr>
          <p:cNvPr id="195" name="Google Shape;195;g8e6a01cd38_2_95"/>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algn="ctr">
              <a:buClr>
                <a:schemeClr val="lt1"/>
              </a:buClr>
              <a:buSzPts val="2000"/>
            </a:pPr>
            <a:r>
              <a:rPr lang="en-US" sz="2000" b="1" dirty="0">
                <a:solidFill>
                  <a:schemeClr val="lt1"/>
                </a:solidFill>
              </a:rPr>
              <a:t>GVGD: </a:t>
            </a:r>
            <a:r>
              <a:rPr lang="en-US" sz="2000" b="1" dirty="0" err="1">
                <a:solidFill>
                  <a:schemeClr val="lt1"/>
                </a:solidFill>
              </a:rPr>
              <a:t>ThS</a:t>
            </a:r>
            <a:r>
              <a:rPr lang="en-US" sz="2000" b="1" dirty="0">
                <a:solidFill>
                  <a:schemeClr val="lt1"/>
                </a:solidFill>
              </a:rPr>
              <a:t>. Huỳnh Tuấn Anh</a:t>
            </a:r>
            <a:endParaRPr dirty="0"/>
          </a:p>
          <a:p>
            <a:pPr algn="ctr">
              <a:spcBef>
                <a:spcPts val="400"/>
              </a:spcBef>
              <a:buClr>
                <a:schemeClr val="dk1"/>
              </a:buClr>
              <a:buSzPts val="2000"/>
            </a:pPr>
            <a:endParaRPr sz="2000" b="1" dirty="0">
              <a:solidFill>
                <a:schemeClr val="lt1"/>
              </a:solidFill>
            </a:endParaRPr>
          </a:p>
        </p:txBody>
      </p:sp>
      <p:sp>
        <p:nvSpPr>
          <p:cNvPr id="196" name="Google Shape;196;g8e6a01cd38_2_95"/>
          <p:cNvSpPr txBox="1"/>
          <p:nvPr/>
        </p:nvSpPr>
        <p:spPr>
          <a:xfrm>
            <a:off x="2628812" y="2063885"/>
            <a:ext cx="8287966" cy="2848582"/>
          </a:xfrm>
          <a:prstGeom prst="rect">
            <a:avLst/>
          </a:prstGeom>
          <a:noFill/>
          <a:ln>
            <a:noFill/>
          </a:ln>
        </p:spPr>
        <p:txBody>
          <a:bodyPr spcFirstLastPara="1" wrap="square" lIns="91425" tIns="45700" rIns="91425" bIns="45700" anchor="ctr" anchorCtr="0">
            <a:noAutofit/>
          </a:bodyPr>
          <a:lstStyle/>
          <a:p>
            <a:pPr algn="ctr"/>
            <a:r>
              <a:rPr lang="en-US" sz="4000" b="1" dirty="0">
                <a:solidFill>
                  <a:srgbClr val="35558D"/>
                </a:solidFill>
                <a:latin typeface="Verdana"/>
                <a:ea typeface="Verdana"/>
                <a:cs typeface="Verdana"/>
                <a:sym typeface="Verdana"/>
              </a:rPr>
              <a:t>BUỔI 2</a:t>
            </a:r>
            <a:br>
              <a:rPr lang="en-US" sz="4000" b="1" dirty="0">
                <a:solidFill>
                  <a:srgbClr val="35558D"/>
                </a:solidFill>
                <a:latin typeface="Verdana"/>
                <a:ea typeface="Verdana"/>
                <a:cs typeface="Verdana"/>
                <a:sym typeface="Verdana"/>
              </a:rPr>
            </a:br>
            <a:r>
              <a:rPr lang="en-US" sz="4000" b="1" dirty="0">
                <a:solidFill>
                  <a:srgbClr val="35558D"/>
                </a:solidFill>
                <a:latin typeface="Verdana"/>
                <a:ea typeface="Verdana"/>
                <a:cs typeface="Verdana"/>
                <a:sym typeface="Verdana"/>
              </a:rPr>
              <a:t>CÁC CÁCH TIẾP CẬN PHÁT TRIỂN ỨNG DỤNG DI ĐỘNG</a:t>
            </a:r>
            <a:endParaRPr sz="4000" b="1" dirty="0">
              <a:solidFill>
                <a:srgbClr val="35558D"/>
              </a:solidFill>
              <a:latin typeface="Verdana"/>
              <a:ea typeface="Verdana"/>
              <a:cs typeface="Verdana"/>
              <a:sym typeface="Verdana"/>
            </a:endParaRPr>
          </a:p>
        </p:txBody>
      </p:sp>
    </p:spTree>
    <p:extLst>
      <p:ext uri="{BB962C8B-B14F-4D97-AF65-F5344CB8AC3E}">
        <p14:creationId xmlns:p14="http://schemas.microsoft.com/office/powerpoint/2010/main" val="2575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04774"/>
            <a:ext cx="9958312" cy="430887"/>
          </a:xfrm>
          <a:prstGeom prst="rect">
            <a:avLst/>
          </a:prstGeom>
        </p:spPr>
        <p:txBody>
          <a:bodyPr spcFirstLastPara="1" vert="horz" wrap="square" lIns="0" tIns="0" rIns="0" bIns="0" rtlCol="0" anchor="ctr" anchorCtr="0">
            <a:spAutoFit/>
          </a:bodyPr>
          <a:lstStyle/>
          <a:p>
            <a:pPr marL="12700"/>
            <a:r>
              <a:rPr lang="en-US" spc="-5" dirty="0"/>
              <a:t>2</a:t>
            </a:r>
            <a:r>
              <a:rPr spc="-5" dirty="0"/>
              <a:t>.1 </a:t>
            </a:r>
            <a:r>
              <a:rPr lang="en-US" spc="-5" dirty="0"/>
              <a:t>Hybrid</a:t>
            </a:r>
            <a:r>
              <a:rPr lang="en-US" dirty="0"/>
              <a:t>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10</a:t>
            </a:fld>
            <a:endParaRPr spc="-5" dirty="0"/>
          </a:p>
        </p:txBody>
      </p:sp>
      <p:sp>
        <p:nvSpPr>
          <p:cNvPr id="6" name="object 3"/>
          <p:cNvSpPr txBox="1"/>
          <p:nvPr/>
        </p:nvSpPr>
        <p:spPr>
          <a:xfrm>
            <a:off x="1928889" y="1309495"/>
            <a:ext cx="8597507" cy="2936701"/>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Hybrid app is cheaper alternative</a:t>
            </a:r>
          </a:p>
          <a:p>
            <a:pPr marL="927100" lvl="1" indent="-457200">
              <a:buSzPct val="43750"/>
              <a:buFont typeface="Wingdings" panose="05000000000000000000" pitchFamily="2" charset="2"/>
              <a:buChar char="q"/>
              <a:tabLst>
                <a:tab pos="335915" algn="l"/>
              </a:tabLst>
            </a:pPr>
            <a:r>
              <a:rPr lang="en-US" sz="2800" dirty="0">
                <a:solidFill>
                  <a:srgbClr val="004B00"/>
                </a:solidFill>
              </a:rPr>
              <a:t>Less time for development</a:t>
            </a:r>
          </a:p>
          <a:p>
            <a:pPr marL="927100" lvl="1" indent="-457200">
              <a:buSzPct val="43750"/>
              <a:buFont typeface="Wingdings" panose="05000000000000000000" pitchFamily="2" charset="2"/>
              <a:buChar char="q"/>
              <a:tabLst>
                <a:tab pos="335915" algn="l"/>
              </a:tabLst>
            </a:pPr>
            <a:r>
              <a:rPr lang="en-US" sz="2800" dirty="0">
                <a:solidFill>
                  <a:srgbClr val="004B00"/>
                </a:solidFill>
              </a:rPr>
              <a:t>Code sharing</a:t>
            </a:r>
          </a:p>
          <a:p>
            <a:pPr marL="927100" lvl="1" indent="-457200">
              <a:buSzPct val="43750"/>
              <a:buFont typeface="Wingdings" panose="05000000000000000000" pitchFamily="2" charset="2"/>
              <a:buChar char="q"/>
              <a:tabLst>
                <a:tab pos="335915" algn="l"/>
              </a:tabLst>
            </a:pPr>
            <a:r>
              <a:rPr lang="fr-FR" sz="2800" dirty="0">
                <a:solidFill>
                  <a:srgbClr val="004B00"/>
                </a:solidFill>
              </a:rPr>
              <a:t>Web technologies (HTML, CSS, JavaScript)</a:t>
            </a:r>
            <a:endParaRPr lang="en-US" sz="2800" dirty="0">
              <a:solidFill>
                <a:srgbClr val="004B00"/>
              </a:solidFill>
            </a:endParaRPr>
          </a:p>
          <a:p>
            <a:pPr marL="469900" indent="-457200">
              <a:lnSpc>
                <a:spcPts val="3710"/>
              </a:lnSpc>
              <a:buSzPct val="43750"/>
              <a:buFont typeface="Wingdings" panose="05000000000000000000" pitchFamily="2" charset="2"/>
              <a:buChar char="q"/>
              <a:tabLst>
                <a:tab pos="335915" algn="l"/>
              </a:tabLst>
            </a:pPr>
            <a:r>
              <a:rPr lang="en-US" sz="2800" dirty="0">
                <a:solidFill>
                  <a:schemeClr val="accent1">
                    <a:lumMod val="75000"/>
                  </a:schemeClr>
                </a:solidFill>
              </a:rPr>
              <a:t>The reverse side of the coin</a:t>
            </a:r>
            <a:r>
              <a:rPr lang="en-US" sz="2800" dirty="0"/>
              <a:t>:</a:t>
            </a:r>
          </a:p>
          <a:p>
            <a:pPr marL="927100" lvl="1" indent="-457200">
              <a:buSzPct val="43750"/>
              <a:buFont typeface="Wingdings" panose="05000000000000000000" pitchFamily="2" charset="2"/>
              <a:buChar char="q"/>
              <a:tabLst>
                <a:tab pos="335915" algn="l"/>
              </a:tabLst>
            </a:pPr>
            <a:r>
              <a:rPr lang="en-US" sz="2400" spc="-5" dirty="0">
                <a:solidFill>
                  <a:srgbClr val="004B00"/>
                </a:solidFill>
              </a:rPr>
              <a:t>sluggish performance</a:t>
            </a:r>
          </a:p>
          <a:p>
            <a:pPr marL="927100" lvl="1" indent="-457200">
              <a:buSzPct val="43750"/>
              <a:buFont typeface="Wingdings" panose="05000000000000000000" pitchFamily="2" charset="2"/>
              <a:buChar char="q"/>
              <a:tabLst>
                <a:tab pos="335915" algn="l"/>
              </a:tabLst>
            </a:pPr>
            <a:r>
              <a:rPr lang="en-US" sz="2400" dirty="0">
                <a:solidFill>
                  <a:schemeClr val="accent1">
                    <a:lumMod val="50000"/>
                  </a:schemeClr>
                </a:solidFill>
              </a:rPr>
              <a:t>suboptimal user experience</a:t>
            </a:r>
          </a:p>
        </p:txBody>
      </p:sp>
    </p:spTree>
    <p:extLst>
      <p:ext uri="{BB962C8B-B14F-4D97-AF65-F5344CB8AC3E}">
        <p14:creationId xmlns:p14="http://schemas.microsoft.com/office/powerpoint/2010/main" val="199187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65" y="304774"/>
            <a:ext cx="9911834" cy="430887"/>
          </a:xfrm>
          <a:prstGeom prst="rect">
            <a:avLst/>
          </a:prstGeom>
        </p:spPr>
        <p:txBody>
          <a:bodyPr spcFirstLastPara="1" vert="horz" wrap="square" lIns="0" tIns="0" rIns="0" bIns="0" rtlCol="0" anchor="ctr" anchorCtr="0">
            <a:spAutoFit/>
          </a:bodyPr>
          <a:lstStyle/>
          <a:p>
            <a:pPr marL="12700"/>
            <a:r>
              <a:rPr lang="en-US" spc="-5" dirty="0"/>
              <a:t>2</a:t>
            </a:r>
            <a:r>
              <a:rPr spc="-5" dirty="0"/>
              <a:t>.</a:t>
            </a:r>
            <a:r>
              <a:rPr lang="en-US" spc="-5" dirty="0"/>
              <a:t>2</a:t>
            </a:r>
            <a:r>
              <a:rPr spc="-5" dirty="0"/>
              <a:t> </a:t>
            </a:r>
            <a:r>
              <a:rPr lang="en-US" dirty="0"/>
              <a:t>Hybrid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11</a:t>
            </a:fld>
            <a:endParaRPr spc="-5" dirty="0"/>
          </a:p>
        </p:txBody>
      </p:sp>
      <p:sp>
        <p:nvSpPr>
          <p:cNvPr id="6" name="object 3"/>
          <p:cNvSpPr txBox="1"/>
          <p:nvPr/>
        </p:nvSpPr>
        <p:spPr>
          <a:xfrm>
            <a:off x="1928889" y="1309494"/>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Tools to use:</a:t>
            </a:r>
          </a:p>
        </p:txBody>
      </p:sp>
      <p:sp>
        <p:nvSpPr>
          <p:cNvPr id="7" name="object 3">
            <a:extLst>
              <a:ext uri="{FF2B5EF4-FFF2-40B4-BE49-F238E27FC236}">
                <a16:creationId xmlns:a16="http://schemas.microsoft.com/office/drawing/2014/main" id="{AFAD192A-1AF1-41A5-855F-AC2249941036}"/>
              </a:ext>
            </a:extLst>
          </p:cNvPr>
          <p:cNvSpPr txBox="1"/>
          <p:nvPr/>
        </p:nvSpPr>
        <p:spPr>
          <a:xfrm>
            <a:off x="1968892" y="4278868"/>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Examples:</a:t>
            </a:r>
          </a:p>
        </p:txBody>
      </p:sp>
      <p:pic>
        <p:nvPicPr>
          <p:cNvPr id="8" name="Picture 7">
            <a:extLst>
              <a:ext uri="{FF2B5EF4-FFF2-40B4-BE49-F238E27FC236}">
                <a16:creationId xmlns:a16="http://schemas.microsoft.com/office/drawing/2014/main" id="{0BD31735-90A4-4386-85C1-B48C2C74D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339" y="2059682"/>
            <a:ext cx="3553321" cy="1686160"/>
          </a:xfrm>
          <a:prstGeom prst="rect">
            <a:avLst/>
          </a:prstGeom>
        </p:spPr>
      </p:pic>
      <p:pic>
        <p:nvPicPr>
          <p:cNvPr id="11" name="Picture 10">
            <a:extLst>
              <a:ext uri="{FF2B5EF4-FFF2-40B4-BE49-F238E27FC236}">
                <a16:creationId xmlns:a16="http://schemas.microsoft.com/office/drawing/2014/main" id="{07382A77-6889-4CD5-9BDE-F46B3F4CF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339" y="4650602"/>
            <a:ext cx="3562847" cy="1667108"/>
          </a:xfrm>
          <a:prstGeom prst="rect">
            <a:avLst/>
          </a:prstGeom>
        </p:spPr>
      </p:pic>
    </p:spTree>
    <p:extLst>
      <p:ext uri="{BB962C8B-B14F-4D97-AF65-F5344CB8AC3E}">
        <p14:creationId xmlns:p14="http://schemas.microsoft.com/office/powerpoint/2010/main" val="220422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64" y="304774"/>
            <a:ext cx="9968039" cy="430887"/>
          </a:xfrm>
          <a:prstGeom prst="rect">
            <a:avLst/>
          </a:prstGeom>
        </p:spPr>
        <p:txBody>
          <a:bodyPr spcFirstLastPara="1" vert="horz" wrap="square" lIns="0" tIns="0" rIns="0" bIns="0" rtlCol="0" anchor="ctr" anchorCtr="0">
            <a:spAutoFit/>
          </a:bodyPr>
          <a:lstStyle/>
          <a:p>
            <a:pPr marL="12700"/>
            <a:r>
              <a:rPr lang="en-US" spc="-5" dirty="0"/>
              <a:t>3</a:t>
            </a:r>
            <a:r>
              <a:rPr spc="-5" dirty="0"/>
              <a:t>.1 </a:t>
            </a:r>
            <a:r>
              <a:rPr lang="en-US" spc="-5"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12</a:t>
            </a:fld>
            <a:endParaRPr spc="-5" dirty="0"/>
          </a:p>
        </p:txBody>
      </p:sp>
      <p:sp>
        <p:nvSpPr>
          <p:cNvPr id="6" name="object 3"/>
          <p:cNvSpPr txBox="1"/>
          <p:nvPr/>
        </p:nvSpPr>
        <p:spPr>
          <a:xfrm>
            <a:off x="1284270" y="1215868"/>
            <a:ext cx="9110483" cy="5170646"/>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Hybrid and cross-platform apps are not the same</a:t>
            </a:r>
          </a:p>
          <a:p>
            <a:pPr marL="927100" lvl="1" indent="-457200">
              <a:buSzPct val="43750"/>
              <a:buFont typeface="Wingdings" panose="05000000000000000000" pitchFamily="2" charset="2"/>
              <a:buChar char="q"/>
              <a:tabLst>
                <a:tab pos="335915" algn="l"/>
              </a:tabLst>
            </a:pPr>
            <a:r>
              <a:rPr lang="en-US" sz="2800" dirty="0">
                <a:solidFill>
                  <a:srgbClr val="004B00"/>
                </a:solidFill>
              </a:rPr>
              <a:t>The only common feature between them is code shareability</a:t>
            </a:r>
          </a:p>
          <a:p>
            <a:pPr marL="927100" lvl="1" indent="-457200">
              <a:buSzPct val="43750"/>
              <a:buFont typeface="Wingdings" panose="05000000000000000000" pitchFamily="2" charset="2"/>
              <a:buChar char="q"/>
              <a:tabLst>
                <a:tab pos="335915" algn="l"/>
              </a:tabLst>
            </a:pPr>
            <a:r>
              <a:rPr lang="en-US" sz="2800" dirty="0">
                <a:solidFill>
                  <a:srgbClr val="004B00"/>
                </a:solidFill>
              </a:rPr>
              <a:t>They both allow you to speed up the pipeline</a:t>
            </a:r>
          </a:p>
          <a:p>
            <a:pPr marL="469900" indent="-457200">
              <a:buSzPct val="43750"/>
              <a:buFont typeface="Wingdings" panose="05000000000000000000" pitchFamily="2" charset="2"/>
              <a:buChar char="q"/>
              <a:tabLst>
                <a:tab pos="335915" algn="l"/>
              </a:tabLst>
            </a:pPr>
            <a:r>
              <a:rPr lang="en-US" sz="2800" dirty="0">
                <a:solidFill>
                  <a:srgbClr val="004B00"/>
                </a:solidFill>
              </a:rPr>
              <a:t>Approaches</a:t>
            </a:r>
          </a:p>
          <a:p>
            <a:pPr marL="927100" lvl="1" indent="-457200">
              <a:buSzPct val="43750"/>
              <a:buFont typeface="Wingdings" panose="05000000000000000000" pitchFamily="2" charset="2"/>
              <a:buChar char="q"/>
              <a:tabLst>
                <a:tab pos="335915" algn="l"/>
              </a:tabLst>
            </a:pPr>
            <a:r>
              <a:rPr lang="en-US" sz="2800" dirty="0">
                <a:solidFill>
                  <a:srgbClr val="004B00"/>
                </a:solidFill>
              </a:rPr>
              <a:t>uses a native rendering engine</a:t>
            </a:r>
          </a:p>
          <a:p>
            <a:pPr marL="927100" lvl="1" indent="-457200">
              <a:buSzPct val="43750"/>
              <a:buFont typeface="Wingdings" panose="05000000000000000000" pitchFamily="2" charset="2"/>
              <a:buChar char="q"/>
              <a:tabLst>
                <a:tab pos="335915" algn="l"/>
              </a:tabLst>
            </a:pPr>
            <a:r>
              <a:rPr lang="en-US" sz="2800" dirty="0">
                <a:solidFill>
                  <a:srgbClr val="004B00"/>
                </a:solidFill>
              </a:rPr>
              <a:t>The codebase written in JS connects to native components via the so-called bridges</a:t>
            </a:r>
          </a:p>
          <a:p>
            <a:pPr marL="469900" indent="-457200">
              <a:buSzPct val="43750"/>
              <a:buFont typeface="Wingdings" panose="05000000000000000000" pitchFamily="2" charset="2"/>
              <a:buChar char="q"/>
              <a:tabLst>
                <a:tab pos="335915" algn="l"/>
              </a:tabLst>
            </a:pPr>
            <a:r>
              <a:rPr lang="en-US" sz="2800" dirty="0">
                <a:solidFill>
                  <a:srgbClr val="004B00"/>
                </a:solidFill>
              </a:rPr>
              <a:t>Advantages</a:t>
            </a:r>
          </a:p>
          <a:p>
            <a:pPr marL="927100" lvl="1" indent="-457200">
              <a:buSzPct val="43750"/>
              <a:buFont typeface="Wingdings" panose="05000000000000000000" pitchFamily="2" charset="2"/>
              <a:buChar char="q"/>
              <a:tabLst>
                <a:tab pos="335915" algn="l"/>
              </a:tabLst>
            </a:pPr>
            <a:r>
              <a:rPr lang="en-US" sz="2800" dirty="0">
                <a:solidFill>
                  <a:srgbClr val="004B00"/>
                </a:solidFill>
              </a:rPr>
              <a:t>seamless functionality</a:t>
            </a:r>
          </a:p>
          <a:p>
            <a:pPr marL="927100" lvl="1" indent="-457200">
              <a:buSzPct val="43750"/>
              <a:buFont typeface="Wingdings" panose="05000000000000000000" pitchFamily="2" charset="2"/>
              <a:buChar char="q"/>
              <a:tabLst>
                <a:tab pos="335915" algn="l"/>
              </a:tabLst>
            </a:pPr>
            <a:r>
              <a:rPr lang="en-US" sz="2800" dirty="0">
                <a:solidFill>
                  <a:srgbClr val="004B00"/>
                </a:solidFill>
              </a:rPr>
              <a:t>easy implementation</a:t>
            </a:r>
          </a:p>
          <a:p>
            <a:pPr marL="927100" lvl="1" indent="-457200">
              <a:buSzPct val="43750"/>
              <a:buFont typeface="Wingdings" panose="05000000000000000000" pitchFamily="2" charset="2"/>
              <a:buChar char="q"/>
              <a:tabLst>
                <a:tab pos="335915" algn="l"/>
              </a:tabLst>
            </a:pPr>
            <a:r>
              <a:rPr lang="en-US" sz="2800" dirty="0">
                <a:solidFill>
                  <a:srgbClr val="004B00"/>
                </a:solidFill>
              </a:rPr>
              <a:t>cost-effective production</a:t>
            </a:r>
          </a:p>
        </p:txBody>
      </p:sp>
    </p:spTree>
    <p:extLst>
      <p:ext uri="{BB962C8B-B14F-4D97-AF65-F5344CB8AC3E}">
        <p14:creationId xmlns:p14="http://schemas.microsoft.com/office/powerpoint/2010/main" val="397188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46300"/>
            <a:ext cx="9921562" cy="430887"/>
          </a:xfrm>
          <a:prstGeom prst="rect">
            <a:avLst/>
          </a:prstGeom>
        </p:spPr>
        <p:txBody>
          <a:bodyPr spcFirstLastPara="1" vert="horz" wrap="square" lIns="0" tIns="0" rIns="0" bIns="0" rtlCol="0" anchor="ctr" anchorCtr="0">
            <a:spAutoFit/>
          </a:bodyPr>
          <a:lstStyle/>
          <a:p>
            <a:pPr marL="12700"/>
            <a:r>
              <a:rPr lang="en-US" spc="-5" dirty="0"/>
              <a:t>3</a:t>
            </a:r>
            <a:r>
              <a:rPr spc="-5" dirty="0"/>
              <a:t>.</a:t>
            </a:r>
            <a:r>
              <a:rPr lang="en-US" spc="-5" dirty="0"/>
              <a:t>2</a:t>
            </a:r>
            <a:r>
              <a:rPr spc="-5" dirty="0"/>
              <a:t> </a:t>
            </a:r>
            <a:r>
              <a:rPr lang="en-US"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13</a:t>
            </a:fld>
            <a:endParaRPr spc="-5" dirty="0"/>
          </a:p>
        </p:txBody>
      </p:sp>
      <p:sp>
        <p:nvSpPr>
          <p:cNvPr id="6" name="object 3"/>
          <p:cNvSpPr txBox="1"/>
          <p:nvPr/>
        </p:nvSpPr>
        <p:spPr>
          <a:xfrm>
            <a:off x="1928889" y="1309494"/>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Tools to use:</a:t>
            </a:r>
          </a:p>
        </p:txBody>
      </p:sp>
      <p:sp>
        <p:nvSpPr>
          <p:cNvPr id="7" name="object 3">
            <a:extLst>
              <a:ext uri="{FF2B5EF4-FFF2-40B4-BE49-F238E27FC236}">
                <a16:creationId xmlns:a16="http://schemas.microsoft.com/office/drawing/2014/main" id="{AFAD192A-1AF1-41A5-855F-AC2249941036}"/>
              </a:ext>
            </a:extLst>
          </p:cNvPr>
          <p:cNvSpPr txBox="1"/>
          <p:nvPr/>
        </p:nvSpPr>
        <p:spPr>
          <a:xfrm>
            <a:off x="1968892" y="4278868"/>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Examples:</a:t>
            </a:r>
          </a:p>
        </p:txBody>
      </p:sp>
      <p:pic>
        <p:nvPicPr>
          <p:cNvPr id="4" name="Picture 3">
            <a:extLst>
              <a:ext uri="{FF2B5EF4-FFF2-40B4-BE49-F238E27FC236}">
                <a16:creationId xmlns:a16="http://schemas.microsoft.com/office/drawing/2014/main" id="{D4C97AD0-F247-4411-892D-048605F0B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981" y="2059682"/>
            <a:ext cx="3553321" cy="1686160"/>
          </a:xfrm>
          <a:prstGeom prst="rect">
            <a:avLst/>
          </a:prstGeom>
        </p:spPr>
      </p:pic>
      <p:pic>
        <p:nvPicPr>
          <p:cNvPr id="10" name="Picture 9">
            <a:extLst>
              <a:ext uri="{FF2B5EF4-FFF2-40B4-BE49-F238E27FC236}">
                <a16:creationId xmlns:a16="http://schemas.microsoft.com/office/drawing/2014/main" id="{1F5160A1-3F54-40C3-AD33-C7BB9012F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6694" y="4648201"/>
            <a:ext cx="3581900" cy="1648055"/>
          </a:xfrm>
          <a:prstGeom prst="rect">
            <a:avLst/>
          </a:prstGeom>
        </p:spPr>
      </p:pic>
    </p:spTree>
    <p:extLst>
      <p:ext uri="{BB962C8B-B14F-4D97-AF65-F5344CB8AC3E}">
        <p14:creationId xmlns:p14="http://schemas.microsoft.com/office/powerpoint/2010/main" val="253557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46300"/>
            <a:ext cx="9921562" cy="430887"/>
          </a:xfrm>
          <a:prstGeom prst="rect">
            <a:avLst/>
          </a:prstGeom>
        </p:spPr>
        <p:txBody>
          <a:bodyPr spcFirstLastPara="1" vert="horz" wrap="square" lIns="0" tIns="0" rIns="0" bIns="0" rtlCol="0" anchor="ctr" anchorCtr="0">
            <a:spAutoFit/>
          </a:bodyPr>
          <a:lstStyle/>
          <a:p>
            <a:pPr marL="12700"/>
            <a:r>
              <a:rPr lang="en-US" spc="-5" dirty="0"/>
              <a:t>3</a:t>
            </a:r>
            <a:r>
              <a:rPr spc="-5" dirty="0"/>
              <a:t>.</a:t>
            </a:r>
            <a:r>
              <a:rPr lang="en-US" spc="-5" dirty="0"/>
              <a:t>2</a:t>
            </a:r>
            <a:r>
              <a:rPr spc="-5" dirty="0"/>
              <a:t> </a:t>
            </a:r>
            <a:r>
              <a:rPr lang="en-US"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14</a:t>
            </a:fld>
            <a:endParaRPr spc="-5" dirty="0"/>
          </a:p>
        </p:txBody>
      </p:sp>
      <p:sp>
        <p:nvSpPr>
          <p:cNvPr id="9" name="TextBox 8">
            <a:extLst>
              <a:ext uri="{FF2B5EF4-FFF2-40B4-BE49-F238E27FC236}">
                <a16:creationId xmlns:a16="http://schemas.microsoft.com/office/drawing/2014/main" id="{8954CC1B-94B4-4EF0-A63F-1DB7ED0B5759}"/>
              </a:ext>
            </a:extLst>
          </p:cNvPr>
          <p:cNvSpPr txBox="1"/>
          <p:nvPr/>
        </p:nvSpPr>
        <p:spPr>
          <a:xfrm>
            <a:off x="735375" y="1182231"/>
            <a:ext cx="9921561" cy="4401205"/>
          </a:xfrm>
          <a:prstGeom prst="rect">
            <a:avLst/>
          </a:prstGeom>
          <a:noFill/>
        </p:spPr>
        <p:txBody>
          <a:bodyPr wrap="square">
            <a:spAutoFit/>
          </a:bodyPr>
          <a:lstStyle/>
          <a:p>
            <a:pPr algn="l"/>
            <a:r>
              <a:rPr lang="en-US" sz="2800" b="1" i="0" dirty="0">
                <a:solidFill>
                  <a:srgbClr val="292929"/>
                </a:solidFill>
                <a:effectLst/>
                <a:latin typeface="Times New Roman" panose="02020603050405020304" pitchFamily="18" charset="0"/>
                <a:cs typeface="Times New Roman" panose="02020603050405020304" pitchFamily="18" charset="0"/>
              </a:rPr>
              <a:t>React Native (</a:t>
            </a:r>
            <a:r>
              <a:rPr lang="en-US" sz="2800" b="1" i="0" dirty="0" err="1">
                <a:solidFill>
                  <a:srgbClr val="292929"/>
                </a:solidFill>
                <a:effectLst/>
                <a:latin typeface="Times New Roman" panose="02020603050405020304" pitchFamily="18" charset="0"/>
                <a:cs typeface="Times New Roman" panose="02020603050405020304" pitchFamily="18" charset="0"/>
              </a:rPr>
              <a:t>Javascript</a:t>
            </a:r>
            <a:r>
              <a:rPr lang="en-US" sz="2800" b="1" i="0" dirty="0">
                <a:solidFill>
                  <a:srgbClr val="292929"/>
                </a:solidFill>
                <a:effectLst/>
                <a:latin typeface="Times New Roman" panose="02020603050405020304" pitchFamily="18" charset="0"/>
                <a:cs typeface="Times New Roman" panose="02020603050405020304" pitchFamily="18" charset="0"/>
              </a:rPr>
              <a:t>)</a:t>
            </a:r>
          </a:p>
          <a:p>
            <a:pPr algn="l"/>
            <a:r>
              <a:rPr lang="en-US" sz="2800" b="0" i="0" u="none" strike="noStrike" dirty="0">
                <a:solidFill>
                  <a:srgbClr val="292929"/>
                </a:solidFill>
                <a:effectLst/>
                <a:latin typeface="Times New Roman" panose="02020603050405020304" pitchFamily="18" charset="0"/>
                <a:cs typeface="Times New Roman" panose="02020603050405020304" pitchFamily="18" charset="0"/>
                <a:hlinkClick r:id="rId3"/>
              </a:rPr>
              <a:t>React Native</a:t>
            </a:r>
            <a:r>
              <a:rPr lang="en-US" sz="2800" b="0" i="0" dirty="0">
                <a:solidFill>
                  <a:srgbClr val="292929"/>
                </a:solidFill>
                <a:effectLst/>
                <a:latin typeface="Times New Roman" panose="02020603050405020304" pitchFamily="18" charset="0"/>
                <a:cs typeface="Times New Roman" panose="02020603050405020304" pitchFamily="18" charset="0"/>
              </a:rPr>
              <a:t> is a </a:t>
            </a:r>
            <a:r>
              <a:rPr lang="en-US" sz="2800" b="0" i="0" dirty="0" err="1">
                <a:solidFill>
                  <a:srgbClr val="292929"/>
                </a:solidFill>
                <a:effectLst/>
                <a:latin typeface="Times New Roman" panose="02020603050405020304" pitchFamily="18" charset="0"/>
                <a:cs typeface="Times New Roman" panose="02020603050405020304" pitchFamily="18" charset="0"/>
              </a:rPr>
              <a:t>Javascript</a:t>
            </a:r>
            <a:r>
              <a:rPr lang="en-US" sz="2800" b="0" i="0" dirty="0">
                <a:solidFill>
                  <a:srgbClr val="292929"/>
                </a:solidFill>
                <a:effectLst/>
                <a:latin typeface="Times New Roman" panose="02020603050405020304" pitchFamily="18" charset="0"/>
                <a:cs typeface="Times New Roman" panose="02020603050405020304" pitchFamily="18" charset="0"/>
              </a:rPr>
              <a:t>-based framework which is extensively used for cross-platform mobile app development.</a:t>
            </a:r>
          </a:p>
          <a:p>
            <a:pPr algn="l"/>
            <a:r>
              <a:rPr lang="en-US" sz="2800" b="0" i="0" dirty="0">
                <a:solidFill>
                  <a:srgbClr val="292929"/>
                </a:solidFill>
                <a:effectLst/>
                <a:latin typeface="Times New Roman" panose="02020603050405020304" pitchFamily="18" charset="0"/>
                <a:cs typeface="Times New Roman" panose="02020603050405020304" pitchFamily="18" charset="0"/>
              </a:rPr>
              <a:t>It uses the same UI components as native iOS or Android apps. React native apps are functionally similar to other native apps builds independently.</a:t>
            </a:r>
          </a:p>
          <a:p>
            <a:pPr algn="l"/>
            <a:r>
              <a:rPr lang="en-US" sz="2800" b="0" i="0" dirty="0">
                <a:solidFill>
                  <a:srgbClr val="292929"/>
                </a:solidFill>
                <a:effectLst/>
                <a:latin typeface="Times New Roman" panose="02020603050405020304" pitchFamily="18" charset="0"/>
                <a:cs typeface="Times New Roman" panose="02020603050405020304" pitchFamily="18" charset="0"/>
              </a:rPr>
              <a:t>It is an open-source framework that has a vast technology-driven community. React Native offer code reusability and helps in building faster and inexpensive applications. Cross-platform development helps save time and coding overheads.</a:t>
            </a:r>
          </a:p>
        </p:txBody>
      </p:sp>
    </p:spTree>
    <p:extLst>
      <p:ext uri="{BB962C8B-B14F-4D97-AF65-F5344CB8AC3E}">
        <p14:creationId xmlns:p14="http://schemas.microsoft.com/office/powerpoint/2010/main" val="157746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46300"/>
            <a:ext cx="9921562" cy="430887"/>
          </a:xfrm>
          <a:prstGeom prst="rect">
            <a:avLst/>
          </a:prstGeom>
        </p:spPr>
        <p:txBody>
          <a:bodyPr spcFirstLastPara="1" vert="horz" wrap="square" lIns="0" tIns="0" rIns="0" bIns="0" rtlCol="0" anchor="ctr" anchorCtr="0">
            <a:spAutoFit/>
          </a:bodyPr>
          <a:lstStyle/>
          <a:p>
            <a:pPr marL="12700"/>
            <a:r>
              <a:rPr lang="en-US" spc="-5" dirty="0"/>
              <a:t>3</a:t>
            </a:r>
            <a:r>
              <a:rPr spc="-5" dirty="0"/>
              <a:t>.</a:t>
            </a:r>
            <a:r>
              <a:rPr lang="en-US" spc="-5" dirty="0"/>
              <a:t>2</a:t>
            </a:r>
            <a:r>
              <a:rPr spc="-5" dirty="0"/>
              <a:t> </a:t>
            </a:r>
            <a:r>
              <a:rPr lang="en-US"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15</a:t>
            </a:fld>
            <a:endParaRPr spc="-5" dirty="0"/>
          </a:p>
        </p:txBody>
      </p:sp>
      <p:sp>
        <p:nvSpPr>
          <p:cNvPr id="9" name="TextBox 8">
            <a:extLst>
              <a:ext uri="{FF2B5EF4-FFF2-40B4-BE49-F238E27FC236}">
                <a16:creationId xmlns:a16="http://schemas.microsoft.com/office/drawing/2014/main" id="{8954CC1B-94B4-4EF0-A63F-1DB7ED0B5759}"/>
              </a:ext>
            </a:extLst>
          </p:cNvPr>
          <p:cNvSpPr txBox="1"/>
          <p:nvPr/>
        </p:nvSpPr>
        <p:spPr>
          <a:xfrm>
            <a:off x="735375" y="1182231"/>
            <a:ext cx="9921561" cy="5262979"/>
          </a:xfrm>
          <a:prstGeom prst="rect">
            <a:avLst/>
          </a:prstGeom>
          <a:noFill/>
        </p:spPr>
        <p:txBody>
          <a:bodyPr wrap="square">
            <a:spAutoFit/>
          </a:bodyPr>
          <a:lstStyle/>
          <a:p>
            <a:pPr algn="l"/>
            <a:r>
              <a:rPr lang="en-US" sz="2800" b="1" i="0" dirty="0">
                <a:solidFill>
                  <a:srgbClr val="292929"/>
                </a:solidFill>
                <a:effectLst/>
                <a:latin typeface="Times New Roman" panose="02020603050405020304" pitchFamily="18" charset="0"/>
                <a:cs typeface="Times New Roman" panose="02020603050405020304" pitchFamily="18" charset="0"/>
              </a:rPr>
              <a:t>Dart</a:t>
            </a:r>
          </a:p>
          <a:p>
            <a:pPr algn="l"/>
            <a:r>
              <a:rPr lang="en-US" sz="2800" b="0" i="0" dirty="0">
                <a:solidFill>
                  <a:srgbClr val="292929"/>
                </a:solidFill>
                <a:effectLst/>
                <a:latin typeface="Times New Roman" panose="02020603050405020304" pitchFamily="18" charset="0"/>
                <a:cs typeface="Times New Roman" panose="02020603050405020304" pitchFamily="18" charset="0"/>
              </a:rPr>
              <a:t>Dart is a fast, object-oriented paradigm based, programming language that is used for cross-platform app development. You can use Dart to write simple code snippets and fully-functional applications. Dart has a solution for almost everything under the sun right from desktop app development to web-app, mobile apps, command-line script, and server-side scripting.</a:t>
            </a:r>
          </a:p>
          <a:p>
            <a:pPr algn="l"/>
            <a:r>
              <a:rPr lang="en-US" sz="2800" b="0" i="0" dirty="0">
                <a:solidFill>
                  <a:srgbClr val="292929"/>
                </a:solidFill>
                <a:effectLst/>
                <a:latin typeface="Times New Roman" panose="02020603050405020304" pitchFamily="18" charset="0"/>
                <a:cs typeface="Times New Roman" panose="02020603050405020304" pitchFamily="18" charset="0"/>
              </a:rPr>
              <a:t>Dart comes with a flexible compiler technology enabling you to run your code and build as per the target requirement. Dart equips us with a mobile app development framework called Flutter, which we will be discussing later in this article.</a:t>
            </a:r>
          </a:p>
          <a:p>
            <a:pPr algn="l"/>
            <a:endParaRPr lang="en-US" sz="28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33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46300"/>
            <a:ext cx="9921562" cy="430887"/>
          </a:xfrm>
          <a:prstGeom prst="rect">
            <a:avLst/>
          </a:prstGeom>
        </p:spPr>
        <p:txBody>
          <a:bodyPr spcFirstLastPara="1" vert="horz" wrap="square" lIns="0" tIns="0" rIns="0" bIns="0" rtlCol="0" anchor="ctr" anchorCtr="0">
            <a:spAutoFit/>
          </a:bodyPr>
          <a:lstStyle/>
          <a:p>
            <a:pPr marL="12700"/>
            <a:r>
              <a:rPr lang="en-US" spc="-5" dirty="0"/>
              <a:t>3</a:t>
            </a:r>
            <a:r>
              <a:rPr spc="-5" dirty="0"/>
              <a:t>.</a:t>
            </a:r>
            <a:r>
              <a:rPr lang="en-US" spc="-5" dirty="0"/>
              <a:t>2</a:t>
            </a:r>
            <a:r>
              <a:rPr spc="-5" dirty="0"/>
              <a:t> </a:t>
            </a:r>
            <a:r>
              <a:rPr lang="en-US"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16</a:t>
            </a:fld>
            <a:endParaRPr spc="-5" dirty="0"/>
          </a:p>
        </p:txBody>
      </p:sp>
      <p:sp>
        <p:nvSpPr>
          <p:cNvPr id="9" name="TextBox 8">
            <a:extLst>
              <a:ext uri="{FF2B5EF4-FFF2-40B4-BE49-F238E27FC236}">
                <a16:creationId xmlns:a16="http://schemas.microsoft.com/office/drawing/2014/main" id="{8954CC1B-94B4-4EF0-A63F-1DB7ED0B5759}"/>
              </a:ext>
            </a:extLst>
          </p:cNvPr>
          <p:cNvSpPr txBox="1"/>
          <p:nvPr/>
        </p:nvSpPr>
        <p:spPr>
          <a:xfrm>
            <a:off x="735375" y="1182231"/>
            <a:ext cx="9921561" cy="4955203"/>
          </a:xfrm>
          <a:prstGeom prst="rect">
            <a:avLst/>
          </a:prstGeom>
          <a:noFill/>
        </p:spPr>
        <p:txBody>
          <a:bodyPr wrap="square">
            <a:spAutoFit/>
          </a:bodyPr>
          <a:lstStyle/>
          <a:p>
            <a:pPr algn="l"/>
            <a:r>
              <a:rPr lang="en-US" sz="3200" b="1" i="0" dirty="0">
                <a:solidFill>
                  <a:srgbClr val="292929"/>
                </a:solidFill>
                <a:effectLst/>
                <a:latin typeface="Times New Roman" panose="02020603050405020304" pitchFamily="18" charset="0"/>
                <a:cs typeface="Times New Roman" panose="02020603050405020304" pitchFamily="18" charset="0"/>
              </a:rPr>
              <a:t>Flutter</a:t>
            </a:r>
          </a:p>
          <a:p>
            <a:pPr algn="l"/>
            <a:r>
              <a:rPr lang="en-US" sz="3200" b="0" i="0" dirty="0">
                <a:solidFill>
                  <a:srgbClr val="292929"/>
                </a:solidFill>
                <a:effectLst/>
                <a:latin typeface="Times New Roman" panose="02020603050405020304" pitchFamily="18" charset="0"/>
                <a:cs typeface="Times New Roman" panose="02020603050405020304" pitchFamily="18" charset="0"/>
              </a:rPr>
              <a:t>Flutter is a cross-platform development framework based on Dart programming language. It was developed by Google. Flutter equips us with tools to build iOS as well as Android apps using a single codebase.</a:t>
            </a:r>
          </a:p>
          <a:p>
            <a:pPr algn="l"/>
            <a:r>
              <a:rPr lang="en-US" sz="3200" b="0" i="0" u="none" strike="noStrike" dirty="0">
                <a:solidFill>
                  <a:srgbClr val="292929"/>
                </a:solidFill>
                <a:effectLst/>
                <a:latin typeface="Times New Roman" panose="02020603050405020304" pitchFamily="18" charset="0"/>
                <a:cs typeface="Times New Roman" panose="02020603050405020304" pitchFamily="18" charset="0"/>
                <a:hlinkClick r:id="rId3"/>
              </a:rPr>
              <a:t>Flutter</a:t>
            </a:r>
            <a:r>
              <a:rPr lang="en-US" sz="3200" b="0" i="0" dirty="0">
                <a:solidFill>
                  <a:srgbClr val="292929"/>
                </a:solidFill>
                <a:effectLst/>
                <a:latin typeface="Times New Roman" panose="02020603050405020304" pitchFamily="18" charset="0"/>
                <a:cs typeface="Times New Roman" panose="02020603050405020304" pitchFamily="18" charset="0"/>
              </a:rPr>
              <a:t> is a great alternative for the numberless </a:t>
            </a:r>
            <a:r>
              <a:rPr lang="en-US" sz="3200" b="0" i="0" dirty="0" err="1">
                <a:solidFill>
                  <a:srgbClr val="292929"/>
                </a:solidFill>
                <a:effectLst/>
                <a:latin typeface="Times New Roman" panose="02020603050405020304" pitchFamily="18" charset="0"/>
                <a:cs typeface="Times New Roman" panose="02020603050405020304" pitchFamily="18" charset="0"/>
              </a:rPr>
              <a:t>Javascript</a:t>
            </a:r>
            <a:r>
              <a:rPr lang="en-US" sz="3200" b="0" i="0" dirty="0">
                <a:solidFill>
                  <a:srgbClr val="292929"/>
                </a:solidFill>
                <a:effectLst/>
                <a:latin typeface="Times New Roman" panose="02020603050405020304" pitchFamily="18" charset="0"/>
                <a:cs typeface="Times New Roman" panose="02020603050405020304" pitchFamily="18" charset="0"/>
              </a:rPr>
              <a:t> based frameworks that change every day. Also, the applications based on Flutter are almost identical to the native iOS/Android apps in terms of look &amp; feel.</a:t>
            </a:r>
          </a:p>
          <a:p>
            <a:pPr algn="l"/>
            <a:endParaRPr lang="en-US" sz="28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44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46300"/>
            <a:ext cx="9921562" cy="430887"/>
          </a:xfrm>
          <a:prstGeom prst="rect">
            <a:avLst/>
          </a:prstGeom>
        </p:spPr>
        <p:txBody>
          <a:bodyPr spcFirstLastPara="1" vert="horz" wrap="square" lIns="0" tIns="0" rIns="0" bIns="0" rtlCol="0" anchor="ctr" anchorCtr="0">
            <a:spAutoFit/>
          </a:bodyPr>
          <a:lstStyle/>
          <a:p>
            <a:pPr marL="12700"/>
            <a:r>
              <a:rPr lang="en-US" spc="-5" dirty="0"/>
              <a:t>3</a:t>
            </a:r>
            <a:r>
              <a:rPr spc="-5" dirty="0"/>
              <a:t>.</a:t>
            </a:r>
            <a:r>
              <a:rPr lang="en-US" spc="-5" dirty="0"/>
              <a:t>2</a:t>
            </a:r>
            <a:r>
              <a:rPr spc="-5" dirty="0"/>
              <a:t> </a:t>
            </a:r>
            <a:r>
              <a:rPr lang="en-US" dirty="0"/>
              <a:t>Cross-platform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17</a:t>
            </a:fld>
            <a:endParaRPr spc="-5" dirty="0"/>
          </a:p>
        </p:txBody>
      </p:sp>
      <p:sp>
        <p:nvSpPr>
          <p:cNvPr id="9" name="TextBox 8">
            <a:extLst>
              <a:ext uri="{FF2B5EF4-FFF2-40B4-BE49-F238E27FC236}">
                <a16:creationId xmlns:a16="http://schemas.microsoft.com/office/drawing/2014/main" id="{8954CC1B-94B4-4EF0-A63F-1DB7ED0B5759}"/>
              </a:ext>
            </a:extLst>
          </p:cNvPr>
          <p:cNvSpPr txBox="1"/>
          <p:nvPr/>
        </p:nvSpPr>
        <p:spPr>
          <a:xfrm>
            <a:off x="735375" y="1182231"/>
            <a:ext cx="9921561" cy="5447645"/>
          </a:xfrm>
          <a:prstGeom prst="rect">
            <a:avLst/>
          </a:prstGeom>
          <a:noFill/>
        </p:spPr>
        <p:txBody>
          <a:bodyPr wrap="square">
            <a:spAutoFit/>
          </a:bodyPr>
          <a:lstStyle/>
          <a:p>
            <a:pPr algn="l"/>
            <a:r>
              <a:rPr lang="en-US" sz="3200" b="1" i="0" dirty="0">
                <a:solidFill>
                  <a:srgbClr val="292929"/>
                </a:solidFill>
                <a:effectLst/>
                <a:latin typeface="Times New Roman" panose="02020603050405020304" pitchFamily="18" charset="0"/>
                <a:cs typeface="Times New Roman" panose="02020603050405020304" pitchFamily="18" charset="0"/>
              </a:rPr>
              <a:t>Xamarin</a:t>
            </a:r>
          </a:p>
          <a:p>
            <a:pPr algn="l"/>
            <a:r>
              <a:rPr lang="en-US" sz="3200" b="0" i="0" dirty="0">
                <a:solidFill>
                  <a:srgbClr val="292929"/>
                </a:solidFill>
                <a:effectLst/>
                <a:latin typeface="Times New Roman" panose="02020603050405020304" pitchFamily="18" charset="0"/>
                <a:cs typeface="Times New Roman" panose="02020603050405020304" pitchFamily="18" charset="0"/>
              </a:rPr>
              <a:t>Xamarin is a free, open-source, cross-platform mobile app development framework used for building apps with .NET and C#. </a:t>
            </a:r>
            <a:r>
              <a:rPr lang="en-US" sz="3200" b="0" i="0" u="none" strike="noStrike" dirty="0">
                <a:solidFill>
                  <a:srgbClr val="292929"/>
                </a:solidFill>
                <a:effectLst/>
                <a:latin typeface="Times New Roman" panose="02020603050405020304" pitchFamily="18" charset="0"/>
                <a:cs typeface="Times New Roman" panose="02020603050405020304" pitchFamily="18" charset="0"/>
                <a:hlinkClick r:id="rId3"/>
              </a:rPr>
              <a:t>Xamarin</a:t>
            </a:r>
            <a:r>
              <a:rPr lang="en-US" sz="3200" b="0" i="0" dirty="0">
                <a:solidFill>
                  <a:srgbClr val="292929"/>
                </a:solidFill>
                <a:effectLst/>
                <a:latin typeface="Times New Roman" panose="02020603050405020304" pitchFamily="18" charset="0"/>
                <a:cs typeface="Times New Roman" panose="02020603050405020304" pitchFamily="18" charset="0"/>
              </a:rPr>
              <a:t> extends the .NET developer platform by facilitating the users to access tools and technologies for iOS, Android and Windows app development.</a:t>
            </a:r>
          </a:p>
          <a:p>
            <a:pPr algn="l"/>
            <a:r>
              <a:rPr lang="en-US" sz="3200" b="0" i="0" dirty="0">
                <a:solidFill>
                  <a:srgbClr val="292929"/>
                </a:solidFill>
                <a:effectLst/>
                <a:latin typeface="Times New Roman" panose="02020603050405020304" pitchFamily="18" charset="0"/>
                <a:cs typeface="Times New Roman" panose="02020603050405020304" pitchFamily="18" charset="0"/>
              </a:rPr>
              <a:t>Xamarin provides functionality for directly invoking programs coded in other languages like Objective-C, Java, C, and C++ libraries, enabling you to use a wide range of third party code.</a:t>
            </a:r>
          </a:p>
          <a:p>
            <a:pPr algn="l"/>
            <a:endParaRPr lang="en-US" sz="28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15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109" y="304774"/>
            <a:ext cx="9968040" cy="430887"/>
          </a:xfrm>
          <a:prstGeom prst="rect">
            <a:avLst/>
          </a:prstGeom>
        </p:spPr>
        <p:txBody>
          <a:bodyPr spcFirstLastPara="1" vert="horz" wrap="square" lIns="0" tIns="0" rIns="0" bIns="0" rtlCol="0" anchor="ctr" anchorCtr="0">
            <a:spAutoFit/>
          </a:bodyPr>
          <a:lstStyle/>
          <a:p>
            <a:pPr marL="12700"/>
            <a:r>
              <a:rPr lang="en-US" spc="-5" dirty="0"/>
              <a:t>4.1. </a:t>
            </a:r>
            <a:r>
              <a:rPr lang="en-US" dirty="0"/>
              <a:t>Progressive web app</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18</a:t>
            </a:fld>
            <a:endParaRPr spc="-5" dirty="0"/>
          </a:p>
        </p:txBody>
      </p:sp>
      <p:sp>
        <p:nvSpPr>
          <p:cNvPr id="8" name="object 3">
            <a:extLst>
              <a:ext uri="{FF2B5EF4-FFF2-40B4-BE49-F238E27FC236}">
                <a16:creationId xmlns:a16="http://schemas.microsoft.com/office/drawing/2014/main" id="{EBCB4C86-C2FF-48B2-BA23-C6C654BE8F35}"/>
              </a:ext>
            </a:extLst>
          </p:cNvPr>
          <p:cNvSpPr txBox="1"/>
          <p:nvPr/>
        </p:nvSpPr>
        <p:spPr>
          <a:xfrm>
            <a:off x="1928889" y="1309495"/>
            <a:ext cx="8597507" cy="2585323"/>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UX is significantly optimized</a:t>
            </a:r>
          </a:p>
          <a:p>
            <a:pPr marL="469900" indent="-457200">
              <a:buSzPct val="43750"/>
              <a:buFont typeface="Wingdings" panose="05000000000000000000" pitchFamily="2" charset="2"/>
              <a:buChar char="q"/>
              <a:tabLst>
                <a:tab pos="335915" algn="l"/>
              </a:tabLst>
            </a:pPr>
            <a:r>
              <a:rPr lang="en-US" sz="2800" dirty="0">
                <a:solidFill>
                  <a:srgbClr val="004B00"/>
                </a:solidFill>
              </a:rPr>
              <a:t>works offline, provides GPS access, push notifications, and many more for Android</a:t>
            </a:r>
          </a:p>
          <a:p>
            <a:pPr marL="469900" indent="-457200">
              <a:buSzPct val="43750"/>
              <a:buFont typeface="Wingdings" panose="05000000000000000000" pitchFamily="2" charset="2"/>
              <a:buChar char="q"/>
              <a:tabLst>
                <a:tab pos="335915" algn="l"/>
              </a:tabLst>
            </a:pPr>
            <a:r>
              <a:rPr lang="en-US" sz="2800" dirty="0">
                <a:solidFill>
                  <a:srgbClr val="333333"/>
                </a:solidFill>
                <a:latin typeface="GT-Eesti-Pro-Text-Book"/>
              </a:rPr>
              <a:t>For iOS (latest 12.2 release), your benefits will be constrained: no camera access, no default launch image, no installation API, and </a:t>
            </a:r>
            <a:r>
              <a:rPr lang="en-US" sz="2800" dirty="0">
                <a:solidFill>
                  <a:srgbClr val="0CABED"/>
                </a:solidFill>
                <a:latin typeface="GT-Eesti-Pro-Text-Book"/>
                <a:hlinkClick r:id="rId3">
                  <a:extLst>
                    <a:ext uri="{A12FA001-AC4F-418D-AE19-62706E023703}">
                      <ahyp:hlinkClr xmlns:ahyp="http://schemas.microsoft.com/office/drawing/2018/hyperlinkcolor" val="tx"/>
                    </a:ext>
                  </a:extLst>
                </a:hlinkClick>
              </a:rPr>
              <a:t>other issues</a:t>
            </a:r>
            <a:endParaRPr lang="en-US" sz="2800" dirty="0">
              <a:solidFill>
                <a:srgbClr val="004B00"/>
              </a:solidFill>
            </a:endParaRPr>
          </a:p>
        </p:txBody>
      </p:sp>
    </p:spTree>
    <p:extLst>
      <p:ext uri="{BB962C8B-B14F-4D97-AF65-F5344CB8AC3E}">
        <p14:creationId xmlns:p14="http://schemas.microsoft.com/office/powerpoint/2010/main" val="305269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925" y="322560"/>
            <a:ext cx="9960473" cy="430887"/>
          </a:xfrm>
          <a:prstGeom prst="rect">
            <a:avLst/>
          </a:prstGeom>
        </p:spPr>
        <p:txBody>
          <a:bodyPr spcFirstLastPara="1" vert="horz" wrap="square" lIns="0" tIns="0" rIns="0" bIns="0" rtlCol="0" anchor="ctr" anchorCtr="0">
            <a:spAutoFit/>
          </a:bodyPr>
          <a:lstStyle/>
          <a:p>
            <a:pPr marL="12700"/>
            <a:r>
              <a:rPr lang="en-US" spc="-5" dirty="0"/>
              <a:t>4</a:t>
            </a:r>
            <a:r>
              <a:rPr spc="-5" dirty="0"/>
              <a:t>.</a:t>
            </a:r>
            <a:r>
              <a:rPr lang="en-US" spc="-5" dirty="0"/>
              <a:t>2.</a:t>
            </a:r>
            <a:r>
              <a:rPr spc="-5" dirty="0"/>
              <a:t> </a:t>
            </a:r>
            <a:r>
              <a:rPr lang="en-US" dirty="0"/>
              <a:t>Progressive web app</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19</a:t>
            </a:fld>
            <a:endParaRPr spc="-5" dirty="0"/>
          </a:p>
        </p:txBody>
      </p:sp>
      <p:sp>
        <p:nvSpPr>
          <p:cNvPr id="6" name="object 3"/>
          <p:cNvSpPr txBox="1"/>
          <p:nvPr/>
        </p:nvSpPr>
        <p:spPr>
          <a:xfrm>
            <a:off x="1928889" y="1309494"/>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Tools to use:</a:t>
            </a:r>
          </a:p>
        </p:txBody>
      </p:sp>
      <p:sp>
        <p:nvSpPr>
          <p:cNvPr id="7" name="object 3">
            <a:extLst>
              <a:ext uri="{FF2B5EF4-FFF2-40B4-BE49-F238E27FC236}">
                <a16:creationId xmlns:a16="http://schemas.microsoft.com/office/drawing/2014/main" id="{AFAD192A-1AF1-41A5-855F-AC2249941036}"/>
              </a:ext>
            </a:extLst>
          </p:cNvPr>
          <p:cNvSpPr txBox="1"/>
          <p:nvPr/>
        </p:nvSpPr>
        <p:spPr>
          <a:xfrm>
            <a:off x="1968892" y="4278868"/>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Examples:</a:t>
            </a:r>
          </a:p>
        </p:txBody>
      </p:sp>
      <p:pic>
        <p:nvPicPr>
          <p:cNvPr id="8" name="Picture 7">
            <a:extLst>
              <a:ext uri="{FF2B5EF4-FFF2-40B4-BE49-F238E27FC236}">
                <a16:creationId xmlns:a16="http://schemas.microsoft.com/office/drawing/2014/main" id="{092336F4-C3EC-4AA3-8DA0-0D108A292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744" y="1821075"/>
            <a:ext cx="3543795" cy="1619476"/>
          </a:xfrm>
          <a:prstGeom prst="rect">
            <a:avLst/>
          </a:prstGeom>
        </p:spPr>
      </p:pic>
      <p:pic>
        <p:nvPicPr>
          <p:cNvPr id="11" name="Picture 10">
            <a:extLst>
              <a:ext uri="{FF2B5EF4-FFF2-40B4-BE49-F238E27FC236}">
                <a16:creationId xmlns:a16="http://schemas.microsoft.com/office/drawing/2014/main" id="{47008F4A-B595-4F43-8C93-069D67B79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18" y="4729241"/>
            <a:ext cx="3553321" cy="1638529"/>
          </a:xfrm>
          <a:prstGeom prst="rect">
            <a:avLst/>
          </a:prstGeom>
        </p:spPr>
      </p:pic>
    </p:spTree>
    <p:extLst>
      <p:ext uri="{BB962C8B-B14F-4D97-AF65-F5344CB8AC3E}">
        <p14:creationId xmlns:p14="http://schemas.microsoft.com/office/powerpoint/2010/main" val="13700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6a01cd38_2_10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kumimoji="0" lang="en-US" sz="2800" b="1" i="0" u="none" strike="noStrike" kern="0" cap="none" spc="-5" normalizeH="0" baseline="0" noProof="0" dirty="0">
                <a:ln>
                  <a:noFill/>
                </a:ln>
                <a:solidFill>
                  <a:srgbClr val="96B1E6"/>
                </a:solidFill>
                <a:effectLst/>
                <a:uLnTx/>
                <a:uFillTx/>
                <a:latin typeface="Arial"/>
                <a:ea typeface="Verdana"/>
                <a:cs typeface="Arial"/>
                <a:sym typeface="Verdana"/>
              </a:rPr>
              <a:t>OUTLINE</a:t>
            </a:r>
            <a:endParaRPr sz="2800" dirty="0">
              <a:latin typeface="+mj-lt"/>
            </a:endParaRPr>
          </a:p>
        </p:txBody>
      </p:sp>
      <p:sp>
        <p:nvSpPr>
          <p:cNvPr id="205" name="Google Shape;205;g8e6a01cd38_2_105"/>
          <p:cNvSpPr txBox="1">
            <a:spLocks noGrp="1"/>
          </p:cNvSpPr>
          <p:nvPr>
            <p:ph type="body" idx="1"/>
          </p:nvPr>
        </p:nvSpPr>
        <p:spPr>
          <a:xfrm>
            <a:off x="1352145" y="1076326"/>
            <a:ext cx="8858655" cy="5248275"/>
          </a:xfrm>
          <a:prstGeom prst="rect">
            <a:avLst/>
          </a:prstGeom>
          <a:noFill/>
          <a:ln>
            <a:noFill/>
          </a:ln>
        </p:spPr>
        <p:txBody>
          <a:bodyPr spcFirstLastPara="1" wrap="square" lIns="91425" tIns="45700" rIns="91425" bIns="45700" anchor="t" anchorCtr="0">
            <a:noAutofit/>
          </a:bodyPr>
          <a:lstStyle/>
          <a:p>
            <a:pPr marL="355600" indent="-342900">
              <a:lnSpc>
                <a:spcPct val="100000"/>
              </a:lnSpc>
              <a:buClr>
                <a:srgbClr val="330066"/>
              </a:buClr>
              <a:buSzPct val="88888"/>
              <a:buAutoNum type="arabicPeriod"/>
              <a:tabLst>
                <a:tab pos="356235" algn="l"/>
              </a:tabLst>
            </a:pPr>
            <a:r>
              <a:rPr lang="en-US" b="1" dirty="0">
                <a:solidFill>
                  <a:srgbClr val="3333CC"/>
                </a:solidFill>
                <a:latin typeface="Arial" panose="020B0604020202020204" pitchFamily="34" charset="0"/>
                <a:cs typeface="Arial" panose="020B0604020202020204" pitchFamily="34" charset="0"/>
              </a:rPr>
              <a:t>Native app development</a:t>
            </a:r>
            <a:endParaRPr lang="en-US" dirty="0">
              <a:solidFill>
                <a:srgbClr val="3333CC"/>
              </a:solidFill>
              <a:latin typeface="Arial" panose="020B0604020202020204" pitchFamily="34" charset="0"/>
              <a:cs typeface="Arial" panose="020B0604020202020204" pitchFamily="34" charset="0"/>
            </a:endParaRPr>
          </a:p>
          <a:p>
            <a:pPr marL="355600" indent="-342900">
              <a:lnSpc>
                <a:spcPct val="100000"/>
              </a:lnSpc>
              <a:spcBef>
                <a:spcPts val="1365"/>
              </a:spcBef>
              <a:buClr>
                <a:srgbClr val="330066"/>
              </a:buClr>
              <a:buSzPct val="88888"/>
              <a:buAutoNum type="arabicPeriod"/>
              <a:tabLst>
                <a:tab pos="356235" algn="l"/>
              </a:tabLst>
            </a:pPr>
            <a:r>
              <a:rPr lang="en-US" b="1" dirty="0">
                <a:solidFill>
                  <a:srgbClr val="3333CC"/>
                </a:solidFill>
                <a:latin typeface="Arial" panose="020B0604020202020204" pitchFamily="34" charset="0"/>
                <a:cs typeface="Arial" panose="020B0604020202020204" pitchFamily="34" charset="0"/>
              </a:rPr>
              <a:t>Hybrid app development</a:t>
            </a:r>
          </a:p>
          <a:p>
            <a:pPr marL="355600" indent="-342900">
              <a:lnSpc>
                <a:spcPct val="100000"/>
              </a:lnSpc>
              <a:spcBef>
                <a:spcPts val="1365"/>
              </a:spcBef>
              <a:buClr>
                <a:srgbClr val="330066"/>
              </a:buClr>
              <a:buSzPct val="88888"/>
              <a:buAutoNum type="arabicPeriod"/>
              <a:tabLst>
                <a:tab pos="356235" algn="l"/>
              </a:tabLst>
            </a:pPr>
            <a:r>
              <a:rPr lang="en-US" b="1" dirty="0">
                <a:solidFill>
                  <a:srgbClr val="3333CC"/>
                </a:solidFill>
                <a:latin typeface="Arial" panose="020B0604020202020204" pitchFamily="34" charset="0"/>
                <a:cs typeface="Arial" panose="020B0604020202020204" pitchFamily="34" charset="0"/>
              </a:rPr>
              <a:t>Cross-platform app development</a:t>
            </a:r>
          </a:p>
          <a:p>
            <a:pPr marL="355600" indent="-342900">
              <a:lnSpc>
                <a:spcPct val="100000"/>
              </a:lnSpc>
              <a:spcBef>
                <a:spcPts val="1170"/>
              </a:spcBef>
              <a:buClr>
                <a:srgbClr val="330066"/>
              </a:buClr>
              <a:buSzPct val="88888"/>
              <a:buAutoNum type="arabicPeriod"/>
              <a:tabLst>
                <a:tab pos="356235" algn="l"/>
              </a:tabLst>
            </a:pPr>
            <a:r>
              <a:rPr lang="en-US" b="1" dirty="0">
                <a:solidFill>
                  <a:srgbClr val="3333CC"/>
                </a:solidFill>
                <a:latin typeface="Arial" panose="020B0604020202020204" pitchFamily="34" charset="0"/>
                <a:cs typeface="Arial" panose="020B0604020202020204" pitchFamily="34" charset="0"/>
              </a:rPr>
              <a:t>Progressive web app</a:t>
            </a:r>
          </a:p>
          <a:p>
            <a:pPr marL="355600" indent="-342900">
              <a:lnSpc>
                <a:spcPct val="100000"/>
              </a:lnSpc>
              <a:spcBef>
                <a:spcPts val="1170"/>
              </a:spcBef>
              <a:buClr>
                <a:srgbClr val="330066"/>
              </a:buClr>
              <a:buSzPct val="88888"/>
              <a:buAutoNum type="arabicPeriod"/>
              <a:tabLst>
                <a:tab pos="356235" algn="l"/>
              </a:tabLst>
            </a:pPr>
            <a:r>
              <a:rPr lang="en-US" b="1" dirty="0" err="1">
                <a:solidFill>
                  <a:srgbClr val="3333CC"/>
                </a:solidFill>
                <a:latin typeface="Arial" panose="020B0604020202020204" pitchFamily="34" charset="0"/>
                <a:cs typeface="Arial" panose="020B0604020202020204" pitchFamily="34" charset="0"/>
              </a:rPr>
              <a:t>NoCode</a:t>
            </a:r>
            <a:endParaRPr lang="en-US" b="1" dirty="0">
              <a:solidFill>
                <a:srgbClr val="3333CC"/>
              </a:solidFill>
              <a:latin typeface="Arial" panose="020B0604020202020204" pitchFamily="34" charset="0"/>
              <a:cs typeface="Arial" panose="020B0604020202020204" pitchFamily="34" charset="0"/>
            </a:endParaRPr>
          </a:p>
        </p:txBody>
      </p:sp>
      <p:sp>
        <p:nvSpPr>
          <p:cNvPr id="206" name="Google Shape;206;g8e6a01cd38_2_10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925" y="322560"/>
            <a:ext cx="9960473" cy="430887"/>
          </a:xfrm>
          <a:prstGeom prst="rect">
            <a:avLst/>
          </a:prstGeom>
        </p:spPr>
        <p:txBody>
          <a:bodyPr spcFirstLastPara="1" vert="horz" wrap="square" lIns="0" tIns="0" rIns="0" bIns="0" rtlCol="0" anchor="ctr" anchorCtr="0">
            <a:spAutoFit/>
          </a:bodyPr>
          <a:lstStyle/>
          <a:p>
            <a:pPr marL="12700"/>
            <a:r>
              <a:rPr lang="en-US" spc="-5" dirty="0"/>
              <a:t>5.</a:t>
            </a:r>
            <a:r>
              <a:rPr spc="-5" dirty="0"/>
              <a:t> </a:t>
            </a:r>
            <a:r>
              <a:rPr lang="en-US" dirty="0"/>
              <a:t>No Code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20</a:t>
            </a:fld>
            <a:endParaRPr spc="-5" dirty="0"/>
          </a:p>
        </p:txBody>
      </p:sp>
      <p:sp>
        <p:nvSpPr>
          <p:cNvPr id="9" name="TextBox 8">
            <a:extLst>
              <a:ext uri="{FF2B5EF4-FFF2-40B4-BE49-F238E27FC236}">
                <a16:creationId xmlns:a16="http://schemas.microsoft.com/office/drawing/2014/main" id="{3BFB5A9F-ED66-4DE5-9182-DBC973E9AC79}"/>
              </a:ext>
            </a:extLst>
          </p:cNvPr>
          <p:cNvSpPr txBox="1"/>
          <p:nvPr/>
        </p:nvSpPr>
        <p:spPr>
          <a:xfrm>
            <a:off x="810965" y="1453112"/>
            <a:ext cx="10884838" cy="5016758"/>
          </a:xfrm>
          <a:prstGeom prst="rect">
            <a:avLst/>
          </a:prstGeom>
          <a:noFill/>
        </p:spPr>
        <p:txBody>
          <a:bodyPr wrap="square">
            <a:spAutoFit/>
          </a:bodyPr>
          <a:lstStyle/>
          <a:p>
            <a:pPr algn="just"/>
            <a:r>
              <a:rPr lang="vi-VN" sz="3200" b="0" i="0" dirty="0">
                <a:solidFill>
                  <a:srgbClr val="24292E"/>
                </a:solidFill>
                <a:effectLst/>
                <a:latin typeface="Nunito Sans"/>
              </a:rPr>
              <a:t>No-code development tức là xây dựng các ứng dụng website, mobile, </a:t>
            </a:r>
            <a:r>
              <a:rPr lang="vi-VN" sz="3200" b="1" i="0" dirty="0">
                <a:solidFill>
                  <a:srgbClr val="24292E"/>
                </a:solidFill>
                <a:effectLst/>
                <a:latin typeface="Nunito Sans"/>
                <a:hlinkClick r:id="rId3"/>
              </a:rPr>
              <a:t>chatbot</a:t>
            </a:r>
            <a:r>
              <a:rPr lang="vi-VN" sz="3200" b="0" i="0" dirty="0">
                <a:solidFill>
                  <a:srgbClr val="24292E"/>
                </a:solidFill>
                <a:effectLst/>
                <a:latin typeface="Nunito Sans"/>
              </a:rPr>
              <a:t>, vv bằng các nền tảng hỗ trợ. Với các nền tảng này, bạn không cần biết nhiều về lập trình vẫn làm được. Mình hay gọi là lập trình không cần code.</a:t>
            </a:r>
          </a:p>
          <a:p>
            <a:pPr algn="just"/>
            <a:r>
              <a:rPr lang="vi-VN" sz="3200" b="0" i="0" dirty="0">
                <a:solidFill>
                  <a:srgbClr val="24292E"/>
                </a:solidFill>
                <a:effectLst/>
                <a:latin typeface="Nunito Sans"/>
              </a:rPr>
              <a:t>Một số ví dụ như</a:t>
            </a:r>
            <a:r>
              <a:rPr lang="en-US" sz="3200" b="0" i="0" dirty="0">
                <a:solidFill>
                  <a:srgbClr val="24292E"/>
                </a:solidFill>
                <a:effectLst/>
                <a:latin typeface="Nunito Sans"/>
              </a:rPr>
              <a:t>:</a:t>
            </a:r>
            <a:endParaRPr lang="vi-VN" sz="3200" b="0" i="0" dirty="0">
              <a:solidFill>
                <a:srgbClr val="24292E"/>
              </a:solidFill>
              <a:effectLst/>
              <a:latin typeface="Nunito Sans"/>
            </a:endParaRPr>
          </a:p>
          <a:p>
            <a:pPr lvl="3" algn="just">
              <a:buFont typeface="Arial" panose="020B0604020202020204" pitchFamily="34" charset="0"/>
              <a:buChar char="•"/>
            </a:pPr>
            <a:r>
              <a:rPr lang="en-US" sz="3200" b="1" i="0" dirty="0">
                <a:solidFill>
                  <a:srgbClr val="24292E"/>
                </a:solidFill>
                <a:effectLst/>
                <a:latin typeface="Nunito Sans"/>
                <a:hlinkClick r:id="rId4"/>
              </a:rPr>
              <a:t> </a:t>
            </a:r>
            <a:r>
              <a:rPr lang="vi-VN" sz="3200" b="1" i="0" dirty="0">
                <a:solidFill>
                  <a:srgbClr val="24292E"/>
                </a:solidFill>
                <a:effectLst/>
                <a:latin typeface="Nunito Sans"/>
                <a:hlinkClick r:id="rId4"/>
              </a:rPr>
              <a:t>Configure.IT giúp bạn làm mobile app</a:t>
            </a:r>
            <a:r>
              <a:rPr lang="vi-VN" sz="3200" b="0" i="0" dirty="0">
                <a:solidFill>
                  <a:srgbClr val="24292E"/>
                </a:solidFill>
                <a:effectLst/>
                <a:latin typeface="Nunito Sans"/>
              </a:rPr>
              <a:t> bằng việc drag-and-drop: kéo thả các khối logic, kéo thả phần UI,UX</a:t>
            </a:r>
          </a:p>
          <a:p>
            <a:pPr lvl="1" algn="just">
              <a:buFont typeface="Arial" panose="020B0604020202020204" pitchFamily="34" charset="0"/>
              <a:buChar char="•"/>
            </a:pPr>
            <a:r>
              <a:rPr lang="en-US" sz="3200" b="0" i="0" dirty="0">
                <a:solidFill>
                  <a:srgbClr val="24292E"/>
                </a:solidFill>
                <a:effectLst/>
                <a:latin typeface="Nunito Sans"/>
              </a:rPr>
              <a:t> </a:t>
            </a:r>
            <a:r>
              <a:rPr lang="vi-VN" sz="3200" b="0" i="0" dirty="0">
                <a:solidFill>
                  <a:srgbClr val="24292E"/>
                </a:solidFill>
                <a:effectLst/>
                <a:latin typeface="Nunito Sans"/>
              </a:rPr>
              <a:t>Bubble.is giúp bạn xây dựng web app, backend cũng bằng việc kéo thả</a:t>
            </a:r>
          </a:p>
          <a:p>
            <a:pPr lvl="1" algn="just">
              <a:buFont typeface="Arial" panose="020B0604020202020204" pitchFamily="34" charset="0"/>
              <a:buChar char="•"/>
            </a:pPr>
            <a:r>
              <a:rPr lang="en-US" sz="3200" b="1" i="0" dirty="0">
                <a:solidFill>
                  <a:srgbClr val="24292E"/>
                </a:solidFill>
                <a:effectLst/>
                <a:latin typeface="Nunito Sans"/>
                <a:hlinkClick r:id="rId5"/>
              </a:rPr>
              <a:t> </a:t>
            </a:r>
            <a:r>
              <a:rPr lang="vi-VN" sz="3200" b="1" i="0" dirty="0">
                <a:solidFill>
                  <a:srgbClr val="24292E"/>
                </a:solidFill>
                <a:effectLst/>
                <a:latin typeface="Nunito Sans"/>
                <a:hlinkClick r:id="rId5"/>
              </a:rPr>
              <a:t>GlideApps làm mobile app</a:t>
            </a:r>
            <a:r>
              <a:rPr lang="vi-VN" sz="3200" b="0" i="0" dirty="0">
                <a:solidFill>
                  <a:srgbClr val="24292E"/>
                </a:solidFill>
                <a:effectLst/>
                <a:latin typeface="Nunito Sans"/>
              </a:rPr>
              <a:t> chỉ từ 1 file spreadsheet</a:t>
            </a:r>
          </a:p>
        </p:txBody>
      </p:sp>
      <p:sp>
        <p:nvSpPr>
          <p:cNvPr id="12" name="TextBox 11">
            <a:extLst>
              <a:ext uri="{FF2B5EF4-FFF2-40B4-BE49-F238E27FC236}">
                <a16:creationId xmlns:a16="http://schemas.microsoft.com/office/drawing/2014/main" id="{67185055-2DB8-4ABE-8207-1526637BED39}"/>
              </a:ext>
            </a:extLst>
          </p:cNvPr>
          <p:cNvSpPr txBox="1"/>
          <p:nvPr/>
        </p:nvSpPr>
        <p:spPr>
          <a:xfrm>
            <a:off x="496197" y="912305"/>
            <a:ext cx="6096000" cy="646331"/>
          </a:xfrm>
          <a:prstGeom prst="rect">
            <a:avLst/>
          </a:prstGeom>
          <a:noFill/>
        </p:spPr>
        <p:txBody>
          <a:bodyPr wrap="square">
            <a:spAutoFit/>
          </a:bodyPr>
          <a:lstStyle/>
          <a:p>
            <a:pPr algn="l"/>
            <a:r>
              <a:rPr lang="es-ES" sz="3600" b="1" i="0" dirty="0">
                <a:solidFill>
                  <a:srgbClr val="24292E"/>
                </a:solidFill>
                <a:effectLst/>
                <a:latin typeface="Nunito Sans"/>
              </a:rPr>
              <a:t>No-</a:t>
            </a:r>
            <a:r>
              <a:rPr lang="es-ES" sz="3600" b="1" i="0" dirty="0" err="1">
                <a:solidFill>
                  <a:srgbClr val="24292E"/>
                </a:solidFill>
                <a:effectLst/>
                <a:latin typeface="Nunito Sans"/>
              </a:rPr>
              <a:t>code</a:t>
            </a:r>
            <a:r>
              <a:rPr lang="es-ES" sz="3600" b="1" i="0" dirty="0">
                <a:solidFill>
                  <a:srgbClr val="24292E"/>
                </a:solidFill>
                <a:effectLst/>
                <a:latin typeface="Nunito Sans"/>
              </a:rPr>
              <a:t> hay </a:t>
            </a:r>
            <a:r>
              <a:rPr lang="es-ES" sz="3600" b="1" i="0" dirty="0" err="1">
                <a:solidFill>
                  <a:srgbClr val="24292E"/>
                </a:solidFill>
                <a:effectLst/>
                <a:latin typeface="Nunito Sans"/>
              </a:rPr>
              <a:t>low-code</a:t>
            </a:r>
            <a:r>
              <a:rPr lang="es-ES" sz="3600" b="1" i="0" dirty="0">
                <a:solidFill>
                  <a:srgbClr val="24292E"/>
                </a:solidFill>
                <a:effectLst/>
                <a:latin typeface="Nunito Sans"/>
              </a:rPr>
              <a:t> </a:t>
            </a:r>
            <a:r>
              <a:rPr lang="es-ES" sz="3600" b="1" i="0" dirty="0" err="1">
                <a:solidFill>
                  <a:srgbClr val="24292E"/>
                </a:solidFill>
                <a:effectLst/>
                <a:latin typeface="Nunito Sans"/>
              </a:rPr>
              <a:t>là</a:t>
            </a:r>
            <a:r>
              <a:rPr lang="es-ES" sz="3600" b="1" i="0" dirty="0">
                <a:solidFill>
                  <a:srgbClr val="24292E"/>
                </a:solidFill>
                <a:effectLst/>
                <a:latin typeface="Nunito Sans"/>
              </a:rPr>
              <a:t> </a:t>
            </a:r>
            <a:r>
              <a:rPr lang="es-ES" sz="3600" b="1" i="0" dirty="0" err="1">
                <a:solidFill>
                  <a:srgbClr val="24292E"/>
                </a:solidFill>
                <a:effectLst/>
                <a:latin typeface="Nunito Sans"/>
              </a:rPr>
              <a:t>gì</a:t>
            </a:r>
            <a:r>
              <a:rPr lang="es-ES" sz="3600" b="1" i="0" dirty="0">
                <a:solidFill>
                  <a:srgbClr val="24292E"/>
                </a:solidFill>
                <a:effectLst/>
                <a:latin typeface="Nunito Sans"/>
              </a:rPr>
              <a:t>?</a:t>
            </a:r>
          </a:p>
        </p:txBody>
      </p:sp>
    </p:spTree>
    <p:extLst>
      <p:ext uri="{BB962C8B-B14F-4D97-AF65-F5344CB8AC3E}">
        <p14:creationId xmlns:p14="http://schemas.microsoft.com/office/powerpoint/2010/main" val="40721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925" y="322560"/>
            <a:ext cx="9960473" cy="430887"/>
          </a:xfrm>
          <a:prstGeom prst="rect">
            <a:avLst/>
          </a:prstGeom>
        </p:spPr>
        <p:txBody>
          <a:bodyPr spcFirstLastPara="1" vert="horz" wrap="square" lIns="0" tIns="0" rIns="0" bIns="0" rtlCol="0" anchor="ctr" anchorCtr="0">
            <a:spAutoFit/>
          </a:bodyPr>
          <a:lstStyle/>
          <a:p>
            <a:pPr marL="12700"/>
            <a:r>
              <a:rPr lang="en-US" spc="-5" dirty="0"/>
              <a:t>5.</a:t>
            </a:r>
            <a:r>
              <a:rPr spc="-5" dirty="0"/>
              <a:t> </a:t>
            </a:r>
            <a:r>
              <a:rPr lang="en-US" dirty="0"/>
              <a:t>No Code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21</a:t>
            </a:fld>
            <a:endParaRPr spc="-5" dirty="0"/>
          </a:p>
        </p:txBody>
      </p:sp>
      <p:sp>
        <p:nvSpPr>
          <p:cNvPr id="7" name="TextBox 6">
            <a:extLst>
              <a:ext uri="{FF2B5EF4-FFF2-40B4-BE49-F238E27FC236}">
                <a16:creationId xmlns:a16="http://schemas.microsoft.com/office/drawing/2014/main" id="{9004D5D4-0B9F-44C9-A78B-AFA7E43F734E}"/>
              </a:ext>
            </a:extLst>
          </p:cNvPr>
          <p:cNvSpPr txBox="1"/>
          <p:nvPr/>
        </p:nvSpPr>
        <p:spPr>
          <a:xfrm>
            <a:off x="605925" y="1156752"/>
            <a:ext cx="6096000" cy="523220"/>
          </a:xfrm>
          <a:prstGeom prst="rect">
            <a:avLst/>
          </a:prstGeom>
          <a:noFill/>
        </p:spPr>
        <p:txBody>
          <a:bodyPr wrap="square">
            <a:spAutoFit/>
          </a:bodyPr>
          <a:lstStyle/>
          <a:p>
            <a:pPr algn="l"/>
            <a:r>
              <a:rPr lang="en-US" sz="2800" b="1" i="0" dirty="0" err="1">
                <a:solidFill>
                  <a:srgbClr val="24292E"/>
                </a:solidFill>
                <a:effectLst/>
                <a:latin typeface="Nunito Sans"/>
              </a:rPr>
              <a:t>Tại</a:t>
            </a:r>
            <a:r>
              <a:rPr lang="en-US" sz="2800" b="1" i="0" dirty="0">
                <a:solidFill>
                  <a:srgbClr val="24292E"/>
                </a:solidFill>
                <a:effectLst/>
                <a:latin typeface="Nunito Sans"/>
              </a:rPr>
              <a:t> </a:t>
            </a:r>
            <a:r>
              <a:rPr lang="en-US" sz="2800" b="1" i="0" dirty="0" err="1">
                <a:solidFill>
                  <a:srgbClr val="24292E"/>
                </a:solidFill>
                <a:effectLst/>
                <a:latin typeface="Nunito Sans"/>
              </a:rPr>
              <a:t>sao</a:t>
            </a:r>
            <a:r>
              <a:rPr lang="en-US" sz="2800" b="1" i="0" dirty="0">
                <a:solidFill>
                  <a:srgbClr val="24292E"/>
                </a:solidFill>
                <a:effectLst/>
                <a:latin typeface="Nunito Sans"/>
              </a:rPr>
              <a:t> </a:t>
            </a:r>
            <a:r>
              <a:rPr lang="en-US" sz="2800" b="1" i="0" dirty="0" err="1">
                <a:solidFill>
                  <a:srgbClr val="24292E"/>
                </a:solidFill>
                <a:effectLst/>
                <a:latin typeface="Nunito Sans"/>
              </a:rPr>
              <a:t>lại</a:t>
            </a:r>
            <a:r>
              <a:rPr lang="en-US" sz="2800" b="1" i="0" dirty="0">
                <a:solidFill>
                  <a:srgbClr val="24292E"/>
                </a:solidFill>
                <a:effectLst/>
                <a:latin typeface="Nunito Sans"/>
              </a:rPr>
              <a:t> </a:t>
            </a:r>
            <a:r>
              <a:rPr lang="en-US" sz="2800" b="1" i="0" dirty="0" err="1">
                <a:solidFill>
                  <a:srgbClr val="24292E"/>
                </a:solidFill>
                <a:effectLst/>
                <a:latin typeface="Nunito Sans"/>
              </a:rPr>
              <a:t>có</a:t>
            </a:r>
            <a:r>
              <a:rPr lang="en-US" sz="2800" b="1" i="0" dirty="0">
                <a:solidFill>
                  <a:srgbClr val="24292E"/>
                </a:solidFill>
                <a:effectLst/>
                <a:latin typeface="Nunito Sans"/>
              </a:rPr>
              <a:t> </a:t>
            </a:r>
            <a:r>
              <a:rPr lang="en-US" sz="2800" b="1" i="0" dirty="0" err="1">
                <a:solidFill>
                  <a:srgbClr val="24292E"/>
                </a:solidFill>
                <a:effectLst/>
                <a:latin typeface="Nunito Sans"/>
              </a:rPr>
              <a:t>các</a:t>
            </a:r>
            <a:r>
              <a:rPr lang="en-US" sz="2800" b="1" i="0" dirty="0">
                <a:solidFill>
                  <a:srgbClr val="24292E"/>
                </a:solidFill>
                <a:effectLst/>
                <a:latin typeface="Nunito Sans"/>
              </a:rPr>
              <a:t> </a:t>
            </a:r>
            <a:r>
              <a:rPr lang="en-US" sz="2800" b="1" i="0" dirty="0" err="1">
                <a:solidFill>
                  <a:srgbClr val="24292E"/>
                </a:solidFill>
                <a:effectLst/>
                <a:latin typeface="Nunito Sans"/>
              </a:rPr>
              <a:t>nền</a:t>
            </a:r>
            <a:r>
              <a:rPr lang="en-US" sz="2800" b="1" i="0" dirty="0">
                <a:solidFill>
                  <a:srgbClr val="24292E"/>
                </a:solidFill>
                <a:effectLst/>
                <a:latin typeface="Nunito Sans"/>
              </a:rPr>
              <a:t> </a:t>
            </a:r>
            <a:r>
              <a:rPr lang="en-US" sz="2800" b="1" i="0" dirty="0" err="1">
                <a:solidFill>
                  <a:srgbClr val="24292E"/>
                </a:solidFill>
                <a:effectLst/>
                <a:latin typeface="Nunito Sans"/>
              </a:rPr>
              <a:t>tảng</a:t>
            </a:r>
            <a:r>
              <a:rPr lang="en-US" sz="2800" b="1" i="0" dirty="0">
                <a:solidFill>
                  <a:srgbClr val="24292E"/>
                </a:solidFill>
                <a:effectLst/>
                <a:latin typeface="Nunito Sans"/>
              </a:rPr>
              <a:t> no-code?</a:t>
            </a:r>
          </a:p>
        </p:txBody>
      </p:sp>
      <p:sp>
        <p:nvSpPr>
          <p:cNvPr id="10" name="TextBox 9">
            <a:extLst>
              <a:ext uri="{FF2B5EF4-FFF2-40B4-BE49-F238E27FC236}">
                <a16:creationId xmlns:a16="http://schemas.microsoft.com/office/drawing/2014/main" id="{12CC2F53-09D9-482E-BC1E-D658899C5C10}"/>
              </a:ext>
            </a:extLst>
          </p:cNvPr>
          <p:cNvSpPr txBox="1"/>
          <p:nvPr/>
        </p:nvSpPr>
        <p:spPr>
          <a:xfrm>
            <a:off x="902207" y="1831170"/>
            <a:ext cx="10898932" cy="4093428"/>
          </a:xfrm>
          <a:prstGeom prst="rect">
            <a:avLst/>
          </a:prstGeom>
          <a:noFill/>
        </p:spPr>
        <p:txBody>
          <a:bodyPr wrap="square">
            <a:spAutoFit/>
          </a:bodyPr>
          <a:lstStyle/>
          <a:p>
            <a:pPr marL="342900" indent="-342900" algn="just">
              <a:buFont typeface="Wingdings" panose="05000000000000000000" pitchFamily="2" charset="2"/>
              <a:buChar char="ü"/>
            </a:pPr>
            <a:r>
              <a:rPr lang="vi-VN" sz="2600" b="0" i="0" dirty="0">
                <a:solidFill>
                  <a:srgbClr val="24292E"/>
                </a:solidFill>
                <a:effectLst/>
                <a:latin typeface="Nunito Sans"/>
              </a:rPr>
              <a:t>Bạn sẽ thắc mắc là tại sao lại có những nền tảng như thế này?</a:t>
            </a:r>
          </a:p>
          <a:p>
            <a:pPr marL="342900" indent="-342900" algn="just">
              <a:buFont typeface="Wingdings" panose="05000000000000000000" pitchFamily="2" charset="2"/>
              <a:buChar char="ü"/>
            </a:pPr>
            <a:r>
              <a:rPr lang="vi-VN" sz="2600" b="0" i="0" dirty="0">
                <a:solidFill>
                  <a:srgbClr val="24292E"/>
                </a:solidFill>
                <a:effectLst/>
                <a:latin typeface="Nunito Sans"/>
              </a:rPr>
              <a:t>Thực ra thì những nền tảng no-code này cũng được xây dựng từ những lập trình viên. Có một bí mật mà không phải ai cũng biết là </a:t>
            </a:r>
            <a:r>
              <a:rPr lang="vi-VN" sz="2600" b="1" i="0" dirty="0">
                <a:solidFill>
                  <a:srgbClr val="24292E"/>
                </a:solidFill>
                <a:effectLst/>
                <a:latin typeface="Nunito Sans"/>
                <a:hlinkClick r:id="rId3"/>
              </a:rPr>
              <a:t>lập trình viên biết lập trình, nhưng đa số không biết lập trình cái gì?</a:t>
            </a:r>
            <a:endParaRPr lang="vi-VN" sz="2600" b="0" i="0" dirty="0">
              <a:solidFill>
                <a:srgbClr val="24292E"/>
              </a:solidFill>
              <a:effectLst/>
              <a:latin typeface="Nunito Sans"/>
            </a:endParaRPr>
          </a:p>
          <a:p>
            <a:pPr marL="342900" indent="-342900" algn="just">
              <a:buFont typeface="Wingdings" panose="05000000000000000000" pitchFamily="2" charset="2"/>
              <a:buChar char="ü"/>
            </a:pPr>
            <a:r>
              <a:rPr lang="vi-VN" sz="2600" b="0" i="0" dirty="0">
                <a:solidFill>
                  <a:srgbClr val="24292E"/>
                </a:solidFill>
                <a:effectLst/>
                <a:latin typeface="Nunito Sans"/>
              </a:rPr>
              <a:t>Vì thế họ suy nghĩ, xây dựng các platform no-code này mọi người 'ngoại đạo' - ít kiến thức về IT có thể xây dựng được các apps cho riêng mình.</a:t>
            </a:r>
          </a:p>
          <a:p>
            <a:pPr marL="342900" indent="-342900" algn="just">
              <a:buFont typeface="Wingdings" panose="05000000000000000000" pitchFamily="2" charset="2"/>
              <a:buChar char="ü"/>
            </a:pPr>
            <a:r>
              <a:rPr lang="vi-VN" sz="2600" b="0" i="0" dirty="0">
                <a:solidFill>
                  <a:srgbClr val="24292E"/>
                </a:solidFill>
                <a:effectLst/>
                <a:latin typeface="Nunito Sans"/>
              </a:rPr>
              <a:t>Nguyên nhân thứ hai là chi phí </a:t>
            </a:r>
            <a:r>
              <a:rPr lang="vi-VN" sz="2600" b="1" i="0" dirty="0">
                <a:solidFill>
                  <a:srgbClr val="24292E"/>
                </a:solidFill>
                <a:effectLst/>
                <a:latin typeface="Nunito Sans"/>
                <a:hlinkClick r:id="rId4"/>
              </a:rPr>
              <a:t>thuê lập trình viên, freelancer</a:t>
            </a:r>
            <a:r>
              <a:rPr lang="vi-VN" sz="2600" b="0" i="0" dirty="0">
                <a:solidFill>
                  <a:srgbClr val="24292E"/>
                </a:solidFill>
                <a:effectLst/>
                <a:latin typeface="Nunito Sans"/>
              </a:rPr>
              <a:t> để xây dựng hoàn thiện một ứng dụng cũng khá cao. Thị trường platform no-code cũng khá tiềm năng. Vì thế, mà càng ngày càng có nhiều tool để xây dựng ứng dụng hơn trước.</a:t>
            </a:r>
          </a:p>
        </p:txBody>
      </p:sp>
    </p:spTree>
    <p:extLst>
      <p:ext uri="{BB962C8B-B14F-4D97-AF65-F5344CB8AC3E}">
        <p14:creationId xmlns:p14="http://schemas.microsoft.com/office/powerpoint/2010/main" val="70602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925" y="322560"/>
            <a:ext cx="9960473" cy="430887"/>
          </a:xfrm>
          <a:prstGeom prst="rect">
            <a:avLst/>
          </a:prstGeom>
        </p:spPr>
        <p:txBody>
          <a:bodyPr spcFirstLastPara="1" vert="horz" wrap="square" lIns="0" tIns="0" rIns="0" bIns="0" rtlCol="0" anchor="ctr" anchorCtr="0">
            <a:spAutoFit/>
          </a:bodyPr>
          <a:lstStyle/>
          <a:p>
            <a:pPr marL="12700"/>
            <a:r>
              <a:rPr lang="en-US" spc="-5" dirty="0"/>
              <a:t>5.</a:t>
            </a:r>
            <a:r>
              <a:rPr spc="-5" dirty="0"/>
              <a:t> </a:t>
            </a:r>
            <a:r>
              <a:rPr lang="en-US" dirty="0"/>
              <a:t>No Code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22</a:t>
            </a:fld>
            <a:endParaRPr spc="-5" dirty="0"/>
          </a:p>
        </p:txBody>
      </p:sp>
      <p:sp>
        <p:nvSpPr>
          <p:cNvPr id="8" name="TextBox 7">
            <a:extLst>
              <a:ext uri="{FF2B5EF4-FFF2-40B4-BE49-F238E27FC236}">
                <a16:creationId xmlns:a16="http://schemas.microsoft.com/office/drawing/2014/main" id="{EDF0E78E-5B5F-459F-9978-CD6BC90731C2}"/>
              </a:ext>
            </a:extLst>
          </p:cNvPr>
          <p:cNvSpPr txBox="1"/>
          <p:nvPr/>
        </p:nvSpPr>
        <p:spPr>
          <a:xfrm>
            <a:off x="605925" y="986420"/>
            <a:ext cx="8398226" cy="523220"/>
          </a:xfrm>
          <a:prstGeom prst="rect">
            <a:avLst/>
          </a:prstGeom>
          <a:noFill/>
        </p:spPr>
        <p:txBody>
          <a:bodyPr wrap="square">
            <a:spAutoFit/>
          </a:bodyPr>
          <a:lstStyle/>
          <a:p>
            <a:pPr algn="l"/>
            <a:r>
              <a:rPr lang="en-US" sz="2800" b="1" i="0" dirty="0" err="1">
                <a:solidFill>
                  <a:srgbClr val="24292E"/>
                </a:solidFill>
                <a:effectLst/>
                <a:latin typeface="Nunito Sans"/>
              </a:rPr>
              <a:t>Tại</a:t>
            </a:r>
            <a:r>
              <a:rPr lang="en-US" sz="2800" b="1" i="0" dirty="0">
                <a:solidFill>
                  <a:srgbClr val="24292E"/>
                </a:solidFill>
                <a:effectLst/>
                <a:latin typeface="Nunito Sans"/>
              </a:rPr>
              <a:t> </a:t>
            </a:r>
            <a:r>
              <a:rPr lang="en-US" sz="2800" b="1" i="0" dirty="0" err="1">
                <a:solidFill>
                  <a:srgbClr val="24292E"/>
                </a:solidFill>
                <a:effectLst/>
                <a:latin typeface="Nunito Sans"/>
              </a:rPr>
              <a:t>sao</a:t>
            </a:r>
            <a:r>
              <a:rPr lang="en-US" sz="2800" b="1" i="0" dirty="0">
                <a:solidFill>
                  <a:srgbClr val="24292E"/>
                </a:solidFill>
                <a:effectLst/>
                <a:latin typeface="Nunito Sans"/>
              </a:rPr>
              <a:t> </a:t>
            </a:r>
            <a:r>
              <a:rPr lang="en-US" sz="2800" b="1" i="0" dirty="0" err="1">
                <a:solidFill>
                  <a:srgbClr val="24292E"/>
                </a:solidFill>
                <a:effectLst/>
                <a:latin typeface="Nunito Sans"/>
              </a:rPr>
              <a:t>và</a:t>
            </a:r>
            <a:r>
              <a:rPr lang="en-US" sz="2800" b="1" i="0" dirty="0">
                <a:solidFill>
                  <a:srgbClr val="24292E"/>
                </a:solidFill>
                <a:effectLst/>
                <a:latin typeface="Nunito Sans"/>
              </a:rPr>
              <a:t> </a:t>
            </a:r>
            <a:r>
              <a:rPr lang="en-US" sz="2800" b="1" i="0" dirty="0" err="1">
                <a:solidFill>
                  <a:srgbClr val="24292E"/>
                </a:solidFill>
                <a:effectLst/>
                <a:latin typeface="Nunito Sans"/>
              </a:rPr>
              <a:t>khi</a:t>
            </a:r>
            <a:r>
              <a:rPr lang="en-US" sz="2800" b="1" i="0" dirty="0">
                <a:solidFill>
                  <a:srgbClr val="24292E"/>
                </a:solidFill>
                <a:effectLst/>
                <a:latin typeface="Nunito Sans"/>
              </a:rPr>
              <a:t> </a:t>
            </a:r>
            <a:r>
              <a:rPr lang="en-US" sz="2800" b="1" i="0" dirty="0" err="1">
                <a:solidFill>
                  <a:srgbClr val="24292E"/>
                </a:solidFill>
                <a:effectLst/>
                <a:latin typeface="Nunito Sans"/>
              </a:rPr>
              <a:t>nào</a:t>
            </a:r>
            <a:r>
              <a:rPr lang="en-US" sz="2800" b="1" i="0" dirty="0">
                <a:solidFill>
                  <a:srgbClr val="24292E"/>
                </a:solidFill>
                <a:effectLst/>
                <a:latin typeface="Nunito Sans"/>
              </a:rPr>
              <a:t> </a:t>
            </a:r>
            <a:r>
              <a:rPr lang="en-US" sz="2800" b="1" i="0" dirty="0" err="1">
                <a:solidFill>
                  <a:srgbClr val="24292E"/>
                </a:solidFill>
                <a:effectLst/>
                <a:latin typeface="Nunito Sans"/>
              </a:rPr>
              <a:t>nên</a:t>
            </a:r>
            <a:r>
              <a:rPr lang="en-US" sz="2800" b="1" i="0" dirty="0">
                <a:solidFill>
                  <a:srgbClr val="24292E"/>
                </a:solidFill>
                <a:effectLst/>
                <a:latin typeface="Nunito Sans"/>
              </a:rPr>
              <a:t> </a:t>
            </a:r>
            <a:r>
              <a:rPr lang="en-US" sz="2800" b="1" i="0" dirty="0" err="1">
                <a:solidFill>
                  <a:srgbClr val="24292E"/>
                </a:solidFill>
                <a:effectLst/>
                <a:latin typeface="Nunito Sans"/>
              </a:rPr>
              <a:t>dùng</a:t>
            </a:r>
            <a:r>
              <a:rPr lang="en-US" sz="2800" b="1" i="0" dirty="0">
                <a:solidFill>
                  <a:srgbClr val="24292E"/>
                </a:solidFill>
                <a:effectLst/>
                <a:latin typeface="Nunito Sans"/>
              </a:rPr>
              <a:t> no-code platform?</a:t>
            </a:r>
          </a:p>
        </p:txBody>
      </p:sp>
      <p:sp>
        <p:nvSpPr>
          <p:cNvPr id="9" name="TextBox 8">
            <a:extLst>
              <a:ext uri="{FF2B5EF4-FFF2-40B4-BE49-F238E27FC236}">
                <a16:creationId xmlns:a16="http://schemas.microsoft.com/office/drawing/2014/main" id="{AAE5665A-BC6C-4690-98AC-403B8A4C4B89}"/>
              </a:ext>
            </a:extLst>
          </p:cNvPr>
          <p:cNvSpPr txBox="1"/>
          <p:nvPr/>
        </p:nvSpPr>
        <p:spPr>
          <a:xfrm>
            <a:off x="755725" y="1555572"/>
            <a:ext cx="11088444" cy="4524315"/>
          </a:xfrm>
          <a:prstGeom prst="rect">
            <a:avLst/>
          </a:prstGeom>
          <a:noFill/>
        </p:spPr>
        <p:txBody>
          <a:bodyPr wrap="square">
            <a:spAutoFit/>
          </a:bodyPr>
          <a:lstStyle/>
          <a:p>
            <a:pPr algn="just"/>
            <a:r>
              <a:rPr lang="vi-VN" sz="2400" b="0" i="0" dirty="0">
                <a:solidFill>
                  <a:srgbClr val="24292E"/>
                </a:solidFill>
                <a:effectLst/>
                <a:latin typeface="Nunito Sans"/>
              </a:rPr>
              <a:t>Dưới đây là một số lý do bạn nên dùng nền tảng no-code:</a:t>
            </a:r>
          </a:p>
          <a:p>
            <a:pPr algn="just">
              <a:buFont typeface="Arial" panose="020B0604020202020204" pitchFamily="34" charset="0"/>
              <a:buChar char="•"/>
            </a:pPr>
            <a:r>
              <a:rPr lang="en-US" sz="2400" b="0" i="0" dirty="0">
                <a:solidFill>
                  <a:srgbClr val="24292E"/>
                </a:solidFill>
                <a:effectLst/>
                <a:latin typeface="Nunito Sans"/>
              </a:rPr>
              <a:t> </a:t>
            </a:r>
            <a:r>
              <a:rPr lang="vi-VN" sz="2400" b="0" i="0" dirty="0">
                <a:solidFill>
                  <a:srgbClr val="24292E"/>
                </a:solidFill>
                <a:effectLst/>
                <a:latin typeface="Nunito Sans"/>
              </a:rPr>
              <a:t>Bạn muốn build các internal tool (app nội bộ) cho </a:t>
            </a:r>
            <a:r>
              <a:rPr lang="vi-VN" sz="2400" b="1" i="0" dirty="0">
                <a:solidFill>
                  <a:srgbClr val="24292E"/>
                </a:solidFill>
                <a:effectLst/>
                <a:latin typeface="Nunito Sans"/>
                <a:hlinkClick r:id="rId3"/>
              </a:rPr>
              <a:t>công ty</a:t>
            </a:r>
            <a:r>
              <a:rPr lang="vi-VN" sz="2400" b="0" i="0" dirty="0">
                <a:solidFill>
                  <a:srgbClr val="24292E"/>
                </a:solidFill>
                <a:effectLst/>
                <a:latin typeface="Nunito Sans"/>
              </a:rPr>
              <a:t> bạn dùng.</a:t>
            </a:r>
          </a:p>
          <a:p>
            <a:pPr algn="just">
              <a:buFont typeface="Arial" panose="020B0604020202020204" pitchFamily="34" charset="0"/>
              <a:buChar char="•"/>
            </a:pPr>
            <a:r>
              <a:rPr lang="en-US" sz="2400" b="0" i="0" dirty="0">
                <a:solidFill>
                  <a:srgbClr val="24292E"/>
                </a:solidFill>
                <a:effectLst/>
                <a:latin typeface="Nunito Sans"/>
              </a:rPr>
              <a:t> </a:t>
            </a:r>
            <a:r>
              <a:rPr lang="vi-VN" sz="2400" b="0" i="0" dirty="0">
                <a:solidFill>
                  <a:srgbClr val="24292E"/>
                </a:solidFill>
                <a:effectLst/>
                <a:latin typeface="Nunito Sans"/>
              </a:rPr>
              <a:t>Bạn là solo founder, hoặc </a:t>
            </a:r>
            <a:r>
              <a:rPr lang="vi-VN" sz="2400" b="1" i="0" dirty="0">
                <a:solidFill>
                  <a:srgbClr val="24292E"/>
                </a:solidFill>
                <a:effectLst/>
                <a:latin typeface="Nunito Sans"/>
                <a:hlinkClick r:id="rId4"/>
              </a:rPr>
              <a:t>co-founder</a:t>
            </a:r>
            <a:r>
              <a:rPr lang="vi-VN" sz="2400" b="0" i="0" dirty="0">
                <a:solidFill>
                  <a:srgbClr val="24292E"/>
                </a:solidFill>
                <a:effectLst/>
                <a:latin typeface="Nunito Sans"/>
              </a:rPr>
              <a:t> của bạn cũng không </a:t>
            </a:r>
            <a:r>
              <a:rPr lang="vi-VN" sz="2400" b="1" i="0" dirty="0">
                <a:solidFill>
                  <a:srgbClr val="24292E"/>
                </a:solidFill>
                <a:effectLst/>
                <a:latin typeface="Nunito Sans"/>
                <a:hlinkClick r:id="rId5"/>
              </a:rPr>
              <a:t>làm IT</a:t>
            </a:r>
            <a:r>
              <a:rPr lang="vi-VN" sz="2400" b="0" i="0" dirty="0">
                <a:solidFill>
                  <a:srgbClr val="24292E"/>
                </a:solidFill>
                <a:effectLst/>
                <a:latin typeface="Nunito Sans"/>
              </a:rPr>
              <a:t>. Việc tìm technical founder không phải là chuyện dễ dàng. No-code platform sẽ giúp bạn tự xây dựng được MVP mà không phải mất thời gian dài để học lập trình.</a:t>
            </a:r>
          </a:p>
          <a:p>
            <a:pPr algn="just">
              <a:buFont typeface="Arial" panose="020B0604020202020204" pitchFamily="34" charset="0"/>
              <a:buChar char="•"/>
            </a:pPr>
            <a:r>
              <a:rPr lang="en-US" sz="2400" b="0" i="0" dirty="0">
                <a:solidFill>
                  <a:srgbClr val="24292E"/>
                </a:solidFill>
                <a:effectLst/>
                <a:latin typeface="Nunito Sans"/>
              </a:rPr>
              <a:t> </a:t>
            </a:r>
            <a:r>
              <a:rPr lang="vi-VN" sz="2400" b="0" i="0" dirty="0">
                <a:solidFill>
                  <a:srgbClr val="24292E"/>
                </a:solidFill>
                <a:effectLst/>
                <a:latin typeface="Nunito Sans"/>
              </a:rPr>
              <a:t>Bạn chưa chắc chắn về </a:t>
            </a:r>
            <a:r>
              <a:rPr lang="vi-VN" sz="2400" b="1" i="0" dirty="0">
                <a:solidFill>
                  <a:srgbClr val="24292E"/>
                </a:solidFill>
                <a:effectLst/>
                <a:latin typeface="Nunito Sans"/>
                <a:hlinkClick r:id="rId6"/>
              </a:rPr>
              <a:t>ý tưởng</a:t>
            </a:r>
            <a:r>
              <a:rPr lang="vi-VN" sz="2400" b="0" i="0" dirty="0">
                <a:solidFill>
                  <a:srgbClr val="24292E"/>
                </a:solidFill>
                <a:effectLst/>
                <a:latin typeface="Nunito Sans"/>
              </a:rPr>
              <a:t> của mình. Bạn cần </a:t>
            </a:r>
            <a:r>
              <a:rPr lang="vi-VN" sz="2400" b="1" i="0" dirty="0">
                <a:solidFill>
                  <a:srgbClr val="24292E"/>
                </a:solidFill>
                <a:effectLst/>
                <a:latin typeface="Nunito Sans"/>
                <a:hlinkClick r:id="rId7"/>
              </a:rPr>
              <a:t>phát triển MVP nhanh</a:t>
            </a:r>
            <a:r>
              <a:rPr lang="vi-VN" sz="2400" b="0" i="0" dirty="0">
                <a:solidFill>
                  <a:srgbClr val="24292E"/>
                </a:solidFill>
                <a:effectLst/>
                <a:latin typeface="Nunito Sans"/>
              </a:rPr>
              <a:t>, gọn, rẻ nhất có thể để validate idea, xác định product/market fit.</a:t>
            </a:r>
          </a:p>
          <a:p>
            <a:pPr algn="just">
              <a:buFont typeface="Arial" panose="020B0604020202020204" pitchFamily="34" charset="0"/>
              <a:buChar char="•"/>
            </a:pPr>
            <a:r>
              <a:rPr lang="en-US" sz="2400" b="0" i="0" dirty="0">
                <a:solidFill>
                  <a:srgbClr val="24292E"/>
                </a:solidFill>
                <a:effectLst/>
                <a:latin typeface="Nunito Sans"/>
              </a:rPr>
              <a:t> </a:t>
            </a:r>
            <a:r>
              <a:rPr lang="vi-VN" sz="2400" b="0" i="0" dirty="0">
                <a:solidFill>
                  <a:srgbClr val="24292E"/>
                </a:solidFill>
                <a:effectLst/>
                <a:latin typeface="Nunito Sans"/>
              </a:rPr>
              <a:t>Bạn cần làm prototype nhanh để </a:t>
            </a:r>
            <a:r>
              <a:rPr lang="vi-VN" sz="2400" b="1" i="0" dirty="0">
                <a:solidFill>
                  <a:srgbClr val="24292E"/>
                </a:solidFill>
                <a:effectLst/>
                <a:latin typeface="Nunito Sans"/>
                <a:hlinkClick r:id="rId8"/>
              </a:rPr>
              <a:t>đi pitch cho người</a:t>
            </a:r>
            <a:r>
              <a:rPr lang="vi-VN" sz="2400" b="0" i="0" dirty="0">
                <a:solidFill>
                  <a:srgbClr val="24292E"/>
                </a:solidFill>
                <a:effectLst/>
                <a:latin typeface="Nunito Sans"/>
              </a:rPr>
              <a:t> khác xem ý tưởng của mình. </a:t>
            </a:r>
            <a:r>
              <a:rPr lang="vi-VN" sz="2400" b="1" i="0" dirty="0">
                <a:solidFill>
                  <a:srgbClr val="24292E"/>
                </a:solidFill>
                <a:effectLst/>
                <a:latin typeface="Nunito Sans"/>
                <a:hlinkClick r:id="rId9"/>
              </a:rPr>
              <a:t>Tự lập trình</a:t>
            </a:r>
            <a:r>
              <a:rPr lang="vi-VN" sz="2400" b="0" i="0" dirty="0">
                <a:solidFill>
                  <a:srgbClr val="24292E"/>
                </a:solidFill>
                <a:effectLst/>
                <a:latin typeface="Nunito Sans"/>
              </a:rPr>
              <a:t> có thể mất vài tuần, nhưng no-code platform chỉ mất vài ngày, thậm chí vài tiếng.</a:t>
            </a:r>
          </a:p>
          <a:p>
            <a:pPr algn="just">
              <a:buFont typeface="Arial" panose="020B0604020202020204" pitchFamily="34" charset="0"/>
              <a:buChar char="•"/>
            </a:pPr>
            <a:r>
              <a:rPr lang="en-US" sz="2400" b="0" i="0" dirty="0">
                <a:solidFill>
                  <a:srgbClr val="24292E"/>
                </a:solidFill>
                <a:effectLst/>
                <a:latin typeface="Nunito Sans"/>
              </a:rPr>
              <a:t> </a:t>
            </a:r>
            <a:r>
              <a:rPr lang="vi-VN" sz="2400" b="0" i="0" dirty="0">
                <a:solidFill>
                  <a:srgbClr val="24292E"/>
                </a:solidFill>
                <a:effectLst/>
                <a:latin typeface="Nunito Sans"/>
              </a:rPr>
              <a:t>Bạn không có kinh phí lớn để thuê lập trình viên, freelancer. Một MVP nếu outsource ngoài tầm $1000-$4000. Trong khi với no-code platform, chỉ tốn vài chục đô 1 tháng.</a:t>
            </a:r>
          </a:p>
        </p:txBody>
      </p:sp>
    </p:spTree>
    <p:extLst>
      <p:ext uri="{BB962C8B-B14F-4D97-AF65-F5344CB8AC3E}">
        <p14:creationId xmlns:p14="http://schemas.microsoft.com/office/powerpoint/2010/main" val="342233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925" y="322560"/>
            <a:ext cx="9960473" cy="430887"/>
          </a:xfrm>
          <a:prstGeom prst="rect">
            <a:avLst/>
          </a:prstGeom>
        </p:spPr>
        <p:txBody>
          <a:bodyPr spcFirstLastPara="1" vert="horz" wrap="square" lIns="0" tIns="0" rIns="0" bIns="0" rtlCol="0" anchor="ctr" anchorCtr="0">
            <a:spAutoFit/>
          </a:bodyPr>
          <a:lstStyle/>
          <a:p>
            <a:pPr marL="12700"/>
            <a:r>
              <a:rPr lang="en-US" spc="-5" dirty="0"/>
              <a:t>5.</a:t>
            </a:r>
            <a:r>
              <a:rPr spc="-5" dirty="0"/>
              <a:t> </a:t>
            </a:r>
            <a:r>
              <a:rPr lang="en-US" dirty="0"/>
              <a:t>No Code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23</a:t>
            </a:fld>
            <a:endParaRPr spc="-5" dirty="0"/>
          </a:p>
        </p:txBody>
      </p:sp>
      <p:sp>
        <p:nvSpPr>
          <p:cNvPr id="8" name="TextBox 7">
            <a:extLst>
              <a:ext uri="{FF2B5EF4-FFF2-40B4-BE49-F238E27FC236}">
                <a16:creationId xmlns:a16="http://schemas.microsoft.com/office/drawing/2014/main" id="{EDF0E78E-5B5F-459F-9978-CD6BC90731C2}"/>
              </a:ext>
            </a:extLst>
          </p:cNvPr>
          <p:cNvSpPr txBox="1"/>
          <p:nvPr/>
        </p:nvSpPr>
        <p:spPr>
          <a:xfrm>
            <a:off x="605925" y="986420"/>
            <a:ext cx="8398226" cy="523220"/>
          </a:xfrm>
          <a:prstGeom prst="rect">
            <a:avLst/>
          </a:prstGeom>
          <a:noFill/>
        </p:spPr>
        <p:txBody>
          <a:bodyPr wrap="square">
            <a:spAutoFit/>
          </a:bodyPr>
          <a:lstStyle/>
          <a:p>
            <a:pPr algn="l"/>
            <a:r>
              <a:rPr lang="en-US" sz="2800" b="1" i="0" dirty="0">
                <a:solidFill>
                  <a:srgbClr val="24292E"/>
                </a:solidFill>
                <a:effectLst/>
                <a:latin typeface="Nunito Sans"/>
              </a:rPr>
              <a:t>Khi </a:t>
            </a:r>
            <a:r>
              <a:rPr lang="en-US" sz="2800" b="1" i="0" dirty="0" err="1">
                <a:solidFill>
                  <a:srgbClr val="24292E"/>
                </a:solidFill>
                <a:effectLst/>
                <a:latin typeface="Nunito Sans"/>
              </a:rPr>
              <a:t>nào</a:t>
            </a:r>
            <a:r>
              <a:rPr lang="en-US" sz="2800" b="1" i="0" dirty="0">
                <a:solidFill>
                  <a:srgbClr val="24292E"/>
                </a:solidFill>
                <a:effectLst/>
                <a:latin typeface="Nunito Sans"/>
              </a:rPr>
              <a:t> </a:t>
            </a:r>
            <a:r>
              <a:rPr lang="en-US" sz="2800" b="1" i="0" dirty="0" err="1">
                <a:solidFill>
                  <a:srgbClr val="24292E"/>
                </a:solidFill>
                <a:effectLst/>
                <a:latin typeface="Nunito Sans"/>
              </a:rPr>
              <a:t>không</a:t>
            </a:r>
            <a:r>
              <a:rPr lang="en-US" sz="2800" b="1" i="0" dirty="0">
                <a:solidFill>
                  <a:srgbClr val="24292E"/>
                </a:solidFill>
                <a:effectLst/>
                <a:latin typeface="Nunito Sans"/>
              </a:rPr>
              <a:t> </a:t>
            </a:r>
            <a:r>
              <a:rPr lang="en-US" sz="2800" b="1" i="0" dirty="0" err="1">
                <a:solidFill>
                  <a:srgbClr val="24292E"/>
                </a:solidFill>
                <a:effectLst/>
                <a:latin typeface="Nunito Sans"/>
              </a:rPr>
              <a:t>nên</a:t>
            </a:r>
            <a:r>
              <a:rPr lang="en-US" sz="2800" b="1" i="0" dirty="0">
                <a:solidFill>
                  <a:srgbClr val="24292E"/>
                </a:solidFill>
                <a:effectLst/>
                <a:latin typeface="Nunito Sans"/>
              </a:rPr>
              <a:t> </a:t>
            </a:r>
            <a:r>
              <a:rPr lang="en-US" sz="2800" b="1" i="0" dirty="0" err="1">
                <a:solidFill>
                  <a:srgbClr val="24292E"/>
                </a:solidFill>
                <a:effectLst/>
                <a:latin typeface="Nunito Sans"/>
              </a:rPr>
              <a:t>dùng</a:t>
            </a:r>
            <a:r>
              <a:rPr lang="en-US" sz="2800" b="1" i="0" dirty="0">
                <a:solidFill>
                  <a:srgbClr val="24292E"/>
                </a:solidFill>
                <a:effectLst/>
                <a:latin typeface="Nunito Sans"/>
              </a:rPr>
              <a:t> no-code platform?</a:t>
            </a:r>
          </a:p>
        </p:txBody>
      </p:sp>
      <p:sp>
        <p:nvSpPr>
          <p:cNvPr id="9" name="TextBox 8">
            <a:extLst>
              <a:ext uri="{FF2B5EF4-FFF2-40B4-BE49-F238E27FC236}">
                <a16:creationId xmlns:a16="http://schemas.microsoft.com/office/drawing/2014/main" id="{AAE5665A-BC6C-4690-98AC-403B8A4C4B89}"/>
              </a:ext>
            </a:extLst>
          </p:cNvPr>
          <p:cNvSpPr txBox="1"/>
          <p:nvPr/>
        </p:nvSpPr>
        <p:spPr>
          <a:xfrm>
            <a:off x="755725" y="1555572"/>
            <a:ext cx="11088444" cy="4832092"/>
          </a:xfrm>
          <a:prstGeom prst="rect">
            <a:avLst/>
          </a:prstGeom>
          <a:noFill/>
        </p:spPr>
        <p:txBody>
          <a:bodyPr wrap="square">
            <a:spAutoFit/>
          </a:bodyPr>
          <a:lstStyle/>
          <a:p>
            <a:pPr algn="l">
              <a:buFont typeface="Arial" panose="020B0604020202020204" pitchFamily="34" charset="0"/>
              <a:buChar char="•"/>
            </a:pPr>
            <a:r>
              <a:rPr lang="en-US" sz="2800" b="0" i="0" dirty="0">
                <a:solidFill>
                  <a:srgbClr val="24292E"/>
                </a:solidFill>
                <a:effectLst/>
                <a:latin typeface="Nunito Sans"/>
              </a:rPr>
              <a:t> </a:t>
            </a:r>
            <a:r>
              <a:rPr lang="vi-VN" sz="2800" b="0" i="0" dirty="0">
                <a:solidFill>
                  <a:srgbClr val="24292E"/>
                </a:solidFill>
                <a:effectLst/>
                <a:latin typeface="Nunito Sans"/>
              </a:rPr>
              <a:t>Bạn có nhiều tiền. Bạn có thể quản lý team dev, quản lý dự án thì việc thuê lập trình viên, outsource bên ngoài sẽ tối ưu hơn.</a:t>
            </a:r>
          </a:p>
          <a:p>
            <a:pPr algn="l">
              <a:buFont typeface="Arial" panose="020B0604020202020204" pitchFamily="34" charset="0"/>
              <a:buChar char="•"/>
            </a:pPr>
            <a:r>
              <a:rPr lang="en-US" sz="2800" b="0" i="0" dirty="0">
                <a:solidFill>
                  <a:srgbClr val="24292E"/>
                </a:solidFill>
                <a:effectLst/>
                <a:latin typeface="Nunito Sans"/>
              </a:rPr>
              <a:t> </a:t>
            </a:r>
            <a:r>
              <a:rPr lang="vi-VN" sz="2800" b="0" i="0" dirty="0">
                <a:solidFill>
                  <a:srgbClr val="24292E"/>
                </a:solidFill>
                <a:effectLst/>
                <a:latin typeface="Nunito Sans"/>
              </a:rPr>
              <a:t>Bạn không muốn học thứ mới. Vì no-code platform không cần lập trình, nhưng vẫn phải hiểu một số nguyên lý logic, </a:t>
            </a:r>
            <a:r>
              <a:rPr lang="vi-VN" sz="2800" b="1" i="0" dirty="0">
                <a:solidFill>
                  <a:srgbClr val="24292E"/>
                </a:solidFill>
                <a:effectLst/>
                <a:latin typeface="Nunito Sans"/>
                <a:hlinkClick r:id="rId3"/>
              </a:rPr>
              <a:t>UI, UX, design</a:t>
            </a:r>
            <a:r>
              <a:rPr lang="vi-VN" sz="2800" b="0" i="0" dirty="0">
                <a:solidFill>
                  <a:srgbClr val="24292E"/>
                </a:solidFill>
                <a:effectLst/>
                <a:latin typeface="Nunito Sans"/>
              </a:rPr>
              <a:t>, frontend, backend. Vẫn phải học cách làm để sử dụng tool đó.</a:t>
            </a:r>
          </a:p>
          <a:p>
            <a:pPr algn="l">
              <a:buFont typeface="Arial" panose="020B0604020202020204" pitchFamily="34" charset="0"/>
              <a:buChar char="•"/>
            </a:pPr>
            <a:r>
              <a:rPr lang="en-US" sz="2800" b="0" i="0" dirty="0">
                <a:solidFill>
                  <a:srgbClr val="24292E"/>
                </a:solidFill>
                <a:effectLst/>
                <a:latin typeface="Nunito Sans"/>
              </a:rPr>
              <a:t> </a:t>
            </a:r>
            <a:r>
              <a:rPr lang="vi-VN" sz="2800" b="0" i="0" dirty="0">
                <a:solidFill>
                  <a:srgbClr val="24292E"/>
                </a:solidFill>
                <a:effectLst/>
                <a:latin typeface="Nunito Sans"/>
              </a:rPr>
              <a:t>Bạn tin chắc rằng dự án sẽ có thêm nhiều tính năng nâng cao trong tương lai. Vì sử dụng các no-code sẽ bị giới hạn về mặt mở rộng tính năng. Nếu bạn tin chắc dự án của mình có thể thành công, thì không nên dùng no-code platform làm gì.</a:t>
            </a:r>
          </a:p>
          <a:p>
            <a:pPr algn="l">
              <a:buFont typeface="Arial" panose="020B0604020202020204" pitchFamily="34" charset="0"/>
              <a:buChar char="•"/>
            </a:pPr>
            <a:r>
              <a:rPr lang="en-US" sz="2800" b="0" i="0" dirty="0">
                <a:solidFill>
                  <a:srgbClr val="24292E"/>
                </a:solidFill>
                <a:effectLst/>
                <a:latin typeface="Nunito Sans"/>
              </a:rPr>
              <a:t> </a:t>
            </a:r>
            <a:r>
              <a:rPr lang="vi-VN" sz="2800" b="0" i="0" dirty="0">
                <a:solidFill>
                  <a:srgbClr val="24292E"/>
                </a:solidFill>
                <a:effectLst/>
                <a:latin typeface="Nunito Sans"/>
              </a:rPr>
              <a:t>Bạn muốn làm ứng dụng </a:t>
            </a:r>
            <a:r>
              <a:rPr lang="vi-VN" sz="2800" b="1" i="0" dirty="0">
                <a:solidFill>
                  <a:srgbClr val="24292E"/>
                </a:solidFill>
                <a:effectLst/>
                <a:latin typeface="Nunito Sans"/>
                <a:hlinkClick r:id="rId4"/>
              </a:rPr>
              <a:t>SaaS</a:t>
            </a:r>
            <a:r>
              <a:rPr lang="vi-VN" sz="2800" b="0" i="0" dirty="0">
                <a:solidFill>
                  <a:srgbClr val="24292E"/>
                </a:solidFill>
                <a:effectLst/>
                <a:latin typeface="Nunito Sans"/>
              </a:rPr>
              <a:t>. Thực ra thì lấy no-code platform như Bubble.is làm SaaS cũng được, nhưng cũng khó mở rộng thêm tính năng.</a:t>
            </a:r>
            <a:endParaRPr lang="vi-VN" sz="3200" b="0" i="0" dirty="0">
              <a:solidFill>
                <a:srgbClr val="24292E"/>
              </a:solidFill>
              <a:effectLst/>
              <a:latin typeface="Nunito Sans"/>
            </a:endParaRPr>
          </a:p>
        </p:txBody>
      </p:sp>
    </p:spTree>
    <p:extLst>
      <p:ext uri="{BB962C8B-B14F-4D97-AF65-F5344CB8AC3E}">
        <p14:creationId xmlns:p14="http://schemas.microsoft.com/office/powerpoint/2010/main" val="349012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65" y="304774"/>
            <a:ext cx="10013436" cy="430887"/>
          </a:xfrm>
          <a:prstGeom prst="rect">
            <a:avLst/>
          </a:prstGeom>
        </p:spPr>
        <p:txBody>
          <a:bodyPr spcFirstLastPara="1" vert="horz" wrap="square" lIns="0" tIns="0" rIns="0" bIns="0" rtlCol="0" anchor="ctr" anchorCtr="0">
            <a:spAutoFit/>
          </a:bodyPr>
          <a:lstStyle/>
          <a:p>
            <a:pPr marL="12700"/>
            <a:r>
              <a:rPr lang="en-US" spc="-5" dirty="0"/>
              <a:t>5. Dev approach</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24</a:t>
            </a:fld>
            <a:endParaRPr spc="-5" dirty="0"/>
          </a:p>
        </p:txBody>
      </p:sp>
      <p:pic>
        <p:nvPicPr>
          <p:cNvPr id="8" name="Picture 7">
            <a:extLst>
              <a:ext uri="{FF2B5EF4-FFF2-40B4-BE49-F238E27FC236}">
                <a16:creationId xmlns:a16="http://schemas.microsoft.com/office/drawing/2014/main" id="{65EF6DBA-F052-42AD-B221-0AC48E335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6" y="1129979"/>
            <a:ext cx="9076265" cy="5725215"/>
          </a:xfrm>
          <a:prstGeom prst="rect">
            <a:avLst/>
          </a:prstGeom>
        </p:spPr>
      </p:pic>
    </p:spTree>
    <p:extLst>
      <p:ext uri="{BB962C8B-B14F-4D97-AF65-F5344CB8AC3E}">
        <p14:creationId xmlns:p14="http://schemas.microsoft.com/office/powerpoint/2010/main" val="203066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64" y="304774"/>
            <a:ext cx="9909673" cy="430887"/>
          </a:xfrm>
          <a:prstGeom prst="rect">
            <a:avLst/>
          </a:prstGeom>
        </p:spPr>
        <p:txBody>
          <a:bodyPr spcFirstLastPara="1" vert="horz" wrap="square" lIns="0" tIns="0" rIns="0" bIns="0" rtlCol="0" anchor="ctr" anchorCtr="0">
            <a:spAutoFit/>
          </a:bodyPr>
          <a:lstStyle/>
          <a:p>
            <a:pPr marL="12700"/>
            <a:r>
              <a:rPr lang="en-US" spc="-5" dirty="0"/>
              <a:t>6. </a:t>
            </a:r>
            <a:r>
              <a:rPr lang="en-US" spc="-5" dirty="0" err="1"/>
              <a:t>Comparision</a:t>
            </a:r>
            <a:r>
              <a:rPr lang="en-US" spc="-5" dirty="0"/>
              <a:t> table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25</a:t>
            </a:fld>
            <a:endParaRPr spc="-5" dirty="0"/>
          </a:p>
        </p:txBody>
      </p:sp>
      <p:graphicFrame>
        <p:nvGraphicFramePr>
          <p:cNvPr id="3" name="Table 2">
            <a:extLst>
              <a:ext uri="{FF2B5EF4-FFF2-40B4-BE49-F238E27FC236}">
                <a16:creationId xmlns:a16="http://schemas.microsoft.com/office/drawing/2014/main" id="{10E57EC8-C38D-4778-B9F2-CA379FE15098}"/>
              </a:ext>
            </a:extLst>
          </p:cNvPr>
          <p:cNvGraphicFramePr>
            <a:graphicFrameLocks noGrp="1"/>
          </p:cNvGraphicFramePr>
          <p:nvPr>
            <p:extLst>
              <p:ext uri="{D42A27DB-BD31-4B8C-83A1-F6EECF244321}">
                <p14:modId xmlns:p14="http://schemas.microsoft.com/office/powerpoint/2010/main" val="1095666782"/>
              </p:ext>
            </p:extLst>
          </p:nvPr>
        </p:nvGraphicFramePr>
        <p:xfrm>
          <a:off x="1329448" y="928639"/>
          <a:ext cx="9144001" cy="5805160"/>
        </p:xfrm>
        <a:graphic>
          <a:graphicData uri="http://schemas.openxmlformats.org/drawingml/2006/table">
            <a:tbl>
              <a:tblPr/>
              <a:tblGrid>
                <a:gridCol w="1143000">
                  <a:extLst>
                    <a:ext uri="{9D8B030D-6E8A-4147-A177-3AD203B41FA5}">
                      <a16:colId xmlns:a16="http://schemas.microsoft.com/office/drawing/2014/main" val="2959671016"/>
                    </a:ext>
                  </a:extLst>
                </a:gridCol>
                <a:gridCol w="3200400">
                  <a:extLst>
                    <a:ext uri="{9D8B030D-6E8A-4147-A177-3AD203B41FA5}">
                      <a16:colId xmlns:a16="http://schemas.microsoft.com/office/drawing/2014/main" val="739129398"/>
                    </a:ext>
                  </a:extLst>
                </a:gridCol>
                <a:gridCol w="2133600">
                  <a:extLst>
                    <a:ext uri="{9D8B030D-6E8A-4147-A177-3AD203B41FA5}">
                      <a16:colId xmlns:a16="http://schemas.microsoft.com/office/drawing/2014/main" val="2266517171"/>
                    </a:ext>
                  </a:extLst>
                </a:gridCol>
                <a:gridCol w="2667001">
                  <a:extLst>
                    <a:ext uri="{9D8B030D-6E8A-4147-A177-3AD203B41FA5}">
                      <a16:colId xmlns:a16="http://schemas.microsoft.com/office/drawing/2014/main" val="2306765432"/>
                    </a:ext>
                  </a:extLst>
                </a:gridCol>
              </a:tblGrid>
              <a:tr h="517162">
                <a:tc>
                  <a:txBody>
                    <a:bodyPr/>
                    <a:lstStyle/>
                    <a:p>
                      <a:pPr algn="l" fontAlgn="ctr"/>
                      <a:r>
                        <a:rPr lang="en-US" sz="1800" b="1" dirty="0">
                          <a:effectLst/>
                        </a:rPr>
                        <a:t>App type</a:t>
                      </a:r>
                    </a:p>
                  </a:txBody>
                  <a:tcPr marL="51823" marR="129556" marT="51823" marB="5182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49CDB"/>
                    </a:solidFill>
                  </a:tcPr>
                </a:tc>
                <a:tc>
                  <a:txBody>
                    <a:bodyPr/>
                    <a:lstStyle/>
                    <a:p>
                      <a:pPr algn="l" fontAlgn="ctr"/>
                      <a:r>
                        <a:rPr lang="en-US" sz="1800" b="1" dirty="0">
                          <a:effectLst/>
                        </a:rPr>
                        <a:t>Native</a:t>
                      </a:r>
                    </a:p>
                  </a:txBody>
                  <a:tcPr marL="51823" marR="129556" marT="51823" marB="5182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800" b="1">
                          <a:effectLst/>
                        </a:rPr>
                        <a:t>Hybrid</a:t>
                      </a:r>
                    </a:p>
                  </a:txBody>
                  <a:tcPr marL="51823" marR="129556" marT="51823" marB="5182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800" b="1">
                          <a:effectLst/>
                        </a:rPr>
                        <a:t>Cross-platform</a:t>
                      </a:r>
                    </a:p>
                  </a:txBody>
                  <a:tcPr marL="51823" marR="129556" marT="51823" marB="5182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5510424"/>
                  </a:ext>
                </a:extLst>
              </a:tr>
              <a:tr h="1182085">
                <a:tc>
                  <a:txBody>
                    <a:bodyPr/>
                    <a:lstStyle/>
                    <a:p>
                      <a:pPr algn="l" fontAlgn="t"/>
                      <a:r>
                        <a:rPr lang="en-US" sz="1800" b="0">
                          <a:solidFill>
                            <a:srgbClr val="000000"/>
                          </a:solidFill>
                          <a:effectLst/>
                          <a:latin typeface="GT-Eesti-Pro-Display-Medium"/>
                        </a:rPr>
                        <a:t>Tools</a:t>
                      </a:r>
                      <a:endParaRPr lang="en-US" sz="18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err="1">
                          <a:effectLst/>
                        </a:rPr>
                        <a:t>Xcode</a:t>
                      </a:r>
                      <a:endParaRPr lang="en-US" sz="1800" dirty="0">
                        <a:effectLst/>
                      </a:endParaRPr>
                    </a:p>
                    <a:p>
                      <a:pPr marL="285750" indent="-285750" algn="l" fontAlgn="t">
                        <a:buFont typeface="Arial" panose="020B0604020202020204" pitchFamily="34" charset="0"/>
                        <a:buChar char="•"/>
                      </a:pPr>
                      <a:r>
                        <a:rPr lang="en-US" sz="1800" dirty="0" err="1">
                          <a:effectLst/>
                        </a:rPr>
                        <a:t>AppCode</a:t>
                      </a:r>
                      <a:endParaRPr lang="en-US" sz="1800" dirty="0">
                        <a:effectLst/>
                      </a:endParaRPr>
                    </a:p>
                    <a:p>
                      <a:pPr marL="285750" indent="-285750" algn="l" fontAlgn="t">
                        <a:buFont typeface="Arial" panose="020B0604020202020204" pitchFamily="34" charset="0"/>
                        <a:buChar char="•"/>
                      </a:pPr>
                      <a:r>
                        <a:rPr lang="en-US" sz="1800" dirty="0">
                          <a:effectLst/>
                        </a:rPr>
                        <a:t>Android Studio</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Ionic</a:t>
                      </a:r>
                    </a:p>
                    <a:p>
                      <a:pPr marL="285750" indent="-285750" algn="l" fontAlgn="t">
                        <a:buFont typeface="Arial" panose="020B0604020202020204" pitchFamily="34" charset="0"/>
                        <a:buChar char="•"/>
                      </a:pPr>
                      <a:r>
                        <a:rPr lang="en-US" sz="1800" dirty="0">
                          <a:effectLst/>
                        </a:rPr>
                        <a:t>Apache Cordova</a:t>
                      </a:r>
                    </a:p>
                    <a:p>
                      <a:pPr marL="285750" indent="-285750" algn="l" fontAlgn="t">
                        <a:buFont typeface="Arial" panose="020B0604020202020204" pitchFamily="34" charset="0"/>
                        <a:buChar char="•"/>
                      </a:pPr>
                      <a:r>
                        <a:rPr lang="en-US" sz="1800" dirty="0">
                          <a:effectLst/>
                        </a:rPr>
                        <a:t>Visual Studio</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React Native</a:t>
                      </a:r>
                    </a:p>
                    <a:p>
                      <a:pPr marL="285750" indent="-285750" algn="l" fontAlgn="t">
                        <a:buFont typeface="Arial" panose="020B0604020202020204" pitchFamily="34" charset="0"/>
                        <a:buChar char="•"/>
                      </a:pPr>
                      <a:r>
                        <a:rPr lang="en-US" sz="1800" dirty="0">
                          <a:effectLst/>
                        </a:rPr>
                        <a:t>Xamarin</a:t>
                      </a:r>
                    </a:p>
                    <a:p>
                      <a:pPr marL="285750" indent="-285750" algn="l" fontAlgn="t">
                        <a:buFont typeface="Arial" panose="020B0604020202020204" pitchFamily="34" charset="0"/>
                        <a:buChar char="•"/>
                      </a:pPr>
                      <a:r>
                        <a:rPr lang="en-US" sz="1800" dirty="0">
                          <a:effectLst/>
                        </a:rPr>
                        <a:t>Flutter</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85661912"/>
                  </a:ext>
                </a:extLst>
              </a:tr>
              <a:tr h="849623">
                <a:tc>
                  <a:txBody>
                    <a:bodyPr/>
                    <a:lstStyle/>
                    <a:p>
                      <a:pPr algn="l" fontAlgn="t"/>
                      <a:r>
                        <a:rPr lang="en-US" sz="1800" b="0">
                          <a:solidFill>
                            <a:srgbClr val="000000"/>
                          </a:solidFill>
                          <a:effectLst/>
                          <a:latin typeface="GT-Eesti-Pro-Display-Medium"/>
                        </a:rPr>
                        <a:t>Rendering engine</a:t>
                      </a:r>
                      <a:endParaRPr lang="en-US" sz="18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Native</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Browser</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Native</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5568134"/>
                  </a:ext>
                </a:extLst>
              </a:tr>
              <a:tr h="2511929">
                <a:tc>
                  <a:txBody>
                    <a:bodyPr/>
                    <a:lstStyle/>
                    <a:p>
                      <a:pPr algn="l" fontAlgn="t"/>
                      <a:r>
                        <a:rPr lang="en-US" sz="1800" b="0">
                          <a:solidFill>
                            <a:srgbClr val="000000"/>
                          </a:solidFill>
                          <a:effectLst/>
                          <a:latin typeface="GT-Eesti-Pro-Display-Medium"/>
                        </a:rPr>
                        <a:t>Pros</a:t>
                      </a:r>
                      <a:endParaRPr lang="en-US" sz="18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Full access to device’s/OS’s features</a:t>
                      </a:r>
                    </a:p>
                    <a:p>
                      <a:pPr marL="285750" indent="-285750" algn="l" fontAlgn="t">
                        <a:buFont typeface="Arial" panose="020B0604020202020204" pitchFamily="34" charset="0"/>
                        <a:buChar char="•"/>
                      </a:pPr>
                      <a:r>
                        <a:rPr lang="en-US" sz="1800" dirty="0">
                          <a:effectLst/>
                        </a:rPr>
                        <a:t>Powerful performance</a:t>
                      </a:r>
                    </a:p>
                    <a:p>
                      <a:pPr marL="285750" indent="-285750" algn="l" fontAlgn="t">
                        <a:buFont typeface="Arial" panose="020B0604020202020204" pitchFamily="34" charset="0"/>
                        <a:buChar char="•"/>
                      </a:pPr>
                      <a:r>
                        <a:rPr lang="en-US" sz="1800" dirty="0">
                          <a:effectLst/>
                        </a:rPr>
                        <a:t>Native UI (updated along with the OS)</a:t>
                      </a:r>
                    </a:p>
                    <a:p>
                      <a:pPr marL="285750" indent="-285750" algn="l" fontAlgn="t">
                        <a:buFont typeface="Arial" panose="020B0604020202020204" pitchFamily="34" charset="0"/>
                        <a:buChar char="•"/>
                      </a:pPr>
                      <a:r>
                        <a:rPr lang="en-US" sz="1800" dirty="0">
                          <a:effectLst/>
                        </a:rPr>
                        <a:t>Efficient App Running</a:t>
                      </a:r>
                    </a:p>
                    <a:p>
                      <a:pPr marL="285750" indent="-285750" algn="l" fontAlgn="t">
                        <a:buFont typeface="Arial" panose="020B0604020202020204" pitchFamily="34" charset="0"/>
                        <a:buChar char="•"/>
                      </a:pPr>
                      <a:r>
                        <a:rPr lang="en-US" sz="1800" dirty="0">
                          <a:effectLst/>
                        </a:rPr>
                        <a:t>High-quality functionality and UX</a:t>
                      </a:r>
                    </a:p>
                    <a:p>
                      <a:pPr marL="285750" indent="-285750" algn="l" fontAlgn="t">
                        <a:buFont typeface="Arial" panose="020B0604020202020204" pitchFamily="34" charset="0"/>
                        <a:buChar char="•"/>
                      </a:pPr>
                      <a:r>
                        <a:rPr lang="en-US" sz="1800" dirty="0">
                          <a:effectLst/>
                        </a:rPr>
                        <a:t>Access to all native APIs and the platform-specific functionality</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Lower development costs</a:t>
                      </a:r>
                    </a:p>
                    <a:p>
                      <a:pPr marL="285750" indent="-285750" algn="l" fontAlgn="t">
                        <a:buFont typeface="Arial" panose="020B0604020202020204" pitchFamily="34" charset="0"/>
                        <a:buChar char="•"/>
                      </a:pPr>
                      <a:r>
                        <a:rPr lang="en-US" sz="1800" dirty="0">
                          <a:effectLst/>
                        </a:rPr>
                        <a:t>Different OS support</a:t>
                      </a:r>
                    </a:p>
                    <a:p>
                      <a:pPr marL="285750" indent="-285750" algn="l" fontAlgn="t">
                        <a:buFont typeface="Arial" panose="020B0604020202020204" pitchFamily="34" charset="0"/>
                        <a:buChar char="•"/>
                      </a:pPr>
                      <a:r>
                        <a:rPr lang="en-US" sz="1800" dirty="0">
                          <a:effectLst/>
                        </a:rPr>
                        <a:t>Code reuse</a:t>
                      </a:r>
                    </a:p>
                    <a:p>
                      <a:pPr marL="285750" indent="-285750" algn="l" fontAlgn="t">
                        <a:buFont typeface="Arial" panose="020B0604020202020204" pitchFamily="34" charset="0"/>
                        <a:buChar char="•"/>
                      </a:pPr>
                      <a:r>
                        <a:rPr lang="en-US" sz="1800" dirty="0">
                          <a:effectLst/>
                        </a:rPr>
                        <a:t>Cost-effective development</a:t>
                      </a:r>
                    </a:p>
                    <a:p>
                      <a:pPr marL="285750" indent="-285750" algn="l" fontAlgn="t">
                        <a:buFont typeface="Arial" panose="020B0604020202020204" pitchFamily="34" charset="0"/>
                        <a:buChar char="•"/>
                      </a:pPr>
                      <a:r>
                        <a:rPr lang="en-US" sz="1800" dirty="0">
                          <a:effectLst/>
                        </a:rPr>
                        <a:t>Big customization capabilities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Different OS support</a:t>
                      </a:r>
                    </a:p>
                    <a:p>
                      <a:pPr marL="285750" indent="-285750" algn="l" fontAlgn="t">
                        <a:buFont typeface="Arial" panose="020B0604020202020204" pitchFamily="34" charset="0"/>
                        <a:buChar char="•"/>
                      </a:pPr>
                      <a:r>
                        <a:rPr lang="en-US" sz="1800" dirty="0">
                          <a:effectLst/>
                        </a:rPr>
                        <a:t>UI performance is almost as fast as native</a:t>
                      </a:r>
                    </a:p>
                    <a:p>
                      <a:pPr marL="285750" indent="-285750" algn="l" fontAlgn="t">
                        <a:buFont typeface="Arial" panose="020B0604020202020204" pitchFamily="34" charset="0"/>
                        <a:buChar char="•"/>
                      </a:pPr>
                      <a:r>
                        <a:rPr lang="en-US" sz="1800" dirty="0">
                          <a:effectLst/>
                        </a:rPr>
                        <a:t>Code reuse</a:t>
                      </a:r>
                    </a:p>
                    <a:p>
                      <a:pPr marL="285750" indent="-285750" algn="l" fontAlgn="t">
                        <a:buFont typeface="Arial" panose="020B0604020202020204" pitchFamily="34" charset="0"/>
                        <a:buChar char="•"/>
                      </a:pPr>
                      <a:r>
                        <a:rPr lang="en-US" sz="1800" dirty="0">
                          <a:effectLst/>
                        </a:rPr>
                        <a:t>Cost-effective development </a:t>
                      </a:r>
                      <a:br>
                        <a:rPr lang="en-US" sz="1800" dirty="0">
                          <a:effectLst/>
                        </a:rPr>
                      </a:br>
                      <a:r>
                        <a:rPr lang="en-US" sz="1800" dirty="0">
                          <a:effectLst/>
                        </a:rPr>
                        <a:t>(however, a new language or approach will need to be learned)</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3688191"/>
                  </a:ext>
                </a:extLst>
              </a:tr>
            </a:tbl>
          </a:graphicData>
        </a:graphic>
      </p:graphicFrame>
    </p:spTree>
    <p:extLst>
      <p:ext uri="{BB962C8B-B14F-4D97-AF65-F5344CB8AC3E}">
        <p14:creationId xmlns:p14="http://schemas.microsoft.com/office/powerpoint/2010/main" val="225902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389" y="317778"/>
            <a:ext cx="10007760" cy="430887"/>
          </a:xfrm>
          <a:prstGeom prst="rect">
            <a:avLst/>
          </a:prstGeom>
        </p:spPr>
        <p:txBody>
          <a:bodyPr spcFirstLastPara="1" vert="horz" wrap="square" lIns="0" tIns="0" rIns="0" bIns="0" rtlCol="0" anchor="ctr" anchorCtr="0">
            <a:spAutoFit/>
          </a:bodyPr>
          <a:lstStyle/>
          <a:p>
            <a:pPr marL="12700"/>
            <a:r>
              <a:rPr lang="en-US" spc="-5" dirty="0"/>
              <a:t>6. </a:t>
            </a:r>
            <a:r>
              <a:rPr lang="en-US" spc="-5" dirty="0" err="1"/>
              <a:t>Comparision</a:t>
            </a:r>
            <a:r>
              <a:rPr lang="en-US" spc="-5" dirty="0"/>
              <a:t> table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26</a:t>
            </a:fld>
            <a:endParaRPr spc="-5" dirty="0"/>
          </a:p>
        </p:txBody>
      </p:sp>
      <p:graphicFrame>
        <p:nvGraphicFramePr>
          <p:cNvPr id="7" name="Table 6">
            <a:extLst>
              <a:ext uri="{FF2B5EF4-FFF2-40B4-BE49-F238E27FC236}">
                <a16:creationId xmlns:a16="http://schemas.microsoft.com/office/drawing/2014/main" id="{2D34DB4B-E90E-4B16-88B1-6E62CB9F3D66}"/>
              </a:ext>
            </a:extLst>
          </p:cNvPr>
          <p:cNvGraphicFramePr>
            <a:graphicFrameLocks noGrp="1"/>
          </p:cNvGraphicFramePr>
          <p:nvPr>
            <p:extLst>
              <p:ext uri="{D42A27DB-BD31-4B8C-83A1-F6EECF244321}">
                <p14:modId xmlns:p14="http://schemas.microsoft.com/office/powerpoint/2010/main" val="3831087327"/>
              </p:ext>
            </p:extLst>
          </p:nvPr>
        </p:nvGraphicFramePr>
        <p:xfrm>
          <a:off x="1789884" y="962333"/>
          <a:ext cx="8045448" cy="5065818"/>
        </p:xfrm>
        <a:graphic>
          <a:graphicData uri="http://schemas.openxmlformats.org/drawingml/2006/table">
            <a:tbl>
              <a:tblPr/>
              <a:tblGrid>
                <a:gridCol w="2011362">
                  <a:extLst>
                    <a:ext uri="{9D8B030D-6E8A-4147-A177-3AD203B41FA5}">
                      <a16:colId xmlns:a16="http://schemas.microsoft.com/office/drawing/2014/main" val="462826005"/>
                    </a:ext>
                  </a:extLst>
                </a:gridCol>
                <a:gridCol w="2011362">
                  <a:extLst>
                    <a:ext uri="{9D8B030D-6E8A-4147-A177-3AD203B41FA5}">
                      <a16:colId xmlns:a16="http://schemas.microsoft.com/office/drawing/2014/main" val="1705555711"/>
                    </a:ext>
                  </a:extLst>
                </a:gridCol>
                <a:gridCol w="2011362">
                  <a:extLst>
                    <a:ext uri="{9D8B030D-6E8A-4147-A177-3AD203B41FA5}">
                      <a16:colId xmlns:a16="http://schemas.microsoft.com/office/drawing/2014/main" val="1915017683"/>
                    </a:ext>
                  </a:extLst>
                </a:gridCol>
                <a:gridCol w="2011362">
                  <a:extLst>
                    <a:ext uri="{9D8B030D-6E8A-4147-A177-3AD203B41FA5}">
                      <a16:colId xmlns:a16="http://schemas.microsoft.com/office/drawing/2014/main" val="3367063475"/>
                    </a:ext>
                  </a:extLst>
                </a:gridCol>
              </a:tblGrid>
              <a:tr h="663328">
                <a:tc>
                  <a:txBody>
                    <a:bodyPr/>
                    <a:lstStyle/>
                    <a:p>
                      <a:pPr algn="l" fontAlgn="t"/>
                      <a:r>
                        <a:rPr lang="en-US" sz="2400" b="0" dirty="0">
                          <a:solidFill>
                            <a:srgbClr val="000000"/>
                          </a:solidFill>
                          <a:effectLst/>
                          <a:latin typeface="GT-Eesti-Pro-Display-Medium"/>
                        </a:rPr>
                        <a:t>Libraries</a:t>
                      </a:r>
                      <a:endParaRPr lang="en-US" sz="2400" dirty="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effectLst/>
                        </a:rPr>
                        <a:t>Not much dependency on open-source libraries and platforms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effectLst/>
                        </a:rPr>
                        <a:t>Highly dependent on different libraries and frameworks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effectLst/>
                        </a:rPr>
                        <a:t>Highly dependent on different libraries and frameworks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42185274"/>
                  </a:ext>
                </a:extLst>
              </a:tr>
              <a:tr h="663328">
                <a:tc>
                  <a:txBody>
                    <a:bodyPr/>
                    <a:lstStyle/>
                    <a:p>
                      <a:pPr algn="l" fontAlgn="t"/>
                      <a:r>
                        <a:rPr lang="en-US" sz="2400" b="0">
                          <a:solidFill>
                            <a:srgbClr val="000000"/>
                          </a:solidFill>
                          <a:effectLst/>
                          <a:latin typeface="GT-Eesti-Pro-Display-Medium"/>
                        </a:rPr>
                        <a:t>Examples</a:t>
                      </a:r>
                      <a:endParaRPr lang="en-US" sz="24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Any preset app in your OS</a:t>
                      </a:r>
                      <a:br>
                        <a:rPr lang="en-US" sz="2400">
                          <a:effectLst/>
                        </a:rPr>
                      </a:br>
                      <a:r>
                        <a:rPr lang="en-US" sz="2400">
                          <a:effectLst/>
                        </a:rPr>
                        <a:t>Artsy</a:t>
                      </a:r>
                      <a:br>
                        <a:rPr lang="en-US" sz="2400">
                          <a:effectLst/>
                        </a:rPr>
                      </a:br>
                      <a:r>
                        <a:rPr lang="en-US" sz="2400">
                          <a:effectLst/>
                        </a:rPr>
                        <a:t>Pinterest</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JustWatch</a:t>
                      </a:r>
                      <a:br>
                        <a:rPr lang="en-US" sz="2400">
                          <a:effectLst/>
                        </a:rPr>
                      </a:br>
                      <a:r>
                        <a:rPr lang="en-US" sz="2400">
                          <a:effectLst/>
                        </a:rPr>
                        <a:t>NHS</a:t>
                      </a:r>
                      <a:br>
                        <a:rPr lang="en-US" sz="2400">
                          <a:effectLst/>
                        </a:rPr>
                      </a:br>
                      <a:r>
                        <a:rPr lang="en-US" sz="2400">
                          <a:effectLst/>
                        </a:rPr>
                        <a:t>Airbus Helicopters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Bloomberg</a:t>
                      </a:r>
                      <a:br>
                        <a:rPr lang="en-US" sz="2400" dirty="0">
                          <a:effectLst/>
                        </a:rPr>
                      </a:br>
                      <a:r>
                        <a:rPr lang="en-US" sz="2400" dirty="0">
                          <a:effectLst/>
                        </a:rPr>
                        <a:t>Insightly</a:t>
                      </a:r>
                      <a:br>
                        <a:rPr lang="en-US" sz="2400" dirty="0">
                          <a:effectLst/>
                        </a:rPr>
                      </a:br>
                      <a:r>
                        <a:rPr lang="en-US" sz="2400" dirty="0" err="1">
                          <a:effectLst/>
                        </a:rPr>
                        <a:t>Reflectly</a:t>
                      </a:r>
                      <a:endParaRPr lang="en-US" sz="2400" dirty="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68929880"/>
                  </a:ext>
                </a:extLst>
              </a:tr>
              <a:tr h="663328">
                <a:tc>
                  <a:txBody>
                    <a:bodyPr/>
                    <a:lstStyle/>
                    <a:p>
                      <a:pPr algn="l" fontAlgn="t"/>
                      <a:r>
                        <a:rPr lang="en-US" sz="2400" dirty="0">
                          <a:effectLst/>
                        </a:rPr>
                        <a:t>Ease of development</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24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24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2400" dirty="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7197933"/>
                  </a:ext>
                </a:extLst>
              </a:tr>
            </a:tbl>
          </a:graphicData>
        </a:graphic>
      </p:graphicFrame>
      <p:pic>
        <p:nvPicPr>
          <p:cNvPr id="9" name="Picture 8">
            <a:extLst>
              <a:ext uri="{FF2B5EF4-FFF2-40B4-BE49-F238E27FC236}">
                <a16:creationId xmlns:a16="http://schemas.microsoft.com/office/drawing/2014/main" id="{5C767A3D-4E7E-42F0-BB05-6756FDADF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181778"/>
            <a:ext cx="1143000" cy="1143000"/>
          </a:xfrm>
          <a:prstGeom prst="rect">
            <a:avLst/>
          </a:prstGeom>
        </p:spPr>
      </p:pic>
      <p:pic>
        <p:nvPicPr>
          <p:cNvPr id="11" name="Picture 10">
            <a:extLst>
              <a:ext uri="{FF2B5EF4-FFF2-40B4-BE49-F238E27FC236}">
                <a16:creationId xmlns:a16="http://schemas.microsoft.com/office/drawing/2014/main" id="{5274A54C-66E0-4416-A7C5-A0A204C81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2" y="5072295"/>
            <a:ext cx="1143000" cy="1143000"/>
          </a:xfrm>
          <a:prstGeom prst="rect">
            <a:avLst/>
          </a:prstGeom>
        </p:spPr>
      </p:pic>
      <p:pic>
        <p:nvPicPr>
          <p:cNvPr id="13" name="Picture 12">
            <a:extLst>
              <a:ext uri="{FF2B5EF4-FFF2-40B4-BE49-F238E27FC236}">
                <a16:creationId xmlns:a16="http://schemas.microsoft.com/office/drawing/2014/main" id="{809B41A5-2C49-48B9-96B5-2836E7EF9F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4721" y="5072295"/>
            <a:ext cx="1143000" cy="1143000"/>
          </a:xfrm>
          <a:prstGeom prst="rect">
            <a:avLst/>
          </a:prstGeom>
        </p:spPr>
      </p:pic>
    </p:spTree>
    <p:extLst>
      <p:ext uri="{BB962C8B-B14F-4D97-AF65-F5344CB8AC3E}">
        <p14:creationId xmlns:p14="http://schemas.microsoft.com/office/powerpoint/2010/main" val="130907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381" y="304774"/>
            <a:ext cx="9968039" cy="430887"/>
          </a:xfrm>
          <a:prstGeom prst="rect">
            <a:avLst/>
          </a:prstGeom>
        </p:spPr>
        <p:txBody>
          <a:bodyPr spcFirstLastPara="1" vert="horz" wrap="square" lIns="0" tIns="0" rIns="0" bIns="0" rtlCol="0" anchor="ctr" anchorCtr="0">
            <a:spAutoFit/>
          </a:bodyPr>
          <a:lstStyle/>
          <a:p>
            <a:pPr marL="12700"/>
            <a:r>
              <a:rPr lang="en-US" spc="-5" dirty="0"/>
              <a:t>6. </a:t>
            </a:r>
            <a:r>
              <a:rPr lang="en-US" spc="-5" dirty="0" err="1"/>
              <a:t>Comparision</a:t>
            </a:r>
            <a:r>
              <a:rPr lang="en-US" spc="-5" dirty="0"/>
              <a:t> table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27</a:t>
            </a:fld>
            <a:endParaRPr spc="-5" dirty="0"/>
          </a:p>
        </p:txBody>
      </p:sp>
      <p:graphicFrame>
        <p:nvGraphicFramePr>
          <p:cNvPr id="3" name="Table 2">
            <a:extLst>
              <a:ext uri="{FF2B5EF4-FFF2-40B4-BE49-F238E27FC236}">
                <a16:creationId xmlns:a16="http://schemas.microsoft.com/office/drawing/2014/main" id="{E5999F00-B8E6-423D-80A1-9D409C73C4E9}"/>
              </a:ext>
            </a:extLst>
          </p:cNvPr>
          <p:cNvGraphicFramePr>
            <a:graphicFrameLocks noGrp="1"/>
          </p:cNvGraphicFramePr>
          <p:nvPr/>
        </p:nvGraphicFramePr>
        <p:xfrm>
          <a:off x="1524000" y="1170744"/>
          <a:ext cx="9144000" cy="5751618"/>
        </p:xfrm>
        <a:graphic>
          <a:graphicData uri="http://schemas.openxmlformats.org/drawingml/2006/table">
            <a:tbl>
              <a:tblPr/>
              <a:tblGrid>
                <a:gridCol w="2286000">
                  <a:extLst>
                    <a:ext uri="{9D8B030D-6E8A-4147-A177-3AD203B41FA5}">
                      <a16:colId xmlns:a16="http://schemas.microsoft.com/office/drawing/2014/main" val="868638816"/>
                    </a:ext>
                  </a:extLst>
                </a:gridCol>
                <a:gridCol w="2286000">
                  <a:extLst>
                    <a:ext uri="{9D8B030D-6E8A-4147-A177-3AD203B41FA5}">
                      <a16:colId xmlns:a16="http://schemas.microsoft.com/office/drawing/2014/main" val="2765873654"/>
                    </a:ext>
                  </a:extLst>
                </a:gridCol>
                <a:gridCol w="2286000">
                  <a:extLst>
                    <a:ext uri="{9D8B030D-6E8A-4147-A177-3AD203B41FA5}">
                      <a16:colId xmlns:a16="http://schemas.microsoft.com/office/drawing/2014/main" val="123911028"/>
                    </a:ext>
                  </a:extLst>
                </a:gridCol>
                <a:gridCol w="2286000">
                  <a:extLst>
                    <a:ext uri="{9D8B030D-6E8A-4147-A177-3AD203B41FA5}">
                      <a16:colId xmlns:a16="http://schemas.microsoft.com/office/drawing/2014/main" val="3731128474"/>
                    </a:ext>
                  </a:extLst>
                </a:gridCol>
              </a:tblGrid>
              <a:tr h="476767">
                <a:tc>
                  <a:txBody>
                    <a:bodyPr/>
                    <a:lstStyle/>
                    <a:p>
                      <a:pPr algn="l" fontAlgn="t"/>
                      <a:r>
                        <a:rPr lang="en-US" sz="2100" b="0">
                          <a:solidFill>
                            <a:srgbClr val="000000"/>
                          </a:solidFill>
                          <a:effectLst/>
                          <a:latin typeface="GT-Eesti-Pro-Display-Medium"/>
                        </a:rPr>
                        <a:t>Debugging</a:t>
                      </a:r>
                      <a:endParaRPr lang="en-US" sz="21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Native debugging tools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Native + web development debugging tools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Depends on the framework*</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1025234"/>
                  </a:ext>
                </a:extLst>
              </a:tr>
              <a:tr h="1223012">
                <a:tc>
                  <a:txBody>
                    <a:bodyPr/>
                    <a:lstStyle/>
                    <a:p>
                      <a:pPr algn="l" fontAlgn="t"/>
                      <a:r>
                        <a:rPr lang="en-US" sz="2100" b="0">
                          <a:solidFill>
                            <a:srgbClr val="000000"/>
                          </a:solidFill>
                          <a:effectLst/>
                          <a:latin typeface="GT-Eesti-Pro-Display-Medium"/>
                        </a:rPr>
                        <a:t>Cons</a:t>
                      </a:r>
                      <a:endParaRPr lang="en-US" sz="21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100">
                          <a:effectLst/>
                        </a:rPr>
                        <a:t>No multi-platform support</a:t>
                      </a:r>
                      <a:br>
                        <a:rPr lang="en-US" sz="2100">
                          <a:effectLst/>
                        </a:rPr>
                      </a:br>
                      <a:r>
                        <a:rPr lang="en-US" sz="2100">
                          <a:effectLst/>
                        </a:rPr>
                        <a:t>High dev costs if different OS support is needed</a:t>
                      </a:r>
                      <a:br>
                        <a:rPr lang="en-US" sz="2100">
                          <a:effectLst/>
                        </a:rPr>
                      </a:br>
                      <a:r>
                        <a:rPr lang="en-US" sz="2100">
                          <a:effectLst/>
                        </a:rPr>
                        <a:t>No code reuse</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100">
                          <a:effectLst/>
                        </a:rPr>
                        <a:t>Slower performance</a:t>
                      </a:r>
                      <a:br>
                        <a:rPr lang="en-US" sz="2100">
                          <a:effectLst/>
                        </a:rPr>
                      </a:br>
                      <a:r>
                        <a:rPr lang="en-US" sz="2100">
                          <a:effectLst/>
                        </a:rPr>
                        <a:t>Limited access to OS features</a:t>
                      </a:r>
                      <a:br>
                        <a:rPr lang="en-US" sz="2100">
                          <a:effectLst/>
                        </a:rPr>
                      </a:br>
                      <a:r>
                        <a:rPr lang="en-US" sz="2100">
                          <a:effectLst/>
                        </a:rPr>
                        <a:t>No interaction with other native apps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100">
                          <a:effectLst/>
                        </a:rPr>
                        <a:t>Slower performance</a:t>
                      </a:r>
                      <a:br>
                        <a:rPr lang="en-US" sz="2100">
                          <a:effectLst/>
                        </a:rPr>
                      </a:br>
                      <a:r>
                        <a:rPr lang="en-US" sz="2100">
                          <a:effectLst/>
                        </a:rPr>
                        <a:t>Limited access to OS features </a:t>
                      </a:r>
                      <a:br>
                        <a:rPr lang="en-US" sz="2100">
                          <a:effectLst/>
                        </a:rPr>
                      </a:br>
                      <a:r>
                        <a:rPr lang="en-US" sz="2100">
                          <a:effectLst/>
                        </a:rPr>
                        <a:t>(however, not as limited as for hybrid)</a:t>
                      </a:r>
                      <a:br>
                        <a:rPr lang="en-US" sz="2100">
                          <a:effectLst/>
                        </a:rPr>
                      </a:br>
                      <a:r>
                        <a:rPr lang="en-US" sz="2100">
                          <a:effectLst/>
                        </a:rPr>
                        <a:t>Poor interaction with other native apps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28089515"/>
                  </a:ext>
                </a:extLst>
              </a:tr>
              <a:tr h="663328">
                <a:tc>
                  <a:txBody>
                    <a:bodyPr/>
                    <a:lstStyle/>
                    <a:p>
                      <a:pPr algn="l" fontAlgn="t"/>
                      <a:r>
                        <a:rPr lang="en-US" sz="2100" b="0">
                          <a:solidFill>
                            <a:srgbClr val="000000"/>
                          </a:solidFill>
                          <a:effectLst/>
                          <a:latin typeface="GT-Eesti-Pro-Display-Medium"/>
                        </a:rPr>
                        <a:t>Codebase</a:t>
                      </a:r>
                      <a:endParaRPr lang="en-US" sz="2100">
                        <a:effectLst/>
                      </a:endParaRP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separate codebases - one per platform</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single codebase with potential platform-specific abilities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dirty="0">
                          <a:effectLst/>
                        </a:rPr>
                        <a:t>single codebase with potential platform-specific abilities</a:t>
                      </a:r>
                    </a:p>
                  </a:txBody>
                  <a:tcPr marL="51823" marR="51823" marT="51823" marB="51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2229531"/>
                  </a:ext>
                </a:extLst>
              </a:tr>
            </a:tbl>
          </a:graphicData>
        </a:graphic>
      </p:graphicFrame>
    </p:spTree>
    <p:extLst>
      <p:ext uri="{BB962C8B-B14F-4D97-AF65-F5344CB8AC3E}">
        <p14:creationId xmlns:p14="http://schemas.microsoft.com/office/powerpoint/2010/main" val="202855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570" y="388814"/>
            <a:ext cx="9903826" cy="338554"/>
          </a:xfrm>
          <a:prstGeom prst="rect">
            <a:avLst/>
          </a:prstGeom>
        </p:spPr>
        <p:txBody>
          <a:bodyPr spcFirstLastPara="1" vert="horz" wrap="square" lIns="0" tIns="0" rIns="0" bIns="0" rtlCol="0" anchor="ctr" anchorCtr="0">
            <a:spAutoFit/>
          </a:bodyPr>
          <a:lstStyle/>
          <a:p>
            <a:pPr marL="12700"/>
            <a:r>
              <a:rPr lang="en-US" sz="2200" spc="-5" dirty="0"/>
              <a:t>7. What to consider when choosing an approach to build a mobile app</a:t>
            </a:r>
            <a:endParaRPr sz="2200"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28</a:t>
            </a:fld>
            <a:endParaRPr spc="-5" dirty="0"/>
          </a:p>
        </p:txBody>
      </p:sp>
      <p:sp>
        <p:nvSpPr>
          <p:cNvPr id="6" name="object 3">
            <a:extLst>
              <a:ext uri="{FF2B5EF4-FFF2-40B4-BE49-F238E27FC236}">
                <a16:creationId xmlns:a16="http://schemas.microsoft.com/office/drawing/2014/main" id="{ADA8C90A-9578-4F97-9292-6663862FFD28}"/>
              </a:ext>
            </a:extLst>
          </p:cNvPr>
          <p:cNvSpPr txBox="1"/>
          <p:nvPr/>
        </p:nvSpPr>
        <p:spPr>
          <a:xfrm>
            <a:off x="1928889" y="1309495"/>
            <a:ext cx="8597507" cy="2585323"/>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Budget</a:t>
            </a:r>
          </a:p>
          <a:p>
            <a:pPr marL="469900" indent="-457200">
              <a:buSzPct val="43750"/>
              <a:buFont typeface="Wingdings" panose="05000000000000000000" pitchFamily="2" charset="2"/>
              <a:buChar char="q"/>
              <a:tabLst>
                <a:tab pos="335915" algn="l"/>
              </a:tabLst>
            </a:pPr>
            <a:r>
              <a:rPr lang="en-US" sz="2800" dirty="0">
                <a:solidFill>
                  <a:srgbClr val="004B00"/>
                </a:solidFill>
              </a:rPr>
              <a:t>Time to market</a:t>
            </a:r>
          </a:p>
          <a:p>
            <a:pPr marL="469900" indent="-457200">
              <a:buSzPct val="43750"/>
              <a:buFont typeface="Wingdings" panose="05000000000000000000" pitchFamily="2" charset="2"/>
              <a:buChar char="q"/>
              <a:tabLst>
                <a:tab pos="335915" algn="l"/>
              </a:tabLst>
            </a:pPr>
            <a:r>
              <a:rPr lang="en-US" sz="2800" dirty="0">
                <a:solidFill>
                  <a:srgbClr val="004B00"/>
                </a:solidFill>
              </a:rPr>
              <a:t>Reach (market coverage)</a:t>
            </a:r>
          </a:p>
          <a:p>
            <a:pPr marL="469900" indent="-457200">
              <a:buSzPct val="43750"/>
              <a:buFont typeface="Wingdings" panose="05000000000000000000" pitchFamily="2" charset="2"/>
              <a:buChar char="q"/>
              <a:tabLst>
                <a:tab pos="335915" algn="l"/>
              </a:tabLst>
            </a:pPr>
            <a:r>
              <a:rPr lang="en-US" sz="2800" dirty="0">
                <a:solidFill>
                  <a:srgbClr val="004B00"/>
                </a:solidFill>
              </a:rPr>
              <a:t>App performance</a:t>
            </a:r>
          </a:p>
          <a:p>
            <a:pPr marL="469900" indent="-457200">
              <a:buSzPct val="43750"/>
              <a:buFont typeface="Wingdings" panose="05000000000000000000" pitchFamily="2" charset="2"/>
              <a:buChar char="q"/>
              <a:tabLst>
                <a:tab pos="335915" algn="l"/>
              </a:tabLst>
            </a:pPr>
            <a:r>
              <a:rPr lang="en-US" sz="2800" dirty="0">
                <a:solidFill>
                  <a:srgbClr val="004B00"/>
                </a:solidFill>
              </a:rPr>
              <a:t>UI and UX</a:t>
            </a:r>
          </a:p>
          <a:p>
            <a:pPr marL="469900" indent="-457200">
              <a:buSzPct val="43750"/>
              <a:buFont typeface="Wingdings" panose="05000000000000000000" pitchFamily="2" charset="2"/>
              <a:buChar char="q"/>
              <a:tabLst>
                <a:tab pos="335915" algn="l"/>
              </a:tabLst>
            </a:pPr>
            <a:r>
              <a:rPr lang="en-US" sz="2800" dirty="0">
                <a:solidFill>
                  <a:srgbClr val="004B00"/>
                </a:solidFill>
              </a:rPr>
              <a:t>Functionality</a:t>
            </a:r>
          </a:p>
        </p:txBody>
      </p:sp>
    </p:spTree>
    <p:extLst>
      <p:ext uri="{BB962C8B-B14F-4D97-AF65-F5344CB8AC3E}">
        <p14:creationId xmlns:p14="http://schemas.microsoft.com/office/powerpoint/2010/main" val="2761680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268" y="304774"/>
            <a:ext cx="9977336" cy="430887"/>
          </a:xfrm>
          <a:prstGeom prst="rect">
            <a:avLst/>
          </a:prstGeom>
        </p:spPr>
        <p:txBody>
          <a:bodyPr spcFirstLastPara="1" vert="horz" wrap="square" lIns="0" tIns="0" rIns="0" bIns="0" rtlCol="0" anchor="ctr" anchorCtr="0">
            <a:spAutoFit/>
          </a:bodyPr>
          <a:lstStyle/>
          <a:p>
            <a:pPr marL="12700"/>
            <a:r>
              <a:rPr lang="en-US" spc="-5" dirty="0"/>
              <a:t>7. So, what’s your choice?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29</a:t>
            </a:fld>
            <a:endParaRPr spc="-5" dirty="0"/>
          </a:p>
        </p:txBody>
      </p:sp>
      <p:sp>
        <p:nvSpPr>
          <p:cNvPr id="6" name="object 3">
            <a:extLst>
              <a:ext uri="{FF2B5EF4-FFF2-40B4-BE49-F238E27FC236}">
                <a16:creationId xmlns:a16="http://schemas.microsoft.com/office/drawing/2014/main" id="{ADA8C90A-9578-4F97-9292-6663862FFD28}"/>
              </a:ext>
            </a:extLst>
          </p:cNvPr>
          <p:cNvSpPr txBox="1"/>
          <p:nvPr/>
        </p:nvSpPr>
        <p:spPr>
          <a:xfrm>
            <a:off x="1928889" y="1309494"/>
            <a:ext cx="8597507" cy="129266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Build a native app</a:t>
            </a:r>
          </a:p>
          <a:p>
            <a:pPr marL="469900" indent="-457200">
              <a:buSzPct val="43750"/>
              <a:buFont typeface="Wingdings" panose="05000000000000000000" pitchFamily="2" charset="2"/>
              <a:buChar char="q"/>
              <a:tabLst>
                <a:tab pos="335915" algn="l"/>
              </a:tabLst>
            </a:pPr>
            <a:r>
              <a:rPr lang="en-US" sz="2800" dirty="0">
                <a:solidFill>
                  <a:srgbClr val="004B00"/>
                </a:solidFill>
              </a:rPr>
              <a:t>Build a hybrid app</a:t>
            </a:r>
          </a:p>
          <a:p>
            <a:pPr marL="469900" indent="-457200">
              <a:buSzPct val="43750"/>
              <a:buFont typeface="Wingdings" panose="05000000000000000000" pitchFamily="2" charset="2"/>
              <a:buChar char="q"/>
              <a:tabLst>
                <a:tab pos="335915" algn="l"/>
              </a:tabLst>
            </a:pPr>
            <a:r>
              <a:rPr lang="en-US" sz="2800" dirty="0">
                <a:solidFill>
                  <a:srgbClr val="004B00"/>
                </a:solidFill>
              </a:rPr>
              <a:t>Build a cross-platform app</a:t>
            </a:r>
          </a:p>
        </p:txBody>
      </p:sp>
      <p:pic>
        <p:nvPicPr>
          <p:cNvPr id="6146" name="Picture 1" descr="native-development-1">
            <a:extLst>
              <a:ext uri="{FF2B5EF4-FFF2-40B4-BE49-F238E27FC236}">
                <a16:creationId xmlns:a16="http://schemas.microsoft.com/office/drawing/2014/main" id="{3C7147FB-FEB6-46D8-B91C-2A202694E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2" y="3128301"/>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2" descr="hybrid-development">
            <a:extLst>
              <a:ext uri="{FF2B5EF4-FFF2-40B4-BE49-F238E27FC236}">
                <a16:creationId xmlns:a16="http://schemas.microsoft.com/office/drawing/2014/main" id="{197D0E83-D03C-4112-885B-36BA85876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1" y="3090267"/>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3" descr="cross-platform-development">
            <a:extLst>
              <a:ext uri="{FF2B5EF4-FFF2-40B4-BE49-F238E27FC236}">
                <a16:creationId xmlns:a16="http://schemas.microsoft.com/office/drawing/2014/main" id="{6773F41D-6540-49D1-A5BC-5CBE3A9B98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090267"/>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7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65" y="331670"/>
            <a:ext cx="9948584" cy="430887"/>
          </a:xfrm>
          <a:prstGeom prst="rect">
            <a:avLst/>
          </a:prstGeom>
        </p:spPr>
        <p:txBody>
          <a:bodyPr spcFirstLastPara="1" vert="horz" wrap="square" lIns="0" tIns="0" rIns="0" bIns="0" rtlCol="0" anchor="ctr" anchorCtr="0">
            <a:spAutoFit/>
          </a:bodyPr>
          <a:lstStyle/>
          <a:p>
            <a:pPr marL="12700"/>
            <a:r>
              <a:rPr spc="-5" dirty="0"/>
              <a:t>1.1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3</a:t>
            </a:fld>
            <a:endParaRPr spc="-5" dirty="0"/>
          </a:p>
        </p:txBody>
      </p:sp>
      <p:sp>
        <p:nvSpPr>
          <p:cNvPr id="6" name="object 3"/>
          <p:cNvSpPr txBox="1"/>
          <p:nvPr/>
        </p:nvSpPr>
        <p:spPr>
          <a:xfrm>
            <a:off x="1071665" y="1059744"/>
            <a:ext cx="9531484" cy="502958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3200" dirty="0">
                <a:solidFill>
                  <a:srgbClr val="004B00"/>
                </a:solidFill>
              </a:rPr>
              <a:t>Going native is the way most product owners dream of</a:t>
            </a:r>
          </a:p>
          <a:p>
            <a:pPr marL="927100" lvl="1" indent="-457200">
              <a:buSzPct val="43750"/>
              <a:buFont typeface="Wingdings" panose="05000000000000000000" pitchFamily="2" charset="2"/>
              <a:buChar char="q"/>
              <a:tabLst>
                <a:tab pos="335915" algn="l"/>
              </a:tabLst>
            </a:pPr>
            <a:r>
              <a:rPr lang="en-US" sz="3200" dirty="0">
                <a:solidFill>
                  <a:srgbClr val="004B00"/>
                </a:solidFill>
              </a:rPr>
              <a:t>high performance</a:t>
            </a:r>
          </a:p>
          <a:p>
            <a:pPr marL="927100" lvl="1" indent="-457200">
              <a:buSzPct val="43750"/>
              <a:buFont typeface="Wingdings" panose="05000000000000000000" pitchFamily="2" charset="2"/>
              <a:buChar char="q"/>
              <a:tabLst>
                <a:tab pos="335915" algn="l"/>
              </a:tabLst>
            </a:pPr>
            <a:r>
              <a:rPr lang="en-US" sz="3200" dirty="0">
                <a:solidFill>
                  <a:srgbClr val="004B00"/>
                </a:solidFill>
              </a:rPr>
              <a:t>tailored-to-the-platform UX</a:t>
            </a:r>
          </a:p>
          <a:p>
            <a:pPr marL="469900" indent="-457200">
              <a:lnSpc>
                <a:spcPts val="3710"/>
              </a:lnSpc>
              <a:buSzPct val="43750"/>
              <a:buFont typeface="Wingdings" panose="05000000000000000000" pitchFamily="2" charset="2"/>
              <a:buChar char="q"/>
              <a:tabLst>
                <a:tab pos="335915" algn="l"/>
              </a:tabLst>
            </a:pPr>
            <a:r>
              <a:rPr lang="en-US" sz="3200" dirty="0">
                <a:solidFill>
                  <a:schemeClr val="accent1">
                    <a:lumMod val="75000"/>
                  </a:schemeClr>
                </a:solidFill>
              </a:rPr>
              <a:t>But</a:t>
            </a:r>
            <a:r>
              <a:rPr lang="en-US" sz="3200" dirty="0"/>
              <a:t>:</a:t>
            </a:r>
          </a:p>
          <a:p>
            <a:pPr marL="927100" lvl="1" indent="-457200">
              <a:buSzPct val="43750"/>
              <a:buFont typeface="Wingdings" panose="05000000000000000000" pitchFamily="2" charset="2"/>
              <a:buChar char="q"/>
              <a:tabLst>
                <a:tab pos="335915" algn="l"/>
              </a:tabLst>
            </a:pPr>
            <a:r>
              <a:rPr lang="en-US" sz="2800" spc="-5" dirty="0">
                <a:solidFill>
                  <a:srgbClr val="004B00"/>
                </a:solidFill>
              </a:rPr>
              <a:t>fits one platform only</a:t>
            </a:r>
          </a:p>
          <a:p>
            <a:pPr marL="927100" lvl="1" indent="-457200">
              <a:buSzPct val="43750"/>
              <a:buFont typeface="Wingdings" panose="05000000000000000000" pitchFamily="2" charset="2"/>
              <a:buChar char="q"/>
              <a:tabLst>
                <a:tab pos="335915" algn="l"/>
              </a:tabLst>
            </a:pPr>
            <a:r>
              <a:rPr lang="en-US" sz="2800" dirty="0">
                <a:solidFill>
                  <a:schemeClr val="accent1">
                    <a:lumMod val="50000"/>
                  </a:schemeClr>
                </a:solidFill>
              </a:rPr>
              <a:t>Java or since recently Kotlin for Android, and Swift/Objective-C for iOS</a:t>
            </a:r>
          </a:p>
          <a:p>
            <a:pPr marL="927100" lvl="1" indent="-457200">
              <a:buSzPct val="43750"/>
              <a:buFont typeface="Wingdings" panose="05000000000000000000" pitchFamily="2" charset="2"/>
              <a:buChar char="q"/>
              <a:tabLst>
                <a:tab pos="335915" algn="l"/>
              </a:tabLst>
            </a:pPr>
            <a:r>
              <a:rPr lang="en-US" sz="2800" dirty="0">
                <a:solidFill>
                  <a:srgbClr val="FF0000"/>
                </a:solidFill>
              </a:rPr>
              <a:t>cost</a:t>
            </a:r>
            <a:r>
              <a:rPr lang="en-US" sz="2800" dirty="0">
                <a:solidFill>
                  <a:schemeClr val="accent2"/>
                </a:solidFill>
              </a:rPr>
              <a:t>-consuming =&gt; the</a:t>
            </a:r>
            <a:r>
              <a:rPr lang="en-US" sz="2800" dirty="0">
                <a:solidFill>
                  <a:schemeClr val="tx2"/>
                </a:solidFill>
              </a:rPr>
              <a:t> </a:t>
            </a:r>
            <a:r>
              <a:rPr lang="en-US" sz="2800" dirty="0">
                <a:solidFill>
                  <a:srgbClr val="FF0000"/>
                </a:solidFill>
              </a:rPr>
              <a:t>cost</a:t>
            </a:r>
            <a:r>
              <a:rPr lang="en-US" sz="2800" dirty="0">
                <a:solidFill>
                  <a:schemeClr val="tx2"/>
                </a:solidFill>
              </a:rPr>
              <a:t> </a:t>
            </a:r>
            <a:r>
              <a:rPr lang="en-US" sz="2800" dirty="0">
                <a:solidFill>
                  <a:schemeClr val="accent2"/>
                </a:solidFill>
              </a:rPr>
              <a:t>is the key distinction of native vs. hybrid app development</a:t>
            </a:r>
          </a:p>
          <a:p>
            <a:pPr marL="927100" lvl="1" indent="-457200">
              <a:buSzPct val="43750"/>
              <a:buFont typeface="Wingdings" panose="05000000000000000000" pitchFamily="2" charset="2"/>
              <a:buChar char="q"/>
              <a:tabLst>
                <a:tab pos="335915" algn="l"/>
              </a:tabLst>
            </a:pPr>
            <a:r>
              <a:rPr lang="en-US" sz="2800" b="1" dirty="0">
                <a:solidFill>
                  <a:schemeClr val="accent2"/>
                </a:solidFill>
              </a:rPr>
              <a:t>Wide marketplace </a:t>
            </a:r>
            <a:r>
              <a:rPr lang="en-US" sz="2800" dirty="0">
                <a:solidFill>
                  <a:schemeClr val="accent2"/>
                </a:solidFill>
              </a:rPr>
              <a:t>or </a:t>
            </a:r>
            <a:r>
              <a:rPr lang="en-US" sz="2800" b="1" dirty="0">
                <a:solidFill>
                  <a:schemeClr val="accent2"/>
                </a:solidFill>
              </a:rPr>
              <a:t>making the profit</a:t>
            </a:r>
            <a:endParaRPr lang="en-US" sz="4400" b="1" dirty="0">
              <a:solidFill>
                <a:schemeClr val="accent2"/>
              </a:solidFill>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8914" y="304774"/>
            <a:ext cx="9924779" cy="430887"/>
          </a:xfrm>
          <a:prstGeom prst="rect">
            <a:avLst/>
          </a:prstGeom>
        </p:spPr>
        <p:txBody>
          <a:bodyPr spcFirstLastPara="1" vert="horz" wrap="square" lIns="0" tIns="0" rIns="0" bIns="0" rtlCol="0" anchor="ctr" anchorCtr="0">
            <a:spAutoFit/>
          </a:bodyPr>
          <a:lstStyle/>
          <a:p>
            <a:pPr marL="12700"/>
            <a:r>
              <a:rPr lang="en-US" spc="-5" dirty="0"/>
              <a:t>Questions?</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30</a:t>
            </a:fld>
            <a:endParaRPr spc="-5"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028" y="1524001"/>
            <a:ext cx="5752141" cy="50273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6428" y="1550412"/>
            <a:ext cx="5239481" cy="23815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8186" y="327446"/>
            <a:ext cx="9858210" cy="430887"/>
          </a:xfrm>
          <a:prstGeom prst="rect">
            <a:avLst/>
          </a:prstGeom>
        </p:spPr>
        <p:txBody>
          <a:bodyPr spcFirstLastPara="1" vert="horz" wrap="square" lIns="0" tIns="0" rIns="0" bIns="0" rtlCol="0" anchor="ctr" anchorCtr="0">
            <a:spAutoFit/>
          </a:bodyPr>
          <a:lstStyle/>
          <a:p>
            <a:pPr marL="12700"/>
            <a:r>
              <a:rPr spc="-5" dirty="0"/>
              <a:t>1.</a:t>
            </a:r>
            <a:r>
              <a:rPr lang="en-US" spc="-5" dirty="0"/>
              <a:t>2</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4</a:t>
            </a:fld>
            <a:endParaRPr spc="-5" dirty="0"/>
          </a:p>
        </p:txBody>
      </p:sp>
      <p:sp>
        <p:nvSpPr>
          <p:cNvPr id="6" name="object 3"/>
          <p:cNvSpPr txBox="1"/>
          <p:nvPr/>
        </p:nvSpPr>
        <p:spPr>
          <a:xfrm>
            <a:off x="1168725" y="1221360"/>
            <a:ext cx="9451535" cy="4044697"/>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4000" dirty="0">
                <a:solidFill>
                  <a:srgbClr val="004B00"/>
                </a:solidFill>
              </a:rPr>
              <a:t>Engineers get access to the device’s full feature set</a:t>
            </a:r>
          </a:p>
          <a:p>
            <a:pPr marL="927100" lvl="1" indent="-457200">
              <a:buSzPct val="43750"/>
              <a:buFont typeface="Wingdings" panose="05000000000000000000" pitchFamily="2" charset="2"/>
              <a:buChar char="q"/>
              <a:tabLst>
                <a:tab pos="335915" algn="l"/>
              </a:tabLst>
            </a:pPr>
            <a:r>
              <a:rPr lang="en-US" sz="4000" dirty="0">
                <a:solidFill>
                  <a:srgbClr val="004B00"/>
                </a:solidFill>
              </a:rPr>
              <a:t>memory management</a:t>
            </a:r>
          </a:p>
          <a:p>
            <a:pPr marL="927100" lvl="1" indent="-457200">
              <a:buSzPct val="43750"/>
              <a:buFont typeface="Wingdings" panose="05000000000000000000" pitchFamily="2" charset="2"/>
              <a:buChar char="q"/>
              <a:tabLst>
                <a:tab pos="335915" algn="l"/>
              </a:tabLst>
            </a:pPr>
            <a:r>
              <a:rPr lang="en-US" sz="4000" dirty="0">
                <a:solidFill>
                  <a:srgbClr val="004B00"/>
                </a:solidFill>
              </a:rPr>
              <a:t>complex networking</a:t>
            </a:r>
          </a:p>
          <a:p>
            <a:pPr marL="469900" indent="-457200">
              <a:lnSpc>
                <a:spcPts val="3710"/>
              </a:lnSpc>
              <a:buSzPct val="43750"/>
              <a:buFont typeface="Wingdings" panose="05000000000000000000" pitchFamily="2" charset="2"/>
              <a:buChar char="q"/>
              <a:tabLst>
                <a:tab pos="335915" algn="l"/>
              </a:tabLst>
            </a:pPr>
            <a:r>
              <a:rPr lang="en-US" sz="4000" dirty="0">
                <a:solidFill>
                  <a:schemeClr val="accent1">
                    <a:lumMod val="75000"/>
                  </a:schemeClr>
                </a:solidFill>
              </a:rPr>
              <a:t>The biggest challenge is</a:t>
            </a:r>
            <a:r>
              <a:rPr lang="en-US" sz="4000" dirty="0"/>
              <a:t>:</a:t>
            </a:r>
          </a:p>
          <a:p>
            <a:pPr marL="927100" lvl="1" indent="-457200">
              <a:buSzPct val="43750"/>
              <a:buFont typeface="Wingdings" panose="05000000000000000000" pitchFamily="2" charset="2"/>
              <a:buChar char="q"/>
              <a:tabLst>
                <a:tab pos="335915" algn="l"/>
              </a:tabLst>
            </a:pPr>
            <a:r>
              <a:rPr lang="en-US" sz="3600" spc="-5" dirty="0">
                <a:solidFill>
                  <a:srgbClr val="004B00"/>
                </a:solidFill>
              </a:rPr>
              <a:t>run the app on two or more platforms</a:t>
            </a:r>
          </a:p>
          <a:p>
            <a:pPr marL="927100" lvl="1" indent="-457200">
              <a:buSzPct val="43750"/>
              <a:buFont typeface="Wingdings" panose="05000000000000000000" pitchFamily="2" charset="2"/>
              <a:buChar char="q"/>
              <a:tabLst>
                <a:tab pos="335915" algn="l"/>
              </a:tabLst>
            </a:pPr>
            <a:r>
              <a:rPr lang="en-US" sz="3600" dirty="0">
                <a:solidFill>
                  <a:schemeClr val="accent1">
                    <a:lumMod val="50000"/>
                  </a:schemeClr>
                </a:solidFill>
              </a:rPr>
              <a:t>need to make separate codebases</a:t>
            </a:r>
          </a:p>
        </p:txBody>
      </p:sp>
    </p:spTree>
    <p:extLst>
      <p:ext uri="{BB962C8B-B14F-4D97-AF65-F5344CB8AC3E}">
        <p14:creationId xmlns:p14="http://schemas.microsoft.com/office/powerpoint/2010/main" val="257051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92" y="304774"/>
            <a:ext cx="9862104" cy="430887"/>
          </a:xfrm>
          <a:prstGeom prst="rect">
            <a:avLst/>
          </a:prstGeom>
        </p:spPr>
        <p:txBody>
          <a:bodyPr spcFirstLastPara="1" vert="horz" wrap="square" lIns="0" tIns="0" rIns="0" bIns="0" rtlCol="0" anchor="ctr" anchorCtr="0">
            <a:spAutoFit/>
          </a:bodyPr>
          <a:lstStyle/>
          <a:p>
            <a:pPr marL="12700"/>
            <a:r>
              <a:rPr spc="-5" dirty="0"/>
              <a:t>1.</a:t>
            </a:r>
            <a:r>
              <a:rPr lang="en-US" spc="-5" dirty="0"/>
              <a:t>3</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5</a:t>
            </a:fld>
            <a:endParaRPr spc="-5" dirty="0"/>
          </a:p>
        </p:txBody>
      </p:sp>
      <p:sp>
        <p:nvSpPr>
          <p:cNvPr id="6" name="object 3"/>
          <p:cNvSpPr txBox="1"/>
          <p:nvPr/>
        </p:nvSpPr>
        <p:spPr>
          <a:xfrm>
            <a:off x="1928889" y="1309494"/>
            <a:ext cx="8597507" cy="3016210"/>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800" dirty="0">
                <a:solidFill>
                  <a:srgbClr val="004B00"/>
                </a:solidFill>
              </a:rPr>
              <a:t>Native Apps Have The Best Performance</a:t>
            </a:r>
          </a:p>
          <a:p>
            <a:pPr marL="469900" indent="-457200">
              <a:buSzPct val="43750"/>
              <a:buFont typeface="Wingdings" panose="05000000000000000000" pitchFamily="2" charset="2"/>
              <a:buChar char="q"/>
              <a:tabLst>
                <a:tab pos="335915" algn="l"/>
              </a:tabLst>
            </a:pPr>
            <a:r>
              <a:rPr lang="en-US" sz="2800" dirty="0">
                <a:solidFill>
                  <a:srgbClr val="004B00"/>
                </a:solidFill>
              </a:rPr>
              <a:t>Native Apps Are More Secure</a:t>
            </a:r>
          </a:p>
          <a:p>
            <a:pPr marL="469900" indent="-457200">
              <a:buSzPct val="43750"/>
              <a:buFont typeface="Wingdings" panose="05000000000000000000" pitchFamily="2" charset="2"/>
              <a:buChar char="q"/>
              <a:tabLst>
                <a:tab pos="335915" algn="l"/>
              </a:tabLst>
            </a:pPr>
            <a:r>
              <a:rPr lang="en-US" sz="2800" dirty="0">
                <a:solidFill>
                  <a:srgbClr val="004B00"/>
                </a:solidFill>
              </a:rPr>
              <a:t>Native Apps Are More Interactive And Intuitive</a:t>
            </a:r>
          </a:p>
          <a:p>
            <a:pPr marL="469900" indent="-457200">
              <a:buSzPct val="43750"/>
              <a:buFont typeface="Wingdings" panose="05000000000000000000" pitchFamily="2" charset="2"/>
              <a:buChar char="q"/>
              <a:tabLst>
                <a:tab pos="335915" algn="l"/>
              </a:tabLst>
            </a:pPr>
            <a:r>
              <a:rPr lang="en-US" sz="2800" dirty="0">
                <a:solidFill>
                  <a:srgbClr val="004B00"/>
                </a:solidFill>
              </a:rPr>
              <a:t>Native Apps Allow Developers to Access the Full Feature Set of Devices</a:t>
            </a:r>
          </a:p>
          <a:p>
            <a:pPr marL="469900" indent="-457200">
              <a:buSzPct val="43750"/>
              <a:buFont typeface="Wingdings" panose="05000000000000000000" pitchFamily="2" charset="2"/>
              <a:buChar char="q"/>
              <a:tabLst>
                <a:tab pos="335915" algn="l"/>
              </a:tabLst>
            </a:pPr>
            <a:r>
              <a:rPr lang="en-US" sz="2800" dirty="0">
                <a:solidFill>
                  <a:srgbClr val="004B00"/>
                </a:solidFill>
              </a:rPr>
              <a:t>Native App Development Tends to Have Fewer Bugs During Development</a:t>
            </a:r>
          </a:p>
        </p:txBody>
      </p:sp>
    </p:spTree>
    <p:extLst>
      <p:ext uri="{BB962C8B-B14F-4D97-AF65-F5344CB8AC3E}">
        <p14:creationId xmlns:p14="http://schemas.microsoft.com/office/powerpoint/2010/main" val="234388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02784"/>
            <a:ext cx="9921562" cy="430887"/>
          </a:xfrm>
          <a:prstGeom prst="rect">
            <a:avLst/>
          </a:prstGeom>
        </p:spPr>
        <p:txBody>
          <a:bodyPr spcFirstLastPara="1" vert="horz" wrap="square" lIns="0" tIns="0" rIns="0" bIns="0" rtlCol="0" anchor="ctr" anchorCtr="0">
            <a:spAutoFit/>
          </a:bodyPr>
          <a:lstStyle/>
          <a:p>
            <a:pPr marL="12700"/>
            <a:r>
              <a:rPr lang="en-US" spc="-5" dirty="0"/>
              <a:t>1</a:t>
            </a:r>
            <a:r>
              <a:rPr spc="-5" dirty="0"/>
              <a:t>.</a:t>
            </a:r>
            <a:r>
              <a:rPr lang="en-US" spc="-5" dirty="0"/>
              <a:t>4</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6</a:t>
            </a:fld>
            <a:endParaRPr spc="-5" dirty="0"/>
          </a:p>
        </p:txBody>
      </p:sp>
      <p:sp>
        <p:nvSpPr>
          <p:cNvPr id="6" name="object 3"/>
          <p:cNvSpPr txBox="1"/>
          <p:nvPr/>
        </p:nvSpPr>
        <p:spPr>
          <a:xfrm>
            <a:off x="1928889" y="1309494"/>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Tools to use:</a:t>
            </a:r>
          </a:p>
        </p:txBody>
      </p:sp>
      <p:pic>
        <p:nvPicPr>
          <p:cNvPr id="4" name="Picture 3">
            <a:extLst>
              <a:ext uri="{FF2B5EF4-FFF2-40B4-BE49-F238E27FC236}">
                <a16:creationId xmlns:a16="http://schemas.microsoft.com/office/drawing/2014/main" id="{19831C6A-E640-41FE-A074-9D12D509D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652" y="2041098"/>
            <a:ext cx="7306695" cy="2105319"/>
          </a:xfrm>
          <a:prstGeom prst="rect">
            <a:avLst/>
          </a:prstGeom>
        </p:spPr>
      </p:pic>
      <p:sp>
        <p:nvSpPr>
          <p:cNvPr id="7" name="object 3">
            <a:extLst>
              <a:ext uri="{FF2B5EF4-FFF2-40B4-BE49-F238E27FC236}">
                <a16:creationId xmlns:a16="http://schemas.microsoft.com/office/drawing/2014/main" id="{AFAD192A-1AF1-41A5-855F-AC2249941036}"/>
              </a:ext>
            </a:extLst>
          </p:cNvPr>
          <p:cNvSpPr txBox="1"/>
          <p:nvPr/>
        </p:nvSpPr>
        <p:spPr>
          <a:xfrm>
            <a:off x="1968892" y="4278868"/>
            <a:ext cx="8597507" cy="369332"/>
          </a:xfrm>
          <a:prstGeom prst="rect">
            <a:avLst/>
          </a:prstGeom>
        </p:spPr>
        <p:txBody>
          <a:bodyPr vert="horz" wrap="square" lIns="0" tIns="0" rIns="0" bIns="0" rtlCol="0">
            <a:spAutoFit/>
          </a:bodyPr>
          <a:lstStyle/>
          <a:p>
            <a:pPr marL="469900" indent="-457200">
              <a:buSzPct val="43750"/>
              <a:buFont typeface="Wingdings" panose="05000000000000000000" pitchFamily="2" charset="2"/>
              <a:buChar char="q"/>
              <a:tabLst>
                <a:tab pos="335915" algn="l"/>
              </a:tabLst>
            </a:pPr>
            <a:r>
              <a:rPr lang="en-US" sz="2400" dirty="0">
                <a:solidFill>
                  <a:schemeClr val="accent1">
                    <a:lumMod val="50000"/>
                  </a:schemeClr>
                </a:solidFill>
              </a:rPr>
              <a:t>Examples:</a:t>
            </a:r>
          </a:p>
        </p:txBody>
      </p:sp>
      <p:pic>
        <p:nvPicPr>
          <p:cNvPr id="9" name="Picture 8">
            <a:extLst>
              <a:ext uri="{FF2B5EF4-FFF2-40B4-BE49-F238E27FC236}">
                <a16:creationId xmlns:a16="http://schemas.microsoft.com/office/drawing/2014/main" id="{09450662-252A-4836-BAAA-D39D7EF6D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1" y="4686373"/>
            <a:ext cx="3677163" cy="1724266"/>
          </a:xfrm>
          <a:prstGeom prst="rect">
            <a:avLst/>
          </a:prstGeom>
        </p:spPr>
      </p:pic>
    </p:spTree>
    <p:extLst>
      <p:ext uri="{BB962C8B-B14F-4D97-AF65-F5344CB8AC3E}">
        <p14:creationId xmlns:p14="http://schemas.microsoft.com/office/powerpoint/2010/main" val="121818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02784"/>
            <a:ext cx="9921562" cy="430887"/>
          </a:xfrm>
          <a:prstGeom prst="rect">
            <a:avLst/>
          </a:prstGeom>
        </p:spPr>
        <p:txBody>
          <a:bodyPr spcFirstLastPara="1" vert="horz" wrap="square" lIns="0" tIns="0" rIns="0" bIns="0" rtlCol="0" anchor="ctr" anchorCtr="0">
            <a:spAutoFit/>
          </a:bodyPr>
          <a:lstStyle/>
          <a:p>
            <a:pPr marL="12700"/>
            <a:r>
              <a:rPr lang="en-US" spc="-5" dirty="0"/>
              <a:t>1</a:t>
            </a:r>
            <a:r>
              <a:rPr spc="-5" dirty="0"/>
              <a:t>.</a:t>
            </a:r>
            <a:r>
              <a:rPr lang="en-US" spc="-5" dirty="0"/>
              <a:t>4</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7</a:t>
            </a:fld>
            <a:endParaRPr spc="-5" dirty="0"/>
          </a:p>
        </p:txBody>
      </p:sp>
      <p:sp>
        <p:nvSpPr>
          <p:cNvPr id="10" name="TextBox 9">
            <a:extLst>
              <a:ext uri="{FF2B5EF4-FFF2-40B4-BE49-F238E27FC236}">
                <a16:creationId xmlns:a16="http://schemas.microsoft.com/office/drawing/2014/main" id="{0885360C-1E69-4E26-A518-B6FF16456874}"/>
              </a:ext>
            </a:extLst>
          </p:cNvPr>
          <p:cNvSpPr txBox="1"/>
          <p:nvPr/>
        </p:nvSpPr>
        <p:spPr>
          <a:xfrm>
            <a:off x="877393" y="1003485"/>
            <a:ext cx="9280180" cy="5262979"/>
          </a:xfrm>
          <a:prstGeom prst="rect">
            <a:avLst/>
          </a:prstGeom>
          <a:noFill/>
        </p:spPr>
        <p:txBody>
          <a:bodyPr wrap="square">
            <a:spAutoFit/>
          </a:bodyPr>
          <a:lstStyle/>
          <a:p>
            <a:pPr algn="l"/>
            <a:r>
              <a:rPr lang="en-US" sz="2800" b="1" i="0" dirty="0">
                <a:solidFill>
                  <a:srgbClr val="292929"/>
                </a:solidFill>
                <a:effectLst/>
                <a:latin typeface="Times New Roman" panose="02020603050405020304" pitchFamily="18" charset="0"/>
                <a:cs typeface="Times New Roman" panose="02020603050405020304" pitchFamily="18" charset="0"/>
              </a:rPr>
              <a:t>Android (Java)</a:t>
            </a:r>
          </a:p>
          <a:p>
            <a:pPr marL="457200" indent="-457200" algn="l">
              <a:buFontTx/>
              <a:buChar char="-"/>
            </a:pPr>
            <a:r>
              <a:rPr lang="en-US" sz="2800" b="0" i="0" dirty="0">
                <a:solidFill>
                  <a:srgbClr val="292929"/>
                </a:solidFill>
                <a:effectLst/>
                <a:latin typeface="Times New Roman" panose="02020603050405020304" pitchFamily="18" charset="0"/>
                <a:cs typeface="Times New Roman" panose="02020603050405020304" pitchFamily="18" charset="0"/>
              </a:rPr>
              <a:t>JAVA is one of the most sought-after programming languages which offer a vibrant spectrum of features.</a:t>
            </a:r>
          </a:p>
          <a:p>
            <a:pPr marL="457200" indent="-457200" algn="l">
              <a:buFontTx/>
              <a:buChar char="-"/>
            </a:pPr>
            <a:r>
              <a:rPr lang="en-US" sz="2800" b="0" i="0" dirty="0">
                <a:solidFill>
                  <a:srgbClr val="292929"/>
                </a:solidFill>
                <a:effectLst/>
                <a:latin typeface="Times New Roman" panose="02020603050405020304" pitchFamily="18" charset="0"/>
                <a:cs typeface="Times New Roman" panose="02020603050405020304" pitchFamily="18" charset="0"/>
              </a:rPr>
              <a:t>JAVA is contemplated to be the best language for </a:t>
            </a:r>
            <a:r>
              <a:rPr lang="en-US" sz="2800" b="0" i="0" u="none" strike="noStrike" dirty="0">
                <a:solidFill>
                  <a:srgbClr val="292929"/>
                </a:solidFill>
                <a:effectLst/>
                <a:latin typeface="Times New Roman" panose="02020603050405020304" pitchFamily="18" charset="0"/>
                <a:cs typeface="Times New Roman" panose="02020603050405020304" pitchFamily="18" charset="0"/>
                <a:hlinkClick r:id="rId3"/>
              </a:rPr>
              <a:t>Android development</a:t>
            </a:r>
            <a:r>
              <a:rPr lang="en-US" sz="2800" b="0" i="0" dirty="0">
                <a:solidFill>
                  <a:srgbClr val="292929"/>
                </a:solidFill>
                <a:effectLst/>
                <a:latin typeface="Times New Roman" panose="02020603050405020304" pitchFamily="18" charset="0"/>
                <a:cs typeface="Times New Roman" panose="02020603050405020304" pitchFamily="18" charset="0"/>
              </a:rPr>
              <a:t>. </a:t>
            </a:r>
          </a:p>
          <a:p>
            <a:pPr marL="457200" indent="-457200" algn="l">
              <a:buFontTx/>
              <a:buChar char="-"/>
            </a:pPr>
            <a:r>
              <a:rPr lang="en-US" sz="2800" b="0" i="0" dirty="0">
                <a:solidFill>
                  <a:srgbClr val="292929"/>
                </a:solidFill>
                <a:effectLst/>
                <a:latin typeface="Times New Roman" panose="02020603050405020304" pitchFamily="18" charset="0"/>
                <a:cs typeface="Times New Roman" panose="02020603050405020304" pitchFamily="18" charset="0"/>
              </a:rPr>
              <a:t>What makes JAVA dynamic is the object-oriented paradigm which it follows. </a:t>
            </a:r>
          </a:p>
          <a:p>
            <a:pPr marL="457200" indent="-457200" algn="l">
              <a:buFontTx/>
              <a:buChar char="-"/>
            </a:pPr>
            <a:r>
              <a:rPr lang="en-US" sz="2800" b="0" i="0" dirty="0">
                <a:solidFill>
                  <a:srgbClr val="292929"/>
                </a:solidFill>
                <a:effectLst/>
                <a:latin typeface="Times New Roman" panose="02020603050405020304" pitchFamily="18" charset="0"/>
                <a:cs typeface="Times New Roman" panose="02020603050405020304" pitchFamily="18" charset="0"/>
              </a:rPr>
              <a:t>Flexibility, versatility, portability, and platform-independence are some of the traits which work in support of JAVA. </a:t>
            </a:r>
          </a:p>
          <a:p>
            <a:pPr marL="457200" indent="-457200" algn="l">
              <a:buFontTx/>
              <a:buChar char="-"/>
            </a:pPr>
            <a:r>
              <a:rPr lang="en-US" sz="2800" b="0" i="0" dirty="0">
                <a:solidFill>
                  <a:srgbClr val="292929"/>
                </a:solidFill>
                <a:effectLst/>
                <a:latin typeface="Times New Roman" panose="02020603050405020304" pitchFamily="18" charset="0"/>
                <a:cs typeface="Times New Roman" panose="02020603050405020304" pitchFamily="18" charset="0"/>
              </a:rPr>
              <a:t>It works well for cross-platform app development as well. It also has efficient open-source development tools.</a:t>
            </a:r>
          </a:p>
        </p:txBody>
      </p:sp>
    </p:spTree>
    <p:extLst>
      <p:ext uri="{BB962C8B-B14F-4D97-AF65-F5344CB8AC3E}">
        <p14:creationId xmlns:p14="http://schemas.microsoft.com/office/powerpoint/2010/main" val="53444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02784"/>
            <a:ext cx="9921562" cy="430887"/>
          </a:xfrm>
          <a:prstGeom prst="rect">
            <a:avLst/>
          </a:prstGeom>
        </p:spPr>
        <p:txBody>
          <a:bodyPr spcFirstLastPara="1" vert="horz" wrap="square" lIns="0" tIns="0" rIns="0" bIns="0" rtlCol="0" anchor="ctr" anchorCtr="0">
            <a:spAutoFit/>
          </a:bodyPr>
          <a:lstStyle/>
          <a:p>
            <a:pPr marL="12700"/>
            <a:r>
              <a:rPr lang="en-US" spc="-5" dirty="0"/>
              <a:t>1</a:t>
            </a:r>
            <a:r>
              <a:rPr spc="-5" dirty="0"/>
              <a:t>.</a:t>
            </a:r>
            <a:r>
              <a:rPr lang="en-US" spc="-5" dirty="0"/>
              <a:t>4</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8</a:t>
            </a:fld>
            <a:endParaRPr spc="-5" dirty="0"/>
          </a:p>
        </p:txBody>
      </p:sp>
      <p:sp>
        <p:nvSpPr>
          <p:cNvPr id="10" name="TextBox 9">
            <a:extLst>
              <a:ext uri="{FF2B5EF4-FFF2-40B4-BE49-F238E27FC236}">
                <a16:creationId xmlns:a16="http://schemas.microsoft.com/office/drawing/2014/main" id="{0885360C-1E69-4E26-A518-B6FF16456874}"/>
              </a:ext>
            </a:extLst>
          </p:cNvPr>
          <p:cNvSpPr txBox="1"/>
          <p:nvPr/>
        </p:nvSpPr>
        <p:spPr>
          <a:xfrm>
            <a:off x="877393" y="1003485"/>
            <a:ext cx="9689006" cy="5570756"/>
          </a:xfrm>
          <a:prstGeom prst="rect">
            <a:avLst/>
          </a:prstGeom>
          <a:noFill/>
        </p:spPr>
        <p:txBody>
          <a:bodyPr wrap="square">
            <a:spAutoFit/>
          </a:bodyPr>
          <a:lstStyle/>
          <a:p>
            <a:pPr algn="l"/>
            <a:r>
              <a:rPr lang="en-US" sz="3200" b="1" i="0" dirty="0">
                <a:solidFill>
                  <a:srgbClr val="292929"/>
                </a:solidFill>
                <a:effectLst/>
                <a:latin typeface="medium-content-sans-serif-font"/>
              </a:rPr>
              <a:t>Kotlin</a:t>
            </a:r>
          </a:p>
          <a:p>
            <a:pPr marL="457200" indent="-457200" algn="l">
              <a:buFontTx/>
              <a:buChar char="-"/>
            </a:pPr>
            <a:r>
              <a:rPr lang="en-US" sz="3200" b="0" i="0" dirty="0">
                <a:solidFill>
                  <a:srgbClr val="292929"/>
                </a:solidFill>
                <a:effectLst/>
                <a:latin typeface="medium-content-serif-font"/>
              </a:rPr>
              <a:t>Kotlin is a statically typed programming language that was developed to overrule the shortcomings of JAVA for Android app development. </a:t>
            </a:r>
          </a:p>
          <a:p>
            <a:pPr marL="457200" indent="-457200" algn="l">
              <a:buFontTx/>
              <a:buChar char="-"/>
            </a:pPr>
            <a:r>
              <a:rPr lang="en-US" sz="3200" b="0" i="0" dirty="0">
                <a:solidFill>
                  <a:srgbClr val="292929"/>
                </a:solidFill>
                <a:effectLst/>
                <a:latin typeface="medium-content-serif-font"/>
              </a:rPr>
              <a:t>Kotlin can be used in combination with JAVA to make more efficient and high-performance apps.</a:t>
            </a:r>
          </a:p>
          <a:p>
            <a:pPr marL="457200" indent="-457200" algn="l">
              <a:buFontTx/>
              <a:buChar char="-"/>
            </a:pPr>
            <a:r>
              <a:rPr lang="en-US" sz="3200" b="0" i="0" u="none" strike="noStrike" dirty="0">
                <a:solidFill>
                  <a:srgbClr val="292929"/>
                </a:solidFill>
                <a:effectLst/>
                <a:latin typeface="medium-content-serif-font"/>
                <a:hlinkClick r:id="rId3"/>
              </a:rPr>
              <a:t>Kotlin</a:t>
            </a:r>
            <a:r>
              <a:rPr lang="en-US" sz="3200" b="0" i="0" dirty="0">
                <a:solidFill>
                  <a:srgbClr val="292929"/>
                </a:solidFill>
                <a:effectLst/>
                <a:latin typeface="medium-content-serif-font"/>
              </a:rPr>
              <a:t> has very clean syntax and simple code. It is interoperable and versatile. </a:t>
            </a:r>
          </a:p>
          <a:p>
            <a:pPr marL="457200" indent="-457200" algn="l">
              <a:buFontTx/>
              <a:buChar char="-"/>
            </a:pPr>
            <a:r>
              <a:rPr lang="en-US" sz="3200" b="0" i="0" dirty="0">
                <a:solidFill>
                  <a:srgbClr val="292929"/>
                </a:solidFill>
                <a:effectLst/>
                <a:latin typeface="medium-content-serif-font"/>
              </a:rPr>
              <a:t>It generates compact and cleaner code as compared to JAVA. Thus, it is the most popular language used for Android application development</a:t>
            </a:r>
            <a:r>
              <a:rPr lang="en-US" sz="3600" b="0" i="0" dirty="0">
                <a:solidFill>
                  <a:srgbClr val="292929"/>
                </a:solidFill>
                <a:effectLst/>
                <a:latin typeface="medium-content-serif-font"/>
              </a:rPr>
              <a:t>.</a:t>
            </a:r>
          </a:p>
        </p:txBody>
      </p:sp>
    </p:spTree>
    <p:extLst>
      <p:ext uri="{BB962C8B-B14F-4D97-AF65-F5344CB8AC3E}">
        <p14:creationId xmlns:p14="http://schemas.microsoft.com/office/powerpoint/2010/main" val="168221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837" y="302784"/>
            <a:ext cx="9921562" cy="430887"/>
          </a:xfrm>
          <a:prstGeom prst="rect">
            <a:avLst/>
          </a:prstGeom>
        </p:spPr>
        <p:txBody>
          <a:bodyPr spcFirstLastPara="1" vert="horz" wrap="square" lIns="0" tIns="0" rIns="0" bIns="0" rtlCol="0" anchor="ctr" anchorCtr="0">
            <a:spAutoFit/>
          </a:bodyPr>
          <a:lstStyle/>
          <a:p>
            <a:pPr marL="12700"/>
            <a:r>
              <a:rPr lang="en-US" spc="-5" dirty="0"/>
              <a:t>1</a:t>
            </a:r>
            <a:r>
              <a:rPr spc="-5" dirty="0"/>
              <a:t>.</a:t>
            </a:r>
            <a:r>
              <a:rPr lang="en-US" spc="-5" dirty="0"/>
              <a:t>4</a:t>
            </a:r>
            <a:r>
              <a:rPr spc="-5" dirty="0"/>
              <a:t> </a:t>
            </a:r>
            <a:r>
              <a:rPr lang="en-US" dirty="0"/>
              <a:t>Native app development</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9</a:t>
            </a:fld>
            <a:endParaRPr spc="-5" dirty="0"/>
          </a:p>
        </p:txBody>
      </p:sp>
      <p:sp>
        <p:nvSpPr>
          <p:cNvPr id="10" name="TextBox 9">
            <a:extLst>
              <a:ext uri="{FF2B5EF4-FFF2-40B4-BE49-F238E27FC236}">
                <a16:creationId xmlns:a16="http://schemas.microsoft.com/office/drawing/2014/main" id="{0885360C-1E69-4E26-A518-B6FF16456874}"/>
              </a:ext>
            </a:extLst>
          </p:cNvPr>
          <p:cNvSpPr txBox="1"/>
          <p:nvPr/>
        </p:nvSpPr>
        <p:spPr>
          <a:xfrm>
            <a:off x="877393" y="959417"/>
            <a:ext cx="9689006" cy="5632311"/>
          </a:xfrm>
          <a:prstGeom prst="rect">
            <a:avLst/>
          </a:prstGeom>
          <a:noFill/>
        </p:spPr>
        <p:txBody>
          <a:bodyPr wrap="square">
            <a:spAutoFit/>
          </a:bodyPr>
          <a:lstStyle/>
          <a:p>
            <a:pPr algn="l"/>
            <a:r>
              <a:rPr lang="en-US" sz="4000" b="1" i="0" dirty="0">
                <a:solidFill>
                  <a:srgbClr val="292929"/>
                </a:solidFill>
                <a:effectLst/>
                <a:latin typeface="Times New Roman" panose="02020603050405020304" pitchFamily="18" charset="0"/>
                <a:cs typeface="Times New Roman" panose="02020603050405020304" pitchFamily="18" charset="0"/>
              </a:rPr>
              <a:t>Swift</a:t>
            </a:r>
          </a:p>
          <a:p>
            <a:pPr marL="571500" indent="-571500" algn="l">
              <a:buFontTx/>
              <a:buChar char="-"/>
            </a:pPr>
            <a:r>
              <a:rPr lang="en-US" sz="3200" b="0" i="0" dirty="0">
                <a:solidFill>
                  <a:srgbClr val="292929"/>
                </a:solidFill>
                <a:effectLst/>
                <a:latin typeface="Times New Roman" panose="02020603050405020304" pitchFamily="18" charset="0"/>
                <a:cs typeface="Times New Roman" panose="02020603050405020304" pitchFamily="18" charset="0"/>
              </a:rPr>
              <a:t>Swift is majorly used for iOS app development.</a:t>
            </a:r>
          </a:p>
          <a:p>
            <a:pPr marL="571500" indent="-571500" algn="l">
              <a:buFontTx/>
              <a:buChar char="-"/>
            </a:pPr>
            <a:r>
              <a:rPr lang="en-US" sz="3200" b="0" i="0" dirty="0">
                <a:solidFill>
                  <a:srgbClr val="292929"/>
                </a:solidFill>
                <a:effectLst/>
                <a:latin typeface="Times New Roman" panose="02020603050405020304" pitchFamily="18" charset="0"/>
                <a:cs typeface="Times New Roman" panose="02020603050405020304" pitchFamily="18" charset="0"/>
              </a:rPr>
              <a:t>Swift, later on, was made open-source by Apple and was made available for the developer’s community</a:t>
            </a:r>
          </a:p>
          <a:p>
            <a:pPr marL="571500" indent="-571500" algn="l">
              <a:buFontTx/>
              <a:buChar char="-"/>
            </a:pPr>
            <a:r>
              <a:rPr lang="en-US" sz="3200" b="0" i="0" dirty="0">
                <a:solidFill>
                  <a:srgbClr val="292929"/>
                </a:solidFill>
                <a:effectLst/>
                <a:latin typeface="Times New Roman" panose="02020603050405020304" pitchFamily="18" charset="0"/>
                <a:cs typeface="Times New Roman" panose="02020603050405020304" pitchFamily="18" charset="0"/>
              </a:rPr>
              <a:t>Writing Swift code is interactive and fun, the syntax is concise yet expressive</a:t>
            </a:r>
          </a:p>
          <a:p>
            <a:pPr marL="571500" indent="-571500" algn="l">
              <a:buFontTx/>
              <a:buChar char="-"/>
            </a:pPr>
            <a:r>
              <a:rPr lang="en-US" sz="3200" b="0" i="0" dirty="0">
                <a:solidFill>
                  <a:srgbClr val="292929"/>
                </a:solidFill>
                <a:effectLst/>
                <a:latin typeface="medium-content-serif-font"/>
              </a:rPr>
              <a:t>Swift includes modern features developers love</a:t>
            </a:r>
            <a:endParaRPr lang="en-US" sz="3200" b="0" i="0" dirty="0">
              <a:solidFill>
                <a:srgbClr val="292929"/>
              </a:solidFill>
              <a:effectLst/>
              <a:latin typeface="Times New Roman" panose="02020603050405020304" pitchFamily="18" charset="0"/>
              <a:cs typeface="Times New Roman" panose="02020603050405020304" pitchFamily="18" charset="0"/>
            </a:endParaRPr>
          </a:p>
          <a:p>
            <a:pPr marL="571500" indent="-571500" algn="l">
              <a:buFontTx/>
              <a:buChar char="-"/>
            </a:pPr>
            <a:r>
              <a:rPr lang="en-US" sz="3200" b="0" i="0" dirty="0">
                <a:solidFill>
                  <a:srgbClr val="292929"/>
                </a:solidFill>
                <a:effectLst/>
                <a:latin typeface="Times New Roman" panose="02020603050405020304" pitchFamily="18" charset="0"/>
                <a:cs typeface="Times New Roman" panose="02020603050405020304" pitchFamily="18" charset="0"/>
              </a:rPr>
              <a:t>Swift code is safe by design, yet also produces software that runs lightning-fast</a:t>
            </a:r>
          </a:p>
          <a:p>
            <a:pPr marL="571500" indent="-571500" algn="l">
              <a:buFontTx/>
              <a:buChar char="-"/>
            </a:pPr>
            <a:r>
              <a:rPr lang="en-US" sz="3200" b="0" i="0" u="none" strike="noStrike" dirty="0">
                <a:solidFill>
                  <a:srgbClr val="292929"/>
                </a:solidFill>
                <a:effectLst/>
                <a:latin typeface="Times New Roman" panose="02020603050405020304" pitchFamily="18" charset="0"/>
                <a:cs typeface="Times New Roman" panose="02020603050405020304" pitchFamily="18" charset="0"/>
                <a:hlinkClick r:id="rId3"/>
              </a:rPr>
              <a:t>Swift UI </a:t>
            </a:r>
            <a:r>
              <a:rPr lang="en-US" sz="3200" b="0" i="0" dirty="0">
                <a:solidFill>
                  <a:srgbClr val="292929"/>
                </a:solidFill>
                <a:effectLst/>
                <a:latin typeface="Times New Roman" panose="02020603050405020304" pitchFamily="18" charset="0"/>
                <a:cs typeface="Times New Roman" panose="02020603050405020304" pitchFamily="18" charset="0"/>
              </a:rPr>
              <a:t>offers multiple features to add seamless design to your applications</a:t>
            </a:r>
          </a:p>
        </p:txBody>
      </p:sp>
    </p:spTree>
    <p:extLst>
      <p:ext uri="{BB962C8B-B14F-4D97-AF65-F5344CB8AC3E}">
        <p14:creationId xmlns:p14="http://schemas.microsoft.com/office/powerpoint/2010/main" val="3212166469"/>
      </p:ext>
    </p:extLst>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5743</Words>
  <Application>Microsoft Office PowerPoint</Application>
  <PresentationFormat>Widescreen</PresentationFormat>
  <Paragraphs>363</Paragraphs>
  <Slides>30</Slides>
  <Notes>30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3" baseType="lpstr">
      <vt:lpstr>Arial</vt:lpstr>
      <vt:lpstr>GT-Eesti-Pro-Display-Medium</vt:lpstr>
      <vt:lpstr>GT-Eesti-Pro-Text-Book</vt:lpstr>
      <vt:lpstr>medium-content-sans-serif-font</vt:lpstr>
      <vt:lpstr>medium-content-serif-font</vt:lpstr>
      <vt:lpstr>Noto Sans Symbols</vt:lpstr>
      <vt:lpstr>Nunito Sans</vt:lpstr>
      <vt:lpstr>Times New Roman</vt:lpstr>
      <vt:lpstr>Verdana</vt:lpstr>
      <vt:lpstr>Wingdings</vt:lpstr>
      <vt:lpstr>134TGp_report_diagram</vt:lpstr>
      <vt:lpstr>134TGp_report_diagram</vt:lpstr>
      <vt:lpstr>Photoshop.Image.6</vt:lpstr>
      <vt:lpstr>  NHẬP MÔN ỨNG DỤNG DI ĐỘNG</vt:lpstr>
      <vt:lpstr>OUTLINE</vt:lpstr>
      <vt:lpstr>1.1 Native app development</vt:lpstr>
      <vt:lpstr>1.2 Native app development</vt:lpstr>
      <vt:lpstr>1.3 Native app development</vt:lpstr>
      <vt:lpstr>1.4 Native app development</vt:lpstr>
      <vt:lpstr>1.4 Native app development</vt:lpstr>
      <vt:lpstr>1.4 Native app development</vt:lpstr>
      <vt:lpstr>1.4 Native app development</vt:lpstr>
      <vt:lpstr>2.1 Hybrid app development</vt:lpstr>
      <vt:lpstr>2.2 Hybrid app development</vt:lpstr>
      <vt:lpstr>3.1 Cross-platform app development</vt:lpstr>
      <vt:lpstr>3.2 Cross-platform app development</vt:lpstr>
      <vt:lpstr>3.2 Cross-platform app development</vt:lpstr>
      <vt:lpstr>3.2 Cross-platform app development</vt:lpstr>
      <vt:lpstr>3.2 Cross-platform app development</vt:lpstr>
      <vt:lpstr>3.2 Cross-platform app development</vt:lpstr>
      <vt:lpstr>4.1. Progressive web app</vt:lpstr>
      <vt:lpstr>4.2. Progressive web app</vt:lpstr>
      <vt:lpstr>5. No Code</vt:lpstr>
      <vt:lpstr>5. No Code</vt:lpstr>
      <vt:lpstr>5. No Code</vt:lpstr>
      <vt:lpstr>5. No Code</vt:lpstr>
      <vt:lpstr>5. Dev approach</vt:lpstr>
      <vt:lpstr>6. Comparision table</vt:lpstr>
      <vt:lpstr>6. Comparision table</vt:lpstr>
      <vt:lpstr>6. Comparision table</vt:lpstr>
      <vt:lpstr>7. What to consider when choosing an approach to build a mobile app</vt:lpstr>
      <vt:lpstr>7. So, what’s your choice?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TRÊN  THIẾT BỊ DI ĐỘNG</dc:title>
  <dc:creator>Huỳnh Tuấn Anh</dc:creator>
  <cp:lastModifiedBy>Huỳnh Tuấn Anh</cp:lastModifiedBy>
  <cp:revision>79</cp:revision>
  <dcterms:created xsi:type="dcterms:W3CDTF">2006-05-28T09:28:45Z</dcterms:created>
  <dcterms:modified xsi:type="dcterms:W3CDTF">2022-03-09T01:09:20Z</dcterms:modified>
</cp:coreProperties>
</file>