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15.jpg" ContentType="image/jpg"/>
  <Override PartName="/ppt/notesSlides/notesSlide12.xml" ContentType="application/vnd.openxmlformats-officedocument.presentationml.notesSlide+xml"/>
  <Override PartName="/ppt/media/image16.jpg" ContentType="image/jpg"/>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image21.jpg" ContentType="image/jpg"/>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60"/>
  </p:notesMasterIdLst>
  <p:sldIdLst>
    <p:sldId id="270" r:id="rId3"/>
    <p:sldId id="257" r:id="rId4"/>
    <p:sldId id="293" r:id="rId5"/>
    <p:sldId id="294" r:id="rId6"/>
    <p:sldId id="296" r:id="rId7"/>
    <p:sldId id="258" r:id="rId8"/>
    <p:sldId id="259" r:id="rId9"/>
    <p:sldId id="260" r:id="rId10"/>
    <p:sldId id="261" r:id="rId11"/>
    <p:sldId id="262" r:id="rId12"/>
    <p:sldId id="263" r:id="rId13"/>
    <p:sldId id="264" r:id="rId14"/>
    <p:sldId id="265" r:id="rId15"/>
    <p:sldId id="266" r:id="rId16"/>
    <p:sldId id="267" r:id="rId17"/>
    <p:sldId id="268" r:id="rId18"/>
    <p:sldId id="297" r:id="rId19"/>
    <p:sldId id="298" r:id="rId20"/>
    <p:sldId id="299" r:id="rId21"/>
    <p:sldId id="300" r:id="rId22"/>
    <p:sldId id="301" r:id="rId23"/>
    <p:sldId id="302" r:id="rId24"/>
    <p:sldId id="303" r:id="rId25"/>
    <p:sldId id="304" r:id="rId26"/>
    <p:sldId id="313" r:id="rId27"/>
    <p:sldId id="306" r:id="rId28"/>
    <p:sldId id="307" r:id="rId29"/>
    <p:sldId id="308" r:id="rId30"/>
    <p:sldId id="315" r:id="rId31"/>
    <p:sldId id="309" r:id="rId32"/>
    <p:sldId id="310" r:id="rId33"/>
    <p:sldId id="311" r:id="rId34"/>
    <p:sldId id="269" r:id="rId35"/>
    <p:sldId id="312" r:id="rId36"/>
    <p:sldId id="271" r:id="rId37"/>
    <p:sldId id="314" r:id="rId38"/>
    <p:sldId id="317" r:id="rId39"/>
    <p:sldId id="318" r:id="rId40"/>
    <p:sldId id="319" r:id="rId41"/>
    <p:sldId id="320" r:id="rId42"/>
    <p:sldId id="321" r:id="rId43"/>
    <p:sldId id="322" r:id="rId44"/>
    <p:sldId id="323" r:id="rId45"/>
    <p:sldId id="324" r:id="rId46"/>
    <p:sldId id="325" r:id="rId47"/>
    <p:sldId id="326" r:id="rId48"/>
    <p:sldId id="327" r:id="rId49"/>
    <p:sldId id="328" r:id="rId50"/>
    <p:sldId id="329" r:id="rId51"/>
    <p:sldId id="330" r:id="rId52"/>
    <p:sldId id="334" r:id="rId53"/>
    <p:sldId id="331" r:id="rId54"/>
    <p:sldId id="332" r:id="rId55"/>
    <p:sldId id="333" r:id="rId56"/>
    <p:sldId id="335" r:id="rId57"/>
    <p:sldId id="336" r:id="rId58"/>
    <p:sldId id="292" r:id="rId5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62" roundtripDataSignature="AMtx7mg9rICjBbOIeYlWOaS79yWTcpehg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51" autoAdjust="0"/>
    <p:restoredTop sz="86016" autoAdjust="0"/>
  </p:normalViewPr>
  <p:slideViewPr>
    <p:cSldViewPr snapToGrid="0">
      <p:cViewPr varScale="1">
        <p:scale>
          <a:sx n="98" d="100"/>
          <a:sy n="98" d="100"/>
        </p:scale>
        <p:origin x="732" y="84"/>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33395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vi.wikipedia.org/wiki/Apple_SoC"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github.com/apple/swift"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medium.com/vteam/l%C3%A0m-quen-v%E1%BB%9Bi-swift-trong-15-ph%C3%BAt-a7e9ce1d0f1"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wiftdeveloperblog.com/code-examples/"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e6a01cd38_2_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92" name="Google Shape;192;g8e6a01cd38_2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13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Iphone</a:t>
            </a:r>
            <a:r>
              <a:rPr lang="en-US" dirty="0"/>
              <a:t> 6s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03792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Iphone</a:t>
            </a:r>
            <a:r>
              <a:rPr lang="en-US" dirty="0"/>
              <a:t> 7</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41888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Iphone</a:t>
            </a:r>
            <a:r>
              <a:rPr lang="en-US" dirty="0"/>
              <a:t> 8</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00452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i="0" dirty="0">
                <a:solidFill>
                  <a:srgbClr val="555555"/>
                </a:solidFill>
                <a:effectLst/>
                <a:latin typeface="Arial" panose="020B0604020202020204" pitchFamily="34" charset="0"/>
              </a:rPr>
              <a:t>iOS</a:t>
            </a:r>
            <a:r>
              <a:rPr lang="vi-VN" b="0" i="0" dirty="0">
                <a:solidFill>
                  <a:srgbClr val="555555"/>
                </a:solidFill>
                <a:effectLst/>
                <a:latin typeface="Arial" panose="020B0604020202020204" pitchFamily="34" charset="0"/>
              </a:rPr>
              <a:t> là một phiên bản được tối ưu dành cho di động của hệ điều hành </a:t>
            </a:r>
            <a:r>
              <a:rPr lang="vi-VN" b="1" i="0" dirty="0">
                <a:solidFill>
                  <a:srgbClr val="555555"/>
                </a:solidFill>
                <a:effectLst/>
                <a:latin typeface="Arial" panose="020B0604020202020204" pitchFamily="34" charset="0"/>
              </a:rPr>
              <a:t>MacOS</a:t>
            </a:r>
            <a:r>
              <a:rPr lang="vi-VN" b="0" i="0" dirty="0">
                <a:solidFill>
                  <a:srgbClr val="555555"/>
                </a:solidFill>
                <a:effectLst/>
                <a:latin typeface="Arial" panose="020B0604020202020204" pitchFamily="34" charset="0"/>
              </a:rPr>
              <a:t> X được tạo ra bởi </a:t>
            </a:r>
            <a:r>
              <a:rPr lang="vi-VN" b="1" i="0" dirty="0">
                <a:solidFill>
                  <a:srgbClr val="555555"/>
                </a:solidFill>
                <a:effectLst/>
                <a:latin typeface="Arial" panose="020B0604020202020204" pitchFamily="34" charset="0"/>
              </a:rPr>
              <a:t>Apple</a:t>
            </a:r>
            <a:r>
              <a:rPr lang="vi-VN" b="0" i="0" dirty="0">
                <a:solidFill>
                  <a:srgbClr val="555555"/>
                </a:solidFill>
                <a:effectLst/>
                <a:latin typeface="Arial" panose="020B0604020202020204" pitchFamily="34" charset="0"/>
              </a:rPr>
              <a:t>. Nó cài đặt trên tất cả các thiết bị như </a:t>
            </a:r>
            <a:r>
              <a:rPr lang="vi-VN" b="1" i="0" dirty="0">
                <a:solidFill>
                  <a:srgbClr val="555555"/>
                </a:solidFill>
                <a:effectLst/>
                <a:latin typeface="Arial" panose="020B0604020202020204" pitchFamily="34" charset="0"/>
              </a:rPr>
              <a:t>iPod</a:t>
            </a:r>
            <a:r>
              <a:rPr lang="vi-VN" b="0" i="0" dirty="0">
                <a:solidFill>
                  <a:srgbClr val="555555"/>
                </a:solidFill>
                <a:effectLst/>
                <a:latin typeface="Arial" panose="020B0604020202020204" pitchFamily="34" charset="0"/>
              </a:rPr>
              <a:t>, </a:t>
            </a:r>
            <a:r>
              <a:rPr lang="vi-VN" b="1" i="0" dirty="0">
                <a:solidFill>
                  <a:srgbClr val="555555"/>
                </a:solidFill>
                <a:effectLst/>
                <a:latin typeface="Arial" panose="020B0604020202020204" pitchFamily="34" charset="0"/>
              </a:rPr>
              <a:t>iPhone</a:t>
            </a:r>
            <a:r>
              <a:rPr lang="vi-VN" b="0" i="0" dirty="0">
                <a:solidFill>
                  <a:srgbClr val="555555"/>
                </a:solidFill>
                <a:effectLst/>
                <a:latin typeface="Arial" panose="020B0604020202020204" pitchFamily="34" charset="0"/>
              </a:rPr>
              <a:t> hay </a:t>
            </a:r>
            <a:r>
              <a:rPr lang="vi-VN" b="1" i="0" dirty="0">
                <a:solidFill>
                  <a:srgbClr val="555555"/>
                </a:solidFill>
                <a:effectLst/>
                <a:latin typeface="Arial" panose="020B0604020202020204" pitchFamily="34" charset="0"/>
              </a:rPr>
              <a:t>iPad</a:t>
            </a:r>
            <a:r>
              <a:rPr lang="vi-VN" b="0" i="0" dirty="0">
                <a:solidFill>
                  <a:srgbClr val="555555"/>
                </a:solidFill>
                <a:effectLst/>
                <a:latin typeface="Arial" panose="020B0604020202020204" pitchFamily="34" charset="0"/>
              </a:rPr>
              <a:t> và chỉ chiếm khoảng 500 MB không gian lưu trữ. Tuy nhiên để có thể xây dựng các ứng dụng trên </a:t>
            </a:r>
            <a:r>
              <a:rPr lang="vi-VN" b="1" i="0" dirty="0">
                <a:solidFill>
                  <a:srgbClr val="555555"/>
                </a:solidFill>
                <a:effectLst/>
                <a:latin typeface="Arial" panose="020B0604020202020204" pitchFamily="34" charset="0"/>
              </a:rPr>
              <a:t>iOS</a:t>
            </a:r>
            <a:r>
              <a:rPr lang="vi-VN" b="0" i="0" dirty="0">
                <a:solidFill>
                  <a:srgbClr val="555555"/>
                </a:solidFill>
                <a:effectLst/>
                <a:latin typeface="Arial" panose="020B0604020202020204" pitchFamily="34" charset="0"/>
              </a:rPr>
              <a:t> thì không thể thiếu </a:t>
            </a:r>
            <a:r>
              <a:rPr lang="vi-VN" b="1" i="0" dirty="0">
                <a:solidFill>
                  <a:srgbClr val="555555"/>
                </a:solidFill>
                <a:effectLst/>
                <a:latin typeface="Arial" panose="020B0604020202020204" pitchFamily="34" charset="0"/>
              </a:rPr>
              <a:t>iOS</a:t>
            </a:r>
            <a:r>
              <a:rPr lang="vi-VN" b="0" i="0" dirty="0">
                <a:solidFill>
                  <a:srgbClr val="555555"/>
                </a:solidFill>
                <a:effectLst/>
                <a:latin typeface="Arial" panose="020B0604020202020204" pitchFamily="34" charset="0"/>
              </a:rPr>
              <a:t> SDK. Bộ SDK này chứa đầy đủ các thư viện để phát triển ứng dụng cũng như công cụ giả lập thiết bị giúp bạn có  cái nhìn trực quan các ứng dụng chạy trên </a:t>
            </a:r>
            <a:r>
              <a:rPr lang="vi-VN" b="1" i="0" dirty="0">
                <a:solidFill>
                  <a:srgbClr val="555555"/>
                </a:solidFill>
                <a:effectLst/>
                <a:latin typeface="Arial" panose="020B0604020202020204" pitchFamily="34" charset="0"/>
              </a:rPr>
              <a:t>iPhone</a:t>
            </a:r>
            <a:r>
              <a:rPr lang="vi-VN" b="0" i="0" dirty="0">
                <a:solidFill>
                  <a:srgbClr val="555555"/>
                </a:solidFill>
                <a:effectLst/>
                <a:latin typeface="Arial" panose="020B0604020202020204" pitchFamily="34" charset="0"/>
              </a:rPr>
              <a:t> hay </a:t>
            </a:r>
            <a:r>
              <a:rPr lang="vi-VN" b="1" i="0" dirty="0">
                <a:solidFill>
                  <a:srgbClr val="555555"/>
                </a:solidFill>
                <a:effectLst/>
                <a:latin typeface="Arial" panose="020B0604020202020204" pitchFamily="34" charset="0"/>
              </a:rPr>
              <a:t>iPad</a:t>
            </a:r>
            <a:r>
              <a:rPr lang="vi-VN" b="0" i="0" dirty="0">
                <a:solidFill>
                  <a:srgbClr val="555555"/>
                </a:solidFill>
                <a:effectLst/>
                <a:latin typeface="Arial" panose="020B0604020202020204" pitchFamily="34" charset="0"/>
              </a:rPr>
              <a:t>.</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72006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i="0" dirty="0">
                <a:solidFill>
                  <a:srgbClr val="555555"/>
                </a:solidFill>
                <a:effectLst/>
                <a:latin typeface="Arial" panose="020B0604020202020204" pitchFamily="34" charset="0"/>
              </a:rPr>
              <a:t>iOS</a:t>
            </a:r>
            <a:r>
              <a:rPr lang="vi-VN" b="0" i="0" dirty="0">
                <a:solidFill>
                  <a:srgbClr val="555555"/>
                </a:solidFill>
                <a:effectLst/>
                <a:latin typeface="Arial" panose="020B0604020202020204" pitchFamily="34" charset="0"/>
              </a:rPr>
              <a:t> là một phiên bản được tối ưu dành cho di động của hệ điều hành </a:t>
            </a:r>
            <a:r>
              <a:rPr lang="vi-VN" b="1" i="0" dirty="0">
                <a:solidFill>
                  <a:srgbClr val="555555"/>
                </a:solidFill>
                <a:effectLst/>
                <a:latin typeface="Arial" panose="020B0604020202020204" pitchFamily="34" charset="0"/>
              </a:rPr>
              <a:t>MacOS</a:t>
            </a:r>
            <a:r>
              <a:rPr lang="vi-VN" b="0" i="0" dirty="0">
                <a:solidFill>
                  <a:srgbClr val="555555"/>
                </a:solidFill>
                <a:effectLst/>
                <a:latin typeface="Arial" panose="020B0604020202020204" pitchFamily="34" charset="0"/>
              </a:rPr>
              <a:t> X được tạo ra bởi </a:t>
            </a:r>
            <a:r>
              <a:rPr lang="vi-VN" b="1" i="0" dirty="0">
                <a:solidFill>
                  <a:srgbClr val="555555"/>
                </a:solidFill>
                <a:effectLst/>
                <a:latin typeface="Arial" panose="020B0604020202020204" pitchFamily="34" charset="0"/>
              </a:rPr>
              <a:t>Apple</a:t>
            </a:r>
            <a:r>
              <a:rPr lang="vi-VN" b="0" i="0" dirty="0">
                <a:solidFill>
                  <a:srgbClr val="555555"/>
                </a:solidFill>
                <a:effectLst/>
                <a:latin typeface="Arial" panose="020B0604020202020204" pitchFamily="34" charset="0"/>
              </a:rPr>
              <a:t>. Nó cài đặt trên tất cả các thiết bị như </a:t>
            </a:r>
            <a:r>
              <a:rPr lang="vi-VN" b="1" i="0" dirty="0">
                <a:solidFill>
                  <a:srgbClr val="555555"/>
                </a:solidFill>
                <a:effectLst/>
                <a:latin typeface="Arial" panose="020B0604020202020204" pitchFamily="34" charset="0"/>
              </a:rPr>
              <a:t>iPod</a:t>
            </a:r>
            <a:r>
              <a:rPr lang="vi-VN" b="0" i="0" dirty="0">
                <a:solidFill>
                  <a:srgbClr val="555555"/>
                </a:solidFill>
                <a:effectLst/>
                <a:latin typeface="Arial" panose="020B0604020202020204" pitchFamily="34" charset="0"/>
              </a:rPr>
              <a:t>, </a:t>
            </a:r>
            <a:r>
              <a:rPr lang="vi-VN" b="1" i="0" dirty="0">
                <a:solidFill>
                  <a:srgbClr val="555555"/>
                </a:solidFill>
                <a:effectLst/>
                <a:latin typeface="Arial" panose="020B0604020202020204" pitchFamily="34" charset="0"/>
              </a:rPr>
              <a:t>iPhone</a:t>
            </a:r>
            <a:r>
              <a:rPr lang="vi-VN" b="0" i="0" dirty="0">
                <a:solidFill>
                  <a:srgbClr val="555555"/>
                </a:solidFill>
                <a:effectLst/>
                <a:latin typeface="Arial" panose="020B0604020202020204" pitchFamily="34" charset="0"/>
              </a:rPr>
              <a:t> hay </a:t>
            </a:r>
            <a:r>
              <a:rPr lang="vi-VN" b="1" i="0" dirty="0">
                <a:solidFill>
                  <a:srgbClr val="555555"/>
                </a:solidFill>
                <a:effectLst/>
                <a:latin typeface="Arial" panose="020B0604020202020204" pitchFamily="34" charset="0"/>
              </a:rPr>
              <a:t>iPad</a:t>
            </a:r>
            <a:r>
              <a:rPr lang="vi-VN" b="0" i="0" dirty="0">
                <a:solidFill>
                  <a:srgbClr val="555555"/>
                </a:solidFill>
                <a:effectLst/>
                <a:latin typeface="Arial" panose="020B0604020202020204" pitchFamily="34" charset="0"/>
              </a:rPr>
              <a:t> và chỉ chiếm khoảng 500 MB không gian lưu trữ. Tuy nhiên để có thể xây dựng các ứng dụng trên </a:t>
            </a:r>
            <a:r>
              <a:rPr lang="vi-VN" b="1" i="0" dirty="0">
                <a:solidFill>
                  <a:srgbClr val="555555"/>
                </a:solidFill>
                <a:effectLst/>
                <a:latin typeface="Arial" panose="020B0604020202020204" pitchFamily="34" charset="0"/>
              </a:rPr>
              <a:t>iOS</a:t>
            </a:r>
            <a:r>
              <a:rPr lang="vi-VN" b="0" i="0" dirty="0">
                <a:solidFill>
                  <a:srgbClr val="555555"/>
                </a:solidFill>
                <a:effectLst/>
                <a:latin typeface="Arial" panose="020B0604020202020204" pitchFamily="34" charset="0"/>
              </a:rPr>
              <a:t> thì không thể thiếu </a:t>
            </a:r>
            <a:r>
              <a:rPr lang="vi-VN" b="1" i="0" dirty="0">
                <a:solidFill>
                  <a:srgbClr val="555555"/>
                </a:solidFill>
                <a:effectLst/>
                <a:latin typeface="Arial" panose="020B0604020202020204" pitchFamily="34" charset="0"/>
              </a:rPr>
              <a:t>iOS</a:t>
            </a:r>
            <a:r>
              <a:rPr lang="vi-VN" b="0" i="0" dirty="0">
                <a:solidFill>
                  <a:srgbClr val="555555"/>
                </a:solidFill>
                <a:effectLst/>
                <a:latin typeface="Arial" panose="020B0604020202020204" pitchFamily="34" charset="0"/>
              </a:rPr>
              <a:t> SDK. Bộ SDK này chứa đầy đủ các thư viện để phát triển ứng dụng cũng như công cụ giả lập thiết bị giúp bạn có  cái nhìn trực quan các ứng dụng chạy trên </a:t>
            </a:r>
            <a:r>
              <a:rPr lang="vi-VN" b="1" i="0" dirty="0">
                <a:solidFill>
                  <a:srgbClr val="555555"/>
                </a:solidFill>
                <a:effectLst/>
                <a:latin typeface="Arial" panose="020B0604020202020204" pitchFamily="34" charset="0"/>
              </a:rPr>
              <a:t>iPhone</a:t>
            </a:r>
            <a:r>
              <a:rPr lang="vi-VN" b="0" i="0" dirty="0">
                <a:solidFill>
                  <a:srgbClr val="555555"/>
                </a:solidFill>
                <a:effectLst/>
                <a:latin typeface="Arial" panose="020B0604020202020204" pitchFamily="34" charset="0"/>
              </a:rPr>
              <a:t> hay </a:t>
            </a:r>
            <a:r>
              <a:rPr lang="vi-VN" b="1" i="0" dirty="0">
                <a:solidFill>
                  <a:srgbClr val="555555"/>
                </a:solidFill>
                <a:effectLst/>
                <a:latin typeface="Arial" panose="020B0604020202020204" pitchFamily="34" charset="0"/>
              </a:rPr>
              <a:t>iPad</a:t>
            </a:r>
            <a:r>
              <a:rPr lang="vi-VN" b="0" i="0" dirty="0">
                <a:solidFill>
                  <a:srgbClr val="555555"/>
                </a:solidFill>
                <a:effectLst/>
                <a:latin typeface="Arial" panose="020B0604020202020204" pitchFamily="34" charset="0"/>
              </a:rPr>
              <a:t>.</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0827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57616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09133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https://vi.wikipedia.org/wiki/Apple_SoC</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2025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01297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6308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B4860C-B797-4868-A37C-8946973C2DEC}" type="slidenum">
              <a:rPr lang="en-US" smtClean="0"/>
              <a:t>2</a:t>
            </a:fld>
            <a:endParaRPr lang="en-US"/>
          </a:p>
        </p:txBody>
      </p:sp>
    </p:spTree>
    <p:extLst>
      <p:ext uri="{BB962C8B-B14F-4D97-AF65-F5344CB8AC3E}">
        <p14:creationId xmlns:p14="http://schemas.microsoft.com/office/powerpoint/2010/main" val="3444807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1993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23144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42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2456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43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11243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44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63342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45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109977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46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67921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47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906201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48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398751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49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44445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B4860C-B797-4868-A37C-8946973C2DEC}" type="slidenum">
              <a:rPr lang="en-US" smtClean="0"/>
              <a:t>3</a:t>
            </a:fld>
            <a:endParaRPr lang="en-US"/>
          </a:p>
        </p:txBody>
      </p:sp>
    </p:spTree>
    <p:extLst>
      <p:ext uri="{BB962C8B-B14F-4D97-AF65-F5344CB8AC3E}">
        <p14:creationId xmlns:p14="http://schemas.microsoft.com/office/powerpoint/2010/main" val="22928078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50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381073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https://github.com/apple/swift</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51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789210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52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668426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53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81711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https://medium.com/vteam/l%C3%A0m-quen-v%E1%BB%9Bi-swift-trong-15-ph%C3%BAt-a7e9ce1d0f1</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54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151597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55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237009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http://swiftdeveloperblog.com/code-examples/</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56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892555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e6a01cd38_2_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202" name="Google Shape;202;g8e6a01cd38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1254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B4860C-B797-4868-A37C-8946973C2DEC}" type="slidenum">
              <a:rPr lang="en-US" smtClean="0"/>
              <a:t>4</a:t>
            </a:fld>
            <a:endParaRPr lang="en-US"/>
          </a:p>
        </p:txBody>
      </p:sp>
    </p:spTree>
    <p:extLst>
      <p:ext uri="{BB962C8B-B14F-4D97-AF65-F5344CB8AC3E}">
        <p14:creationId xmlns:p14="http://schemas.microsoft.com/office/powerpoint/2010/main" val="1092400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vi-VN" b="0" i="0" dirty="0">
                <a:solidFill>
                  <a:srgbClr val="777777"/>
                </a:solidFill>
                <a:effectLst/>
                <a:latin typeface="Roboto"/>
              </a:rPr>
              <a:t>Trong bộ tộc công nghệ, các thuật ngữ phổ biến nhất liên quan đến điện thoại di động là Android và iOS. Trong khi cái trước cho phép tính minh bạch và khả năng truy cập dễ dàng, cái sau đã tạo ra một khối lượng lớn cho chính nó, mặc dù nó cho phép kết nối chặt chẽ. Nhưng khi nói đến iPhone, những khách hàng trung thành lại quên đi tất cả những gì thuộc về nó và chỉ chăm chăm vào vẻ đẹp, sự sang trọng và hệ điều hành iOS ma thuật chạy như một sự quyến rũ thuần túy.</a:t>
            </a:r>
            <a:br>
              <a:rPr lang="vi-VN" b="0" i="0" dirty="0">
                <a:solidFill>
                  <a:srgbClr val="777777"/>
                </a:solidFill>
                <a:effectLst/>
                <a:latin typeface="Roboto"/>
              </a:rPr>
            </a:br>
            <a:r>
              <a:rPr lang="vi-VN" b="0" i="0" dirty="0">
                <a:solidFill>
                  <a:srgbClr val="777777"/>
                </a:solidFill>
                <a:effectLst/>
                <a:latin typeface="Roboto"/>
              </a:rPr>
              <a:t>Đó là vào ngày 29 tháng 6 năm 2007, Steve Jobs, lúc đó là chủ tịch và đồng sáng lập của</a:t>
            </a:r>
            <a:br>
              <a:rPr lang="vi-VN" b="0" i="0" dirty="0">
                <a:solidFill>
                  <a:srgbClr val="777777"/>
                </a:solidFill>
                <a:effectLst/>
                <a:latin typeface="Roboto"/>
              </a:rPr>
            </a:br>
            <a:r>
              <a:rPr lang="vi-VN" b="0" i="0" dirty="0">
                <a:solidFill>
                  <a:srgbClr val="777777"/>
                </a:solidFill>
                <a:effectLst/>
                <a:latin typeface="Roboto"/>
              </a:rPr>
              <a:t>Apple.Inc đã ra mắt iPhone với iOS 1. Kể từ đó, hệ điều hành này đã trải qua một số nâng cấp lớn, đó là kết quả của quá trình làm việc chăm chỉ liên tục và niềm đam mê hướng tới việc đạt được những gì ngoài mong đợi của người tiêu dùng. Tại đây, chúng tôi vui mừng cung cấp cho bạn một cái nhìn sơ lược về lịch sử của hệ điều hành được yêu thích trên thế giới.</a:t>
            </a:r>
          </a:p>
          <a:p>
            <a:endParaRPr lang="en-US" dirty="0"/>
          </a:p>
        </p:txBody>
      </p:sp>
      <p:sp>
        <p:nvSpPr>
          <p:cNvPr id="4" name="Slide Number Placeholder 3"/>
          <p:cNvSpPr>
            <a:spLocks noGrp="1"/>
          </p:cNvSpPr>
          <p:nvPr>
            <p:ph type="sldNum" sz="quarter" idx="10"/>
          </p:nvPr>
        </p:nvSpPr>
        <p:spPr/>
        <p:txBody>
          <a:bodyPr/>
          <a:lstStyle/>
          <a:p>
            <a:fld id="{5AB4860C-B797-4868-A37C-8946973C2DEC}" type="slidenum">
              <a:rPr lang="en-US" smtClean="0"/>
              <a:t>5</a:t>
            </a:fld>
            <a:endParaRPr lang="en-US"/>
          </a:p>
        </p:txBody>
      </p:sp>
    </p:spTree>
    <p:extLst>
      <p:ext uri="{BB962C8B-B14F-4D97-AF65-F5344CB8AC3E}">
        <p14:creationId xmlns:p14="http://schemas.microsoft.com/office/powerpoint/2010/main" val="2975826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54372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Iphone</a:t>
            </a:r>
            <a:r>
              <a:rPr lang="en-US" dirty="0"/>
              <a:t>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09573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5s, 5c</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14576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Iphone</a:t>
            </a:r>
            <a:r>
              <a:rPr lang="en-US" dirty="0"/>
              <a:t> 6 plus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46413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1"/>
        <p:cNvGrpSpPr/>
        <p:nvPr/>
      </p:nvGrpSpPr>
      <p:grpSpPr>
        <a:xfrm>
          <a:off x="0" y="0"/>
          <a:ext cx="0" cy="0"/>
          <a:chOff x="0" y="0"/>
          <a:chExt cx="0" cy="0"/>
        </a:xfrm>
      </p:grpSpPr>
      <p:graphicFrame>
        <p:nvGraphicFramePr>
          <p:cNvPr id="22" name="Google Shape;22;p3"/>
          <p:cNvGraphicFramePr/>
          <p:nvPr/>
        </p:nvGraphicFramePr>
        <p:xfrm>
          <a:off x="5670552" y="1"/>
          <a:ext cx="6521449" cy="4437063"/>
        </p:xfrm>
        <a:graphic>
          <a:graphicData uri="http://schemas.openxmlformats.org/presentationml/2006/ole">
            <mc:AlternateContent xmlns:mc="http://schemas.openxmlformats.org/markup-compatibility/2006">
              <mc:Choice xmlns:v="urn:schemas-microsoft-com:vml" Requires="v">
                <p:oleObj r:id="rId2" imgW="4891087" imgH="4437063" progId="Photoshop.Image.6">
                  <p:embed/>
                </p:oleObj>
              </mc:Choice>
              <mc:Fallback>
                <p:oleObj r:id="rId2" imgW="4891087" imgH="4437063" progId="Photoshop.Image.6">
                  <p:embed/>
                  <p:pic>
                    <p:nvPicPr>
                      <p:cNvPr id="22" name="Google Shape;22;p3"/>
                      <p:cNvPicPr preferRelativeResize="0"/>
                      <p:nvPr/>
                    </p:nvPicPr>
                    <p:blipFill rotWithShape="1">
                      <a:blip r:embed="rId3">
                        <a:alphaModFix/>
                      </a:blip>
                      <a:srcRect/>
                      <a:stretch/>
                    </p:blipFill>
                    <p:spPr>
                      <a:xfrm>
                        <a:off x="5670552" y="1"/>
                        <a:ext cx="6521449" cy="4437063"/>
                      </a:xfrm>
                      <a:prstGeom prst="rect">
                        <a:avLst/>
                      </a:prstGeom>
                      <a:noFill/>
                      <a:ln>
                        <a:noFill/>
                      </a:ln>
                    </p:spPr>
                  </p:pic>
                </p:oleObj>
              </mc:Fallback>
            </mc:AlternateContent>
          </a:graphicData>
        </a:graphic>
      </p:graphicFrame>
      <p:sp>
        <p:nvSpPr>
          <p:cNvPr id="23" name="Google Shape;23;p3" descr="Light horizontal"/>
          <p:cNvSpPr/>
          <p:nvPr/>
        </p:nvSpPr>
        <p:spPr>
          <a:xfrm>
            <a:off x="1" y="9526"/>
            <a:ext cx="1968500" cy="6848475"/>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4" name="Google Shape;24;p3"/>
          <p:cNvSpPr/>
          <p:nvPr/>
        </p:nvSpPr>
        <p:spPr>
          <a:xfrm rot="10800000" flipH="1">
            <a:off x="0" y="5943600"/>
            <a:ext cx="12192000" cy="533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5" name="Google Shape;25;p3"/>
          <p:cNvSpPr txBox="1">
            <a:spLocks noGrp="1"/>
          </p:cNvSpPr>
          <p:nvPr>
            <p:ph type="ctrTitle"/>
          </p:nvPr>
        </p:nvSpPr>
        <p:spPr>
          <a:xfrm>
            <a:off x="2127251" y="2492534"/>
            <a:ext cx="96520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000" b="1">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pic>
        <p:nvPicPr>
          <p:cNvPr id="26" name="Google Shape;26;p3"/>
          <p:cNvPicPr preferRelativeResize="0"/>
          <p:nvPr/>
        </p:nvPicPr>
        <p:blipFill rotWithShape="1">
          <a:blip r:embed="rId4">
            <a:alphaModFix/>
          </a:blip>
          <a:srcRect/>
          <a:stretch/>
        </p:blipFill>
        <p:spPr>
          <a:xfrm>
            <a:off x="222250" y="84567"/>
            <a:ext cx="1523999" cy="13660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3471863" y="-1785938"/>
            <a:ext cx="5248275"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rot="5400000">
            <a:off x="7208044" y="1950244"/>
            <a:ext cx="6005512"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6" name="Google Shape;86;p13"/>
          <p:cNvSpPr txBox="1">
            <a:spLocks noGrp="1"/>
          </p:cNvSpPr>
          <p:nvPr>
            <p:ph type="body" idx="1"/>
          </p:nvPr>
        </p:nvSpPr>
        <p:spPr>
          <a:xfrm rot="5400000">
            <a:off x="1620044" y="-691356"/>
            <a:ext cx="6005512"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13"/>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3"/>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2" name="Google Shape;92;p14"/>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4"/>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4"/>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06"/>
        <p:cNvGrpSpPr/>
        <p:nvPr/>
      </p:nvGrpSpPr>
      <p:grpSpPr>
        <a:xfrm>
          <a:off x="0" y="0"/>
          <a:ext cx="0" cy="0"/>
          <a:chOff x="0" y="0"/>
          <a:chExt cx="0" cy="0"/>
        </a:xfrm>
      </p:grpSpPr>
      <p:pic>
        <p:nvPicPr>
          <p:cNvPr id="107" name="Google Shape;107;g8e6a01cd38_2_11"/>
          <p:cNvPicPr preferRelativeResize="0"/>
          <p:nvPr/>
        </p:nvPicPr>
        <p:blipFill rotWithShape="1">
          <a:blip r:embed="rId2">
            <a:alphaModFix/>
          </a:blip>
          <a:srcRect/>
          <a:stretch/>
        </p:blipFill>
        <p:spPr>
          <a:xfrm>
            <a:off x="5670552" y="1"/>
            <a:ext cx="6521449" cy="4437063"/>
          </a:xfrm>
          <a:prstGeom prst="rect">
            <a:avLst/>
          </a:prstGeom>
          <a:noFill/>
          <a:ln>
            <a:noFill/>
          </a:ln>
        </p:spPr>
      </p:pic>
      <p:sp>
        <p:nvSpPr>
          <p:cNvPr id="108" name="Google Shape;108;g8e6a01cd38_2_11" descr="Light horizontal"/>
          <p:cNvSpPr/>
          <p:nvPr/>
        </p:nvSpPr>
        <p:spPr>
          <a:xfrm>
            <a:off x="1" y="9526"/>
            <a:ext cx="1968500" cy="6848475"/>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9" name="Google Shape;109;g8e6a01cd38_2_11"/>
          <p:cNvSpPr/>
          <p:nvPr/>
        </p:nvSpPr>
        <p:spPr>
          <a:xfrm rot="10800000" flipH="1">
            <a:off x="0" y="5943600"/>
            <a:ext cx="12192000" cy="533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0" name="Google Shape;110;g8e6a01cd38_2_11"/>
          <p:cNvSpPr txBox="1">
            <a:spLocks noGrp="1"/>
          </p:cNvSpPr>
          <p:nvPr>
            <p:ph type="ctrTitle"/>
          </p:nvPr>
        </p:nvSpPr>
        <p:spPr>
          <a:xfrm>
            <a:off x="2127251" y="2492534"/>
            <a:ext cx="96520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000" b="1">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pic>
        <p:nvPicPr>
          <p:cNvPr id="111" name="Google Shape;111;g8e6a01cd38_2_11"/>
          <p:cNvPicPr preferRelativeResize="0"/>
          <p:nvPr/>
        </p:nvPicPr>
        <p:blipFill rotWithShape="1">
          <a:blip r:embed="rId3">
            <a:alphaModFix/>
          </a:blip>
          <a:srcRect/>
          <a:stretch/>
        </p:blipFill>
        <p:spPr>
          <a:xfrm>
            <a:off x="222250" y="84567"/>
            <a:ext cx="1523999" cy="136602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12"/>
        <p:cNvGrpSpPr/>
        <p:nvPr/>
      </p:nvGrpSpPr>
      <p:grpSpPr>
        <a:xfrm>
          <a:off x="0" y="0"/>
          <a:ext cx="0" cy="0"/>
          <a:chOff x="0" y="0"/>
          <a:chExt cx="0" cy="0"/>
        </a:xfrm>
      </p:grpSpPr>
      <p:sp>
        <p:nvSpPr>
          <p:cNvPr id="113" name="Google Shape;113;g8e6a01cd38_2_17"/>
          <p:cNvSpPr txBox="1">
            <a:spLocks noGrp="1"/>
          </p:cNvSpPr>
          <p:nvPr>
            <p:ph type="body" idx="1"/>
          </p:nvPr>
        </p:nvSpPr>
        <p:spPr>
          <a:xfrm>
            <a:off x="609600" y="1076325"/>
            <a:ext cx="10972800" cy="52482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4" name="Google Shape;114;g8e6a01cd38_2_17"/>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g8e6a01cd38_2_17"/>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g8e6a01cd38_2_17"/>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fld id="{00000000-1234-1234-1234-123412341234}" type="slidenum">
              <a:rPr lang="en-US" smtClean="0"/>
              <a:pPr/>
              <a:t>‹#›</a:t>
            </a:fld>
            <a:endParaRPr lang="en-US"/>
          </a:p>
        </p:txBody>
      </p:sp>
      <p:sp>
        <p:nvSpPr>
          <p:cNvPr id="117" name="Google Shape;117;g8e6a01cd38_2_17"/>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18"/>
        <p:cNvGrpSpPr/>
        <p:nvPr/>
      </p:nvGrpSpPr>
      <p:grpSpPr>
        <a:xfrm>
          <a:off x="0" y="0"/>
          <a:ext cx="0" cy="0"/>
          <a:chOff x="0" y="0"/>
          <a:chExt cx="0" cy="0"/>
        </a:xfrm>
      </p:grpSpPr>
      <p:pic>
        <p:nvPicPr>
          <p:cNvPr id="119" name="Google Shape;119;g8e6a01cd38_2_23"/>
          <p:cNvPicPr preferRelativeResize="0"/>
          <p:nvPr/>
        </p:nvPicPr>
        <p:blipFill rotWithShape="1">
          <a:blip r:embed="rId2">
            <a:alphaModFix/>
          </a:blip>
          <a:srcRect/>
          <a:stretch/>
        </p:blipFill>
        <p:spPr>
          <a:xfrm>
            <a:off x="5670552" y="1"/>
            <a:ext cx="6521449" cy="4437063"/>
          </a:xfrm>
          <a:prstGeom prst="rect">
            <a:avLst/>
          </a:prstGeom>
          <a:noFill/>
          <a:ln>
            <a:noFill/>
          </a:ln>
        </p:spPr>
      </p:pic>
      <p:sp>
        <p:nvSpPr>
          <p:cNvPr id="120" name="Google Shape;120;g8e6a01cd38_2_23" descr="Light horizontal"/>
          <p:cNvSpPr/>
          <p:nvPr/>
        </p:nvSpPr>
        <p:spPr>
          <a:xfrm>
            <a:off x="1" y="9526"/>
            <a:ext cx="1968500" cy="6848475"/>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1" name="Google Shape;121;g8e6a01cd38_2_23"/>
          <p:cNvSpPr/>
          <p:nvPr/>
        </p:nvSpPr>
        <p:spPr>
          <a:xfrm rot="10800000" flipH="1">
            <a:off x="0" y="4267200"/>
            <a:ext cx="12192000" cy="11064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2" name="Google Shape;122;g8e6a01cd38_2_23"/>
          <p:cNvSpPr/>
          <p:nvPr/>
        </p:nvSpPr>
        <p:spPr>
          <a:xfrm>
            <a:off x="1966384" y="5156201"/>
            <a:ext cx="9505949" cy="504825"/>
          </a:xfrm>
          <a:prstGeom prst="roundRect">
            <a:avLst>
              <a:gd name="adj" fmla="val 16667"/>
            </a:avLst>
          </a:prstGeom>
          <a:solidFill>
            <a:schemeClr val="dk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nvGrpSpPr>
          <p:cNvPr id="123" name="Google Shape;123;g8e6a01cd38_2_23"/>
          <p:cNvGrpSpPr/>
          <p:nvPr/>
        </p:nvGrpSpPr>
        <p:grpSpPr>
          <a:xfrm>
            <a:off x="5672667" y="6088063"/>
            <a:ext cx="1439333" cy="603250"/>
            <a:chOff x="2680" y="3678"/>
            <a:chExt cx="680" cy="380"/>
          </a:xfrm>
        </p:grpSpPr>
        <p:sp>
          <p:nvSpPr>
            <p:cNvPr id="124" name="Google Shape;124;g8e6a01cd38_2_23"/>
            <p:cNvSpPr txBox="1"/>
            <p:nvPr/>
          </p:nvSpPr>
          <p:spPr>
            <a:xfrm>
              <a:off x="2680" y="3789"/>
              <a:ext cx="680" cy="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1" i="0" u="none" strike="noStrike" cap="none">
                  <a:solidFill>
                    <a:schemeClr val="dk2"/>
                  </a:solidFill>
                  <a:latin typeface="Verdana"/>
                  <a:ea typeface="Verdana"/>
                  <a:cs typeface="Verdana"/>
                  <a:sym typeface="Verdana"/>
                </a:rPr>
                <a:t>LOGO</a:t>
              </a:r>
              <a:endParaRPr sz="1400"/>
            </a:p>
          </p:txBody>
        </p:sp>
        <p:sp>
          <p:nvSpPr>
            <p:cNvPr id="125" name="Google Shape;125;g8e6a01cd38_2_23"/>
            <p:cNvSpPr/>
            <p:nvPr/>
          </p:nvSpPr>
          <p:spPr>
            <a:xfrm rot="5400000">
              <a:off x="2928" y="3493"/>
              <a:ext cx="172" cy="542"/>
            </a:xfrm>
            <a:prstGeom prst="moon">
              <a:avLst>
                <a:gd name="adj" fmla="val 21208"/>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sp>
        <p:nvSpPr>
          <p:cNvPr id="126" name="Google Shape;126;g8e6a01cd38_2_23"/>
          <p:cNvSpPr txBox="1">
            <a:spLocks noGrp="1"/>
          </p:cNvSpPr>
          <p:nvPr>
            <p:ph type="ctrTitle"/>
          </p:nvPr>
        </p:nvSpPr>
        <p:spPr>
          <a:xfrm>
            <a:off x="1930400" y="3548063"/>
            <a:ext cx="96520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000" b="1">
                <a:solidFill>
                  <a:schemeClr val="dk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7" name="Google Shape;127;g8e6a01cd38_2_23"/>
          <p:cNvSpPr txBox="1">
            <a:spLocks noGrp="1"/>
          </p:cNvSpPr>
          <p:nvPr>
            <p:ph type="subTitle" idx="1"/>
          </p:nvPr>
        </p:nvSpPr>
        <p:spPr>
          <a:xfrm>
            <a:off x="2152651" y="5224463"/>
            <a:ext cx="9144000" cy="381000"/>
          </a:xfrm>
          <a:prstGeom prst="rect">
            <a:avLst/>
          </a:prstGeom>
          <a:noFill/>
          <a:ln>
            <a:noFill/>
          </a:ln>
        </p:spPr>
        <p:txBody>
          <a:bodyPr spcFirstLastPara="1" wrap="square" lIns="91425" tIns="45700" rIns="91425" bIns="45700" anchor="t" anchorCtr="0">
            <a:noAutofit/>
          </a:bodyPr>
          <a:lstStyle>
            <a:lvl1pPr lvl="0" algn="l">
              <a:spcBef>
                <a:spcPts val="280"/>
              </a:spcBef>
              <a:spcAft>
                <a:spcPts val="0"/>
              </a:spcAft>
              <a:buSzPts val="1400"/>
              <a:buFont typeface="Noto Sans Symbols"/>
              <a:buNone/>
              <a:defRPr sz="1400" b="1">
                <a:solidFill>
                  <a:schemeClr val="lt1"/>
                </a:solidFil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8"/>
        <p:cNvGrpSpPr/>
        <p:nvPr/>
      </p:nvGrpSpPr>
      <p:grpSpPr>
        <a:xfrm>
          <a:off x="0" y="0"/>
          <a:ext cx="0" cy="0"/>
          <a:chOff x="0" y="0"/>
          <a:chExt cx="0" cy="0"/>
        </a:xfrm>
      </p:grpSpPr>
      <p:sp>
        <p:nvSpPr>
          <p:cNvPr id="129" name="Google Shape;129;g8e6a01cd38_2_33"/>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0" name="Google Shape;130;g8e6a01cd38_2_33"/>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131" name="Google Shape;131;g8e6a01cd38_2_33"/>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g8e6a01cd38_2_33"/>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g8e6a01cd38_2_33"/>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4"/>
        <p:cNvGrpSpPr/>
        <p:nvPr/>
      </p:nvGrpSpPr>
      <p:grpSpPr>
        <a:xfrm>
          <a:off x="0" y="0"/>
          <a:ext cx="0" cy="0"/>
          <a:chOff x="0" y="0"/>
          <a:chExt cx="0" cy="0"/>
        </a:xfrm>
      </p:grpSpPr>
      <p:sp>
        <p:nvSpPr>
          <p:cNvPr id="135" name="Google Shape;135;g8e6a01cd38_2_39"/>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6" name="Google Shape;136;g8e6a01cd38_2_39"/>
          <p:cNvSpPr txBox="1">
            <a:spLocks noGrp="1"/>
          </p:cNvSpPr>
          <p:nvPr>
            <p:ph type="body" idx="1"/>
          </p:nvPr>
        </p:nvSpPr>
        <p:spPr>
          <a:xfrm>
            <a:off x="609600" y="1076325"/>
            <a:ext cx="5384800" cy="5248275"/>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137" name="Google Shape;137;g8e6a01cd38_2_39"/>
          <p:cNvSpPr txBox="1">
            <a:spLocks noGrp="1"/>
          </p:cNvSpPr>
          <p:nvPr>
            <p:ph type="body" idx="2"/>
          </p:nvPr>
        </p:nvSpPr>
        <p:spPr>
          <a:xfrm>
            <a:off x="6197600" y="1076325"/>
            <a:ext cx="5384800" cy="5248275"/>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138" name="Google Shape;138;g8e6a01cd38_2_39"/>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g8e6a01cd38_2_39"/>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g8e6a01cd38_2_39"/>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1"/>
        <p:cNvGrpSpPr/>
        <p:nvPr/>
      </p:nvGrpSpPr>
      <p:grpSpPr>
        <a:xfrm>
          <a:off x="0" y="0"/>
          <a:ext cx="0" cy="0"/>
          <a:chOff x="0" y="0"/>
          <a:chExt cx="0" cy="0"/>
        </a:xfrm>
      </p:grpSpPr>
      <p:sp>
        <p:nvSpPr>
          <p:cNvPr id="142" name="Google Shape;142;g8e6a01cd38_2_4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3" name="Google Shape;143;g8e6a01cd38_2_4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144" name="Google Shape;144;g8e6a01cd38_2_4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145" name="Google Shape;145;g8e6a01cd38_2_46"/>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146" name="Google Shape;146;g8e6a01cd38_2_46"/>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147" name="Google Shape;147;g8e6a01cd38_2_46"/>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g8e6a01cd38_2_46"/>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g8e6a01cd38_2_46"/>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0"/>
        <p:cNvGrpSpPr/>
        <p:nvPr/>
      </p:nvGrpSpPr>
      <p:grpSpPr>
        <a:xfrm>
          <a:off x="0" y="0"/>
          <a:ext cx="0" cy="0"/>
          <a:chOff x="0" y="0"/>
          <a:chExt cx="0" cy="0"/>
        </a:xfrm>
      </p:grpSpPr>
      <p:sp>
        <p:nvSpPr>
          <p:cNvPr id="151" name="Google Shape;151;g8e6a01cd38_2_55"/>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2" name="Google Shape;152;g8e6a01cd38_2_55"/>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g8e6a01cd38_2_55"/>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g8e6a01cd38_2_55"/>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09600" y="1076325"/>
            <a:ext cx="10972800" cy="52482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
        <p:cNvGrpSpPr/>
        <p:nvPr/>
      </p:nvGrpSpPr>
      <p:grpSpPr>
        <a:xfrm>
          <a:off x="0" y="0"/>
          <a:ext cx="0" cy="0"/>
          <a:chOff x="0" y="0"/>
          <a:chExt cx="0" cy="0"/>
        </a:xfrm>
      </p:grpSpPr>
      <p:sp>
        <p:nvSpPr>
          <p:cNvPr id="156" name="Google Shape;156;g8e6a01cd38_2_60"/>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g8e6a01cd38_2_60"/>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g8e6a01cd38_2_60"/>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9"/>
        <p:cNvGrpSpPr/>
        <p:nvPr/>
      </p:nvGrpSpPr>
      <p:grpSpPr>
        <a:xfrm>
          <a:off x="0" y="0"/>
          <a:ext cx="0" cy="0"/>
          <a:chOff x="0" y="0"/>
          <a:chExt cx="0" cy="0"/>
        </a:xfrm>
      </p:grpSpPr>
      <p:sp>
        <p:nvSpPr>
          <p:cNvPr id="160" name="Google Shape;160;g8e6a01cd38_2_64"/>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61" name="Google Shape;161;g8e6a01cd38_2_64"/>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162" name="Google Shape;162;g8e6a01cd38_2_64"/>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163" name="Google Shape;163;g8e6a01cd38_2_64"/>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g8e6a01cd38_2_64"/>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g8e6a01cd38_2_64"/>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6"/>
        <p:cNvGrpSpPr/>
        <p:nvPr/>
      </p:nvGrpSpPr>
      <p:grpSpPr>
        <a:xfrm>
          <a:off x="0" y="0"/>
          <a:ext cx="0" cy="0"/>
          <a:chOff x="0" y="0"/>
          <a:chExt cx="0" cy="0"/>
        </a:xfrm>
      </p:grpSpPr>
      <p:sp>
        <p:nvSpPr>
          <p:cNvPr id="167" name="Google Shape;167;g8e6a01cd38_2_71"/>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68" name="Google Shape;168;g8e6a01cd38_2_71"/>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hlink"/>
              </a:buClr>
              <a:buSzPts val="3200"/>
              <a:buFont typeface="Noto Sans Symbols"/>
              <a:buNone/>
              <a:defRPr sz="3200" b="0" i="0" u="none" strike="noStrike" cap="none">
                <a:solidFill>
                  <a:schemeClr val="dk1"/>
                </a:solidFill>
                <a:latin typeface="Verdana"/>
                <a:ea typeface="Verdana"/>
                <a:cs typeface="Verdana"/>
                <a:sym typeface="Verdana"/>
              </a:defRPr>
            </a:lvl1pPr>
            <a:lvl2pPr marR="0" lvl="1" algn="l" rtl="0">
              <a:spcBef>
                <a:spcPts val="560"/>
              </a:spcBef>
              <a:spcAft>
                <a:spcPts val="0"/>
              </a:spcAft>
              <a:buClr>
                <a:schemeClr val="accent1"/>
              </a:buClr>
              <a:buSzPts val="280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69" name="Google Shape;169;g8e6a01cd38_2_71"/>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170" name="Google Shape;170;g8e6a01cd38_2_71"/>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g8e6a01cd38_2_71"/>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g8e6a01cd38_2_71"/>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3"/>
        <p:cNvGrpSpPr/>
        <p:nvPr/>
      </p:nvGrpSpPr>
      <p:grpSpPr>
        <a:xfrm>
          <a:off x="0" y="0"/>
          <a:ext cx="0" cy="0"/>
          <a:chOff x="0" y="0"/>
          <a:chExt cx="0" cy="0"/>
        </a:xfrm>
      </p:grpSpPr>
      <p:sp>
        <p:nvSpPr>
          <p:cNvPr id="174" name="Google Shape;174;g8e6a01cd38_2_78"/>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5" name="Google Shape;175;g8e6a01cd38_2_78"/>
          <p:cNvSpPr txBox="1">
            <a:spLocks noGrp="1"/>
          </p:cNvSpPr>
          <p:nvPr>
            <p:ph type="body" idx="1"/>
          </p:nvPr>
        </p:nvSpPr>
        <p:spPr>
          <a:xfrm rot="5400000">
            <a:off x="3471863" y="-1785938"/>
            <a:ext cx="5248275"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g8e6a01cd38_2_78"/>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g8e6a01cd38_2_78"/>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g8e6a01cd38_2_78"/>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9"/>
        <p:cNvGrpSpPr/>
        <p:nvPr/>
      </p:nvGrpSpPr>
      <p:grpSpPr>
        <a:xfrm>
          <a:off x="0" y="0"/>
          <a:ext cx="0" cy="0"/>
          <a:chOff x="0" y="0"/>
          <a:chExt cx="0" cy="0"/>
        </a:xfrm>
      </p:grpSpPr>
      <p:sp>
        <p:nvSpPr>
          <p:cNvPr id="180" name="Google Shape;180;g8e6a01cd38_2_84"/>
          <p:cNvSpPr txBox="1">
            <a:spLocks noGrp="1"/>
          </p:cNvSpPr>
          <p:nvPr>
            <p:ph type="title"/>
          </p:nvPr>
        </p:nvSpPr>
        <p:spPr>
          <a:xfrm rot="5400000">
            <a:off x="7208044" y="1950244"/>
            <a:ext cx="6005512"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81" name="Google Shape;181;g8e6a01cd38_2_84"/>
          <p:cNvSpPr txBox="1">
            <a:spLocks noGrp="1"/>
          </p:cNvSpPr>
          <p:nvPr>
            <p:ph type="body" idx="1"/>
          </p:nvPr>
        </p:nvSpPr>
        <p:spPr>
          <a:xfrm rot="5400000">
            <a:off x="1620044" y="-691356"/>
            <a:ext cx="6005512"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2" name="Google Shape;182;g8e6a01cd38_2_84"/>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g8e6a01cd38_2_84"/>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g8e6a01cd38_2_84"/>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185"/>
        <p:cNvGrpSpPr/>
        <p:nvPr/>
      </p:nvGrpSpPr>
      <p:grpSpPr>
        <a:xfrm>
          <a:off x="0" y="0"/>
          <a:ext cx="0" cy="0"/>
          <a:chOff x="0" y="0"/>
          <a:chExt cx="0" cy="0"/>
        </a:xfrm>
      </p:grpSpPr>
      <p:sp>
        <p:nvSpPr>
          <p:cNvPr id="186" name="Google Shape;186;g8e6a01cd38_2_90"/>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87" name="Google Shape;187;g8e6a01cd38_2_90"/>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g8e6a01cd38_2_90"/>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g8e6a01cd38_2_90"/>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hlink"/>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1" i="0">
                <a:solidFill>
                  <a:srgbClr val="333399"/>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333399"/>
                </a:solidFill>
                <a:latin typeface="Arial"/>
                <a:cs typeface="Arial"/>
              </a:defRPr>
            </a:lvl1pPr>
          </a:lstStyle>
          <a:p>
            <a:pPr marL="12700" algn="ctr">
              <a:lnSpc>
                <a:spcPts val="1310"/>
              </a:lnSpc>
            </a:pPr>
            <a:r>
              <a:rPr lang="it-IT" spc="-5"/>
              <a:t>Introduction to Mobile Programming (2016) – Hello Android</a:t>
            </a:r>
            <a:endParaRPr lang="it-IT"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291275D-E80D-40E4-A0B1-E9CD3BC56D61}" type="datetime1">
              <a:rPr lang="en-US" smtClean="0"/>
              <a:t>9/27/2021</a:t>
            </a:fld>
            <a:endParaRPr lang="en-US"/>
          </a:p>
        </p:txBody>
      </p:sp>
      <p:sp>
        <p:nvSpPr>
          <p:cNvPr id="6" name="Holder 6"/>
          <p:cNvSpPr>
            <a:spLocks noGrp="1"/>
          </p:cNvSpPr>
          <p:nvPr>
            <p:ph type="sldNum" sz="quarter" idx="7"/>
          </p:nvPr>
        </p:nvSpPr>
        <p:spPr/>
        <p:txBody>
          <a:bodyPr lIns="0" tIns="0" rIns="0" bIns="0"/>
          <a:lstStyle>
            <a:lvl1pPr>
              <a:defRPr sz="1200" b="1" i="0">
                <a:solidFill>
                  <a:srgbClr val="333399"/>
                </a:solidFill>
                <a:latin typeface="Arial"/>
                <a:cs typeface="Arial"/>
              </a:defRPr>
            </a:lvl1pPr>
          </a:lstStyle>
          <a:p>
            <a:pPr marL="25400">
              <a:lnSpc>
                <a:spcPts val="1310"/>
              </a:lnSpc>
            </a:pPr>
            <a:fld id="{81D60167-4931-47E6-BA6A-407CBD079E47}" type="slidenum">
              <a:rPr lang="en-US" spc="-5" smtClean="0"/>
              <a:pPr marL="25400">
                <a:lnSpc>
                  <a:spcPts val="1310"/>
                </a:lnSpc>
              </a:pPr>
              <a:t>‹#›</a:t>
            </a:fld>
            <a:endParaRPr lang="en-US" spc="-5" dirty="0"/>
          </a:p>
        </p:txBody>
      </p:sp>
    </p:spTree>
    <p:extLst>
      <p:ext uri="{BB962C8B-B14F-4D97-AF65-F5344CB8AC3E}">
        <p14:creationId xmlns:p14="http://schemas.microsoft.com/office/powerpoint/2010/main" val="38353263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1_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202020"/>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329073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47235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D2523B"/>
                </a:solidFill>
                <a:latin typeface="Arial"/>
                <a:cs typeface="Arial"/>
              </a:defRPr>
            </a:lvl1pPr>
          </a:lstStyle>
          <a:p>
            <a:endParaRPr/>
          </a:p>
        </p:txBody>
      </p:sp>
      <p:sp>
        <p:nvSpPr>
          <p:cNvPr id="3" name="Holder 3"/>
          <p:cNvSpPr>
            <a:spLocks noGrp="1"/>
          </p:cNvSpPr>
          <p:nvPr>
            <p:ph sz="half" idx="2"/>
          </p:nvPr>
        </p:nvSpPr>
        <p:spPr>
          <a:xfrm>
            <a:off x="816187" y="1149287"/>
            <a:ext cx="3901439" cy="415498"/>
          </a:xfrm>
          <a:prstGeom prst="rect">
            <a:avLst/>
          </a:prstGeom>
        </p:spPr>
        <p:txBody>
          <a:bodyPr wrap="square" lIns="0" tIns="0" rIns="0" bIns="0">
            <a:spAutoFit/>
          </a:bodyPr>
          <a:lstStyle>
            <a:lvl1pPr>
              <a:defRPr sz="2200" b="1" i="0">
                <a:solidFill>
                  <a:srgbClr val="3D4652"/>
                </a:solidFill>
                <a:latin typeface="Arial"/>
                <a:cs typeface="Arial"/>
              </a:defRPr>
            </a:lvl1pPr>
          </a:lstStyle>
          <a:p>
            <a:endParaRPr/>
          </a:p>
        </p:txBody>
      </p:sp>
      <p:sp>
        <p:nvSpPr>
          <p:cNvPr id="4" name="Holder 4"/>
          <p:cNvSpPr>
            <a:spLocks noGrp="1"/>
          </p:cNvSpPr>
          <p:nvPr>
            <p:ph sz="half" idx="3"/>
          </p:nvPr>
        </p:nvSpPr>
        <p:spPr>
          <a:xfrm>
            <a:off x="7136893" y="1522222"/>
            <a:ext cx="3510279" cy="307777"/>
          </a:xfrm>
          <a:prstGeom prst="rect">
            <a:avLst/>
          </a:prstGeom>
        </p:spPr>
        <p:txBody>
          <a:bodyPr wrap="square" lIns="0" tIns="0" rIns="0" bIns="0">
            <a:spAutoFit/>
          </a:bodyPr>
          <a:lstStyle>
            <a:lvl1pPr>
              <a:defRPr sz="1500" b="0" i="0">
                <a:solidFill>
                  <a:srgbClr val="292934"/>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388994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36" name="Google Shape;36;p5"/>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609600" y="1076325"/>
            <a:ext cx="5384800" cy="5248275"/>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2" name="Google Shape;42;p6"/>
          <p:cNvSpPr txBox="1">
            <a:spLocks noGrp="1"/>
          </p:cNvSpPr>
          <p:nvPr>
            <p:ph type="body" idx="2"/>
          </p:nvPr>
        </p:nvSpPr>
        <p:spPr>
          <a:xfrm>
            <a:off x="6197600" y="1076325"/>
            <a:ext cx="5384800" cy="5248275"/>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3" name="Google Shape;43;p6"/>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9" name="Google Shape;49;p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0" name="Google Shape;50;p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1" name="Google Shape;51;p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2" name="Google Shape;52;p7"/>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7" name="Google Shape;57;p8"/>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9"/>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6" name="Google Shape;66;p10"/>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67" name="Google Shape;67;p10"/>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8" name="Google Shape;68;p10"/>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11"/>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hlink"/>
              </a:buClr>
              <a:buSzPts val="3200"/>
              <a:buFont typeface="Noto Sans Symbols"/>
              <a:buNone/>
              <a:defRPr sz="3200" b="0" i="0" u="none" strike="noStrike" cap="none">
                <a:solidFill>
                  <a:schemeClr val="dk1"/>
                </a:solidFill>
                <a:latin typeface="Verdana"/>
                <a:ea typeface="Verdana"/>
                <a:cs typeface="Verdana"/>
                <a:sym typeface="Verdana"/>
              </a:defRPr>
            </a:lvl1pPr>
            <a:lvl2pPr marR="0" lvl="1" algn="l" rtl="0">
              <a:spcBef>
                <a:spcPts val="560"/>
              </a:spcBef>
              <a:spcAft>
                <a:spcPts val="0"/>
              </a:spcAft>
              <a:buClr>
                <a:schemeClr val="accent1"/>
              </a:buClr>
              <a:buSzPts val="280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4" name="Google Shape;74;p11"/>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75" name="Google Shape;75;p11"/>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2.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descr="Light horizontal"/>
          <p:cNvSpPr/>
          <p:nvPr/>
        </p:nvSpPr>
        <p:spPr>
          <a:xfrm>
            <a:off x="1" y="0"/>
            <a:ext cx="624417"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 name="Google Shape;11;p2"/>
          <p:cNvSpPr/>
          <p:nvPr/>
        </p:nvSpPr>
        <p:spPr>
          <a:xfrm>
            <a:off x="0" y="-26988"/>
            <a:ext cx="12192000" cy="69215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2" name="Google Shape;12;p2"/>
          <p:cNvCxnSpPr/>
          <p:nvPr/>
        </p:nvCxnSpPr>
        <p:spPr>
          <a:xfrm>
            <a:off x="624418" y="6410325"/>
            <a:ext cx="11233149" cy="0"/>
          </a:xfrm>
          <a:prstGeom prst="straightConnector1">
            <a:avLst/>
          </a:prstGeom>
          <a:noFill/>
          <a:ln w="9525" cap="flat" cmpd="sng">
            <a:solidFill>
              <a:schemeClr val="dk2"/>
            </a:solidFill>
            <a:prstDash val="solid"/>
            <a:round/>
            <a:headEnd type="none" w="med" len="med"/>
            <a:tailEnd type="none" w="med" len="med"/>
          </a:ln>
        </p:spPr>
      </p:cxnSp>
      <p:sp>
        <p:nvSpPr>
          <p:cNvPr id="13" name="Google Shape;13;p2"/>
          <p:cNvSpPr/>
          <p:nvPr/>
        </p:nvSpPr>
        <p:spPr>
          <a:xfrm>
            <a:off x="624418" y="233364"/>
            <a:ext cx="9984316" cy="720725"/>
          </a:xfrm>
          <a:prstGeom prst="roundRect">
            <a:avLst>
              <a:gd name="adj" fmla="val 16667"/>
            </a:avLst>
          </a:prstGeom>
          <a:solidFill>
            <a:schemeClr val="dk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 name="Google Shape;14;p2"/>
          <p:cNvSpPr txBox="1">
            <a:spLocks noGrp="1"/>
          </p:cNvSpPr>
          <p:nvPr>
            <p:ph type="body" idx="1"/>
          </p:nvPr>
        </p:nvSpPr>
        <p:spPr>
          <a:xfrm>
            <a:off x="609600" y="1076325"/>
            <a:ext cx="10972800" cy="5248275"/>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hlink"/>
              </a:buClr>
              <a:buSzPts val="2800"/>
              <a:buFont typeface="Noto Sans Symbols"/>
              <a:buChar char="❖"/>
              <a:defRPr sz="2800" b="0" i="0" u="none" strike="noStrike" cap="none">
                <a:solidFill>
                  <a:schemeClr val="dk1"/>
                </a:solidFill>
                <a:latin typeface="Verdana"/>
                <a:ea typeface="Verdana"/>
                <a:cs typeface="Verdana"/>
                <a:sym typeface="Verdana"/>
              </a:defRPr>
            </a:lvl1pPr>
            <a:lvl2pPr marL="914400" marR="0" lvl="1" indent="-406400" algn="l" rtl="0">
              <a:spcBef>
                <a:spcPts val="560"/>
              </a:spcBef>
              <a:spcAft>
                <a:spcPts val="0"/>
              </a:spcAft>
              <a:buClr>
                <a:schemeClr val="accent1"/>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 name="Google Shape;15;p2"/>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Google Shape;16;p2"/>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 name="Google Shape;17;p2"/>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rtl="0">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rtl="0">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rtl="0">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rtl="0">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rtl="0">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rtl="0">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rtl="0">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rtl="0">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
        <p:nvSpPr>
          <p:cNvPr id="18" name="Google Shape;18;p2"/>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1pPr>
            <a:lvl2pPr marR="0" lvl="1"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2pPr>
            <a:lvl3pPr marR="0" lvl="2"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3pPr>
            <a:lvl4pPr marR="0" lvl="3"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4pPr>
            <a:lvl5pPr marR="0" lvl="4"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5pPr>
            <a:lvl6pPr marR="0" lvl="5"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6pPr>
            <a:lvl7pPr marR="0" lvl="6"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7pPr>
            <a:lvl8pPr marR="0" lvl="7"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8pPr>
            <a:lvl9pPr marR="0" lvl="8"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9pPr>
          </a:lstStyle>
          <a:p>
            <a:endParaRPr/>
          </a:p>
        </p:txBody>
      </p:sp>
      <p:sp>
        <p:nvSpPr>
          <p:cNvPr id="19" name="Google Shape;19;p2"/>
          <p:cNvSpPr txBox="1"/>
          <p:nvPr/>
        </p:nvSpPr>
        <p:spPr>
          <a:xfrm>
            <a:off x="10871200" y="261938"/>
            <a:ext cx="1320800" cy="33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a:solidFill>
                  <a:schemeClr val="lt1"/>
                </a:solidFill>
                <a:latin typeface="Verdana"/>
                <a:ea typeface="Verdana"/>
                <a:cs typeface="Verdana"/>
                <a:sym typeface="Verdana"/>
              </a:rPr>
              <a:t>LOGO</a:t>
            </a:r>
            <a:endParaRPr sz="1400"/>
          </a:p>
        </p:txBody>
      </p:sp>
      <p:sp>
        <p:nvSpPr>
          <p:cNvPr id="20" name="Google Shape;20;p2"/>
          <p:cNvSpPr/>
          <p:nvPr/>
        </p:nvSpPr>
        <p:spPr>
          <a:xfrm rot="5400000">
            <a:off x="11244528" y="-261673"/>
            <a:ext cx="284162" cy="1001183"/>
          </a:xfrm>
          <a:prstGeom prst="moon">
            <a:avLst>
              <a:gd name="adj" fmla="val 21208"/>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g8e6a01cd38_2_0" descr="Light horizontal"/>
          <p:cNvSpPr/>
          <p:nvPr/>
        </p:nvSpPr>
        <p:spPr>
          <a:xfrm>
            <a:off x="1" y="0"/>
            <a:ext cx="624417"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7" name="Google Shape;97;g8e6a01cd38_2_0"/>
          <p:cNvSpPr/>
          <p:nvPr/>
        </p:nvSpPr>
        <p:spPr>
          <a:xfrm>
            <a:off x="0" y="1"/>
            <a:ext cx="10871200" cy="69215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98" name="Google Shape;98;g8e6a01cd38_2_0"/>
          <p:cNvCxnSpPr/>
          <p:nvPr/>
        </p:nvCxnSpPr>
        <p:spPr>
          <a:xfrm>
            <a:off x="624418" y="6410325"/>
            <a:ext cx="11233149" cy="0"/>
          </a:xfrm>
          <a:prstGeom prst="straightConnector1">
            <a:avLst/>
          </a:prstGeom>
          <a:noFill/>
          <a:ln w="9525" cap="flat" cmpd="sng">
            <a:solidFill>
              <a:schemeClr val="dk2"/>
            </a:solidFill>
            <a:prstDash val="solid"/>
            <a:round/>
            <a:headEnd type="none" w="med" len="med"/>
            <a:tailEnd type="none" w="med" len="med"/>
          </a:ln>
        </p:spPr>
      </p:cxnSp>
      <p:sp>
        <p:nvSpPr>
          <p:cNvPr id="99" name="Google Shape;99;g8e6a01cd38_2_0"/>
          <p:cNvSpPr/>
          <p:nvPr/>
        </p:nvSpPr>
        <p:spPr>
          <a:xfrm>
            <a:off x="624418" y="233364"/>
            <a:ext cx="9984316" cy="720725"/>
          </a:xfrm>
          <a:prstGeom prst="roundRect">
            <a:avLst>
              <a:gd name="adj" fmla="val 16667"/>
            </a:avLst>
          </a:prstGeom>
          <a:solidFill>
            <a:schemeClr val="dk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0" name="Google Shape;100;g8e6a01cd38_2_0"/>
          <p:cNvSpPr txBox="1">
            <a:spLocks noGrp="1"/>
          </p:cNvSpPr>
          <p:nvPr>
            <p:ph type="body" idx="1"/>
          </p:nvPr>
        </p:nvSpPr>
        <p:spPr>
          <a:xfrm>
            <a:off x="609600" y="1076325"/>
            <a:ext cx="10972800" cy="5248275"/>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hlink"/>
              </a:buClr>
              <a:buSzPts val="2800"/>
              <a:buFont typeface="Noto Sans Symbols"/>
              <a:buChar char="❖"/>
              <a:defRPr sz="2800" b="0" i="0" u="none" strike="noStrike" cap="none">
                <a:solidFill>
                  <a:schemeClr val="dk1"/>
                </a:solidFill>
                <a:latin typeface="Verdana"/>
                <a:ea typeface="Verdana"/>
                <a:cs typeface="Verdana"/>
                <a:sym typeface="Verdana"/>
              </a:defRPr>
            </a:lvl1pPr>
            <a:lvl2pPr marL="914400" marR="0" lvl="1" indent="-406400" algn="l" rtl="0">
              <a:spcBef>
                <a:spcPts val="560"/>
              </a:spcBef>
              <a:spcAft>
                <a:spcPts val="0"/>
              </a:spcAft>
              <a:buClr>
                <a:schemeClr val="accent1"/>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1" name="Google Shape;101;g8e6a01cd38_2_0"/>
          <p:cNvSpPr txBox="1">
            <a:spLocks noGrp="1"/>
          </p:cNvSpPr>
          <p:nvPr>
            <p:ph type="dt" idx="10"/>
          </p:nvPr>
        </p:nvSpPr>
        <p:spPr>
          <a:xfrm>
            <a:off x="609600" y="6400800"/>
            <a:ext cx="3556000" cy="2555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2" name="Google Shape;102;g8e6a01cd38_2_0"/>
          <p:cNvSpPr txBox="1">
            <a:spLocks noGrp="1"/>
          </p:cNvSpPr>
          <p:nvPr>
            <p:ph type="ftr" idx="11"/>
          </p:nvPr>
        </p:nvSpPr>
        <p:spPr>
          <a:xfrm>
            <a:off x="7924800" y="6400800"/>
            <a:ext cx="3860800" cy="2286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1"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3" name="Google Shape;103;g8e6a01cd38_2_0"/>
          <p:cNvSpPr txBox="1">
            <a:spLocks noGrp="1"/>
          </p:cNvSpPr>
          <p:nvPr>
            <p:ph type="sldNum" idx="12"/>
          </p:nvPr>
        </p:nvSpPr>
        <p:spPr>
          <a:xfrm>
            <a:off x="4876800" y="6386514"/>
            <a:ext cx="2844800" cy="211137"/>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b="1" i="0" u="none" strike="noStrike" cap="none">
                <a:solidFill>
                  <a:schemeClr val="dk1"/>
                </a:solidFill>
                <a:latin typeface="Verdana"/>
                <a:ea typeface="Verdana"/>
                <a:cs typeface="Verdana"/>
                <a:sym typeface="Verdana"/>
              </a:defRPr>
            </a:lvl1pPr>
            <a:lvl2pPr marL="0" marR="0" lvl="1" indent="0" algn="ctr" rtl="0">
              <a:spcBef>
                <a:spcPts val="0"/>
              </a:spcBef>
              <a:spcAft>
                <a:spcPts val="0"/>
              </a:spcAft>
              <a:buNone/>
              <a:defRPr sz="1000" b="1" i="0" u="none" strike="noStrike" cap="none">
                <a:solidFill>
                  <a:schemeClr val="dk1"/>
                </a:solidFill>
                <a:latin typeface="Verdana"/>
                <a:ea typeface="Verdana"/>
                <a:cs typeface="Verdana"/>
                <a:sym typeface="Verdana"/>
              </a:defRPr>
            </a:lvl2pPr>
            <a:lvl3pPr marL="0" marR="0" lvl="2" indent="0" algn="ctr" rtl="0">
              <a:spcBef>
                <a:spcPts val="0"/>
              </a:spcBef>
              <a:spcAft>
                <a:spcPts val="0"/>
              </a:spcAft>
              <a:buNone/>
              <a:defRPr sz="1000" b="1" i="0" u="none" strike="noStrike" cap="none">
                <a:solidFill>
                  <a:schemeClr val="dk1"/>
                </a:solidFill>
                <a:latin typeface="Verdana"/>
                <a:ea typeface="Verdana"/>
                <a:cs typeface="Verdana"/>
                <a:sym typeface="Verdana"/>
              </a:defRPr>
            </a:lvl3pPr>
            <a:lvl4pPr marL="0" marR="0" lvl="3" indent="0" algn="ctr" rtl="0">
              <a:spcBef>
                <a:spcPts val="0"/>
              </a:spcBef>
              <a:spcAft>
                <a:spcPts val="0"/>
              </a:spcAft>
              <a:buNone/>
              <a:defRPr sz="1000" b="1" i="0" u="none" strike="noStrike" cap="none">
                <a:solidFill>
                  <a:schemeClr val="dk1"/>
                </a:solidFill>
                <a:latin typeface="Verdana"/>
                <a:ea typeface="Verdana"/>
                <a:cs typeface="Verdana"/>
                <a:sym typeface="Verdana"/>
              </a:defRPr>
            </a:lvl4pPr>
            <a:lvl5pPr marL="0" marR="0" lvl="4" indent="0" algn="ctr" rtl="0">
              <a:spcBef>
                <a:spcPts val="0"/>
              </a:spcBef>
              <a:spcAft>
                <a:spcPts val="0"/>
              </a:spcAft>
              <a:buNone/>
              <a:defRPr sz="1000" b="1" i="0" u="none" strike="noStrike" cap="none">
                <a:solidFill>
                  <a:schemeClr val="dk1"/>
                </a:solidFill>
                <a:latin typeface="Verdana"/>
                <a:ea typeface="Verdana"/>
                <a:cs typeface="Verdana"/>
                <a:sym typeface="Verdana"/>
              </a:defRPr>
            </a:lvl5pPr>
            <a:lvl6pPr marL="0" marR="0" lvl="5" indent="0" algn="ctr" rtl="0">
              <a:spcBef>
                <a:spcPts val="0"/>
              </a:spcBef>
              <a:spcAft>
                <a:spcPts val="0"/>
              </a:spcAft>
              <a:buNone/>
              <a:defRPr sz="1000" b="1" i="0" u="none" strike="noStrike" cap="none">
                <a:solidFill>
                  <a:schemeClr val="dk1"/>
                </a:solidFill>
                <a:latin typeface="Verdana"/>
                <a:ea typeface="Verdana"/>
                <a:cs typeface="Verdana"/>
                <a:sym typeface="Verdana"/>
              </a:defRPr>
            </a:lvl6pPr>
            <a:lvl7pPr marL="0" marR="0" lvl="6" indent="0" algn="ctr" rtl="0">
              <a:spcBef>
                <a:spcPts val="0"/>
              </a:spcBef>
              <a:spcAft>
                <a:spcPts val="0"/>
              </a:spcAft>
              <a:buNone/>
              <a:defRPr sz="1000" b="1" i="0" u="none" strike="noStrike" cap="none">
                <a:solidFill>
                  <a:schemeClr val="dk1"/>
                </a:solidFill>
                <a:latin typeface="Verdana"/>
                <a:ea typeface="Verdana"/>
                <a:cs typeface="Verdana"/>
                <a:sym typeface="Verdana"/>
              </a:defRPr>
            </a:lvl7pPr>
            <a:lvl8pPr marL="0" marR="0" lvl="7" indent="0" algn="ctr" rtl="0">
              <a:spcBef>
                <a:spcPts val="0"/>
              </a:spcBef>
              <a:spcAft>
                <a:spcPts val="0"/>
              </a:spcAft>
              <a:buNone/>
              <a:defRPr sz="1000" b="1" i="0" u="none" strike="noStrike" cap="none">
                <a:solidFill>
                  <a:schemeClr val="dk1"/>
                </a:solidFill>
                <a:latin typeface="Verdana"/>
                <a:ea typeface="Verdana"/>
                <a:cs typeface="Verdana"/>
                <a:sym typeface="Verdana"/>
              </a:defRPr>
            </a:lvl8pPr>
            <a:lvl9pPr marL="0" marR="0" lvl="8" indent="0" algn="ctr" rtl="0">
              <a:spcBef>
                <a:spcPts val="0"/>
              </a:spcBef>
              <a:spcAft>
                <a:spcPts val="0"/>
              </a:spcAft>
              <a:buNone/>
              <a:defRPr sz="1000" b="1" i="0" u="none" strike="noStrike" cap="none">
                <a:solidFill>
                  <a:schemeClr val="dk1"/>
                </a:solidFill>
                <a:latin typeface="Verdana"/>
                <a:ea typeface="Verdana"/>
                <a:cs typeface="Verdana"/>
                <a:sym typeface="Verdana"/>
              </a:defRPr>
            </a:lvl9pPr>
          </a:lstStyle>
          <a:p>
            <a:fld id="{00000000-1234-1234-1234-123412341234}" type="slidenum">
              <a:rPr lang="en-US" smtClean="0"/>
              <a:pPr/>
              <a:t>‹#›</a:t>
            </a:fld>
            <a:endParaRPr lang="en-US"/>
          </a:p>
        </p:txBody>
      </p:sp>
      <p:sp>
        <p:nvSpPr>
          <p:cNvPr id="104" name="Google Shape;104;g8e6a01cd38_2_0"/>
          <p:cNvSpPr txBox="1">
            <a:spLocks noGrp="1"/>
          </p:cNvSpPr>
          <p:nvPr>
            <p:ph type="title"/>
          </p:nvPr>
        </p:nvSpPr>
        <p:spPr>
          <a:xfrm>
            <a:off x="730251" y="319088"/>
            <a:ext cx="9550400" cy="56356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1pPr>
            <a:lvl2pPr marR="0" lvl="1"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2pPr>
            <a:lvl3pPr marR="0" lvl="2"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3pPr>
            <a:lvl4pPr marR="0" lvl="3"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4pPr>
            <a:lvl5pPr marR="0" lvl="4"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5pPr>
            <a:lvl6pPr marR="0" lvl="5"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6pPr>
            <a:lvl7pPr marR="0" lvl="6"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7pPr>
            <a:lvl8pPr marR="0" lvl="7"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8pPr>
            <a:lvl9pPr marR="0" lvl="8" algn="ctr" rtl="0">
              <a:spcBef>
                <a:spcPts val="0"/>
              </a:spcBef>
              <a:spcAft>
                <a:spcPts val="0"/>
              </a:spcAft>
              <a:buSzPts val="1400"/>
              <a:buNone/>
              <a:defRPr sz="3200" b="0" i="0" u="none" strike="noStrike" cap="none">
                <a:solidFill>
                  <a:schemeClr val="lt1"/>
                </a:solidFill>
                <a:latin typeface="Verdana"/>
                <a:ea typeface="Verdana"/>
                <a:cs typeface="Verdana"/>
                <a:sym typeface="Verdana"/>
              </a:defRPr>
            </a:lvl9pPr>
          </a:lstStyle>
          <a:p>
            <a:endParaRPr/>
          </a:p>
        </p:txBody>
      </p:sp>
      <p:pic>
        <p:nvPicPr>
          <p:cNvPr id="105" name="Google Shape;105;g8e6a01cd38_2_0"/>
          <p:cNvPicPr preferRelativeResize="0"/>
          <p:nvPr/>
        </p:nvPicPr>
        <p:blipFill rotWithShape="1">
          <a:blip r:embed="rId19">
            <a:alphaModFix/>
          </a:blip>
          <a:srcRect/>
          <a:stretch/>
        </p:blipFill>
        <p:spPr>
          <a:xfrm>
            <a:off x="10906126" y="14792"/>
            <a:ext cx="1178983" cy="105677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7" r:id="rId15"/>
    <p:sldLayoutId id="2147483678" r:id="rId16"/>
    <p:sldLayoutId id="2147483679"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IPad_Air" TargetMode="External"/><Relationship Id="rId13" Type="http://schemas.openxmlformats.org/officeDocument/2006/relationships/hyperlink" Target="https://en.wikipedia.org/wiki/IPad_Air_2" TargetMode="External"/><Relationship Id="rId18" Type="http://schemas.openxmlformats.org/officeDocument/2006/relationships/hyperlink" Target="https://en.wikipedia.org/wiki/IPad_(5th_generation)" TargetMode="External"/><Relationship Id="rId3" Type="http://schemas.openxmlformats.org/officeDocument/2006/relationships/hyperlink" Target="https://en.wikipedia.org/wiki/IPhone_XS" TargetMode="External"/><Relationship Id="rId21" Type="http://schemas.openxmlformats.org/officeDocument/2006/relationships/hyperlink" Target="https://en.wikipedia.org/wiki/IPad_Air_(3rd_generation)" TargetMode="External"/><Relationship Id="rId7" Type="http://schemas.openxmlformats.org/officeDocument/2006/relationships/hyperlink" Target="https://en.wikipedia.org/wiki/IPod_Touch_(6th_generation)" TargetMode="External"/><Relationship Id="rId12" Type="http://schemas.openxmlformats.org/officeDocument/2006/relationships/hyperlink" Target="https://en.wikipedia.org/wiki/IPhone_6" TargetMode="External"/><Relationship Id="rId17" Type="http://schemas.openxmlformats.org/officeDocument/2006/relationships/hyperlink" Target="https://en.wikipedia.org/wiki/IPad_Air_(2019)" TargetMode="External"/><Relationship Id="rId2" Type="http://schemas.openxmlformats.org/officeDocument/2006/relationships/hyperlink" Target="https://en.wikipedia.org/wiki/IOS_12" TargetMode="External"/><Relationship Id="rId16" Type="http://schemas.openxmlformats.org/officeDocument/2006/relationships/hyperlink" Target="https://en.wikipedia.org/wiki/IPhone_6S" TargetMode="External"/><Relationship Id="rId20" Type="http://schemas.openxmlformats.org/officeDocument/2006/relationships/hyperlink" Target="https://en.wikipedia.org/wiki/IPad_Mini_(5th_generation)" TargetMode="External"/><Relationship Id="rId1" Type="http://schemas.openxmlformats.org/officeDocument/2006/relationships/slideLayout" Target="../slideLayouts/slideLayout26.xml"/><Relationship Id="rId6" Type="http://schemas.openxmlformats.org/officeDocument/2006/relationships/hyperlink" Target="https://en.wikipedia.org/wiki/IPhone_5S" TargetMode="External"/><Relationship Id="rId11" Type="http://schemas.openxmlformats.org/officeDocument/2006/relationships/hyperlink" Target="https://en.wikipedia.org/wiki/Apple_A8" TargetMode="External"/><Relationship Id="rId5" Type="http://schemas.openxmlformats.org/officeDocument/2006/relationships/hyperlink" Target="https://en.wikipedia.org/wiki/IPhone_XR" TargetMode="External"/><Relationship Id="rId15" Type="http://schemas.openxmlformats.org/officeDocument/2006/relationships/hyperlink" Target="https://en.wikipedia.org/wiki/IPad_Mini_4" TargetMode="External"/><Relationship Id="rId10" Type="http://schemas.openxmlformats.org/officeDocument/2006/relationships/hyperlink" Target="https://en.wikipedia.org/wiki/Apple_A7" TargetMode="External"/><Relationship Id="rId19" Type="http://schemas.openxmlformats.org/officeDocument/2006/relationships/hyperlink" Target="https://en.wikipedia.org/wiki/IPad_Pro" TargetMode="External"/><Relationship Id="rId4" Type="http://schemas.openxmlformats.org/officeDocument/2006/relationships/hyperlink" Target="https://en.wikipedia.org/wiki/IPhone_XS_Max" TargetMode="External"/><Relationship Id="rId9" Type="http://schemas.openxmlformats.org/officeDocument/2006/relationships/hyperlink" Target="https://en.wikipedia.org/wiki/IPad_Mini_2" TargetMode="External"/><Relationship Id="rId14" Type="http://schemas.openxmlformats.org/officeDocument/2006/relationships/hyperlink" Target="https://en.wikipedia.org/wiki/IPad_Mini_3" TargetMode="External"/><Relationship Id="rId22" Type="http://schemas.openxmlformats.org/officeDocument/2006/relationships/image" Target="../media/image17.jpg"/></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IPhone_6" TargetMode="External"/><Relationship Id="rId13" Type="http://schemas.openxmlformats.org/officeDocument/2006/relationships/hyperlink" Target="https://en.wikipedia.org/wiki/Apple_A8" TargetMode="External"/><Relationship Id="rId18" Type="http://schemas.openxmlformats.org/officeDocument/2006/relationships/hyperlink" Target="https://en.wikipedia.org/wiki/IPhone_6S" TargetMode="External"/><Relationship Id="rId26" Type="http://schemas.openxmlformats.org/officeDocument/2006/relationships/hyperlink" Target="https://en.wikipedia.org/wiki/IPad_(2018)" TargetMode="External"/><Relationship Id="rId3" Type="http://schemas.openxmlformats.org/officeDocument/2006/relationships/hyperlink" Target="https://en.wikipedia.org/wiki/IOS_13" TargetMode="External"/><Relationship Id="rId21" Type="http://schemas.openxmlformats.org/officeDocument/2006/relationships/hyperlink" Target="https://en.wikipedia.org/wiki/IPad_(2017)" TargetMode="External"/><Relationship Id="rId7" Type="http://schemas.openxmlformats.org/officeDocument/2006/relationships/hyperlink" Target="https://en.wikipedia.org/wiki/IPhone_5S" TargetMode="External"/><Relationship Id="rId12" Type="http://schemas.openxmlformats.org/officeDocument/2006/relationships/hyperlink" Target="https://en.wikipedia.org/wiki/IPad_Air" TargetMode="External"/><Relationship Id="rId17" Type="http://schemas.openxmlformats.org/officeDocument/2006/relationships/hyperlink" Target="https://en.wikipedia.org/wiki/IPhone_SE_(1st_generation)" TargetMode="External"/><Relationship Id="rId25" Type="http://schemas.openxmlformats.org/officeDocument/2006/relationships/hyperlink" Target="https://en.wikipedia.org/wiki/IPad_Pro_(2nd_generation)" TargetMode="External"/><Relationship Id="rId2" Type="http://schemas.openxmlformats.org/officeDocument/2006/relationships/image" Target="../media/image18.jpg"/><Relationship Id="rId16" Type="http://schemas.openxmlformats.org/officeDocument/2006/relationships/hyperlink" Target="https://en.wikipedia.org/wiki/Apple_A9X" TargetMode="External"/><Relationship Id="rId20" Type="http://schemas.openxmlformats.org/officeDocument/2006/relationships/hyperlink" Target="https://en.wikipedia.org/wiki/IPad_Air_2" TargetMode="External"/><Relationship Id="rId29" Type="http://schemas.openxmlformats.org/officeDocument/2006/relationships/hyperlink" Target="https://en.wikipedia.org/wiki/IPhone_11_Pro" TargetMode="External"/><Relationship Id="rId1" Type="http://schemas.openxmlformats.org/officeDocument/2006/relationships/slideLayout" Target="../slideLayouts/slideLayout26.xml"/><Relationship Id="rId6" Type="http://schemas.openxmlformats.org/officeDocument/2006/relationships/hyperlink" Target="https://en.wikipedia.org/wiki/IPadOS_13" TargetMode="External"/><Relationship Id="rId11" Type="http://schemas.openxmlformats.org/officeDocument/2006/relationships/hyperlink" Target="https://en.wikipedia.org/wiki/IPad_Mini_3" TargetMode="External"/><Relationship Id="rId24" Type="http://schemas.openxmlformats.org/officeDocument/2006/relationships/hyperlink" Target="https://en.wikipedia.org/wiki/IPod_Touch_(7th_generation)" TargetMode="External"/><Relationship Id="rId5" Type="http://schemas.openxmlformats.org/officeDocument/2006/relationships/hyperlink" Target="https://en.wikipedia.org/wiki/IPadOS" TargetMode="External"/><Relationship Id="rId15" Type="http://schemas.openxmlformats.org/officeDocument/2006/relationships/hyperlink" Target="https://en.wikipedia.org/wiki/Apple_A9" TargetMode="External"/><Relationship Id="rId23" Type="http://schemas.openxmlformats.org/officeDocument/2006/relationships/hyperlink" Target="https://en.wikipedia.org/wiki/IPhone_7" TargetMode="External"/><Relationship Id="rId28" Type="http://schemas.openxmlformats.org/officeDocument/2006/relationships/hyperlink" Target="https://en.wikipedia.org/wiki/IPhone_11" TargetMode="External"/><Relationship Id="rId10" Type="http://schemas.openxmlformats.org/officeDocument/2006/relationships/hyperlink" Target="https://en.wikipedia.org/wiki/IPad_Mini_2" TargetMode="External"/><Relationship Id="rId19" Type="http://schemas.openxmlformats.org/officeDocument/2006/relationships/hyperlink" Target="https://en.wikipedia.org/wiki/IPad_Mini_4" TargetMode="External"/><Relationship Id="rId31" Type="http://schemas.openxmlformats.org/officeDocument/2006/relationships/hyperlink" Target="https://en.wikipedia.org/wiki/IPad_(2019)" TargetMode="External"/><Relationship Id="rId4" Type="http://schemas.openxmlformats.org/officeDocument/2006/relationships/hyperlink" Target="https://en.wikipedia.org/wiki/IOS_version_history#cite_note-155" TargetMode="External"/><Relationship Id="rId9" Type="http://schemas.openxmlformats.org/officeDocument/2006/relationships/hyperlink" Target="https://en.wikipedia.org/wiki/IPod_Touch_(6th_generation)" TargetMode="External"/><Relationship Id="rId14" Type="http://schemas.openxmlformats.org/officeDocument/2006/relationships/hyperlink" Target="https://en.wikipedia.org/wiki/Apple_A8X" TargetMode="External"/><Relationship Id="rId22" Type="http://schemas.openxmlformats.org/officeDocument/2006/relationships/hyperlink" Target="https://en.wikipedia.org/wiki/IPad_Pro" TargetMode="External"/><Relationship Id="rId27" Type="http://schemas.openxmlformats.org/officeDocument/2006/relationships/hyperlink" Target="https://en.wikipedia.org/wiki/IPad_Mini_(5th_generation)" TargetMode="External"/><Relationship Id="rId30" Type="http://schemas.openxmlformats.org/officeDocument/2006/relationships/hyperlink" Target="https://en.wikipedia.org/wiki/IPhone_SE_(2nd_generation)"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IPod_Touch_(7th_generation)" TargetMode="External"/><Relationship Id="rId3" Type="http://schemas.openxmlformats.org/officeDocument/2006/relationships/hyperlink" Target="https://en.wikipedia.org/wiki/IPadOS_14" TargetMode="External"/><Relationship Id="rId7" Type="http://schemas.openxmlformats.org/officeDocument/2006/relationships/hyperlink" Target="https://en.wikipedia.org/wiki/IPhone_7" TargetMode="External"/><Relationship Id="rId12" Type="http://schemas.openxmlformats.org/officeDocument/2006/relationships/hyperlink" Target="https://en.wikipedia.org/wiki/IPad_Mini_(5th_generation)" TargetMode="External"/><Relationship Id="rId2" Type="http://schemas.openxmlformats.org/officeDocument/2006/relationships/hyperlink" Target="https://en.wikipedia.org/wiki/IOS_14" TargetMode="External"/><Relationship Id="rId1" Type="http://schemas.openxmlformats.org/officeDocument/2006/relationships/slideLayout" Target="../slideLayouts/slideLayout26.xml"/><Relationship Id="rId6" Type="http://schemas.openxmlformats.org/officeDocument/2006/relationships/hyperlink" Target="https://en.wikipedia.org/wiki/IOS_version_history#cite_note-163" TargetMode="External"/><Relationship Id="rId11" Type="http://schemas.openxmlformats.org/officeDocument/2006/relationships/hyperlink" Target="https://en.wikipedia.org/wiki/IPad_Air_(2019)" TargetMode="External"/><Relationship Id="rId5" Type="http://schemas.openxmlformats.org/officeDocument/2006/relationships/hyperlink" Target="https://en.wikipedia.org/wiki/IOS_version_history#cite_note-162" TargetMode="External"/><Relationship Id="rId10" Type="http://schemas.openxmlformats.org/officeDocument/2006/relationships/hyperlink" Target="https://en.wikipedia.org/wiki/IPad_(2018)" TargetMode="External"/><Relationship Id="rId4" Type="http://schemas.openxmlformats.org/officeDocument/2006/relationships/hyperlink" Target="https://en.wikipedia.org/wiki/Apple_Worldwide_Developers_Conference#2020" TargetMode="External"/><Relationship Id="rId9" Type="http://schemas.openxmlformats.org/officeDocument/2006/relationships/hyperlink" Target="https://en.wikipedia.org/wiki/IPad_Pro_(2nd_gener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8" Type="http://schemas.openxmlformats.org/officeDocument/2006/relationships/hyperlink" Target="https://en.wikipedia.org/wiki/IPod_Touch_(7th_generation)" TargetMode="External"/><Relationship Id="rId3" Type="http://schemas.openxmlformats.org/officeDocument/2006/relationships/hyperlink" Target="https://en.wikipedia.org/wiki/IPadOS_14" TargetMode="External"/><Relationship Id="rId7" Type="http://schemas.openxmlformats.org/officeDocument/2006/relationships/hyperlink" Target="https://en.wikipedia.org/wiki/IPhone_7" TargetMode="External"/><Relationship Id="rId12" Type="http://schemas.openxmlformats.org/officeDocument/2006/relationships/hyperlink" Target="https://en.wikipedia.org/wiki/IPad_Mini_(5th_generation)" TargetMode="External"/><Relationship Id="rId2" Type="http://schemas.openxmlformats.org/officeDocument/2006/relationships/hyperlink" Target="https://en.wikipedia.org/wiki/IOS_14" TargetMode="External"/><Relationship Id="rId1" Type="http://schemas.openxmlformats.org/officeDocument/2006/relationships/slideLayout" Target="../slideLayouts/slideLayout26.xml"/><Relationship Id="rId6" Type="http://schemas.openxmlformats.org/officeDocument/2006/relationships/hyperlink" Target="https://en.wikipedia.org/wiki/IOS_version_history#cite_note-163" TargetMode="External"/><Relationship Id="rId11" Type="http://schemas.openxmlformats.org/officeDocument/2006/relationships/hyperlink" Target="https://en.wikipedia.org/wiki/IPad_Air_(2019)" TargetMode="External"/><Relationship Id="rId5" Type="http://schemas.openxmlformats.org/officeDocument/2006/relationships/hyperlink" Target="https://en.wikipedia.org/wiki/IOS_version_history#cite_note-162" TargetMode="External"/><Relationship Id="rId10" Type="http://schemas.openxmlformats.org/officeDocument/2006/relationships/hyperlink" Target="https://en.wikipedia.org/wiki/IPad_(2018)" TargetMode="External"/><Relationship Id="rId4" Type="http://schemas.openxmlformats.org/officeDocument/2006/relationships/hyperlink" Target="https://en.wikipedia.org/wiki/Apple_Worldwide_Developers_Conference#2020" TargetMode="External"/><Relationship Id="rId9" Type="http://schemas.openxmlformats.org/officeDocument/2006/relationships/hyperlink" Target="https://en.wikipedia.org/wiki/IPad_Pro_(2nd_generation)"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6.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3" Type="http://schemas.openxmlformats.org/officeDocument/2006/relationships/hyperlink" Target="http://iphonedevelopercenter.net/" TargetMode="External"/><Relationship Id="rId2" Type="http://schemas.openxmlformats.org/officeDocument/2006/relationships/hyperlink" Target="https://az4you.wordpress.com/2013/03/22/huong-dan-cai-dat-moi-truong-phat-trien-ung-dung-ios-tren-windows/" TargetMode="External"/><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6.xml"/><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3" Type="http://schemas.openxmlformats.org/officeDocument/2006/relationships/hyperlink" Target="https://developer.apple.com/swift/blog/?id=34" TargetMode="External"/><Relationship Id="rId2" Type="http://schemas.openxmlformats.org/officeDocument/2006/relationships/notesSlide" Target="../notesSlides/notesSlide31.xml"/><Relationship Id="rId1" Type="http://schemas.openxmlformats.org/officeDocument/2006/relationships/slideLayout" Target="../slideLayouts/slideLayout26.xml"/><Relationship Id="rId4" Type="http://schemas.openxmlformats.org/officeDocument/2006/relationships/hyperlink" Target="https://medium.com/@rymcol/benchmarks-for-the-top-server-side-swift-frameworks-vs-node-js-24460cfe0beb"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4.xml"/><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37.xml"/><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8e6a01cd38_2_95"/>
          <p:cNvSpPr txBox="1">
            <a:spLocks noGrp="1"/>
          </p:cNvSpPr>
          <p:nvPr>
            <p:ph type="ctrTitle"/>
          </p:nvPr>
        </p:nvSpPr>
        <p:spPr>
          <a:xfrm>
            <a:off x="3249188" y="549167"/>
            <a:ext cx="7848600" cy="1795463"/>
          </a:xfrm>
          <a:prstGeom prst="rect">
            <a:avLst/>
          </a:prstGeom>
          <a:noFill/>
          <a:ln>
            <a:noFill/>
          </a:ln>
        </p:spPr>
        <p:txBody>
          <a:bodyPr spcFirstLastPara="1" wrap="square" lIns="91425" tIns="45700" rIns="91425" bIns="45700" anchor="ctr" anchorCtr="0">
            <a:noAutofit/>
          </a:bodyPr>
          <a:lstStyle/>
          <a:p>
            <a:pPr algn="ctr"/>
            <a:r>
              <a:rPr lang="en-US" sz="3200" dirty="0">
                <a:solidFill>
                  <a:srgbClr val="FF0000"/>
                </a:solidFill>
              </a:rPr>
              <a:t>LẬP TRÌNH TRÊN </a:t>
            </a:r>
            <a:br>
              <a:rPr lang="en-US" sz="3200" dirty="0">
                <a:solidFill>
                  <a:srgbClr val="FF0000"/>
                </a:solidFill>
              </a:rPr>
            </a:br>
            <a:r>
              <a:rPr lang="en-US" sz="3200" dirty="0">
                <a:solidFill>
                  <a:srgbClr val="FF0000"/>
                </a:solidFill>
              </a:rPr>
              <a:t>THIẾT BỊ DI ĐỘNG</a:t>
            </a:r>
            <a:endParaRPr sz="3200" dirty="0">
              <a:solidFill>
                <a:srgbClr val="FF0000"/>
              </a:solidFill>
            </a:endParaRPr>
          </a:p>
        </p:txBody>
      </p:sp>
      <p:sp>
        <p:nvSpPr>
          <p:cNvPr id="195" name="Google Shape;195;g8e6a01cd38_2_95"/>
          <p:cNvSpPr/>
          <p:nvPr/>
        </p:nvSpPr>
        <p:spPr>
          <a:xfrm>
            <a:off x="4191000" y="6019800"/>
            <a:ext cx="4724400" cy="457200"/>
          </a:xfrm>
          <a:prstGeom prst="rect">
            <a:avLst/>
          </a:prstGeom>
          <a:noFill/>
          <a:ln>
            <a:noFill/>
          </a:ln>
        </p:spPr>
        <p:txBody>
          <a:bodyPr spcFirstLastPara="1" wrap="square" lIns="91425" tIns="45700" rIns="91425" bIns="45700" anchor="t" anchorCtr="0">
            <a:noAutofit/>
          </a:bodyPr>
          <a:lstStyle/>
          <a:p>
            <a:pPr algn="ctr">
              <a:buClr>
                <a:schemeClr val="lt1"/>
              </a:buClr>
              <a:buSzPts val="2000"/>
            </a:pPr>
            <a:r>
              <a:rPr lang="en-US" sz="2000" b="1" dirty="0">
                <a:solidFill>
                  <a:schemeClr val="lt1"/>
                </a:solidFill>
              </a:rPr>
              <a:t>GVGD: </a:t>
            </a:r>
            <a:r>
              <a:rPr lang="en-US" sz="2000" b="1" dirty="0" err="1">
                <a:solidFill>
                  <a:schemeClr val="lt1"/>
                </a:solidFill>
              </a:rPr>
              <a:t>ThS</a:t>
            </a:r>
            <a:r>
              <a:rPr lang="en-US" sz="2000" b="1" dirty="0">
                <a:solidFill>
                  <a:schemeClr val="lt1"/>
                </a:solidFill>
              </a:rPr>
              <a:t>. Huỳnh Tuấn Anh</a:t>
            </a:r>
            <a:endParaRPr dirty="0"/>
          </a:p>
          <a:p>
            <a:pPr algn="ctr">
              <a:spcBef>
                <a:spcPts val="400"/>
              </a:spcBef>
              <a:buClr>
                <a:schemeClr val="dk1"/>
              </a:buClr>
              <a:buSzPts val="2000"/>
            </a:pPr>
            <a:endParaRPr sz="2000" b="1" dirty="0">
              <a:solidFill>
                <a:schemeClr val="lt1"/>
              </a:solidFill>
            </a:endParaRPr>
          </a:p>
        </p:txBody>
      </p:sp>
      <p:sp>
        <p:nvSpPr>
          <p:cNvPr id="196" name="Google Shape;196;g8e6a01cd38_2_95"/>
          <p:cNvSpPr txBox="1"/>
          <p:nvPr/>
        </p:nvSpPr>
        <p:spPr>
          <a:xfrm>
            <a:off x="2462239" y="2241333"/>
            <a:ext cx="8805041" cy="2086301"/>
          </a:xfrm>
          <a:prstGeom prst="rect">
            <a:avLst/>
          </a:prstGeom>
          <a:noFill/>
          <a:ln>
            <a:noFill/>
          </a:ln>
        </p:spPr>
        <p:txBody>
          <a:bodyPr spcFirstLastPara="1" wrap="square" lIns="91425" tIns="45700" rIns="91425" bIns="45700" anchor="ctr" anchorCtr="0">
            <a:noAutofit/>
          </a:bodyPr>
          <a:lstStyle/>
          <a:p>
            <a:pPr algn="ctr"/>
            <a:r>
              <a:rPr lang="en-US" sz="4000" b="1" dirty="0">
                <a:solidFill>
                  <a:srgbClr val="35558D"/>
                </a:solidFill>
                <a:latin typeface="Verdana"/>
                <a:ea typeface="Verdana"/>
                <a:cs typeface="Verdana"/>
                <a:sym typeface="Verdana"/>
              </a:rPr>
              <a:t>BUỔI 4</a:t>
            </a:r>
            <a:br>
              <a:rPr lang="en-US" sz="4000" b="1" dirty="0">
                <a:solidFill>
                  <a:srgbClr val="35558D"/>
                </a:solidFill>
                <a:latin typeface="Verdana"/>
                <a:ea typeface="Verdana"/>
                <a:cs typeface="Verdana"/>
                <a:sym typeface="Verdana"/>
              </a:rPr>
            </a:br>
            <a:r>
              <a:rPr lang="en-US" sz="4000" b="1" dirty="0">
                <a:solidFill>
                  <a:srgbClr val="35558D"/>
                </a:solidFill>
                <a:latin typeface="Verdana"/>
                <a:ea typeface="Verdana"/>
                <a:cs typeface="Verdana"/>
                <a:sym typeface="Verdana"/>
              </a:rPr>
              <a:t>PHÁT TRIỂN ỨNG DỤNG DI ĐỘNG NATIVE iOS</a:t>
            </a:r>
            <a:endParaRPr sz="4000" b="1" dirty="0">
              <a:solidFill>
                <a:srgbClr val="35558D"/>
              </a:solidFill>
              <a:latin typeface="Verdana"/>
              <a:ea typeface="Verdana"/>
              <a:cs typeface="Verdana"/>
              <a:sym typeface="Verdana"/>
            </a:endParaRPr>
          </a:p>
        </p:txBody>
      </p:sp>
    </p:spTree>
    <p:extLst>
      <p:ext uri="{BB962C8B-B14F-4D97-AF65-F5344CB8AC3E}">
        <p14:creationId xmlns:p14="http://schemas.microsoft.com/office/powerpoint/2010/main" val="25751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2474" y="1018880"/>
            <a:ext cx="7239001" cy="5262338"/>
          </a:xfrm>
          <a:prstGeom prst="rect">
            <a:avLst/>
          </a:prstGeom>
        </p:spPr>
        <p:txBody>
          <a:bodyPr spcFirstLastPara="1" vert="horz" wrap="square" lIns="0" tIns="185420" rIns="0" bIns="0" rtlCol="0" anchor="ctr" anchorCtr="0">
            <a:spAutoFit/>
          </a:bodyPr>
          <a:lstStyle/>
          <a:p>
            <a:pPr marL="8044" marR="3387" indent="1270" algn="l">
              <a:lnSpc>
                <a:spcPct val="115999"/>
              </a:lnSpc>
              <a:spcBef>
                <a:spcPts val="613"/>
              </a:spcBef>
            </a:pPr>
            <a:r>
              <a:rPr sz="2800" spc="-10" dirty="0">
                <a:latin typeface="Arial"/>
                <a:cs typeface="Arial"/>
              </a:rPr>
              <a:t>With the launch </a:t>
            </a:r>
            <a:r>
              <a:rPr sz="2800" spc="-3" dirty="0">
                <a:latin typeface="Arial"/>
                <a:cs typeface="Arial"/>
              </a:rPr>
              <a:t>of </a:t>
            </a:r>
            <a:r>
              <a:rPr sz="2800" spc="-10" dirty="0">
                <a:latin typeface="Arial"/>
                <a:cs typeface="Arial"/>
              </a:rPr>
              <a:t>iOS </a:t>
            </a:r>
            <a:r>
              <a:rPr sz="2800" spc="-3" dirty="0">
                <a:latin typeface="Arial"/>
                <a:cs typeface="Arial"/>
              </a:rPr>
              <a:t>5 in </a:t>
            </a:r>
            <a:r>
              <a:rPr sz="2800" spc="-47" dirty="0">
                <a:latin typeface="Arial"/>
                <a:cs typeface="Arial"/>
              </a:rPr>
              <a:t>2011, </a:t>
            </a:r>
            <a:r>
              <a:rPr sz="2800" spc="-10" dirty="0">
                <a:latin typeface="Arial"/>
                <a:cs typeface="Arial"/>
              </a:rPr>
              <a:t>Apple was beginning </a:t>
            </a:r>
            <a:r>
              <a:rPr sz="2800" spc="-7" dirty="0">
                <a:latin typeface="Arial"/>
                <a:cs typeface="Arial"/>
              </a:rPr>
              <a:t>an </a:t>
            </a:r>
            <a:r>
              <a:rPr sz="2800" spc="-10" dirty="0">
                <a:latin typeface="Arial"/>
                <a:cs typeface="Arial"/>
              </a:rPr>
              <a:t>era </a:t>
            </a:r>
            <a:r>
              <a:rPr sz="2800" spc="-3" dirty="0">
                <a:latin typeface="Arial"/>
                <a:cs typeface="Arial"/>
              </a:rPr>
              <a:t>of </a:t>
            </a:r>
            <a:r>
              <a:rPr sz="2800" spc="-10" dirty="0">
                <a:latin typeface="Arial"/>
                <a:cs typeface="Arial"/>
              </a:rPr>
              <a:t>virtual assistants. </a:t>
            </a:r>
            <a:r>
              <a:rPr sz="2800" spc="-60" dirty="0">
                <a:latin typeface="Arial"/>
                <a:cs typeface="Arial"/>
              </a:rPr>
              <a:t>Yes,  </a:t>
            </a:r>
            <a:r>
              <a:rPr sz="2800" spc="-10" dirty="0">
                <a:latin typeface="Arial"/>
                <a:cs typeface="Arial"/>
              </a:rPr>
              <a:t>Siri </a:t>
            </a:r>
            <a:r>
              <a:rPr sz="2800" spc="-13" dirty="0">
                <a:latin typeface="Arial"/>
                <a:cs typeface="Arial"/>
              </a:rPr>
              <a:t>was added </a:t>
            </a:r>
            <a:r>
              <a:rPr sz="2800" spc="-3" dirty="0">
                <a:latin typeface="Arial"/>
                <a:cs typeface="Arial"/>
              </a:rPr>
              <a:t>to </a:t>
            </a:r>
            <a:r>
              <a:rPr sz="2800" spc="-13" dirty="0">
                <a:latin typeface="Arial"/>
                <a:cs typeface="Arial"/>
              </a:rPr>
              <a:t>iPhone </a:t>
            </a:r>
            <a:r>
              <a:rPr sz="2800" spc="-3" dirty="0">
                <a:latin typeface="Arial"/>
                <a:cs typeface="Arial"/>
              </a:rPr>
              <a:t>in </a:t>
            </a:r>
            <a:r>
              <a:rPr sz="2800" spc="-10" dirty="0">
                <a:latin typeface="Arial"/>
                <a:cs typeface="Arial"/>
              </a:rPr>
              <a:t>this version and the </a:t>
            </a:r>
            <a:r>
              <a:rPr sz="2800" spc="-13" dirty="0">
                <a:latin typeface="Arial"/>
                <a:cs typeface="Arial"/>
              </a:rPr>
              <a:t>whole world went </a:t>
            </a:r>
            <a:r>
              <a:rPr sz="2800" spc="-7" dirty="0">
                <a:latin typeface="Arial"/>
                <a:cs typeface="Arial"/>
              </a:rPr>
              <a:t>crazy </a:t>
            </a:r>
            <a:r>
              <a:rPr sz="2800" spc="-13" dirty="0">
                <a:latin typeface="Arial"/>
                <a:cs typeface="Arial"/>
              </a:rPr>
              <a:t>behind </a:t>
            </a:r>
            <a:r>
              <a:rPr sz="2800" spc="-10" dirty="0">
                <a:latin typeface="Arial"/>
                <a:cs typeface="Arial"/>
              </a:rPr>
              <a:t>this  possibility </a:t>
            </a:r>
            <a:r>
              <a:rPr sz="2800" spc="-3" dirty="0">
                <a:latin typeface="Arial"/>
                <a:cs typeface="Arial"/>
              </a:rPr>
              <a:t>of </a:t>
            </a:r>
            <a:r>
              <a:rPr sz="2800" spc="-13" dirty="0">
                <a:latin typeface="Arial"/>
                <a:cs typeface="Arial"/>
              </a:rPr>
              <a:t>having </a:t>
            </a:r>
            <a:r>
              <a:rPr sz="2800" spc="-3" dirty="0">
                <a:latin typeface="Arial"/>
                <a:cs typeface="Arial"/>
              </a:rPr>
              <a:t>a </a:t>
            </a:r>
            <a:r>
              <a:rPr sz="2800" spc="-10" dirty="0">
                <a:latin typeface="Arial"/>
                <a:cs typeface="Arial"/>
              </a:rPr>
              <a:t>virtual assistant inside your </a:t>
            </a:r>
            <a:r>
              <a:rPr sz="2800" spc="-13" dirty="0">
                <a:latin typeface="Arial"/>
                <a:cs typeface="Arial"/>
              </a:rPr>
              <a:t>phone, </a:t>
            </a:r>
            <a:r>
              <a:rPr sz="2800" spc="-10" dirty="0">
                <a:latin typeface="Arial"/>
                <a:cs typeface="Arial"/>
              </a:rPr>
              <a:t>that </a:t>
            </a:r>
            <a:r>
              <a:rPr sz="2800" spc="-7" dirty="0">
                <a:latin typeface="Arial"/>
                <a:cs typeface="Arial"/>
              </a:rPr>
              <a:t>will </a:t>
            </a:r>
            <a:r>
              <a:rPr sz="2800" spc="-13" dirty="0">
                <a:latin typeface="Arial"/>
                <a:cs typeface="Arial"/>
              </a:rPr>
              <a:t>actually obey </a:t>
            </a:r>
            <a:r>
              <a:rPr sz="2800" spc="-10" dirty="0">
                <a:latin typeface="Arial"/>
                <a:cs typeface="Arial"/>
              </a:rPr>
              <a:t>your </a:t>
            </a:r>
            <a:r>
              <a:rPr sz="2800" spc="-7" dirty="0">
                <a:latin typeface="Arial"/>
                <a:cs typeface="Arial"/>
              </a:rPr>
              <a:t>tasks  </a:t>
            </a:r>
            <a:r>
              <a:rPr sz="2800" spc="-13" dirty="0">
                <a:latin typeface="Arial"/>
                <a:cs typeface="Arial"/>
              </a:rPr>
              <a:t>and </a:t>
            </a:r>
            <a:r>
              <a:rPr sz="2800" spc="-10" dirty="0">
                <a:latin typeface="Arial"/>
                <a:cs typeface="Arial"/>
              </a:rPr>
              <a:t>even </a:t>
            </a:r>
            <a:r>
              <a:rPr sz="2800" spc="-3" dirty="0">
                <a:latin typeface="Arial"/>
                <a:cs typeface="Arial"/>
              </a:rPr>
              <a:t>tell </a:t>
            </a:r>
            <a:r>
              <a:rPr sz="2800" spc="-10" dirty="0">
                <a:latin typeface="Arial"/>
                <a:cs typeface="Arial"/>
              </a:rPr>
              <a:t>you jokes. Apple was also getting </a:t>
            </a:r>
            <a:r>
              <a:rPr sz="2800" spc="-13" dirty="0">
                <a:latin typeface="Arial"/>
                <a:cs typeface="Arial"/>
              </a:rPr>
              <a:t>ready </a:t>
            </a:r>
            <a:r>
              <a:rPr sz="2800" spc="-3" dirty="0">
                <a:latin typeface="Arial"/>
                <a:cs typeface="Arial"/>
              </a:rPr>
              <a:t>to </a:t>
            </a:r>
            <a:r>
              <a:rPr sz="2800" spc="-10" dirty="0">
                <a:latin typeface="Arial"/>
                <a:cs typeface="Arial"/>
              </a:rPr>
              <a:t>create </a:t>
            </a:r>
            <a:r>
              <a:rPr sz="2800" spc="-13" dirty="0">
                <a:latin typeface="Arial"/>
                <a:cs typeface="Arial"/>
              </a:rPr>
              <a:t>new </a:t>
            </a:r>
            <a:r>
              <a:rPr sz="2800" spc="-10" dirty="0">
                <a:latin typeface="Arial"/>
                <a:cs typeface="Arial"/>
              </a:rPr>
              <a:t>wave </a:t>
            </a:r>
            <a:r>
              <a:rPr sz="2800" spc="-13" dirty="0">
                <a:latin typeface="Arial"/>
                <a:cs typeface="Arial"/>
              </a:rPr>
              <a:t>enemies </a:t>
            </a:r>
            <a:r>
              <a:rPr sz="2800" spc="-3" dirty="0">
                <a:latin typeface="Arial"/>
                <a:cs typeface="Arial"/>
              </a:rPr>
              <a:t>in  </a:t>
            </a:r>
            <a:r>
              <a:rPr sz="2800" spc="-10" dirty="0">
                <a:latin typeface="Arial"/>
                <a:cs typeface="Arial"/>
              </a:rPr>
              <a:t>future </a:t>
            </a:r>
            <a:r>
              <a:rPr sz="2800" spc="-7" dirty="0">
                <a:latin typeface="Arial"/>
                <a:cs typeface="Arial"/>
              </a:rPr>
              <a:t>like </a:t>
            </a:r>
            <a:r>
              <a:rPr sz="2800" spc="-13" dirty="0">
                <a:latin typeface="Arial"/>
                <a:cs typeface="Arial"/>
              </a:rPr>
              <a:t>Whatsapp, </a:t>
            </a:r>
            <a:r>
              <a:rPr sz="2800" spc="-3" dirty="0">
                <a:latin typeface="Arial"/>
                <a:cs typeface="Arial"/>
              </a:rPr>
              <a:t>by </a:t>
            </a:r>
            <a:r>
              <a:rPr sz="2800" spc="-13" dirty="0">
                <a:latin typeface="Arial"/>
                <a:cs typeface="Arial"/>
              </a:rPr>
              <a:t>introducing </a:t>
            </a:r>
            <a:r>
              <a:rPr sz="2800" spc="-10" dirty="0">
                <a:latin typeface="Arial"/>
                <a:cs typeface="Arial"/>
              </a:rPr>
              <a:t>iMessage and</a:t>
            </a:r>
            <a:r>
              <a:rPr sz="2800" spc="90" dirty="0">
                <a:latin typeface="Arial"/>
                <a:cs typeface="Arial"/>
              </a:rPr>
              <a:t> </a:t>
            </a:r>
            <a:r>
              <a:rPr sz="2800" spc="-13" dirty="0">
                <a:latin typeface="Arial"/>
                <a:cs typeface="Arial"/>
              </a:rPr>
              <a:t>iCloud.</a:t>
            </a:r>
            <a:endParaRPr sz="2800" dirty="0">
              <a:latin typeface="Arial"/>
              <a:cs typeface="Arial"/>
            </a:endParaRPr>
          </a:p>
        </p:txBody>
      </p:sp>
      <p:sp>
        <p:nvSpPr>
          <p:cNvPr id="6" name="object 2">
            <a:extLst>
              <a:ext uri="{FF2B5EF4-FFF2-40B4-BE49-F238E27FC236}">
                <a16:creationId xmlns:a16="http://schemas.microsoft.com/office/drawing/2014/main" id="{A1AA8020-F915-4A51-8FA9-C4E2610AB078}"/>
              </a:ext>
            </a:extLst>
          </p:cNvPr>
          <p:cNvSpPr txBox="1">
            <a:spLocks/>
          </p:cNvSpPr>
          <p:nvPr/>
        </p:nvSpPr>
        <p:spPr>
          <a:xfrm>
            <a:off x="3574289" y="369011"/>
            <a:ext cx="4337811" cy="483039"/>
          </a:xfrm>
          <a:prstGeom prst="rect">
            <a:avLst/>
          </a:prstGeom>
          <a:noFill/>
          <a:ln>
            <a:noFill/>
          </a:ln>
        </p:spPr>
        <p:txBody>
          <a:bodyPr spcFirstLastPara="1" vert="horz" wrap="square" lIns="0" tIns="8467" rIns="0" bIns="0" rtlCol="0" anchor="ctr"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3000" b="0" i="0" u="none" strike="noStrike" cap="none">
                <a:solidFill>
                  <a:srgbClr val="202020"/>
                </a:solidFill>
                <a:latin typeface="Carlito"/>
                <a:ea typeface="Verdana"/>
                <a:cs typeface="Carlito"/>
                <a:sym typeface="Verdana"/>
              </a:defRPr>
            </a:lvl1pPr>
            <a:lvl2pPr marR="0" lvl="1"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2pPr>
            <a:lvl3pPr marR="0" lvl="2"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3pPr>
            <a:lvl4pPr marR="0" lvl="3"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4pPr>
            <a:lvl5pPr marR="0" lvl="4"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5pPr>
            <a:lvl6pPr marR="0" lvl="5"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6pPr>
            <a:lvl7pPr marR="0" lvl="6"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7pPr>
            <a:lvl8pPr marR="0" lvl="7"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8pPr>
            <a:lvl9pPr marR="0" lvl="8" algn="ctr" rtl="0">
              <a:lnSpc>
                <a:spcPct val="100000"/>
              </a:lnSpc>
              <a:spcBef>
                <a:spcPts val="0"/>
              </a:spcBef>
              <a:spcAft>
                <a:spcPts val="0"/>
              </a:spcAft>
              <a:buClr>
                <a:srgbClr val="000000"/>
              </a:buClr>
              <a:buSzPts val="1400"/>
              <a:buFont typeface="Arial"/>
              <a:buNone/>
              <a:defRPr sz="3200" b="0" i="0" u="none" strike="noStrike" cap="none">
                <a:solidFill>
                  <a:schemeClr val="lt1"/>
                </a:solidFill>
                <a:latin typeface="Verdana"/>
                <a:ea typeface="Verdana"/>
                <a:cs typeface="Verdana"/>
                <a:sym typeface="Verdana"/>
              </a:defRPr>
            </a:lvl9pPr>
          </a:lstStyle>
          <a:p>
            <a:pPr marL="8467">
              <a:spcBef>
                <a:spcPts val="67"/>
              </a:spcBef>
              <a:tabLst>
                <a:tab pos="766272" algn="l"/>
                <a:tab pos="3235275" algn="l"/>
              </a:tabLst>
            </a:pPr>
            <a:r>
              <a:rPr lang="en-US" dirty="0" err="1">
                <a:solidFill>
                  <a:schemeClr val="accent2">
                    <a:lumMod val="60000"/>
                    <a:lumOff val="40000"/>
                  </a:schemeClr>
                </a:solidFill>
              </a:rPr>
              <a:t>i</a:t>
            </a:r>
            <a:r>
              <a:rPr lang="en-US" spc="-270" dirty="0">
                <a:solidFill>
                  <a:schemeClr val="accent2">
                    <a:lumMod val="60000"/>
                    <a:lumOff val="40000"/>
                  </a:schemeClr>
                </a:solidFill>
              </a:rPr>
              <a:t> </a:t>
            </a:r>
            <a:r>
              <a:rPr lang="en-US" dirty="0">
                <a:solidFill>
                  <a:schemeClr val="accent2">
                    <a:lumMod val="60000"/>
                    <a:lumOff val="40000"/>
                  </a:schemeClr>
                </a:solidFill>
              </a:rPr>
              <a:t>O</a:t>
            </a:r>
            <a:r>
              <a:rPr lang="en-US" spc="-270" dirty="0">
                <a:solidFill>
                  <a:schemeClr val="accent2">
                    <a:lumMod val="60000"/>
                    <a:lumOff val="40000"/>
                  </a:schemeClr>
                </a:solidFill>
              </a:rPr>
              <a:t> </a:t>
            </a:r>
            <a:r>
              <a:rPr lang="en-US" dirty="0">
                <a:solidFill>
                  <a:schemeClr val="accent2">
                    <a:lumMod val="60000"/>
                    <a:lumOff val="40000"/>
                  </a:schemeClr>
                </a:solidFill>
              </a:rPr>
              <a:t>S	5</a:t>
            </a:r>
            <a:r>
              <a:rPr lang="en-US" spc="103" dirty="0">
                <a:solidFill>
                  <a:schemeClr val="accent2">
                    <a:lumMod val="60000"/>
                    <a:lumOff val="40000"/>
                  </a:schemeClr>
                </a:solidFill>
              </a:rPr>
              <a:t> </a:t>
            </a:r>
            <a:r>
              <a:rPr lang="en-US" dirty="0">
                <a:solidFill>
                  <a:schemeClr val="accent2">
                    <a:lumMod val="60000"/>
                    <a:lumOff val="40000"/>
                  </a:schemeClr>
                </a:solidFill>
              </a:rPr>
              <a:t>(</a:t>
            </a:r>
            <a:r>
              <a:rPr lang="en-US" spc="-383" dirty="0">
                <a:solidFill>
                  <a:schemeClr val="accent2">
                    <a:lumMod val="60000"/>
                    <a:lumOff val="40000"/>
                  </a:schemeClr>
                </a:solidFill>
              </a:rPr>
              <a:t> </a:t>
            </a:r>
            <a:r>
              <a:rPr lang="en-US" dirty="0" err="1">
                <a:solidFill>
                  <a:schemeClr val="accent2">
                    <a:lumMod val="60000"/>
                    <a:lumOff val="40000"/>
                  </a:schemeClr>
                </a:solidFill>
              </a:rPr>
              <a:t>i</a:t>
            </a:r>
            <a:r>
              <a:rPr lang="en-US" spc="-387" dirty="0">
                <a:solidFill>
                  <a:schemeClr val="accent2">
                    <a:lumMod val="60000"/>
                    <a:lumOff val="40000"/>
                  </a:schemeClr>
                </a:solidFill>
              </a:rPr>
              <a:t> </a:t>
            </a:r>
            <a:r>
              <a:rPr lang="en-US" spc="297" dirty="0">
                <a:solidFill>
                  <a:schemeClr val="accent2">
                    <a:lumMod val="60000"/>
                    <a:lumOff val="40000"/>
                  </a:schemeClr>
                </a:solidFill>
              </a:rPr>
              <a:t>P</a:t>
            </a:r>
            <a:r>
              <a:rPr lang="en-US" spc="293" dirty="0">
                <a:solidFill>
                  <a:schemeClr val="accent2">
                    <a:lumMod val="60000"/>
                    <a:lumOff val="40000"/>
                  </a:schemeClr>
                </a:solidFill>
              </a:rPr>
              <a:t>hon</a:t>
            </a:r>
            <a:r>
              <a:rPr lang="en-US" dirty="0">
                <a:solidFill>
                  <a:schemeClr val="accent2">
                    <a:lumMod val="60000"/>
                    <a:lumOff val="40000"/>
                  </a:schemeClr>
                </a:solidFill>
              </a:rPr>
              <a:t>e</a:t>
            </a:r>
            <a:r>
              <a:rPr lang="en-US" spc="317" dirty="0">
                <a:solidFill>
                  <a:schemeClr val="accent2">
                    <a:lumMod val="60000"/>
                    <a:lumOff val="40000"/>
                  </a:schemeClr>
                </a:solidFill>
              </a:rPr>
              <a:t> </a:t>
            </a:r>
            <a:r>
              <a:rPr lang="en-US" dirty="0">
                <a:solidFill>
                  <a:schemeClr val="accent2">
                    <a:lumMod val="60000"/>
                    <a:lumOff val="40000"/>
                  </a:schemeClr>
                </a:solidFill>
              </a:rPr>
              <a:t>O</a:t>
            </a:r>
            <a:r>
              <a:rPr lang="en-US" spc="-210" dirty="0">
                <a:solidFill>
                  <a:schemeClr val="accent2">
                    <a:lumMod val="60000"/>
                    <a:lumOff val="40000"/>
                  </a:schemeClr>
                </a:solidFill>
              </a:rPr>
              <a:t> </a:t>
            </a:r>
            <a:r>
              <a:rPr lang="en-US" dirty="0">
                <a:solidFill>
                  <a:schemeClr val="accent2">
                    <a:lumMod val="60000"/>
                    <a:lumOff val="40000"/>
                  </a:schemeClr>
                </a:solidFill>
              </a:rPr>
              <a:t>S	</a:t>
            </a:r>
            <a:r>
              <a:rPr lang="en-US" spc="133" dirty="0">
                <a:solidFill>
                  <a:schemeClr val="accent2">
                    <a:lumMod val="60000"/>
                    <a:lumOff val="40000"/>
                  </a:schemeClr>
                </a:solidFill>
              </a:rPr>
              <a:t>5)</a:t>
            </a:r>
          </a:p>
        </p:txBody>
      </p:sp>
      <p:pic>
        <p:nvPicPr>
          <p:cNvPr id="7" name="Picture 6">
            <a:extLst>
              <a:ext uri="{FF2B5EF4-FFF2-40B4-BE49-F238E27FC236}">
                <a16:creationId xmlns:a16="http://schemas.microsoft.com/office/drawing/2014/main" id="{DCC1286F-1B6D-46D2-B104-2067FDDA6FA6}"/>
              </a:ext>
            </a:extLst>
          </p:cNvPr>
          <p:cNvPicPr>
            <a:picLocks noChangeAspect="1"/>
          </p:cNvPicPr>
          <p:nvPr/>
        </p:nvPicPr>
        <p:blipFill>
          <a:blip r:embed="rId3"/>
          <a:stretch>
            <a:fillRect/>
          </a:stretch>
        </p:blipFill>
        <p:spPr>
          <a:xfrm>
            <a:off x="7861300" y="1511687"/>
            <a:ext cx="4352925" cy="42767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44234" y="392685"/>
            <a:ext cx="6366933" cy="452261"/>
          </a:xfrm>
          <a:prstGeom prst="rect">
            <a:avLst/>
          </a:prstGeom>
        </p:spPr>
        <p:txBody>
          <a:bodyPr spcFirstLastPara="1" vert="horz" wrap="square" lIns="0" tIns="8467" rIns="0" bIns="0" rtlCol="0" anchor="ctr" anchorCtr="0">
            <a:spAutoFit/>
          </a:bodyPr>
          <a:lstStyle/>
          <a:p>
            <a:pPr marL="8467">
              <a:spcBef>
                <a:spcPts val="67"/>
              </a:spcBef>
              <a:tabLst>
                <a:tab pos="766272" algn="l"/>
                <a:tab pos="3261946" algn="l"/>
              </a:tabLst>
            </a:pPr>
            <a:r>
              <a:rPr dirty="0"/>
              <a:t>i</a:t>
            </a:r>
            <a:r>
              <a:rPr spc="-270" dirty="0"/>
              <a:t> </a:t>
            </a:r>
            <a:r>
              <a:rPr dirty="0"/>
              <a:t>O</a:t>
            </a:r>
            <a:r>
              <a:rPr spc="-270" dirty="0"/>
              <a:t> </a:t>
            </a:r>
            <a:r>
              <a:rPr dirty="0"/>
              <a:t>S	6</a:t>
            </a:r>
            <a:r>
              <a:rPr spc="310" dirty="0"/>
              <a:t> </a:t>
            </a:r>
            <a:r>
              <a:rPr dirty="0"/>
              <a:t>(</a:t>
            </a:r>
            <a:r>
              <a:rPr spc="-383" dirty="0"/>
              <a:t> </a:t>
            </a:r>
            <a:r>
              <a:rPr dirty="0"/>
              <a:t>i</a:t>
            </a:r>
            <a:r>
              <a:rPr spc="-387" dirty="0"/>
              <a:t> </a:t>
            </a:r>
            <a:r>
              <a:rPr spc="293" dirty="0"/>
              <a:t>P</a:t>
            </a:r>
            <a:r>
              <a:rPr spc="289" dirty="0"/>
              <a:t>h</a:t>
            </a:r>
            <a:r>
              <a:rPr spc="293" dirty="0"/>
              <a:t>o</a:t>
            </a:r>
            <a:r>
              <a:rPr spc="289" dirty="0"/>
              <a:t>n</a:t>
            </a:r>
            <a:r>
              <a:rPr dirty="0"/>
              <a:t>e</a:t>
            </a:r>
            <a:r>
              <a:rPr spc="323" dirty="0"/>
              <a:t> </a:t>
            </a:r>
            <a:r>
              <a:rPr dirty="0"/>
              <a:t>O</a:t>
            </a:r>
            <a:r>
              <a:rPr spc="-210" dirty="0"/>
              <a:t> </a:t>
            </a:r>
            <a:r>
              <a:rPr dirty="0"/>
              <a:t>S	</a:t>
            </a:r>
            <a:r>
              <a:rPr spc="237" dirty="0"/>
              <a:t>6)</a:t>
            </a:r>
          </a:p>
        </p:txBody>
      </p:sp>
      <p:sp>
        <p:nvSpPr>
          <p:cNvPr id="3" name="object 3"/>
          <p:cNvSpPr txBox="1"/>
          <p:nvPr/>
        </p:nvSpPr>
        <p:spPr>
          <a:xfrm>
            <a:off x="593208" y="1114298"/>
            <a:ext cx="5744092" cy="4898756"/>
          </a:xfrm>
          <a:prstGeom prst="rect">
            <a:avLst/>
          </a:prstGeom>
        </p:spPr>
        <p:txBody>
          <a:bodyPr vert="horz" wrap="square" lIns="0" tIns="8043" rIns="0" bIns="0" rtlCol="0">
            <a:spAutoFit/>
          </a:bodyPr>
          <a:lstStyle/>
          <a:p>
            <a:pPr marL="8467" marR="3387" indent="216334" algn="r">
              <a:lnSpc>
                <a:spcPct val="115999"/>
              </a:lnSpc>
              <a:spcBef>
                <a:spcPts val="63"/>
              </a:spcBef>
            </a:pPr>
            <a:r>
              <a:rPr sz="2267" spc="-10" dirty="0">
                <a:solidFill>
                  <a:srgbClr val="202020"/>
                </a:solidFill>
              </a:rPr>
              <a:t>iOS </a:t>
            </a:r>
            <a:r>
              <a:rPr sz="2267" spc="-3" dirty="0">
                <a:solidFill>
                  <a:srgbClr val="202020"/>
                </a:solidFill>
              </a:rPr>
              <a:t>6, </a:t>
            </a:r>
            <a:r>
              <a:rPr sz="2267" spc="-13" dirty="0">
                <a:solidFill>
                  <a:srgbClr val="202020"/>
                </a:solidFill>
              </a:rPr>
              <a:t>launched </a:t>
            </a:r>
            <a:r>
              <a:rPr sz="2267" spc="-3" dirty="0">
                <a:solidFill>
                  <a:srgbClr val="202020"/>
                </a:solidFill>
              </a:rPr>
              <a:t>in </a:t>
            </a:r>
            <a:r>
              <a:rPr sz="2267" spc="-13" dirty="0">
                <a:solidFill>
                  <a:srgbClr val="202020"/>
                </a:solidFill>
              </a:rPr>
              <a:t>2012</a:t>
            </a:r>
            <a:r>
              <a:rPr sz="2267" spc="-7" dirty="0">
                <a:solidFill>
                  <a:srgbClr val="202020"/>
                </a:solidFill>
              </a:rPr>
              <a:t> </a:t>
            </a:r>
            <a:r>
              <a:rPr sz="2267" spc="-10" dirty="0">
                <a:solidFill>
                  <a:srgbClr val="202020"/>
                </a:solidFill>
              </a:rPr>
              <a:t>witnessed</a:t>
            </a:r>
            <a:r>
              <a:rPr sz="2267" spc="7" dirty="0">
                <a:solidFill>
                  <a:srgbClr val="202020"/>
                </a:solidFill>
              </a:rPr>
              <a:t> </a:t>
            </a:r>
            <a:r>
              <a:rPr sz="2267" spc="-3" dirty="0">
                <a:solidFill>
                  <a:srgbClr val="202020"/>
                </a:solidFill>
              </a:rPr>
              <a:t>a  </a:t>
            </a:r>
            <a:r>
              <a:rPr sz="2267" spc="-10" dirty="0">
                <a:solidFill>
                  <a:srgbClr val="202020"/>
                </a:solidFill>
              </a:rPr>
              <a:t>major fail- the </a:t>
            </a:r>
            <a:r>
              <a:rPr sz="2267" spc="-13" dirty="0">
                <a:solidFill>
                  <a:srgbClr val="202020"/>
                </a:solidFill>
              </a:rPr>
              <a:t>introduction</a:t>
            </a:r>
            <a:r>
              <a:rPr sz="2267" spc="67" dirty="0">
                <a:solidFill>
                  <a:srgbClr val="202020"/>
                </a:solidFill>
              </a:rPr>
              <a:t> </a:t>
            </a:r>
            <a:r>
              <a:rPr sz="2267" spc="-3" dirty="0">
                <a:solidFill>
                  <a:srgbClr val="202020"/>
                </a:solidFill>
              </a:rPr>
              <a:t>of</a:t>
            </a:r>
            <a:r>
              <a:rPr sz="2267" spc="-120" dirty="0">
                <a:solidFill>
                  <a:srgbClr val="202020"/>
                </a:solidFill>
              </a:rPr>
              <a:t> </a:t>
            </a:r>
            <a:r>
              <a:rPr sz="2267" spc="-10" dirty="0">
                <a:solidFill>
                  <a:srgbClr val="202020"/>
                </a:solidFill>
              </a:rPr>
              <a:t>Apple </a:t>
            </a:r>
            <a:r>
              <a:rPr sz="2267" spc="-3" dirty="0">
                <a:solidFill>
                  <a:srgbClr val="202020"/>
                </a:solidFill>
              </a:rPr>
              <a:t> </a:t>
            </a:r>
            <a:r>
              <a:rPr sz="2267" spc="-10" dirty="0">
                <a:solidFill>
                  <a:srgbClr val="202020"/>
                </a:solidFill>
              </a:rPr>
              <a:t>maps </a:t>
            </a:r>
            <a:r>
              <a:rPr sz="2267" spc="-3" dirty="0">
                <a:solidFill>
                  <a:srgbClr val="202020"/>
                </a:solidFill>
              </a:rPr>
              <a:t>as a </a:t>
            </a:r>
            <a:r>
              <a:rPr sz="2267" spc="-10" dirty="0">
                <a:solidFill>
                  <a:srgbClr val="202020"/>
                </a:solidFill>
              </a:rPr>
              <a:t>counter-attack</a:t>
            </a:r>
            <a:r>
              <a:rPr sz="2267" spc="7" dirty="0">
                <a:solidFill>
                  <a:srgbClr val="202020"/>
                </a:solidFill>
              </a:rPr>
              <a:t> </a:t>
            </a:r>
            <a:r>
              <a:rPr sz="2267" spc="-7" dirty="0">
                <a:solidFill>
                  <a:srgbClr val="202020"/>
                </a:solidFill>
              </a:rPr>
              <a:t>on</a:t>
            </a:r>
            <a:r>
              <a:rPr sz="2267" spc="-10" dirty="0">
                <a:solidFill>
                  <a:srgbClr val="202020"/>
                </a:solidFill>
              </a:rPr>
              <a:t> </a:t>
            </a:r>
            <a:r>
              <a:rPr sz="2267" spc="-13" dirty="0">
                <a:solidFill>
                  <a:srgbClr val="202020"/>
                </a:solidFill>
              </a:rPr>
              <a:t>popular </a:t>
            </a:r>
            <a:r>
              <a:rPr sz="2267" spc="-3" dirty="0">
                <a:solidFill>
                  <a:srgbClr val="202020"/>
                </a:solidFill>
              </a:rPr>
              <a:t> </a:t>
            </a:r>
            <a:r>
              <a:rPr sz="2267" spc="-13" dirty="0">
                <a:solidFill>
                  <a:srgbClr val="202020"/>
                </a:solidFill>
              </a:rPr>
              <a:t>google </a:t>
            </a:r>
            <a:r>
              <a:rPr sz="2267" spc="-10" dirty="0">
                <a:solidFill>
                  <a:srgbClr val="202020"/>
                </a:solidFill>
              </a:rPr>
              <a:t>maps.It </a:t>
            </a:r>
            <a:r>
              <a:rPr sz="2267" spc="-3" dirty="0">
                <a:solidFill>
                  <a:srgbClr val="202020"/>
                </a:solidFill>
              </a:rPr>
              <a:t>is </a:t>
            </a:r>
            <a:r>
              <a:rPr sz="2267" spc="-10" dirty="0">
                <a:solidFill>
                  <a:srgbClr val="202020"/>
                </a:solidFill>
              </a:rPr>
              <a:t>marked</a:t>
            </a:r>
            <a:r>
              <a:rPr sz="2267" spc="3" dirty="0">
                <a:solidFill>
                  <a:srgbClr val="202020"/>
                </a:solidFill>
              </a:rPr>
              <a:t> </a:t>
            </a:r>
            <a:r>
              <a:rPr sz="2267" spc="-7" dirty="0">
                <a:solidFill>
                  <a:srgbClr val="202020"/>
                </a:solidFill>
              </a:rPr>
              <a:t>as</a:t>
            </a:r>
            <a:r>
              <a:rPr sz="2267" spc="-17" dirty="0">
                <a:solidFill>
                  <a:srgbClr val="202020"/>
                </a:solidFill>
              </a:rPr>
              <a:t> </a:t>
            </a:r>
            <a:r>
              <a:rPr sz="2267" spc="-3" dirty="0">
                <a:solidFill>
                  <a:srgbClr val="202020"/>
                </a:solidFill>
              </a:rPr>
              <a:t>a  </a:t>
            </a:r>
            <a:r>
              <a:rPr sz="2267" spc="-10" dirty="0">
                <a:solidFill>
                  <a:srgbClr val="202020"/>
                </a:solidFill>
              </a:rPr>
              <a:t>mediocre step from</a:t>
            </a:r>
            <a:r>
              <a:rPr sz="2267" spc="20" dirty="0">
                <a:solidFill>
                  <a:srgbClr val="202020"/>
                </a:solidFill>
              </a:rPr>
              <a:t> </a:t>
            </a:r>
            <a:r>
              <a:rPr sz="2267" spc="-10" dirty="0">
                <a:solidFill>
                  <a:srgbClr val="202020"/>
                </a:solidFill>
              </a:rPr>
              <a:t>the</a:t>
            </a:r>
            <a:r>
              <a:rPr sz="2267" spc="-7" dirty="0">
                <a:solidFill>
                  <a:srgbClr val="202020"/>
                </a:solidFill>
              </a:rPr>
              <a:t> </a:t>
            </a:r>
            <a:r>
              <a:rPr sz="2267" spc="-10" dirty="0">
                <a:solidFill>
                  <a:srgbClr val="202020"/>
                </a:solidFill>
              </a:rPr>
              <a:t>stellar </a:t>
            </a:r>
            <a:r>
              <a:rPr sz="2267" spc="-3" dirty="0">
                <a:solidFill>
                  <a:srgbClr val="202020"/>
                </a:solidFill>
              </a:rPr>
              <a:t> </a:t>
            </a:r>
            <a:r>
              <a:rPr sz="2267" spc="-10" dirty="0">
                <a:solidFill>
                  <a:srgbClr val="202020"/>
                </a:solidFill>
              </a:rPr>
              <a:t>Apple.Inc, </a:t>
            </a:r>
            <a:r>
              <a:rPr sz="2267" spc="-3" dirty="0">
                <a:solidFill>
                  <a:srgbClr val="202020"/>
                </a:solidFill>
              </a:rPr>
              <a:t>as it </a:t>
            </a:r>
            <a:r>
              <a:rPr sz="2267" spc="-10" dirty="0">
                <a:solidFill>
                  <a:srgbClr val="202020"/>
                </a:solidFill>
              </a:rPr>
              <a:t>didn’t </a:t>
            </a:r>
            <a:r>
              <a:rPr sz="2267" spc="-7" dirty="0">
                <a:solidFill>
                  <a:srgbClr val="202020"/>
                </a:solidFill>
              </a:rPr>
              <a:t>make</a:t>
            </a:r>
            <a:r>
              <a:rPr sz="2267" spc="-17" dirty="0">
                <a:solidFill>
                  <a:srgbClr val="202020"/>
                </a:solidFill>
              </a:rPr>
              <a:t> </a:t>
            </a:r>
            <a:r>
              <a:rPr sz="2267" spc="-13" dirty="0">
                <a:solidFill>
                  <a:srgbClr val="202020"/>
                </a:solidFill>
              </a:rPr>
              <a:t>any</a:t>
            </a:r>
            <a:r>
              <a:rPr sz="2267" spc="3" dirty="0">
                <a:solidFill>
                  <a:srgbClr val="202020"/>
                </a:solidFill>
              </a:rPr>
              <a:t> </a:t>
            </a:r>
            <a:r>
              <a:rPr sz="2267" spc="-10" dirty="0">
                <a:solidFill>
                  <a:srgbClr val="202020"/>
                </a:solidFill>
              </a:rPr>
              <a:t>noise </a:t>
            </a:r>
            <a:r>
              <a:rPr sz="2267" spc="-3" dirty="0">
                <a:solidFill>
                  <a:srgbClr val="202020"/>
                </a:solidFill>
              </a:rPr>
              <a:t> </a:t>
            </a:r>
            <a:r>
              <a:rPr sz="2267" spc="-10" dirty="0">
                <a:solidFill>
                  <a:srgbClr val="202020"/>
                </a:solidFill>
              </a:rPr>
              <a:t>even </a:t>
            </a:r>
            <a:r>
              <a:rPr sz="2267" spc="-13" dirty="0">
                <a:solidFill>
                  <a:srgbClr val="202020"/>
                </a:solidFill>
              </a:rPr>
              <a:t>among </a:t>
            </a:r>
            <a:r>
              <a:rPr sz="2267" spc="-17" dirty="0">
                <a:solidFill>
                  <a:srgbClr val="202020"/>
                </a:solidFill>
              </a:rPr>
              <a:t>Apple’s</a:t>
            </a:r>
            <a:r>
              <a:rPr sz="2267" spc="-136" dirty="0">
                <a:solidFill>
                  <a:srgbClr val="202020"/>
                </a:solidFill>
              </a:rPr>
              <a:t> </a:t>
            </a:r>
            <a:r>
              <a:rPr sz="2267" spc="-7" dirty="0">
                <a:solidFill>
                  <a:srgbClr val="202020"/>
                </a:solidFill>
              </a:rPr>
              <a:t>most</a:t>
            </a:r>
            <a:r>
              <a:rPr sz="2267" spc="-10" dirty="0">
                <a:solidFill>
                  <a:srgbClr val="202020"/>
                </a:solidFill>
              </a:rPr>
              <a:t> loyal </a:t>
            </a:r>
            <a:r>
              <a:rPr sz="2267" spc="-3" dirty="0">
                <a:solidFill>
                  <a:srgbClr val="202020"/>
                </a:solidFill>
              </a:rPr>
              <a:t> </a:t>
            </a:r>
            <a:r>
              <a:rPr sz="2267" spc="-10" dirty="0">
                <a:solidFill>
                  <a:srgbClr val="202020"/>
                </a:solidFill>
              </a:rPr>
              <a:t>customers </a:t>
            </a:r>
            <a:r>
              <a:rPr sz="2267" spc="-3" dirty="0">
                <a:solidFill>
                  <a:srgbClr val="202020"/>
                </a:solidFill>
              </a:rPr>
              <a:t>or </a:t>
            </a:r>
            <a:r>
              <a:rPr sz="2267" spc="-10" dirty="0">
                <a:solidFill>
                  <a:srgbClr val="202020"/>
                </a:solidFill>
              </a:rPr>
              <a:t>even inside</a:t>
            </a:r>
            <a:r>
              <a:rPr sz="2267" spc="-103" dirty="0">
                <a:solidFill>
                  <a:srgbClr val="202020"/>
                </a:solidFill>
              </a:rPr>
              <a:t> </a:t>
            </a:r>
            <a:r>
              <a:rPr sz="2267" spc="-10" dirty="0">
                <a:solidFill>
                  <a:srgbClr val="202020"/>
                </a:solidFill>
              </a:rPr>
              <a:t>Apple </a:t>
            </a:r>
            <a:r>
              <a:rPr sz="2267" spc="-33" dirty="0">
                <a:solidFill>
                  <a:srgbClr val="202020"/>
                </a:solidFill>
              </a:rPr>
              <a:t>family. </a:t>
            </a:r>
            <a:r>
              <a:rPr sz="2267" spc="-3" dirty="0">
                <a:solidFill>
                  <a:srgbClr val="202020"/>
                </a:solidFill>
              </a:rPr>
              <a:t> </a:t>
            </a:r>
            <a:r>
              <a:rPr sz="2267" spc="-13" dirty="0">
                <a:solidFill>
                  <a:srgbClr val="202020"/>
                </a:solidFill>
              </a:rPr>
              <a:t>They </a:t>
            </a:r>
            <a:r>
              <a:rPr sz="2267" spc="-10" dirty="0">
                <a:solidFill>
                  <a:srgbClr val="202020"/>
                </a:solidFill>
              </a:rPr>
              <a:t>also removed </a:t>
            </a:r>
            <a:r>
              <a:rPr sz="2267" spc="-43" dirty="0">
                <a:solidFill>
                  <a:srgbClr val="202020"/>
                </a:solidFill>
              </a:rPr>
              <a:t>Youtube</a:t>
            </a:r>
            <a:r>
              <a:rPr sz="2267" spc="3" dirty="0">
                <a:solidFill>
                  <a:srgbClr val="202020"/>
                </a:solidFill>
              </a:rPr>
              <a:t> </a:t>
            </a:r>
            <a:r>
              <a:rPr sz="2267" spc="-10" dirty="0">
                <a:solidFill>
                  <a:srgbClr val="202020"/>
                </a:solidFill>
              </a:rPr>
              <a:t>from</a:t>
            </a:r>
            <a:r>
              <a:rPr sz="2267" spc="10" dirty="0">
                <a:solidFill>
                  <a:srgbClr val="202020"/>
                </a:solidFill>
              </a:rPr>
              <a:t> </a:t>
            </a:r>
            <a:r>
              <a:rPr sz="2267" spc="-10" dirty="0">
                <a:solidFill>
                  <a:srgbClr val="202020"/>
                </a:solidFill>
              </a:rPr>
              <a:t>the </a:t>
            </a:r>
            <a:r>
              <a:rPr sz="2267" spc="-3" dirty="0">
                <a:solidFill>
                  <a:srgbClr val="202020"/>
                </a:solidFill>
              </a:rPr>
              <a:t> </a:t>
            </a:r>
            <a:r>
              <a:rPr sz="2267" spc="-13" dirty="0">
                <a:solidFill>
                  <a:srgbClr val="202020"/>
                </a:solidFill>
              </a:rPr>
              <a:t>pre-installed </a:t>
            </a:r>
            <a:r>
              <a:rPr sz="2267" spc="-10" dirty="0">
                <a:solidFill>
                  <a:srgbClr val="202020"/>
                </a:solidFill>
              </a:rPr>
              <a:t>set </a:t>
            </a:r>
            <a:r>
              <a:rPr sz="2267" spc="-3" dirty="0">
                <a:solidFill>
                  <a:srgbClr val="202020"/>
                </a:solidFill>
              </a:rPr>
              <a:t>of </a:t>
            </a:r>
            <a:r>
              <a:rPr sz="2267" spc="-10" dirty="0">
                <a:solidFill>
                  <a:srgbClr val="202020"/>
                </a:solidFill>
              </a:rPr>
              <a:t>apps.</a:t>
            </a:r>
            <a:r>
              <a:rPr sz="2267" spc="47" dirty="0">
                <a:solidFill>
                  <a:srgbClr val="202020"/>
                </a:solidFill>
              </a:rPr>
              <a:t> </a:t>
            </a:r>
            <a:r>
              <a:rPr sz="2267" spc="-7" dirty="0">
                <a:solidFill>
                  <a:srgbClr val="202020"/>
                </a:solidFill>
              </a:rPr>
              <a:t>Some</a:t>
            </a:r>
            <a:r>
              <a:rPr sz="2267" spc="-10" dirty="0">
                <a:solidFill>
                  <a:srgbClr val="202020"/>
                </a:solidFill>
              </a:rPr>
              <a:t> other </a:t>
            </a:r>
            <a:r>
              <a:rPr sz="2267" spc="-3" dirty="0">
                <a:solidFill>
                  <a:srgbClr val="202020"/>
                </a:solidFill>
              </a:rPr>
              <a:t> </a:t>
            </a:r>
            <a:r>
              <a:rPr sz="2267" spc="-13" dirty="0">
                <a:solidFill>
                  <a:srgbClr val="202020"/>
                </a:solidFill>
              </a:rPr>
              <a:t>added features </a:t>
            </a:r>
            <a:r>
              <a:rPr sz="2267" spc="-10" dirty="0">
                <a:solidFill>
                  <a:srgbClr val="202020"/>
                </a:solidFill>
              </a:rPr>
              <a:t>include</a:t>
            </a:r>
            <a:r>
              <a:rPr sz="2267" spc="27" dirty="0">
                <a:solidFill>
                  <a:srgbClr val="202020"/>
                </a:solidFill>
              </a:rPr>
              <a:t> </a:t>
            </a:r>
            <a:r>
              <a:rPr sz="2267" spc="-3" dirty="0">
                <a:solidFill>
                  <a:srgbClr val="202020"/>
                </a:solidFill>
              </a:rPr>
              <a:t>a</a:t>
            </a:r>
            <a:r>
              <a:rPr sz="2267" spc="-10" dirty="0">
                <a:solidFill>
                  <a:srgbClr val="202020"/>
                </a:solidFill>
              </a:rPr>
              <a:t> tighter </a:t>
            </a:r>
            <a:r>
              <a:rPr sz="2267" spc="-3" dirty="0">
                <a:solidFill>
                  <a:srgbClr val="202020"/>
                </a:solidFill>
              </a:rPr>
              <a:t> </a:t>
            </a:r>
            <a:r>
              <a:rPr sz="2267" spc="-13" dirty="0">
                <a:solidFill>
                  <a:srgbClr val="202020"/>
                </a:solidFill>
              </a:rPr>
              <a:t>integration </a:t>
            </a:r>
            <a:r>
              <a:rPr sz="2267" spc="-10" dirty="0">
                <a:solidFill>
                  <a:srgbClr val="202020"/>
                </a:solidFill>
              </a:rPr>
              <a:t>with Facebook,</a:t>
            </a:r>
            <a:r>
              <a:rPr sz="2267" spc="27" dirty="0">
                <a:solidFill>
                  <a:srgbClr val="202020"/>
                </a:solidFill>
              </a:rPr>
              <a:t> </a:t>
            </a:r>
            <a:r>
              <a:rPr sz="2267" spc="-3" dirty="0">
                <a:solidFill>
                  <a:srgbClr val="202020"/>
                </a:solidFill>
              </a:rPr>
              <a:t>a</a:t>
            </a:r>
            <a:r>
              <a:rPr sz="2267" spc="-7" dirty="0">
                <a:solidFill>
                  <a:srgbClr val="202020"/>
                </a:solidFill>
              </a:rPr>
              <a:t> </a:t>
            </a:r>
            <a:r>
              <a:rPr sz="2267" spc="-17" dirty="0">
                <a:solidFill>
                  <a:srgbClr val="202020"/>
                </a:solidFill>
              </a:rPr>
              <a:t>new  </a:t>
            </a:r>
            <a:r>
              <a:rPr sz="2267" spc="-10" dirty="0">
                <a:solidFill>
                  <a:srgbClr val="202020"/>
                </a:solidFill>
              </a:rPr>
              <a:t>Passbook </a:t>
            </a:r>
            <a:r>
              <a:rPr sz="2267" spc="-13" dirty="0">
                <a:solidFill>
                  <a:srgbClr val="202020"/>
                </a:solidFill>
              </a:rPr>
              <a:t>app and </a:t>
            </a:r>
            <a:r>
              <a:rPr sz="2267" spc="-10" dirty="0">
                <a:solidFill>
                  <a:srgbClr val="202020"/>
                </a:solidFill>
              </a:rPr>
              <a:t>the iCloud</a:t>
            </a:r>
            <a:r>
              <a:rPr sz="2267" spc="37" dirty="0">
                <a:solidFill>
                  <a:srgbClr val="202020"/>
                </a:solidFill>
              </a:rPr>
              <a:t> </a:t>
            </a:r>
            <a:r>
              <a:rPr sz="2267" spc="-13" dirty="0">
                <a:solidFill>
                  <a:srgbClr val="202020"/>
                </a:solidFill>
              </a:rPr>
              <a:t>allowing</a:t>
            </a:r>
            <a:endParaRPr sz="2267" dirty="0"/>
          </a:p>
          <a:p>
            <a:pPr marR="4234" algn="r">
              <a:spcBef>
                <a:spcPts val="670"/>
              </a:spcBef>
            </a:pPr>
            <a:r>
              <a:rPr sz="2267" spc="-13" dirty="0">
                <a:solidFill>
                  <a:srgbClr val="202020"/>
                </a:solidFill>
              </a:rPr>
              <a:t>shared </a:t>
            </a:r>
            <a:r>
              <a:rPr sz="2267" spc="-10" dirty="0">
                <a:solidFill>
                  <a:srgbClr val="202020"/>
                </a:solidFill>
              </a:rPr>
              <a:t>photo</a:t>
            </a:r>
            <a:r>
              <a:rPr sz="2267" spc="-30" dirty="0">
                <a:solidFill>
                  <a:srgbClr val="202020"/>
                </a:solidFill>
              </a:rPr>
              <a:t> </a:t>
            </a:r>
            <a:r>
              <a:rPr sz="2267" spc="-10" dirty="0">
                <a:solidFill>
                  <a:srgbClr val="202020"/>
                </a:solidFill>
              </a:rPr>
              <a:t>streams.</a:t>
            </a:r>
            <a:endParaRPr sz="2267" dirty="0"/>
          </a:p>
        </p:txBody>
      </p:sp>
      <p:pic>
        <p:nvPicPr>
          <p:cNvPr id="7" name="Picture 6">
            <a:extLst>
              <a:ext uri="{FF2B5EF4-FFF2-40B4-BE49-F238E27FC236}">
                <a16:creationId xmlns:a16="http://schemas.microsoft.com/office/drawing/2014/main" id="{13B3A23B-8CF2-4A64-B40B-12B5A3AB8B26}"/>
              </a:ext>
            </a:extLst>
          </p:cNvPr>
          <p:cNvPicPr>
            <a:picLocks noChangeAspect="1"/>
          </p:cNvPicPr>
          <p:nvPr/>
        </p:nvPicPr>
        <p:blipFill>
          <a:blip r:embed="rId3"/>
          <a:stretch>
            <a:fillRect/>
          </a:stretch>
        </p:blipFill>
        <p:spPr>
          <a:xfrm>
            <a:off x="6715102" y="1336152"/>
            <a:ext cx="5476898" cy="467690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5058" y="359000"/>
            <a:ext cx="4841579" cy="452261"/>
          </a:xfrm>
          <a:prstGeom prst="rect">
            <a:avLst/>
          </a:prstGeom>
        </p:spPr>
        <p:txBody>
          <a:bodyPr spcFirstLastPara="1" vert="horz" wrap="square" lIns="0" tIns="8467" rIns="0" bIns="0" rtlCol="0" anchor="ctr" anchorCtr="0">
            <a:spAutoFit/>
          </a:bodyPr>
          <a:lstStyle/>
          <a:p>
            <a:pPr marL="8467">
              <a:spcBef>
                <a:spcPts val="67"/>
              </a:spcBef>
              <a:tabLst>
                <a:tab pos="766272" algn="l"/>
                <a:tab pos="3224268" algn="l"/>
              </a:tabLst>
            </a:pPr>
            <a:r>
              <a:rPr dirty="0"/>
              <a:t>i</a:t>
            </a:r>
            <a:r>
              <a:rPr spc="-270" dirty="0"/>
              <a:t> </a:t>
            </a:r>
            <a:r>
              <a:rPr dirty="0"/>
              <a:t>O</a:t>
            </a:r>
            <a:r>
              <a:rPr spc="-270" dirty="0"/>
              <a:t> </a:t>
            </a:r>
            <a:r>
              <a:rPr dirty="0"/>
              <a:t>S	7</a:t>
            </a:r>
            <a:r>
              <a:rPr spc="23" dirty="0"/>
              <a:t> </a:t>
            </a:r>
            <a:r>
              <a:rPr dirty="0"/>
              <a:t>(</a:t>
            </a:r>
            <a:r>
              <a:rPr spc="-383" dirty="0"/>
              <a:t> </a:t>
            </a:r>
            <a:r>
              <a:rPr dirty="0"/>
              <a:t>i</a:t>
            </a:r>
            <a:r>
              <a:rPr spc="-387" dirty="0"/>
              <a:t> </a:t>
            </a:r>
            <a:r>
              <a:rPr spc="293" dirty="0"/>
              <a:t>P</a:t>
            </a:r>
            <a:r>
              <a:rPr spc="289" dirty="0"/>
              <a:t>h</a:t>
            </a:r>
            <a:r>
              <a:rPr spc="293" dirty="0"/>
              <a:t>o</a:t>
            </a:r>
            <a:r>
              <a:rPr spc="289" dirty="0"/>
              <a:t>n</a:t>
            </a:r>
            <a:r>
              <a:rPr dirty="0"/>
              <a:t>e</a:t>
            </a:r>
            <a:r>
              <a:rPr spc="317" dirty="0"/>
              <a:t> </a:t>
            </a:r>
            <a:r>
              <a:rPr dirty="0"/>
              <a:t>O</a:t>
            </a:r>
            <a:r>
              <a:rPr spc="-210" dirty="0"/>
              <a:t> </a:t>
            </a:r>
            <a:r>
              <a:rPr dirty="0"/>
              <a:t>S	</a:t>
            </a:r>
            <a:r>
              <a:rPr spc="97" dirty="0"/>
              <a:t>7)</a:t>
            </a:r>
          </a:p>
        </p:txBody>
      </p:sp>
      <p:pic>
        <p:nvPicPr>
          <p:cNvPr id="6" name="Picture 5" descr="Graphical user interface, application&#10;&#10;Description automatically generated">
            <a:extLst>
              <a:ext uri="{FF2B5EF4-FFF2-40B4-BE49-F238E27FC236}">
                <a16:creationId xmlns:a16="http://schemas.microsoft.com/office/drawing/2014/main" id="{50BCE688-8B2D-4F06-8C43-594EB082E9E0}"/>
              </a:ext>
            </a:extLst>
          </p:cNvPr>
          <p:cNvPicPr>
            <a:picLocks noChangeAspect="1"/>
          </p:cNvPicPr>
          <p:nvPr/>
        </p:nvPicPr>
        <p:blipFill>
          <a:blip r:embed="rId3"/>
          <a:stretch>
            <a:fillRect/>
          </a:stretch>
        </p:blipFill>
        <p:spPr>
          <a:xfrm>
            <a:off x="8451850" y="1797202"/>
            <a:ext cx="3740150" cy="3740150"/>
          </a:xfrm>
          <a:prstGeom prst="rect">
            <a:avLst/>
          </a:prstGeom>
        </p:spPr>
      </p:pic>
      <p:sp>
        <p:nvSpPr>
          <p:cNvPr id="3" name="object 3"/>
          <p:cNvSpPr txBox="1"/>
          <p:nvPr/>
        </p:nvSpPr>
        <p:spPr>
          <a:xfrm>
            <a:off x="749775" y="2144638"/>
            <a:ext cx="8044976" cy="3045278"/>
          </a:xfrm>
          <a:prstGeom prst="rect">
            <a:avLst/>
          </a:prstGeom>
        </p:spPr>
        <p:txBody>
          <a:bodyPr vert="horz" wrap="square" lIns="0" tIns="28787" rIns="0" bIns="0" rtlCol="0">
            <a:spAutoFit/>
          </a:bodyPr>
          <a:lstStyle/>
          <a:p>
            <a:pPr marL="8467">
              <a:spcBef>
                <a:spcPts val="227"/>
              </a:spcBef>
            </a:pPr>
            <a:r>
              <a:rPr sz="2800" spc="-10" dirty="0">
                <a:solidFill>
                  <a:srgbClr val="202020"/>
                </a:solidFill>
              </a:rPr>
              <a:t>The world shouted “flat </a:t>
            </a:r>
            <a:r>
              <a:rPr sz="2800" spc="-3" dirty="0">
                <a:solidFill>
                  <a:srgbClr val="202020"/>
                </a:solidFill>
              </a:rPr>
              <a:t>is </a:t>
            </a:r>
            <a:r>
              <a:rPr sz="2800" spc="-10" dirty="0">
                <a:solidFill>
                  <a:srgbClr val="202020"/>
                </a:solidFill>
              </a:rPr>
              <a:t>beautiful” </a:t>
            </a:r>
            <a:r>
              <a:rPr sz="2800" spc="-3" dirty="0">
                <a:solidFill>
                  <a:srgbClr val="202020"/>
                </a:solidFill>
              </a:rPr>
              <a:t>as </a:t>
            </a:r>
            <a:r>
              <a:rPr sz="2800" spc="-10" dirty="0">
                <a:solidFill>
                  <a:srgbClr val="202020"/>
                </a:solidFill>
              </a:rPr>
              <a:t>the </a:t>
            </a:r>
            <a:r>
              <a:rPr sz="2800" spc="-13" dirty="0">
                <a:solidFill>
                  <a:srgbClr val="202020"/>
                </a:solidFill>
              </a:rPr>
              <a:t>new </a:t>
            </a:r>
            <a:r>
              <a:rPr sz="2800" spc="-10" dirty="0">
                <a:solidFill>
                  <a:srgbClr val="202020"/>
                </a:solidFill>
              </a:rPr>
              <a:t>iPhone </a:t>
            </a:r>
            <a:r>
              <a:rPr sz="2800" spc="-13" dirty="0">
                <a:solidFill>
                  <a:srgbClr val="202020"/>
                </a:solidFill>
              </a:rPr>
              <a:t>was released </a:t>
            </a:r>
            <a:r>
              <a:rPr sz="2800" spc="-10" dirty="0">
                <a:solidFill>
                  <a:srgbClr val="202020"/>
                </a:solidFill>
              </a:rPr>
              <a:t>with </a:t>
            </a:r>
            <a:r>
              <a:rPr sz="2800" spc="-7" dirty="0">
                <a:solidFill>
                  <a:srgbClr val="202020"/>
                </a:solidFill>
              </a:rPr>
              <a:t>an </a:t>
            </a:r>
            <a:r>
              <a:rPr sz="2800" spc="-13" dirty="0">
                <a:solidFill>
                  <a:srgbClr val="202020"/>
                </a:solidFill>
              </a:rPr>
              <a:t>updated</a:t>
            </a:r>
            <a:r>
              <a:rPr sz="2800" spc="300" dirty="0">
                <a:solidFill>
                  <a:srgbClr val="202020"/>
                </a:solidFill>
              </a:rPr>
              <a:t> </a:t>
            </a:r>
            <a:r>
              <a:rPr sz="2800" spc="-10" dirty="0">
                <a:solidFill>
                  <a:srgbClr val="202020"/>
                </a:solidFill>
              </a:rPr>
              <a:t>iOS</a:t>
            </a:r>
            <a:r>
              <a:rPr lang="en-US" sz="2800" dirty="0"/>
              <a:t> </a:t>
            </a:r>
            <a:r>
              <a:rPr sz="2800" spc="-3" dirty="0">
                <a:solidFill>
                  <a:srgbClr val="202020"/>
                </a:solidFill>
              </a:rPr>
              <a:t>7. </a:t>
            </a:r>
            <a:r>
              <a:rPr sz="2800" spc="-10" dirty="0">
                <a:solidFill>
                  <a:srgbClr val="202020"/>
                </a:solidFill>
              </a:rPr>
              <a:t>The features </a:t>
            </a:r>
            <a:r>
              <a:rPr sz="2800" spc="-13" dirty="0">
                <a:solidFill>
                  <a:srgbClr val="202020"/>
                </a:solidFill>
              </a:rPr>
              <a:t>included Contol </a:t>
            </a:r>
            <a:r>
              <a:rPr sz="2800" spc="-10" dirty="0">
                <a:solidFill>
                  <a:srgbClr val="202020"/>
                </a:solidFill>
              </a:rPr>
              <a:t>Centre which</a:t>
            </a:r>
            <a:r>
              <a:rPr lang="en-US" sz="2800" spc="-10" dirty="0">
                <a:solidFill>
                  <a:srgbClr val="202020"/>
                </a:solidFill>
              </a:rPr>
              <a:t> </a:t>
            </a:r>
            <a:r>
              <a:rPr sz="2800" spc="-13" dirty="0">
                <a:solidFill>
                  <a:srgbClr val="202020"/>
                </a:solidFill>
              </a:rPr>
              <a:t>meant </a:t>
            </a:r>
            <a:r>
              <a:rPr sz="2800" spc="-10" dirty="0">
                <a:solidFill>
                  <a:srgbClr val="202020"/>
                </a:solidFill>
              </a:rPr>
              <a:t>quick settings, </a:t>
            </a:r>
            <a:r>
              <a:rPr sz="2800" spc="-13" dirty="0">
                <a:solidFill>
                  <a:srgbClr val="202020"/>
                </a:solidFill>
              </a:rPr>
              <a:t>iTunes </a:t>
            </a:r>
            <a:r>
              <a:rPr sz="2800" spc="-10" dirty="0">
                <a:solidFill>
                  <a:srgbClr val="202020"/>
                </a:solidFill>
              </a:rPr>
              <a:t>radio</a:t>
            </a:r>
            <a:r>
              <a:rPr sz="2800" spc="136" dirty="0">
                <a:solidFill>
                  <a:srgbClr val="202020"/>
                </a:solidFill>
              </a:rPr>
              <a:t> </a:t>
            </a:r>
            <a:r>
              <a:rPr sz="2800" spc="-10" dirty="0">
                <a:solidFill>
                  <a:srgbClr val="202020"/>
                </a:solidFill>
              </a:rPr>
              <a:t>service,</a:t>
            </a:r>
            <a:r>
              <a:rPr lang="en-US" sz="2800" dirty="0"/>
              <a:t> </a:t>
            </a:r>
            <a:r>
              <a:rPr sz="2800" spc="-10" dirty="0">
                <a:solidFill>
                  <a:srgbClr val="202020"/>
                </a:solidFill>
              </a:rPr>
              <a:t>multitasking </a:t>
            </a:r>
            <a:r>
              <a:rPr sz="2800" spc="-3" dirty="0">
                <a:solidFill>
                  <a:srgbClr val="202020"/>
                </a:solidFill>
              </a:rPr>
              <a:t>for all </a:t>
            </a:r>
            <a:r>
              <a:rPr sz="2800" spc="-10" dirty="0">
                <a:solidFill>
                  <a:srgbClr val="202020"/>
                </a:solidFill>
              </a:rPr>
              <a:t>the apps, </a:t>
            </a:r>
            <a:r>
              <a:rPr sz="2800" spc="-13" dirty="0">
                <a:solidFill>
                  <a:srgbClr val="202020"/>
                </a:solidFill>
              </a:rPr>
              <a:t>updated </a:t>
            </a:r>
            <a:r>
              <a:rPr sz="2800" spc="-10" dirty="0">
                <a:solidFill>
                  <a:srgbClr val="202020"/>
                </a:solidFill>
              </a:rPr>
              <a:t>versions </a:t>
            </a:r>
            <a:r>
              <a:rPr sz="2800" spc="-3" dirty="0">
                <a:solidFill>
                  <a:srgbClr val="202020"/>
                </a:solidFill>
              </a:rPr>
              <a:t>of </a:t>
            </a:r>
            <a:r>
              <a:rPr sz="2800" spc="-10" dirty="0">
                <a:solidFill>
                  <a:srgbClr val="202020"/>
                </a:solidFill>
              </a:rPr>
              <a:t>Safari and Siri, </a:t>
            </a:r>
            <a:r>
              <a:rPr sz="2800" spc="-13" dirty="0">
                <a:solidFill>
                  <a:srgbClr val="202020"/>
                </a:solidFill>
              </a:rPr>
              <a:t>and </a:t>
            </a:r>
            <a:r>
              <a:rPr sz="2800" spc="-10" dirty="0">
                <a:solidFill>
                  <a:srgbClr val="202020"/>
                </a:solidFill>
              </a:rPr>
              <a:t>finally </a:t>
            </a:r>
            <a:r>
              <a:rPr sz="2800" spc="-13" dirty="0">
                <a:solidFill>
                  <a:srgbClr val="202020"/>
                </a:solidFill>
              </a:rPr>
              <a:t>Airdrop</a:t>
            </a:r>
            <a:r>
              <a:rPr sz="2800" spc="253" dirty="0">
                <a:solidFill>
                  <a:srgbClr val="202020"/>
                </a:solidFill>
              </a:rPr>
              <a:t> </a:t>
            </a:r>
            <a:r>
              <a:rPr sz="2800" spc="-17" dirty="0">
                <a:solidFill>
                  <a:srgbClr val="202020"/>
                </a:solidFill>
              </a:rPr>
              <a:t>was</a:t>
            </a:r>
            <a:r>
              <a:rPr lang="en-US" sz="2800" dirty="0"/>
              <a:t> </a:t>
            </a:r>
            <a:r>
              <a:rPr sz="2800" spc="-13" dirty="0">
                <a:solidFill>
                  <a:srgbClr val="202020"/>
                </a:solidFill>
              </a:rPr>
              <a:t>introduced </a:t>
            </a:r>
            <a:r>
              <a:rPr sz="2800" spc="-10" dirty="0">
                <a:solidFill>
                  <a:srgbClr val="202020"/>
                </a:solidFill>
              </a:rPr>
              <a:t>which </a:t>
            </a:r>
            <a:r>
              <a:rPr sz="2800" spc="-13" dirty="0">
                <a:solidFill>
                  <a:srgbClr val="202020"/>
                </a:solidFill>
              </a:rPr>
              <a:t>enabled </a:t>
            </a:r>
            <a:r>
              <a:rPr sz="2800" spc="-10" dirty="0">
                <a:solidFill>
                  <a:srgbClr val="202020"/>
                </a:solidFill>
              </a:rPr>
              <a:t>easy connectivity </a:t>
            </a:r>
            <a:r>
              <a:rPr sz="2800" spc="-13" dirty="0">
                <a:solidFill>
                  <a:srgbClr val="202020"/>
                </a:solidFill>
              </a:rPr>
              <a:t>and </a:t>
            </a:r>
            <a:r>
              <a:rPr sz="2800" spc="-3" dirty="0">
                <a:solidFill>
                  <a:srgbClr val="202020"/>
                </a:solidFill>
              </a:rPr>
              <a:t>file </a:t>
            </a:r>
            <a:r>
              <a:rPr sz="2800" spc="-10" dirty="0">
                <a:solidFill>
                  <a:srgbClr val="202020"/>
                </a:solidFill>
              </a:rPr>
              <a:t>transfer </a:t>
            </a:r>
            <a:r>
              <a:rPr sz="2800" spc="-3" dirty="0">
                <a:solidFill>
                  <a:srgbClr val="202020"/>
                </a:solidFill>
              </a:rPr>
              <a:t>to </a:t>
            </a:r>
            <a:r>
              <a:rPr sz="2800" spc="-10" dirty="0">
                <a:solidFill>
                  <a:srgbClr val="202020"/>
                </a:solidFill>
              </a:rPr>
              <a:t>other</a:t>
            </a:r>
            <a:r>
              <a:rPr sz="2800" spc="193" dirty="0">
                <a:solidFill>
                  <a:srgbClr val="202020"/>
                </a:solidFill>
              </a:rPr>
              <a:t> </a:t>
            </a:r>
            <a:r>
              <a:rPr sz="2800" spc="-13" dirty="0">
                <a:solidFill>
                  <a:srgbClr val="202020"/>
                </a:solidFill>
              </a:rPr>
              <a:t>iPhones.</a:t>
            </a:r>
            <a:endParaRPr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68057" y="377983"/>
            <a:ext cx="4502743" cy="452261"/>
          </a:xfrm>
          <a:prstGeom prst="rect">
            <a:avLst/>
          </a:prstGeom>
        </p:spPr>
        <p:txBody>
          <a:bodyPr spcFirstLastPara="1" vert="horz" wrap="square" lIns="0" tIns="8467" rIns="0" bIns="0" rtlCol="0" anchor="ctr" anchorCtr="0">
            <a:spAutoFit/>
          </a:bodyPr>
          <a:lstStyle/>
          <a:p>
            <a:pPr marL="8467">
              <a:spcBef>
                <a:spcPts val="67"/>
              </a:spcBef>
              <a:tabLst>
                <a:tab pos="766272" algn="l"/>
                <a:tab pos="3260676" algn="l"/>
              </a:tabLst>
            </a:pPr>
            <a:r>
              <a:rPr dirty="0"/>
              <a:t>i</a:t>
            </a:r>
            <a:r>
              <a:rPr spc="-270" dirty="0"/>
              <a:t> </a:t>
            </a:r>
            <a:r>
              <a:rPr dirty="0"/>
              <a:t>O</a:t>
            </a:r>
            <a:r>
              <a:rPr spc="-270" dirty="0"/>
              <a:t> </a:t>
            </a:r>
            <a:r>
              <a:rPr dirty="0"/>
              <a:t>S	8</a:t>
            </a:r>
            <a:r>
              <a:rPr spc="303" dirty="0"/>
              <a:t> </a:t>
            </a:r>
            <a:r>
              <a:rPr dirty="0"/>
              <a:t>(</a:t>
            </a:r>
            <a:r>
              <a:rPr spc="-383" dirty="0"/>
              <a:t> </a:t>
            </a:r>
            <a:r>
              <a:rPr dirty="0"/>
              <a:t>i</a:t>
            </a:r>
            <a:r>
              <a:rPr spc="-387" dirty="0"/>
              <a:t> </a:t>
            </a:r>
            <a:r>
              <a:rPr spc="293" dirty="0"/>
              <a:t>P</a:t>
            </a:r>
            <a:r>
              <a:rPr spc="289" dirty="0"/>
              <a:t>h</a:t>
            </a:r>
            <a:r>
              <a:rPr spc="293" dirty="0"/>
              <a:t>o</a:t>
            </a:r>
            <a:r>
              <a:rPr spc="289" dirty="0"/>
              <a:t>n</a:t>
            </a:r>
            <a:r>
              <a:rPr dirty="0"/>
              <a:t>e</a:t>
            </a:r>
            <a:r>
              <a:rPr spc="323" dirty="0"/>
              <a:t> </a:t>
            </a:r>
            <a:r>
              <a:rPr dirty="0"/>
              <a:t>O</a:t>
            </a:r>
            <a:r>
              <a:rPr spc="-210" dirty="0"/>
              <a:t> </a:t>
            </a:r>
            <a:r>
              <a:rPr dirty="0"/>
              <a:t>S	</a:t>
            </a:r>
            <a:r>
              <a:rPr spc="230" dirty="0"/>
              <a:t>8)</a:t>
            </a:r>
          </a:p>
        </p:txBody>
      </p:sp>
      <p:sp>
        <p:nvSpPr>
          <p:cNvPr id="3" name="object 3"/>
          <p:cNvSpPr txBox="1"/>
          <p:nvPr/>
        </p:nvSpPr>
        <p:spPr>
          <a:xfrm>
            <a:off x="836845" y="1155700"/>
            <a:ext cx="6554555" cy="4829826"/>
          </a:xfrm>
          <a:prstGeom prst="rect">
            <a:avLst/>
          </a:prstGeom>
        </p:spPr>
        <p:txBody>
          <a:bodyPr vert="horz" wrap="square" lIns="0" tIns="8043" rIns="0" bIns="0" rtlCol="0">
            <a:spAutoFit/>
          </a:bodyPr>
          <a:lstStyle/>
          <a:p>
            <a:pPr marL="8467" marR="3387" indent="1270" algn="ctr">
              <a:lnSpc>
                <a:spcPct val="115999"/>
              </a:lnSpc>
              <a:spcBef>
                <a:spcPts val="63"/>
              </a:spcBef>
            </a:pPr>
            <a:r>
              <a:rPr sz="2267" spc="-10" dirty="0">
                <a:solidFill>
                  <a:srgbClr val="202020"/>
                </a:solidFill>
              </a:rPr>
              <a:t>Again, </a:t>
            </a:r>
            <a:r>
              <a:rPr sz="2267" spc="-3" dirty="0">
                <a:solidFill>
                  <a:srgbClr val="202020"/>
                </a:solidFill>
              </a:rPr>
              <a:t>in </a:t>
            </a:r>
            <a:r>
              <a:rPr sz="2267" spc="-13" dirty="0">
                <a:solidFill>
                  <a:srgbClr val="202020"/>
                </a:solidFill>
              </a:rPr>
              <a:t>September 2014 </a:t>
            </a:r>
            <a:r>
              <a:rPr sz="2267" spc="-10" dirty="0">
                <a:solidFill>
                  <a:srgbClr val="202020"/>
                </a:solidFill>
              </a:rPr>
              <a:t>Apple was </a:t>
            </a:r>
            <a:r>
              <a:rPr sz="2267" spc="-3" dirty="0">
                <a:solidFill>
                  <a:srgbClr val="202020"/>
                </a:solidFill>
              </a:rPr>
              <a:t>in </a:t>
            </a:r>
            <a:r>
              <a:rPr sz="2267" spc="-10" dirty="0">
                <a:solidFill>
                  <a:srgbClr val="202020"/>
                </a:solidFill>
              </a:rPr>
              <a:t>the  mode </a:t>
            </a:r>
            <a:r>
              <a:rPr sz="2267" spc="-3" dirty="0">
                <a:solidFill>
                  <a:srgbClr val="202020"/>
                </a:solidFill>
              </a:rPr>
              <a:t>of </a:t>
            </a:r>
            <a:r>
              <a:rPr sz="2267" spc="-13" dirty="0">
                <a:solidFill>
                  <a:srgbClr val="202020"/>
                </a:solidFill>
              </a:rPr>
              <a:t>fine-tuning </a:t>
            </a:r>
            <a:r>
              <a:rPr sz="2267" spc="-10" dirty="0">
                <a:solidFill>
                  <a:srgbClr val="202020"/>
                </a:solidFill>
              </a:rPr>
              <a:t>the existing features. </a:t>
            </a:r>
            <a:r>
              <a:rPr sz="2267" spc="-30" dirty="0">
                <a:solidFill>
                  <a:srgbClr val="202020"/>
                </a:solidFill>
              </a:rPr>
              <a:t>Firstly,  </a:t>
            </a:r>
            <a:r>
              <a:rPr sz="2267" spc="-10" dirty="0">
                <a:solidFill>
                  <a:srgbClr val="202020"/>
                </a:solidFill>
              </a:rPr>
              <a:t>they </a:t>
            </a:r>
            <a:r>
              <a:rPr sz="2267" spc="-13" dirty="0">
                <a:solidFill>
                  <a:srgbClr val="202020"/>
                </a:solidFill>
              </a:rPr>
              <a:t>brought together </a:t>
            </a:r>
            <a:r>
              <a:rPr sz="2267" spc="-10" dirty="0">
                <a:solidFill>
                  <a:srgbClr val="202020"/>
                </a:solidFill>
              </a:rPr>
              <a:t>their desktops and </a:t>
            </a:r>
            <a:r>
              <a:rPr sz="2267" spc="-13" dirty="0">
                <a:solidFill>
                  <a:srgbClr val="202020"/>
                </a:solidFill>
              </a:rPr>
              <a:t>mobile  phones </a:t>
            </a:r>
            <a:r>
              <a:rPr sz="2267" spc="-10" dirty="0">
                <a:solidFill>
                  <a:srgbClr val="202020"/>
                </a:solidFill>
              </a:rPr>
              <a:t>closer </a:t>
            </a:r>
            <a:r>
              <a:rPr sz="2267" spc="-3" dirty="0">
                <a:solidFill>
                  <a:srgbClr val="202020"/>
                </a:solidFill>
              </a:rPr>
              <a:t>by </a:t>
            </a:r>
            <a:r>
              <a:rPr sz="2267" spc="-13" dirty="0">
                <a:solidFill>
                  <a:srgbClr val="202020"/>
                </a:solidFill>
              </a:rPr>
              <a:t>providing </a:t>
            </a:r>
            <a:r>
              <a:rPr sz="2267" spc="-3" dirty="0">
                <a:solidFill>
                  <a:srgbClr val="202020"/>
                </a:solidFill>
              </a:rPr>
              <a:t>a </a:t>
            </a:r>
            <a:r>
              <a:rPr sz="2267" spc="-10" dirty="0">
                <a:solidFill>
                  <a:srgbClr val="202020"/>
                </a:solidFill>
              </a:rPr>
              <a:t>continuity concept  </a:t>
            </a:r>
            <a:r>
              <a:rPr sz="2267" spc="-13" dirty="0">
                <a:solidFill>
                  <a:srgbClr val="202020"/>
                </a:solidFill>
              </a:rPr>
              <a:t>enabling </a:t>
            </a:r>
            <a:r>
              <a:rPr sz="2267" spc="-10" dirty="0">
                <a:solidFill>
                  <a:srgbClr val="202020"/>
                </a:solidFill>
              </a:rPr>
              <a:t>the user </a:t>
            </a:r>
            <a:r>
              <a:rPr sz="2267" spc="-3" dirty="0">
                <a:solidFill>
                  <a:srgbClr val="202020"/>
                </a:solidFill>
              </a:rPr>
              <a:t>to </a:t>
            </a:r>
            <a:r>
              <a:rPr sz="2267" spc="-13" dirty="0">
                <a:solidFill>
                  <a:srgbClr val="202020"/>
                </a:solidFill>
              </a:rPr>
              <a:t>send, </a:t>
            </a:r>
            <a:r>
              <a:rPr sz="2267" spc="-7" dirty="0">
                <a:solidFill>
                  <a:srgbClr val="202020"/>
                </a:solidFill>
              </a:rPr>
              <a:t>edit </a:t>
            </a:r>
            <a:r>
              <a:rPr sz="2267" spc="-13" dirty="0">
                <a:solidFill>
                  <a:srgbClr val="202020"/>
                </a:solidFill>
              </a:rPr>
              <a:t>and </a:t>
            </a:r>
            <a:r>
              <a:rPr sz="2267" spc="-10" dirty="0">
                <a:solidFill>
                  <a:srgbClr val="202020"/>
                </a:solidFill>
              </a:rPr>
              <a:t>receive  messages </a:t>
            </a:r>
            <a:r>
              <a:rPr sz="2267" spc="-3" dirty="0">
                <a:solidFill>
                  <a:srgbClr val="202020"/>
                </a:solidFill>
              </a:rPr>
              <a:t>or </a:t>
            </a:r>
            <a:r>
              <a:rPr sz="2267" spc="-13" dirty="0">
                <a:solidFill>
                  <a:srgbClr val="202020"/>
                </a:solidFill>
              </a:rPr>
              <a:t>answer phone </a:t>
            </a:r>
            <a:r>
              <a:rPr sz="2267" spc="-10" dirty="0">
                <a:solidFill>
                  <a:srgbClr val="202020"/>
                </a:solidFill>
              </a:rPr>
              <a:t>calls </a:t>
            </a:r>
            <a:r>
              <a:rPr sz="2267" spc="-7" dirty="0">
                <a:solidFill>
                  <a:srgbClr val="202020"/>
                </a:solidFill>
              </a:rPr>
              <a:t>on </a:t>
            </a:r>
            <a:r>
              <a:rPr sz="2267" spc="-10" dirty="0">
                <a:solidFill>
                  <a:srgbClr val="202020"/>
                </a:solidFill>
              </a:rPr>
              <a:t>both </a:t>
            </a:r>
            <a:r>
              <a:rPr sz="2267" spc="-13" dirty="0">
                <a:solidFill>
                  <a:srgbClr val="202020"/>
                </a:solidFill>
              </a:rPr>
              <a:t>phones  and </a:t>
            </a:r>
            <a:r>
              <a:rPr sz="2267" spc="-7" dirty="0">
                <a:solidFill>
                  <a:srgbClr val="202020"/>
                </a:solidFill>
              </a:rPr>
              <a:t>Mac. </a:t>
            </a:r>
            <a:r>
              <a:rPr sz="2267" spc="-13" dirty="0">
                <a:solidFill>
                  <a:srgbClr val="202020"/>
                </a:solidFill>
              </a:rPr>
              <a:t>They opened </a:t>
            </a:r>
            <a:r>
              <a:rPr sz="2267" spc="-7" dirty="0">
                <a:solidFill>
                  <a:srgbClr val="202020"/>
                </a:solidFill>
              </a:rPr>
              <a:t>up </a:t>
            </a:r>
            <a:r>
              <a:rPr sz="2267" spc="-10" dirty="0">
                <a:solidFill>
                  <a:srgbClr val="202020"/>
                </a:solidFill>
              </a:rPr>
              <a:t>the </a:t>
            </a:r>
            <a:r>
              <a:rPr sz="2267" spc="-13" dirty="0">
                <a:solidFill>
                  <a:srgbClr val="202020"/>
                </a:solidFill>
              </a:rPr>
              <a:t>platform wider </a:t>
            </a:r>
            <a:r>
              <a:rPr sz="2267" spc="-3" dirty="0">
                <a:solidFill>
                  <a:srgbClr val="202020"/>
                </a:solidFill>
              </a:rPr>
              <a:t>by  </a:t>
            </a:r>
            <a:r>
              <a:rPr sz="2267" spc="-10" dirty="0">
                <a:solidFill>
                  <a:srgbClr val="202020"/>
                </a:solidFill>
              </a:rPr>
              <a:t>allowing </a:t>
            </a:r>
            <a:r>
              <a:rPr sz="2267" spc="-13" dirty="0">
                <a:solidFill>
                  <a:srgbClr val="202020"/>
                </a:solidFill>
              </a:rPr>
              <a:t>third-party widgets and keyboards </a:t>
            </a:r>
            <a:r>
              <a:rPr sz="2267" spc="-3" dirty="0">
                <a:solidFill>
                  <a:srgbClr val="202020"/>
                </a:solidFill>
              </a:rPr>
              <a:t>for  </a:t>
            </a:r>
            <a:r>
              <a:rPr sz="2267" spc="-10" dirty="0">
                <a:solidFill>
                  <a:srgbClr val="202020"/>
                </a:solidFill>
              </a:rPr>
              <a:t>users </a:t>
            </a:r>
            <a:r>
              <a:rPr sz="2267" spc="-3" dirty="0">
                <a:solidFill>
                  <a:srgbClr val="202020"/>
                </a:solidFill>
              </a:rPr>
              <a:t>to </a:t>
            </a:r>
            <a:r>
              <a:rPr sz="2267" spc="-10" dirty="0">
                <a:solidFill>
                  <a:srgbClr val="202020"/>
                </a:solidFill>
              </a:rPr>
              <a:t>customize their </a:t>
            </a:r>
            <a:r>
              <a:rPr sz="2267" spc="-13" dirty="0">
                <a:solidFill>
                  <a:srgbClr val="202020"/>
                </a:solidFill>
              </a:rPr>
              <a:t>iPhone and introducing  </a:t>
            </a:r>
            <a:r>
              <a:rPr sz="2267" spc="-3" dirty="0">
                <a:solidFill>
                  <a:srgbClr val="202020"/>
                </a:solidFill>
              </a:rPr>
              <a:t>a </a:t>
            </a:r>
            <a:r>
              <a:rPr sz="2267" spc="-7" dirty="0">
                <a:solidFill>
                  <a:srgbClr val="202020"/>
                </a:solidFill>
              </a:rPr>
              <a:t>successful </a:t>
            </a:r>
            <a:r>
              <a:rPr sz="2267" spc="-10" dirty="0">
                <a:solidFill>
                  <a:srgbClr val="202020"/>
                </a:solidFill>
              </a:rPr>
              <a:t>and secured payment </a:t>
            </a:r>
            <a:r>
              <a:rPr sz="2267" spc="-17" dirty="0">
                <a:solidFill>
                  <a:srgbClr val="202020"/>
                </a:solidFill>
              </a:rPr>
              <a:t>option- </a:t>
            </a:r>
            <a:r>
              <a:rPr sz="2267" spc="-13" dirty="0">
                <a:solidFill>
                  <a:srgbClr val="202020"/>
                </a:solidFill>
              </a:rPr>
              <a:t>Apple  </a:t>
            </a:r>
            <a:r>
              <a:rPr sz="2267" spc="-53" dirty="0">
                <a:solidFill>
                  <a:srgbClr val="202020"/>
                </a:solidFill>
              </a:rPr>
              <a:t>pay. </a:t>
            </a:r>
            <a:r>
              <a:rPr sz="2267" spc="-10" dirty="0">
                <a:solidFill>
                  <a:srgbClr val="202020"/>
                </a:solidFill>
              </a:rPr>
              <a:t>Also, iOS </a:t>
            </a:r>
            <a:r>
              <a:rPr sz="2267" spc="-3" dirty="0">
                <a:solidFill>
                  <a:srgbClr val="202020"/>
                </a:solidFill>
              </a:rPr>
              <a:t>8 </a:t>
            </a:r>
            <a:r>
              <a:rPr sz="2267" spc="-13" dirty="0">
                <a:solidFill>
                  <a:srgbClr val="202020"/>
                </a:solidFill>
              </a:rPr>
              <a:t>engraved </a:t>
            </a:r>
            <a:r>
              <a:rPr sz="2267" spc="-3" dirty="0">
                <a:solidFill>
                  <a:srgbClr val="202020"/>
                </a:solidFill>
              </a:rPr>
              <a:t>a </a:t>
            </a:r>
            <a:r>
              <a:rPr sz="2267" spc="-13" dirty="0">
                <a:solidFill>
                  <a:srgbClr val="202020"/>
                </a:solidFill>
              </a:rPr>
              <a:t>new concept </a:t>
            </a:r>
            <a:r>
              <a:rPr sz="2267" spc="-3" dirty="0">
                <a:solidFill>
                  <a:srgbClr val="202020"/>
                </a:solidFill>
              </a:rPr>
              <a:t>of  </a:t>
            </a:r>
            <a:r>
              <a:rPr sz="2267" spc="-10" dirty="0">
                <a:solidFill>
                  <a:srgbClr val="202020"/>
                </a:solidFill>
              </a:rPr>
              <a:t>addiction- </a:t>
            </a:r>
            <a:r>
              <a:rPr sz="2267" spc="-3" dirty="0">
                <a:solidFill>
                  <a:srgbClr val="202020"/>
                </a:solidFill>
              </a:rPr>
              <a:t>a </a:t>
            </a:r>
            <a:r>
              <a:rPr sz="2267" spc="-13" dirty="0">
                <a:solidFill>
                  <a:srgbClr val="202020"/>
                </a:solidFill>
              </a:rPr>
              <a:t>health </a:t>
            </a:r>
            <a:r>
              <a:rPr sz="2267" spc="-10" dirty="0">
                <a:solidFill>
                  <a:srgbClr val="202020"/>
                </a:solidFill>
              </a:rPr>
              <a:t>tracking </a:t>
            </a:r>
            <a:r>
              <a:rPr sz="2267" spc="-13" dirty="0">
                <a:solidFill>
                  <a:srgbClr val="202020"/>
                </a:solidFill>
              </a:rPr>
              <a:t>app named health  </a:t>
            </a:r>
            <a:r>
              <a:rPr sz="2267" dirty="0">
                <a:solidFill>
                  <a:srgbClr val="202020"/>
                </a:solidFill>
              </a:rPr>
              <a:t>kit.</a:t>
            </a:r>
            <a:endParaRPr sz="2267" dirty="0"/>
          </a:p>
        </p:txBody>
      </p:sp>
      <p:pic>
        <p:nvPicPr>
          <p:cNvPr id="6" name="Picture 5" descr="Graphical user interface, application&#10;&#10;Description automatically generated">
            <a:extLst>
              <a:ext uri="{FF2B5EF4-FFF2-40B4-BE49-F238E27FC236}">
                <a16:creationId xmlns:a16="http://schemas.microsoft.com/office/drawing/2014/main" id="{05057574-263F-4CA5-8FF5-14F59F63BA89}"/>
              </a:ext>
            </a:extLst>
          </p:cNvPr>
          <p:cNvPicPr>
            <a:picLocks noChangeAspect="1"/>
          </p:cNvPicPr>
          <p:nvPr/>
        </p:nvPicPr>
        <p:blipFill>
          <a:blip r:embed="rId3"/>
          <a:stretch>
            <a:fillRect/>
          </a:stretch>
        </p:blipFill>
        <p:spPr>
          <a:xfrm>
            <a:off x="7670800" y="1296209"/>
            <a:ext cx="4689317" cy="468931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5000" y="352650"/>
            <a:ext cx="5029200" cy="452261"/>
          </a:xfrm>
          <a:prstGeom prst="rect">
            <a:avLst/>
          </a:prstGeom>
        </p:spPr>
        <p:txBody>
          <a:bodyPr spcFirstLastPara="1" vert="horz" wrap="square" lIns="0" tIns="8467" rIns="0" bIns="0" rtlCol="0" anchor="ctr" anchorCtr="0">
            <a:spAutoFit/>
          </a:bodyPr>
          <a:lstStyle/>
          <a:p>
            <a:pPr marL="8467">
              <a:spcBef>
                <a:spcPts val="67"/>
              </a:spcBef>
              <a:tabLst>
                <a:tab pos="766272" algn="l"/>
                <a:tab pos="3261946" algn="l"/>
              </a:tabLst>
            </a:pPr>
            <a:r>
              <a:rPr dirty="0"/>
              <a:t>i</a:t>
            </a:r>
            <a:r>
              <a:rPr spc="-270" dirty="0"/>
              <a:t> </a:t>
            </a:r>
            <a:r>
              <a:rPr dirty="0"/>
              <a:t>O</a:t>
            </a:r>
            <a:r>
              <a:rPr spc="-270" dirty="0"/>
              <a:t> </a:t>
            </a:r>
            <a:r>
              <a:rPr dirty="0"/>
              <a:t>S	9</a:t>
            </a:r>
            <a:r>
              <a:rPr spc="310" dirty="0"/>
              <a:t> </a:t>
            </a:r>
            <a:r>
              <a:rPr dirty="0"/>
              <a:t>(</a:t>
            </a:r>
            <a:r>
              <a:rPr spc="-383" dirty="0"/>
              <a:t> </a:t>
            </a:r>
            <a:r>
              <a:rPr dirty="0"/>
              <a:t>i</a:t>
            </a:r>
            <a:r>
              <a:rPr spc="-387" dirty="0"/>
              <a:t> </a:t>
            </a:r>
            <a:r>
              <a:rPr spc="293" dirty="0"/>
              <a:t>P</a:t>
            </a:r>
            <a:r>
              <a:rPr spc="289" dirty="0"/>
              <a:t>h</a:t>
            </a:r>
            <a:r>
              <a:rPr spc="293" dirty="0"/>
              <a:t>o</a:t>
            </a:r>
            <a:r>
              <a:rPr spc="289" dirty="0"/>
              <a:t>n</a:t>
            </a:r>
            <a:r>
              <a:rPr dirty="0"/>
              <a:t>e</a:t>
            </a:r>
            <a:r>
              <a:rPr spc="323" dirty="0"/>
              <a:t> </a:t>
            </a:r>
            <a:r>
              <a:rPr dirty="0"/>
              <a:t>O</a:t>
            </a:r>
            <a:r>
              <a:rPr spc="-210" dirty="0"/>
              <a:t> </a:t>
            </a:r>
            <a:r>
              <a:rPr dirty="0"/>
              <a:t>S	</a:t>
            </a:r>
            <a:r>
              <a:rPr spc="237" dirty="0"/>
              <a:t>9)</a:t>
            </a:r>
          </a:p>
        </p:txBody>
      </p:sp>
      <p:sp>
        <p:nvSpPr>
          <p:cNvPr id="3" name="object 3"/>
          <p:cNvSpPr txBox="1"/>
          <p:nvPr/>
        </p:nvSpPr>
        <p:spPr>
          <a:xfrm>
            <a:off x="6722534" y="1841433"/>
            <a:ext cx="5155777" cy="3950719"/>
          </a:xfrm>
          <a:prstGeom prst="rect">
            <a:avLst/>
          </a:prstGeom>
        </p:spPr>
        <p:txBody>
          <a:bodyPr vert="horz" wrap="square" lIns="0" tIns="28787" rIns="0" bIns="0" rtlCol="0">
            <a:spAutoFit/>
          </a:bodyPr>
          <a:lstStyle/>
          <a:p>
            <a:pPr marR="11007" algn="ctr">
              <a:spcBef>
                <a:spcPts val="227"/>
              </a:spcBef>
            </a:pPr>
            <a:r>
              <a:rPr sz="2267" spc="-3" dirty="0">
                <a:solidFill>
                  <a:srgbClr val="202020"/>
                </a:solidFill>
              </a:rPr>
              <a:t>In </a:t>
            </a:r>
            <a:r>
              <a:rPr sz="2267" spc="-13" dirty="0">
                <a:solidFill>
                  <a:srgbClr val="202020"/>
                </a:solidFill>
              </a:rPr>
              <a:t>September 2015, </a:t>
            </a:r>
            <a:r>
              <a:rPr sz="2267" spc="-7" dirty="0">
                <a:solidFill>
                  <a:srgbClr val="202020"/>
                </a:solidFill>
              </a:rPr>
              <a:t>iOS </a:t>
            </a:r>
            <a:r>
              <a:rPr sz="2267" spc="-3" dirty="0">
                <a:solidFill>
                  <a:srgbClr val="202020"/>
                </a:solidFill>
              </a:rPr>
              <a:t>9 </a:t>
            </a:r>
            <a:r>
              <a:rPr sz="2267" spc="-13" dirty="0">
                <a:solidFill>
                  <a:srgbClr val="202020"/>
                </a:solidFill>
              </a:rPr>
              <a:t>was</a:t>
            </a:r>
            <a:r>
              <a:rPr sz="2267" spc="67" dirty="0">
                <a:solidFill>
                  <a:srgbClr val="202020"/>
                </a:solidFill>
              </a:rPr>
              <a:t> </a:t>
            </a:r>
            <a:r>
              <a:rPr sz="2267" spc="-13" dirty="0">
                <a:solidFill>
                  <a:srgbClr val="202020"/>
                </a:solidFill>
              </a:rPr>
              <a:t>unveiled.</a:t>
            </a:r>
            <a:endParaRPr sz="2267" dirty="0"/>
          </a:p>
          <a:p>
            <a:pPr marL="11431" algn="ctr">
              <a:spcBef>
                <a:spcPts val="160"/>
              </a:spcBef>
            </a:pPr>
            <a:r>
              <a:rPr sz="2267" spc="-10" dirty="0">
                <a:solidFill>
                  <a:srgbClr val="202020"/>
                </a:solidFill>
              </a:rPr>
              <a:t>Major transformation </a:t>
            </a:r>
            <a:r>
              <a:rPr sz="2267" spc="-13" dirty="0">
                <a:solidFill>
                  <a:srgbClr val="202020"/>
                </a:solidFill>
              </a:rPr>
              <a:t>was </a:t>
            </a:r>
            <a:r>
              <a:rPr sz="2267" spc="-10" dirty="0">
                <a:solidFill>
                  <a:srgbClr val="202020"/>
                </a:solidFill>
              </a:rPr>
              <a:t>that </a:t>
            </a:r>
            <a:r>
              <a:rPr sz="2267" spc="-7" dirty="0">
                <a:solidFill>
                  <a:srgbClr val="202020"/>
                </a:solidFill>
              </a:rPr>
              <a:t>Siri</a:t>
            </a:r>
            <a:r>
              <a:rPr sz="2267" spc="23" dirty="0">
                <a:solidFill>
                  <a:srgbClr val="202020"/>
                </a:solidFill>
              </a:rPr>
              <a:t> </a:t>
            </a:r>
            <a:r>
              <a:rPr sz="2267" spc="-13" dirty="0">
                <a:solidFill>
                  <a:srgbClr val="202020"/>
                </a:solidFill>
              </a:rPr>
              <a:t>got</a:t>
            </a:r>
            <a:endParaRPr sz="2267" dirty="0"/>
          </a:p>
          <a:p>
            <a:pPr marL="11431" algn="ctr">
              <a:spcBef>
                <a:spcPts val="430"/>
              </a:spcBef>
            </a:pPr>
            <a:r>
              <a:rPr sz="2267" spc="-10" dirty="0">
                <a:solidFill>
                  <a:srgbClr val="202020"/>
                </a:solidFill>
              </a:rPr>
              <a:t>way </a:t>
            </a:r>
            <a:r>
              <a:rPr sz="2267" spc="-13" dirty="0">
                <a:solidFill>
                  <a:srgbClr val="202020"/>
                </a:solidFill>
              </a:rPr>
              <a:t>smarter- Apple named </a:t>
            </a:r>
            <a:r>
              <a:rPr sz="2267" spc="-3" dirty="0">
                <a:solidFill>
                  <a:srgbClr val="202020"/>
                </a:solidFill>
              </a:rPr>
              <a:t>it</a:t>
            </a:r>
            <a:r>
              <a:rPr sz="2267" spc="-53" dirty="0">
                <a:solidFill>
                  <a:srgbClr val="202020"/>
                </a:solidFill>
              </a:rPr>
              <a:t> </a:t>
            </a:r>
            <a:r>
              <a:rPr sz="2267" spc="-10" dirty="0">
                <a:solidFill>
                  <a:srgbClr val="202020"/>
                </a:solidFill>
              </a:rPr>
              <a:t>Proactive</a:t>
            </a:r>
            <a:endParaRPr sz="2267" dirty="0"/>
          </a:p>
          <a:p>
            <a:pPr marL="19474" marR="3387" indent="423" algn="ctr">
              <a:lnSpc>
                <a:spcPct val="115999"/>
              </a:lnSpc>
              <a:spcBef>
                <a:spcPts val="7"/>
              </a:spcBef>
            </a:pPr>
            <a:r>
              <a:rPr sz="2267" spc="-10" dirty="0">
                <a:solidFill>
                  <a:srgbClr val="202020"/>
                </a:solidFill>
              </a:rPr>
              <a:t>that </a:t>
            </a:r>
            <a:r>
              <a:rPr sz="2267" spc="-3" dirty="0">
                <a:solidFill>
                  <a:srgbClr val="202020"/>
                </a:solidFill>
              </a:rPr>
              <a:t>is it </a:t>
            </a:r>
            <a:r>
              <a:rPr sz="2267" spc="-13" dirty="0">
                <a:solidFill>
                  <a:srgbClr val="202020"/>
                </a:solidFill>
              </a:rPr>
              <a:t>brought </a:t>
            </a:r>
            <a:r>
              <a:rPr sz="2267" spc="-10" dirty="0">
                <a:solidFill>
                  <a:srgbClr val="202020"/>
                </a:solidFill>
              </a:rPr>
              <a:t>back </a:t>
            </a:r>
            <a:r>
              <a:rPr sz="2267" spc="-3" dirty="0">
                <a:solidFill>
                  <a:srgbClr val="202020"/>
                </a:solidFill>
              </a:rPr>
              <a:t>full </a:t>
            </a:r>
            <a:r>
              <a:rPr sz="2267" spc="-13" dirty="0">
                <a:solidFill>
                  <a:srgbClr val="202020"/>
                </a:solidFill>
              </a:rPr>
              <a:t>panel </a:t>
            </a:r>
            <a:r>
              <a:rPr sz="2267" spc="-10" dirty="0">
                <a:solidFill>
                  <a:srgbClr val="202020"/>
                </a:solidFill>
              </a:rPr>
              <a:t>spotlight  feature with intelligence. This version </a:t>
            </a:r>
            <a:r>
              <a:rPr sz="2267" spc="-3" dirty="0">
                <a:solidFill>
                  <a:srgbClr val="202020"/>
                </a:solidFill>
              </a:rPr>
              <a:t>of  </a:t>
            </a:r>
            <a:r>
              <a:rPr sz="2267" spc="-10" dirty="0">
                <a:solidFill>
                  <a:srgbClr val="202020"/>
                </a:solidFill>
              </a:rPr>
              <a:t>iOS felt </a:t>
            </a:r>
            <a:r>
              <a:rPr sz="2267" spc="-7" dirty="0">
                <a:solidFill>
                  <a:srgbClr val="202020"/>
                </a:solidFill>
              </a:rPr>
              <a:t>like </a:t>
            </a:r>
            <a:r>
              <a:rPr sz="2267" spc="-13" dirty="0">
                <a:solidFill>
                  <a:srgbClr val="202020"/>
                </a:solidFill>
              </a:rPr>
              <a:t>polishing </a:t>
            </a:r>
            <a:r>
              <a:rPr sz="2267" spc="-10" dirty="0">
                <a:solidFill>
                  <a:srgbClr val="202020"/>
                </a:solidFill>
              </a:rPr>
              <a:t>every </a:t>
            </a:r>
            <a:r>
              <a:rPr sz="2267" spc="-7" dirty="0">
                <a:solidFill>
                  <a:srgbClr val="202020"/>
                </a:solidFill>
              </a:rPr>
              <a:t>minute </a:t>
            </a:r>
            <a:r>
              <a:rPr sz="2267" spc="-10" dirty="0">
                <a:solidFill>
                  <a:srgbClr val="202020"/>
                </a:solidFill>
              </a:rPr>
              <a:t>detail  </a:t>
            </a:r>
            <a:r>
              <a:rPr sz="2267" spc="-3" dirty="0">
                <a:solidFill>
                  <a:srgbClr val="202020"/>
                </a:solidFill>
              </a:rPr>
              <a:t>to </a:t>
            </a:r>
            <a:r>
              <a:rPr sz="2267" spc="-7" dirty="0">
                <a:solidFill>
                  <a:srgbClr val="202020"/>
                </a:solidFill>
              </a:rPr>
              <a:t>catch up with </a:t>
            </a:r>
            <a:r>
              <a:rPr sz="2267" spc="-3" dirty="0">
                <a:solidFill>
                  <a:srgbClr val="202020"/>
                </a:solidFill>
              </a:rPr>
              <a:t>its </a:t>
            </a:r>
            <a:r>
              <a:rPr sz="2267" spc="-13" dirty="0">
                <a:solidFill>
                  <a:srgbClr val="202020"/>
                </a:solidFill>
              </a:rPr>
              <a:t>equivalents. </a:t>
            </a:r>
            <a:r>
              <a:rPr sz="2267" spc="-10" dirty="0">
                <a:solidFill>
                  <a:srgbClr val="202020"/>
                </a:solidFill>
              </a:rPr>
              <a:t>Apps  </a:t>
            </a:r>
            <a:r>
              <a:rPr sz="2267" spc="-7" dirty="0">
                <a:solidFill>
                  <a:srgbClr val="202020"/>
                </a:solidFill>
              </a:rPr>
              <a:t>like </a:t>
            </a:r>
            <a:r>
              <a:rPr sz="2267" spc="-10" dirty="0">
                <a:solidFill>
                  <a:srgbClr val="202020"/>
                </a:solidFill>
              </a:rPr>
              <a:t>notes, transit, Apple music </a:t>
            </a:r>
            <a:r>
              <a:rPr sz="2267" spc="-13" dirty="0">
                <a:solidFill>
                  <a:srgbClr val="202020"/>
                </a:solidFill>
              </a:rPr>
              <a:t>and  news got </a:t>
            </a:r>
            <a:r>
              <a:rPr sz="2267" spc="-3" dirty="0">
                <a:solidFill>
                  <a:srgbClr val="202020"/>
                </a:solidFill>
              </a:rPr>
              <a:t>a </a:t>
            </a:r>
            <a:r>
              <a:rPr sz="2267" spc="-10" dirty="0">
                <a:solidFill>
                  <a:srgbClr val="202020"/>
                </a:solidFill>
              </a:rPr>
              <a:t>major </a:t>
            </a:r>
            <a:r>
              <a:rPr sz="2267" dirty="0">
                <a:solidFill>
                  <a:srgbClr val="202020"/>
                </a:solidFill>
              </a:rPr>
              <a:t>fix, </a:t>
            </a:r>
            <a:r>
              <a:rPr sz="2267" spc="-13" dirty="0">
                <a:solidFill>
                  <a:srgbClr val="202020"/>
                </a:solidFill>
              </a:rPr>
              <a:t>and </a:t>
            </a:r>
            <a:r>
              <a:rPr sz="2267" spc="-10" dirty="0">
                <a:solidFill>
                  <a:srgbClr val="202020"/>
                </a:solidFill>
              </a:rPr>
              <a:t>3D touch was  </a:t>
            </a:r>
            <a:r>
              <a:rPr sz="2267" spc="-13" dirty="0">
                <a:solidFill>
                  <a:srgbClr val="202020"/>
                </a:solidFill>
              </a:rPr>
              <a:t>introduced.</a:t>
            </a:r>
            <a:endParaRPr sz="2267" dirty="0"/>
          </a:p>
        </p:txBody>
      </p:sp>
      <p:pic>
        <p:nvPicPr>
          <p:cNvPr id="6" name="Picture 5" descr="A picture containing sitting, monitor, small, table&#10;&#10;Description automatically generated">
            <a:extLst>
              <a:ext uri="{FF2B5EF4-FFF2-40B4-BE49-F238E27FC236}">
                <a16:creationId xmlns:a16="http://schemas.microsoft.com/office/drawing/2014/main" id="{780E4CA9-63EC-42C9-938B-D89B5BE1639D}"/>
              </a:ext>
            </a:extLst>
          </p:cNvPr>
          <p:cNvPicPr>
            <a:picLocks noChangeAspect="1"/>
          </p:cNvPicPr>
          <p:nvPr/>
        </p:nvPicPr>
        <p:blipFill>
          <a:blip r:embed="rId3"/>
          <a:stretch>
            <a:fillRect/>
          </a:stretch>
        </p:blipFill>
        <p:spPr>
          <a:xfrm>
            <a:off x="1604009" y="1547988"/>
            <a:ext cx="4510617" cy="451061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1756" y="353086"/>
            <a:ext cx="4779433" cy="452261"/>
          </a:xfrm>
          <a:prstGeom prst="rect">
            <a:avLst/>
          </a:prstGeom>
        </p:spPr>
        <p:txBody>
          <a:bodyPr spcFirstLastPara="1" vert="horz" wrap="square" lIns="0" tIns="8467" rIns="0" bIns="0" rtlCol="0" anchor="ctr" anchorCtr="0">
            <a:spAutoFit/>
          </a:bodyPr>
          <a:lstStyle/>
          <a:p>
            <a:pPr marL="8467">
              <a:spcBef>
                <a:spcPts val="67"/>
              </a:spcBef>
              <a:tabLst>
                <a:tab pos="766272" algn="l"/>
                <a:tab pos="3390223" algn="l"/>
              </a:tabLst>
            </a:pPr>
            <a:r>
              <a:rPr dirty="0"/>
              <a:t>i</a:t>
            </a:r>
            <a:r>
              <a:rPr spc="-273" dirty="0"/>
              <a:t> </a:t>
            </a:r>
            <a:r>
              <a:rPr dirty="0"/>
              <a:t>O</a:t>
            </a:r>
            <a:r>
              <a:rPr spc="-273" dirty="0"/>
              <a:t> </a:t>
            </a:r>
            <a:r>
              <a:rPr dirty="0"/>
              <a:t>S	</a:t>
            </a:r>
            <a:r>
              <a:rPr spc="-100" dirty="0"/>
              <a:t>1</a:t>
            </a:r>
            <a:r>
              <a:rPr dirty="0"/>
              <a:t>0</a:t>
            </a:r>
            <a:r>
              <a:rPr spc="-93" dirty="0"/>
              <a:t> </a:t>
            </a:r>
            <a:r>
              <a:rPr dirty="0"/>
              <a:t>(</a:t>
            </a:r>
            <a:r>
              <a:rPr spc="-383" dirty="0"/>
              <a:t> </a:t>
            </a:r>
            <a:r>
              <a:rPr dirty="0"/>
              <a:t>i</a:t>
            </a:r>
            <a:r>
              <a:rPr spc="-387" dirty="0"/>
              <a:t> </a:t>
            </a:r>
            <a:r>
              <a:rPr spc="293" dirty="0"/>
              <a:t>P</a:t>
            </a:r>
            <a:r>
              <a:rPr spc="289" dirty="0"/>
              <a:t>h</a:t>
            </a:r>
            <a:r>
              <a:rPr spc="293" dirty="0"/>
              <a:t>o</a:t>
            </a:r>
            <a:r>
              <a:rPr spc="289" dirty="0"/>
              <a:t>n</a:t>
            </a:r>
            <a:r>
              <a:rPr dirty="0"/>
              <a:t>e</a:t>
            </a:r>
            <a:r>
              <a:rPr spc="323" dirty="0"/>
              <a:t> </a:t>
            </a:r>
            <a:r>
              <a:rPr dirty="0"/>
              <a:t>O</a:t>
            </a:r>
            <a:r>
              <a:rPr spc="-210" dirty="0"/>
              <a:t> </a:t>
            </a:r>
            <a:r>
              <a:rPr dirty="0"/>
              <a:t>S	</a:t>
            </a:r>
            <a:r>
              <a:rPr spc="-10" dirty="0"/>
              <a:t>10)</a:t>
            </a:r>
          </a:p>
        </p:txBody>
      </p:sp>
      <p:sp>
        <p:nvSpPr>
          <p:cNvPr id="3" name="object 3"/>
          <p:cNvSpPr txBox="1"/>
          <p:nvPr/>
        </p:nvSpPr>
        <p:spPr>
          <a:xfrm>
            <a:off x="778426" y="1212034"/>
            <a:ext cx="4779433" cy="4825274"/>
          </a:xfrm>
          <a:prstGeom prst="rect">
            <a:avLst/>
          </a:prstGeom>
        </p:spPr>
        <p:txBody>
          <a:bodyPr vert="horz" wrap="square" lIns="0" tIns="8043" rIns="0" bIns="0" rtlCol="0">
            <a:spAutoFit/>
          </a:bodyPr>
          <a:lstStyle/>
          <a:p>
            <a:pPr marL="8467" marR="3387" indent="2117" algn="ctr">
              <a:lnSpc>
                <a:spcPct val="115999"/>
              </a:lnSpc>
              <a:spcBef>
                <a:spcPts val="63"/>
              </a:spcBef>
            </a:pPr>
            <a:r>
              <a:rPr sz="2267" spc="-10" dirty="0">
                <a:solidFill>
                  <a:srgbClr val="202020"/>
                </a:solidFill>
              </a:rPr>
              <a:t>This time, </a:t>
            </a:r>
            <a:r>
              <a:rPr sz="2267" spc="-7" dirty="0">
                <a:solidFill>
                  <a:srgbClr val="202020"/>
                </a:solidFill>
              </a:rPr>
              <a:t>the </a:t>
            </a:r>
            <a:r>
              <a:rPr sz="2267" spc="-10" dirty="0">
                <a:solidFill>
                  <a:srgbClr val="202020"/>
                </a:solidFill>
              </a:rPr>
              <a:t>world witnessed </a:t>
            </a:r>
            <a:r>
              <a:rPr sz="2267" spc="-3" dirty="0">
                <a:solidFill>
                  <a:srgbClr val="202020"/>
                </a:solidFill>
              </a:rPr>
              <a:t>a </a:t>
            </a:r>
            <a:r>
              <a:rPr sz="2267" spc="-13" dirty="0">
                <a:solidFill>
                  <a:srgbClr val="202020"/>
                </a:solidFill>
              </a:rPr>
              <a:t>wide  opening </a:t>
            </a:r>
            <a:r>
              <a:rPr sz="2267" spc="-3" dirty="0">
                <a:solidFill>
                  <a:srgbClr val="202020"/>
                </a:solidFill>
              </a:rPr>
              <a:t>up of </a:t>
            </a:r>
            <a:r>
              <a:rPr sz="2267" spc="-10" dirty="0">
                <a:solidFill>
                  <a:srgbClr val="202020"/>
                </a:solidFill>
              </a:rPr>
              <a:t>Apple products </a:t>
            </a:r>
            <a:r>
              <a:rPr sz="2267" spc="-3" dirty="0">
                <a:solidFill>
                  <a:srgbClr val="202020"/>
                </a:solidFill>
              </a:rPr>
              <a:t>to</a:t>
            </a:r>
            <a:r>
              <a:rPr sz="2267" spc="-123" dirty="0">
                <a:solidFill>
                  <a:srgbClr val="202020"/>
                </a:solidFill>
              </a:rPr>
              <a:t> </a:t>
            </a:r>
            <a:r>
              <a:rPr sz="2267" spc="-10" dirty="0">
                <a:solidFill>
                  <a:srgbClr val="202020"/>
                </a:solidFill>
              </a:rPr>
              <a:t>third-  party apps. Siri </a:t>
            </a:r>
            <a:r>
              <a:rPr sz="2267" spc="-13" dirty="0">
                <a:solidFill>
                  <a:srgbClr val="202020"/>
                </a:solidFill>
              </a:rPr>
              <a:t>and </a:t>
            </a:r>
            <a:r>
              <a:rPr sz="2267" spc="-10" dirty="0">
                <a:solidFill>
                  <a:srgbClr val="202020"/>
                </a:solidFill>
              </a:rPr>
              <a:t>iMessage </a:t>
            </a:r>
            <a:r>
              <a:rPr sz="2267" spc="-13" dirty="0">
                <a:solidFill>
                  <a:srgbClr val="202020"/>
                </a:solidFill>
              </a:rPr>
              <a:t>were  redesigned </a:t>
            </a:r>
            <a:r>
              <a:rPr sz="2267" spc="-3" dirty="0">
                <a:solidFill>
                  <a:srgbClr val="202020"/>
                </a:solidFill>
              </a:rPr>
              <a:t>to </a:t>
            </a:r>
            <a:r>
              <a:rPr sz="2267" spc="-10" dirty="0">
                <a:solidFill>
                  <a:srgbClr val="202020"/>
                </a:solidFill>
              </a:rPr>
              <a:t>allow strong </a:t>
            </a:r>
            <a:r>
              <a:rPr sz="2267" spc="-13" dirty="0">
                <a:solidFill>
                  <a:srgbClr val="202020"/>
                </a:solidFill>
              </a:rPr>
              <a:t>third-party  integration </a:t>
            </a:r>
            <a:r>
              <a:rPr sz="2267" spc="-10" dirty="0">
                <a:solidFill>
                  <a:srgbClr val="202020"/>
                </a:solidFill>
              </a:rPr>
              <a:t>thus </a:t>
            </a:r>
            <a:r>
              <a:rPr sz="2267" spc="-13" dirty="0">
                <a:solidFill>
                  <a:srgbClr val="202020"/>
                </a:solidFill>
              </a:rPr>
              <a:t>connecting </a:t>
            </a:r>
            <a:r>
              <a:rPr sz="2267" spc="-10" dirty="0">
                <a:solidFill>
                  <a:srgbClr val="202020"/>
                </a:solidFill>
              </a:rPr>
              <a:t>with </a:t>
            </a:r>
            <a:r>
              <a:rPr sz="2267" spc="-40" dirty="0">
                <a:solidFill>
                  <a:srgbClr val="202020"/>
                </a:solidFill>
              </a:rPr>
              <a:t>Uber,  </a:t>
            </a:r>
            <a:r>
              <a:rPr sz="2267" spc="-10" dirty="0">
                <a:solidFill>
                  <a:srgbClr val="202020"/>
                </a:solidFill>
              </a:rPr>
              <a:t>Pinterest </a:t>
            </a:r>
            <a:r>
              <a:rPr sz="2267" spc="-13" dirty="0">
                <a:solidFill>
                  <a:srgbClr val="202020"/>
                </a:solidFill>
              </a:rPr>
              <a:t>and </a:t>
            </a:r>
            <a:r>
              <a:rPr sz="2267" spc="-10" dirty="0">
                <a:solidFill>
                  <a:srgbClr val="202020"/>
                </a:solidFill>
              </a:rPr>
              <a:t>other </a:t>
            </a:r>
            <a:r>
              <a:rPr sz="2267" spc="-13" dirty="0">
                <a:solidFill>
                  <a:srgbClr val="202020"/>
                </a:solidFill>
              </a:rPr>
              <a:t>popular</a:t>
            </a:r>
            <a:r>
              <a:rPr sz="2267" spc="47" dirty="0">
                <a:solidFill>
                  <a:srgbClr val="202020"/>
                </a:solidFill>
              </a:rPr>
              <a:t> </a:t>
            </a:r>
            <a:r>
              <a:rPr sz="2267" spc="-10" dirty="0">
                <a:solidFill>
                  <a:srgbClr val="202020"/>
                </a:solidFill>
              </a:rPr>
              <a:t>names.</a:t>
            </a:r>
            <a:endParaRPr sz="2267" dirty="0"/>
          </a:p>
          <a:p>
            <a:pPr marL="4234" algn="ctr">
              <a:spcBef>
                <a:spcPts val="433"/>
              </a:spcBef>
            </a:pPr>
            <a:r>
              <a:rPr sz="2267" spc="-10" dirty="0">
                <a:solidFill>
                  <a:srgbClr val="202020"/>
                </a:solidFill>
              </a:rPr>
              <a:t>Apple also shared </a:t>
            </a:r>
            <a:r>
              <a:rPr sz="2267" spc="-7" dirty="0">
                <a:solidFill>
                  <a:srgbClr val="202020"/>
                </a:solidFill>
              </a:rPr>
              <a:t>some love </a:t>
            </a:r>
            <a:r>
              <a:rPr sz="2267" spc="-3" dirty="0">
                <a:solidFill>
                  <a:srgbClr val="202020"/>
                </a:solidFill>
              </a:rPr>
              <a:t>to</a:t>
            </a:r>
            <a:r>
              <a:rPr sz="2267" spc="-43" dirty="0">
                <a:solidFill>
                  <a:srgbClr val="202020"/>
                </a:solidFill>
              </a:rPr>
              <a:t> </a:t>
            </a:r>
            <a:r>
              <a:rPr sz="2267" spc="-7" dirty="0">
                <a:solidFill>
                  <a:srgbClr val="202020"/>
                </a:solidFill>
              </a:rPr>
              <a:t>their</a:t>
            </a:r>
            <a:endParaRPr sz="2267" dirty="0"/>
          </a:p>
          <a:p>
            <a:pPr marL="69007" marR="62233" algn="ctr">
              <a:lnSpc>
                <a:spcPct val="115999"/>
              </a:lnSpc>
              <a:spcBef>
                <a:spcPts val="3"/>
              </a:spcBef>
            </a:pPr>
            <a:r>
              <a:rPr sz="2267" spc="-10" dirty="0">
                <a:solidFill>
                  <a:srgbClr val="202020"/>
                </a:solidFill>
              </a:rPr>
              <a:t>users </a:t>
            </a:r>
            <a:r>
              <a:rPr sz="2267" spc="-3" dirty="0">
                <a:solidFill>
                  <a:srgbClr val="202020"/>
                </a:solidFill>
              </a:rPr>
              <a:t>by </a:t>
            </a:r>
            <a:r>
              <a:rPr sz="2267" spc="-10" dirty="0">
                <a:solidFill>
                  <a:srgbClr val="202020"/>
                </a:solidFill>
              </a:rPr>
              <a:t>filtering the </a:t>
            </a:r>
            <a:r>
              <a:rPr sz="2267" spc="-13" dirty="0">
                <a:solidFill>
                  <a:srgbClr val="202020"/>
                </a:solidFill>
              </a:rPr>
              <a:t>photographs </a:t>
            </a:r>
            <a:r>
              <a:rPr sz="2267" spc="-3" dirty="0">
                <a:solidFill>
                  <a:srgbClr val="202020"/>
                </a:solidFill>
              </a:rPr>
              <a:t>by  </a:t>
            </a:r>
            <a:r>
              <a:rPr sz="2267" spc="-10" dirty="0">
                <a:solidFill>
                  <a:srgbClr val="202020"/>
                </a:solidFill>
              </a:rPr>
              <a:t>location, facial </a:t>
            </a:r>
            <a:r>
              <a:rPr sz="2267" spc="-13" dirty="0">
                <a:solidFill>
                  <a:srgbClr val="202020"/>
                </a:solidFill>
              </a:rPr>
              <a:t>recognition and </a:t>
            </a:r>
            <a:r>
              <a:rPr sz="2267" spc="-10" dirty="0">
                <a:solidFill>
                  <a:srgbClr val="202020"/>
                </a:solidFill>
              </a:rPr>
              <a:t>other  details, also automatically </a:t>
            </a:r>
            <a:r>
              <a:rPr sz="2267" spc="-13" dirty="0">
                <a:solidFill>
                  <a:srgbClr val="202020"/>
                </a:solidFill>
              </a:rPr>
              <a:t>treasured  </a:t>
            </a:r>
            <a:r>
              <a:rPr sz="2267" spc="-10" dirty="0">
                <a:solidFill>
                  <a:srgbClr val="202020"/>
                </a:solidFill>
              </a:rPr>
              <a:t>their </a:t>
            </a:r>
            <a:r>
              <a:rPr sz="2267" spc="-13" dirty="0">
                <a:solidFill>
                  <a:srgbClr val="202020"/>
                </a:solidFill>
              </a:rPr>
              <a:t>precious </a:t>
            </a:r>
            <a:r>
              <a:rPr sz="2267" spc="-10" dirty="0">
                <a:solidFill>
                  <a:srgbClr val="202020"/>
                </a:solidFill>
              </a:rPr>
              <a:t>moments </a:t>
            </a:r>
            <a:r>
              <a:rPr sz="2267" spc="-13" dirty="0">
                <a:solidFill>
                  <a:srgbClr val="202020"/>
                </a:solidFill>
              </a:rPr>
              <a:t>together </a:t>
            </a:r>
            <a:r>
              <a:rPr sz="2267" spc="-7" dirty="0">
                <a:solidFill>
                  <a:srgbClr val="202020"/>
                </a:solidFill>
              </a:rPr>
              <a:t>into  </a:t>
            </a:r>
            <a:r>
              <a:rPr sz="2267" spc="-10" dirty="0">
                <a:solidFill>
                  <a:srgbClr val="202020"/>
                </a:solidFill>
              </a:rPr>
              <a:t>albums </a:t>
            </a:r>
            <a:r>
              <a:rPr sz="2267" spc="-13" dirty="0">
                <a:solidFill>
                  <a:srgbClr val="202020"/>
                </a:solidFill>
              </a:rPr>
              <a:t>and </a:t>
            </a:r>
            <a:r>
              <a:rPr sz="2267" spc="-10" dirty="0">
                <a:solidFill>
                  <a:srgbClr val="202020"/>
                </a:solidFill>
              </a:rPr>
              <a:t>video</a:t>
            </a:r>
            <a:r>
              <a:rPr sz="2267" spc="17" dirty="0">
                <a:solidFill>
                  <a:srgbClr val="202020"/>
                </a:solidFill>
              </a:rPr>
              <a:t> </a:t>
            </a:r>
            <a:r>
              <a:rPr sz="2267" spc="-13" dirty="0">
                <a:solidFill>
                  <a:srgbClr val="202020"/>
                </a:solidFill>
              </a:rPr>
              <a:t>highlights.</a:t>
            </a:r>
            <a:endParaRPr sz="2267" dirty="0"/>
          </a:p>
        </p:txBody>
      </p:sp>
      <p:sp>
        <p:nvSpPr>
          <p:cNvPr id="4" name="object 4"/>
          <p:cNvSpPr/>
          <p:nvPr/>
        </p:nvSpPr>
        <p:spPr>
          <a:xfrm>
            <a:off x="5734472" y="1724842"/>
            <a:ext cx="6108311" cy="3799658"/>
          </a:xfrm>
          <a:prstGeom prst="rect">
            <a:avLst/>
          </a:prstGeom>
          <a:blipFill>
            <a:blip r:embed="rId3" cstate="print"/>
            <a:stretch>
              <a:fillRect/>
            </a:stretch>
          </a:blipFill>
        </p:spPr>
        <p:txBody>
          <a:bodyPr wrap="square" lIns="0" tIns="0" rIns="0" bIns="0" rtlCol="0"/>
          <a:lstStyle/>
          <a:p>
            <a:endParaRPr sz="933"/>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06647" y="305911"/>
            <a:ext cx="4833027" cy="452261"/>
          </a:xfrm>
          <a:prstGeom prst="rect">
            <a:avLst/>
          </a:prstGeom>
        </p:spPr>
        <p:txBody>
          <a:bodyPr spcFirstLastPara="1" vert="horz" wrap="square" lIns="0" tIns="8467" rIns="0" bIns="0" rtlCol="0" anchor="ctr" anchorCtr="0">
            <a:spAutoFit/>
          </a:bodyPr>
          <a:lstStyle/>
          <a:p>
            <a:pPr marL="8467">
              <a:spcBef>
                <a:spcPts val="67"/>
              </a:spcBef>
              <a:tabLst>
                <a:tab pos="817074" algn="l"/>
                <a:tab pos="2746723" algn="l"/>
              </a:tabLst>
            </a:pPr>
            <a:r>
              <a:rPr dirty="0"/>
              <a:t>i</a:t>
            </a:r>
            <a:r>
              <a:rPr spc="-277" dirty="0"/>
              <a:t> </a:t>
            </a:r>
            <a:r>
              <a:rPr dirty="0"/>
              <a:t>O</a:t>
            </a:r>
            <a:r>
              <a:rPr spc="-277" dirty="0"/>
              <a:t> </a:t>
            </a:r>
            <a:r>
              <a:rPr dirty="0"/>
              <a:t>S	</a:t>
            </a:r>
            <a:r>
              <a:rPr spc="-93" dirty="0"/>
              <a:t>11(</a:t>
            </a:r>
            <a:r>
              <a:rPr spc="-383" dirty="0"/>
              <a:t> </a:t>
            </a:r>
            <a:r>
              <a:rPr dirty="0"/>
              <a:t>i</a:t>
            </a:r>
            <a:r>
              <a:rPr spc="-387" dirty="0"/>
              <a:t> </a:t>
            </a:r>
            <a:r>
              <a:rPr spc="233" dirty="0"/>
              <a:t>Phone	</a:t>
            </a:r>
            <a:r>
              <a:rPr dirty="0"/>
              <a:t>O S</a:t>
            </a:r>
            <a:r>
              <a:rPr spc="-143" dirty="0"/>
              <a:t> </a:t>
            </a:r>
            <a:r>
              <a:rPr spc="-153" dirty="0"/>
              <a:t>11)</a:t>
            </a:r>
          </a:p>
        </p:txBody>
      </p:sp>
      <p:sp>
        <p:nvSpPr>
          <p:cNvPr id="3" name="object 3"/>
          <p:cNvSpPr txBox="1"/>
          <p:nvPr/>
        </p:nvSpPr>
        <p:spPr>
          <a:xfrm>
            <a:off x="6756398" y="1359764"/>
            <a:ext cx="5104130" cy="4829826"/>
          </a:xfrm>
          <a:prstGeom prst="rect">
            <a:avLst/>
          </a:prstGeom>
        </p:spPr>
        <p:txBody>
          <a:bodyPr vert="horz" wrap="square" lIns="0" tIns="8043" rIns="0" bIns="0" rtlCol="0">
            <a:spAutoFit/>
          </a:bodyPr>
          <a:lstStyle/>
          <a:p>
            <a:pPr marL="8044" marR="3387" indent="1270" algn="ctr">
              <a:lnSpc>
                <a:spcPct val="115999"/>
              </a:lnSpc>
              <a:spcBef>
                <a:spcPts val="63"/>
              </a:spcBef>
            </a:pPr>
            <a:r>
              <a:rPr sz="2267" spc="-13" dirty="0">
                <a:solidFill>
                  <a:srgbClr val="202020"/>
                </a:solidFill>
              </a:rPr>
              <a:t>September </a:t>
            </a:r>
            <a:r>
              <a:rPr sz="2267" spc="-67" dirty="0">
                <a:solidFill>
                  <a:srgbClr val="202020"/>
                </a:solidFill>
              </a:rPr>
              <a:t>11, </a:t>
            </a:r>
            <a:r>
              <a:rPr sz="2267" spc="-13" dirty="0">
                <a:solidFill>
                  <a:srgbClr val="202020"/>
                </a:solidFill>
              </a:rPr>
              <a:t>2017, showed </a:t>
            </a:r>
            <a:r>
              <a:rPr sz="2267" spc="-10" dirty="0">
                <a:solidFill>
                  <a:srgbClr val="202020"/>
                </a:solidFill>
              </a:rPr>
              <a:t>the world  </a:t>
            </a:r>
            <a:r>
              <a:rPr sz="2267" spc="-13" dirty="0">
                <a:solidFill>
                  <a:srgbClr val="202020"/>
                </a:solidFill>
              </a:rPr>
              <a:t>what </a:t>
            </a:r>
            <a:r>
              <a:rPr sz="2267" spc="-3" dirty="0">
                <a:solidFill>
                  <a:srgbClr val="202020"/>
                </a:solidFill>
              </a:rPr>
              <a:t>is </a:t>
            </a:r>
            <a:r>
              <a:rPr sz="2267" spc="-13" dirty="0">
                <a:solidFill>
                  <a:srgbClr val="202020"/>
                </a:solidFill>
              </a:rPr>
              <a:t>going </a:t>
            </a:r>
            <a:r>
              <a:rPr sz="2267" spc="-3" dirty="0">
                <a:solidFill>
                  <a:srgbClr val="202020"/>
                </a:solidFill>
              </a:rPr>
              <a:t>to </a:t>
            </a:r>
            <a:r>
              <a:rPr sz="2267" spc="-10" dirty="0">
                <a:solidFill>
                  <a:srgbClr val="202020"/>
                </a:solidFill>
              </a:rPr>
              <a:t>be the future </a:t>
            </a:r>
            <a:r>
              <a:rPr sz="2267" spc="-3" dirty="0">
                <a:solidFill>
                  <a:srgbClr val="202020"/>
                </a:solidFill>
              </a:rPr>
              <a:t>of  </a:t>
            </a:r>
            <a:r>
              <a:rPr sz="2267" spc="-13" dirty="0">
                <a:solidFill>
                  <a:srgbClr val="202020"/>
                </a:solidFill>
              </a:rPr>
              <a:t>smartphones. </a:t>
            </a:r>
            <a:r>
              <a:rPr sz="2267" spc="-10" dirty="0">
                <a:solidFill>
                  <a:srgbClr val="202020"/>
                </a:solidFill>
              </a:rPr>
              <a:t>Apple once again </a:t>
            </a:r>
            <a:r>
              <a:rPr sz="2267" spc="-13" dirty="0">
                <a:solidFill>
                  <a:srgbClr val="202020"/>
                </a:solidFill>
              </a:rPr>
              <a:t>swept  </a:t>
            </a:r>
            <a:r>
              <a:rPr sz="2267" spc="-10" dirty="0">
                <a:solidFill>
                  <a:srgbClr val="202020"/>
                </a:solidFill>
              </a:rPr>
              <a:t>the hearts </a:t>
            </a:r>
            <a:r>
              <a:rPr sz="2267" spc="-3" dirty="0">
                <a:solidFill>
                  <a:srgbClr val="202020"/>
                </a:solidFill>
              </a:rPr>
              <a:t>of its </a:t>
            </a:r>
            <a:r>
              <a:rPr sz="2267" spc="-10" dirty="0">
                <a:solidFill>
                  <a:srgbClr val="202020"/>
                </a:solidFill>
              </a:rPr>
              <a:t>users </a:t>
            </a:r>
            <a:r>
              <a:rPr sz="2267" spc="-3" dirty="0">
                <a:solidFill>
                  <a:srgbClr val="202020"/>
                </a:solidFill>
              </a:rPr>
              <a:t>by </a:t>
            </a:r>
            <a:r>
              <a:rPr sz="2267" spc="-13" dirty="0">
                <a:solidFill>
                  <a:srgbClr val="202020"/>
                </a:solidFill>
              </a:rPr>
              <a:t>changing </a:t>
            </a:r>
            <a:r>
              <a:rPr sz="2267" spc="-10" dirty="0">
                <a:solidFill>
                  <a:srgbClr val="202020"/>
                </a:solidFill>
              </a:rPr>
              <a:t>the  look </a:t>
            </a:r>
            <a:r>
              <a:rPr sz="2267" spc="-13" dirty="0">
                <a:solidFill>
                  <a:srgbClr val="202020"/>
                </a:solidFill>
              </a:rPr>
              <a:t>and </a:t>
            </a:r>
            <a:r>
              <a:rPr sz="2267" spc="-10" dirty="0">
                <a:solidFill>
                  <a:srgbClr val="202020"/>
                </a:solidFill>
              </a:rPr>
              <a:t>feel </a:t>
            </a:r>
            <a:r>
              <a:rPr sz="2267" spc="-3" dirty="0">
                <a:solidFill>
                  <a:srgbClr val="202020"/>
                </a:solidFill>
              </a:rPr>
              <a:t>of </a:t>
            </a:r>
            <a:r>
              <a:rPr sz="2267" spc="-10" dirty="0">
                <a:solidFill>
                  <a:srgbClr val="202020"/>
                </a:solidFill>
              </a:rPr>
              <a:t>App store- </a:t>
            </a:r>
            <a:r>
              <a:rPr sz="2267" spc="-3" dirty="0">
                <a:solidFill>
                  <a:srgbClr val="202020"/>
                </a:solidFill>
              </a:rPr>
              <a:t>a </a:t>
            </a:r>
            <a:r>
              <a:rPr sz="2267" spc="-13" dirty="0">
                <a:solidFill>
                  <a:srgbClr val="202020"/>
                </a:solidFill>
              </a:rPr>
              <a:t>new</a:t>
            </a:r>
            <a:r>
              <a:rPr sz="2267" spc="-107" dirty="0">
                <a:solidFill>
                  <a:srgbClr val="202020"/>
                </a:solidFill>
              </a:rPr>
              <a:t> </a:t>
            </a:r>
            <a:r>
              <a:rPr sz="2267" spc="-13" dirty="0">
                <a:solidFill>
                  <a:srgbClr val="202020"/>
                </a:solidFill>
              </a:rPr>
              <a:t>design  </a:t>
            </a:r>
            <a:r>
              <a:rPr sz="2267" spc="-10" dirty="0">
                <a:solidFill>
                  <a:srgbClr val="202020"/>
                </a:solidFill>
              </a:rPr>
              <a:t>and regular editorial content helped  users find apps more </a:t>
            </a:r>
            <a:r>
              <a:rPr sz="2267" spc="-33" dirty="0">
                <a:solidFill>
                  <a:srgbClr val="202020"/>
                </a:solidFill>
              </a:rPr>
              <a:t>easily. </a:t>
            </a:r>
            <a:r>
              <a:rPr sz="2267" spc="-3" dirty="0">
                <a:solidFill>
                  <a:srgbClr val="202020"/>
                </a:solidFill>
              </a:rPr>
              <a:t>All </a:t>
            </a:r>
            <a:r>
              <a:rPr sz="2267" spc="-10" dirty="0">
                <a:solidFill>
                  <a:srgbClr val="202020"/>
                </a:solidFill>
              </a:rPr>
              <a:t>the  other major improvements </a:t>
            </a:r>
            <a:r>
              <a:rPr sz="2267" spc="-13" dirty="0">
                <a:solidFill>
                  <a:srgbClr val="202020"/>
                </a:solidFill>
              </a:rPr>
              <a:t>were  targetted </a:t>
            </a:r>
            <a:r>
              <a:rPr sz="2267" spc="-7" dirty="0">
                <a:solidFill>
                  <a:srgbClr val="202020"/>
                </a:solidFill>
              </a:rPr>
              <a:t>on </a:t>
            </a:r>
            <a:r>
              <a:rPr sz="2267" spc="-10" dirty="0">
                <a:solidFill>
                  <a:srgbClr val="202020"/>
                </a:solidFill>
              </a:rPr>
              <a:t>iPad, the </a:t>
            </a:r>
            <a:r>
              <a:rPr sz="2267" spc="-7" dirty="0">
                <a:solidFill>
                  <a:srgbClr val="202020"/>
                </a:solidFill>
              </a:rPr>
              <a:t>most </a:t>
            </a:r>
            <a:r>
              <a:rPr sz="2267" spc="-10" dirty="0">
                <a:solidFill>
                  <a:srgbClr val="202020"/>
                </a:solidFill>
              </a:rPr>
              <a:t>important  </a:t>
            </a:r>
            <a:r>
              <a:rPr sz="2267" spc="-13" dirty="0">
                <a:solidFill>
                  <a:srgbClr val="202020"/>
                </a:solidFill>
              </a:rPr>
              <a:t>ones </a:t>
            </a:r>
            <a:r>
              <a:rPr sz="2267" spc="-10" dirty="0">
                <a:solidFill>
                  <a:srgbClr val="202020"/>
                </a:solidFill>
              </a:rPr>
              <a:t>being new files </a:t>
            </a:r>
            <a:r>
              <a:rPr sz="2267" spc="-13" dirty="0">
                <a:solidFill>
                  <a:srgbClr val="202020"/>
                </a:solidFill>
              </a:rPr>
              <a:t>app and </a:t>
            </a:r>
            <a:r>
              <a:rPr sz="2267" spc="-10" dirty="0">
                <a:solidFill>
                  <a:srgbClr val="202020"/>
                </a:solidFill>
              </a:rPr>
              <a:t>dock, </a:t>
            </a:r>
            <a:r>
              <a:rPr sz="2267" spc="-3" dirty="0">
                <a:solidFill>
                  <a:srgbClr val="202020"/>
                </a:solidFill>
              </a:rPr>
              <a:t>a  </a:t>
            </a:r>
            <a:r>
              <a:rPr sz="2267" spc="-13" dirty="0">
                <a:solidFill>
                  <a:srgbClr val="202020"/>
                </a:solidFill>
              </a:rPr>
              <a:t>novel concept </a:t>
            </a:r>
            <a:r>
              <a:rPr sz="2267" spc="-3" dirty="0">
                <a:solidFill>
                  <a:srgbClr val="202020"/>
                </a:solidFill>
              </a:rPr>
              <a:t>for </a:t>
            </a:r>
            <a:r>
              <a:rPr sz="2267" spc="-13" dirty="0">
                <a:solidFill>
                  <a:srgbClr val="202020"/>
                </a:solidFill>
              </a:rPr>
              <a:t>drag and drop  </a:t>
            </a:r>
            <a:r>
              <a:rPr sz="2267" spc="-10" dirty="0">
                <a:solidFill>
                  <a:srgbClr val="202020"/>
                </a:solidFill>
              </a:rPr>
              <a:t>interactions </a:t>
            </a:r>
            <a:r>
              <a:rPr sz="2267" spc="-13" dirty="0">
                <a:solidFill>
                  <a:srgbClr val="202020"/>
                </a:solidFill>
              </a:rPr>
              <a:t>and </a:t>
            </a:r>
            <a:r>
              <a:rPr sz="2267" spc="-10" dirty="0">
                <a:solidFill>
                  <a:srgbClr val="202020"/>
                </a:solidFill>
              </a:rPr>
              <a:t>simpler</a:t>
            </a:r>
            <a:r>
              <a:rPr sz="2267" spc="37" dirty="0">
                <a:solidFill>
                  <a:srgbClr val="202020"/>
                </a:solidFill>
              </a:rPr>
              <a:t> </a:t>
            </a:r>
            <a:r>
              <a:rPr sz="2267" spc="-10" dirty="0">
                <a:solidFill>
                  <a:srgbClr val="202020"/>
                </a:solidFill>
              </a:rPr>
              <a:t>multitasking.</a:t>
            </a:r>
            <a:endParaRPr sz="2267" dirty="0"/>
          </a:p>
        </p:txBody>
      </p:sp>
      <p:sp>
        <p:nvSpPr>
          <p:cNvPr id="4" name="object 4"/>
          <p:cNvSpPr/>
          <p:nvPr/>
        </p:nvSpPr>
        <p:spPr>
          <a:xfrm>
            <a:off x="331472" y="1917699"/>
            <a:ext cx="6299845" cy="3340099"/>
          </a:xfrm>
          <a:prstGeom prst="rect">
            <a:avLst/>
          </a:prstGeom>
          <a:blipFill>
            <a:blip r:embed="rId3" cstate="print"/>
            <a:stretch>
              <a:fillRect/>
            </a:stretch>
          </a:blipFill>
        </p:spPr>
        <p:txBody>
          <a:bodyPr wrap="square" lIns="0" tIns="0" rIns="0" bIns="0" rtlCol="0"/>
          <a:lstStyle/>
          <a:p>
            <a:endParaRPr sz="933"/>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06647" y="305911"/>
            <a:ext cx="4833027" cy="452261"/>
          </a:xfrm>
          <a:prstGeom prst="rect">
            <a:avLst/>
          </a:prstGeom>
        </p:spPr>
        <p:txBody>
          <a:bodyPr spcFirstLastPara="1" vert="horz" wrap="square" lIns="0" tIns="8467" rIns="0" bIns="0" rtlCol="0" anchor="ctr" anchorCtr="0">
            <a:spAutoFit/>
          </a:bodyPr>
          <a:lstStyle/>
          <a:p>
            <a:pPr marL="8467">
              <a:spcBef>
                <a:spcPts val="67"/>
              </a:spcBef>
              <a:tabLst>
                <a:tab pos="817074" algn="l"/>
                <a:tab pos="2746723" algn="l"/>
              </a:tabLst>
            </a:pPr>
            <a:r>
              <a:rPr dirty="0"/>
              <a:t>i</a:t>
            </a:r>
            <a:r>
              <a:rPr spc="-277" dirty="0"/>
              <a:t> </a:t>
            </a:r>
            <a:r>
              <a:rPr dirty="0"/>
              <a:t>O</a:t>
            </a:r>
            <a:r>
              <a:rPr spc="-277" dirty="0"/>
              <a:t> </a:t>
            </a:r>
            <a:r>
              <a:rPr dirty="0"/>
              <a:t>S	</a:t>
            </a:r>
            <a:r>
              <a:rPr spc="-93" dirty="0"/>
              <a:t>1</a:t>
            </a:r>
            <a:r>
              <a:rPr lang="en-US" spc="-93" dirty="0"/>
              <a:t>2 </a:t>
            </a:r>
            <a:r>
              <a:rPr spc="-93" dirty="0"/>
              <a:t>(</a:t>
            </a:r>
            <a:r>
              <a:rPr spc="-383" dirty="0"/>
              <a:t> </a:t>
            </a:r>
            <a:r>
              <a:rPr dirty="0" err="1"/>
              <a:t>i</a:t>
            </a:r>
            <a:r>
              <a:rPr spc="-387" dirty="0"/>
              <a:t> </a:t>
            </a:r>
            <a:r>
              <a:rPr spc="233" dirty="0"/>
              <a:t>Phone</a:t>
            </a:r>
            <a:r>
              <a:rPr lang="en-US" spc="233" dirty="0"/>
              <a:t> </a:t>
            </a:r>
            <a:r>
              <a:rPr dirty="0"/>
              <a:t>OS</a:t>
            </a:r>
            <a:r>
              <a:rPr spc="-143" dirty="0"/>
              <a:t> </a:t>
            </a:r>
            <a:r>
              <a:rPr spc="-153" dirty="0"/>
              <a:t>1</a:t>
            </a:r>
            <a:r>
              <a:rPr lang="en-US" spc="-153" dirty="0"/>
              <a:t>2</a:t>
            </a:r>
            <a:r>
              <a:rPr spc="-153" dirty="0"/>
              <a:t>)</a:t>
            </a:r>
          </a:p>
        </p:txBody>
      </p:sp>
      <p:sp>
        <p:nvSpPr>
          <p:cNvPr id="3" name="object 3"/>
          <p:cNvSpPr txBox="1"/>
          <p:nvPr/>
        </p:nvSpPr>
        <p:spPr>
          <a:xfrm>
            <a:off x="863600" y="1207364"/>
            <a:ext cx="7531100" cy="4825659"/>
          </a:xfrm>
          <a:prstGeom prst="rect">
            <a:avLst/>
          </a:prstGeom>
        </p:spPr>
        <p:txBody>
          <a:bodyPr vert="horz" wrap="square" lIns="0" tIns="8043" rIns="0" bIns="0" rtlCol="0">
            <a:spAutoFit/>
          </a:bodyPr>
          <a:lstStyle/>
          <a:p>
            <a:pPr marL="8044" marR="3387" indent="1270">
              <a:lnSpc>
                <a:spcPct val="115999"/>
              </a:lnSpc>
              <a:spcBef>
                <a:spcPts val="63"/>
              </a:spcBef>
            </a:pPr>
            <a:r>
              <a:rPr lang="en-US" sz="1800" b="0" i="0" dirty="0">
                <a:solidFill>
                  <a:srgbClr val="202122"/>
                </a:solidFill>
                <a:effectLst/>
                <a:latin typeface="Arial" panose="020B0604020202020204" pitchFamily="34" charset="0"/>
              </a:rPr>
              <a:t>Apple announced </a:t>
            </a:r>
            <a:r>
              <a:rPr lang="en-US" sz="1800" b="0" i="0" strike="noStrike" dirty="0">
                <a:solidFill>
                  <a:srgbClr val="0B0080"/>
                </a:solidFill>
                <a:effectLst/>
                <a:latin typeface="Arial" panose="020B0604020202020204" pitchFamily="34" charset="0"/>
                <a:hlinkClick r:id="rId2" tooltip="IOS 12"/>
              </a:rPr>
              <a:t>iOS 12</a:t>
            </a:r>
            <a:r>
              <a:rPr lang="en-US" sz="1800" b="0" i="0" dirty="0">
                <a:solidFill>
                  <a:srgbClr val="202122"/>
                </a:solidFill>
                <a:effectLst/>
                <a:latin typeface="Arial" panose="020B0604020202020204" pitchFamily="34" charset="0"/>
              </a:rPr>
              <a:t> on June 4, 2018, at its annual Apple Worldwide Developers Conference (WWDC) event, and it was released to the public on September 17, 2018, alongside the </a:t>
            </a:r>
            <a:r>
              <a:rPr lang="en-US" sz="1800" b="0" i="0" strike="noStrike" dirty="0">
                <a:solidFill>
                  <a:srgbClr val="0B0080"/>
                </a:solidFill>
                <a:effectLst/>
                <a:latin typeface="Arial" panose="020B0604020202020204" pitchFamily="34" charset="0"/>
                <a:hlinkClick r:id="rId3" tooltip="IPhone XS"/>
              </a:rPr>
              <a:t>iPhone XS</a:t>
            </a:r>
            <a:r>
              <a:rPr lang="en-US" sz="1800" b="0" i="0" dirty="0">
                <a:solidFill>
                  <a:srgbClr val="202122"/>
                </a:solidFill>
                <a:effectLst/>
                <a:latin typeface="Arial" panose="020B0604020202020204" pitchFamily="34" charset="0"/>
              </a:rPr>
              <a:t>, </a:t>
            </a:r>
            <a:r>
              <a:rPr lang="en-US" sz="1800" b="0" i="0" strike="noStrike" dirty="0">
                <a:solidFill>
                  <a:srgbClr val="0B0080"/>
                </a:solidFill>
                <a:effectLst/>
                <a:latin typeface="Arial" panose="020B0604020202020204" pitchFamily="34" charset="0"/>
                <a:hlinkClick r:id="rId4" tooltip="IPhone XS Max"/>
              </a:rPr>
              <a:t>iPhone XS Max</a:t>
            </a:r>
            <a:r>
              <a:rPr lang="en-US" sz="1800" b="0" i="0" dirty="0">
                <a:solidFill>
                  <a:srgbClr val="202122"/>
                </a:solidFill>
                <a:effectLst/>
                <a:latin typeface="Arial" panose="020B0604020202020204" pitchFamily="34" charset="0"/>
              </a:rPr>
              <a:t> and </a:t>
            </a:r>
            <a:r>
              <a:rPr lang="en-US" sz="1800" b="0" i="0" strike="noStrike" dirty="0">
                <a:solidFill>
                  <a:srgbClr val="0B0080"/>
                </a:solidFill>
                <a:effectLst/>
                <a:latin typeface="Arial" panose="020B0604020202020204" pitchFamily="34" charset="0"/>
                <a:hlinkClick r:id="rId5" tooltip="IPhone XR"/>
              </a:rPr>
              <a:t>iPhone XR</a:t>
            </a:r>
            <a:r>
              <a:rPr lang="en-US" sz="1800" b="0" i="0" dirty="0">
                <a:solidFill>
                  <a:srgbClr val="202122"/>
                </a:solidFill>
                <a:effectLst/>
                <a:latin typeface="Arial" panose="020B0604020202020204" pitchFamily="34" charset="0"/>
              </a:rPr>
              <a:t>. </a:t>
            </a:r>
          </a:p>
          <a:p>
            <a:pPr marL="8044" marR="3387" indent="1270">
              <a:lnSpc>
                <a:spcPct val="115999"/>
              </a:lnSpc>
              <a:spcBef>
                <a:spcPts val="63"/>
              </a:spcBef>
            </a:pPr>
            <a:r>
              <a:rPr lang="en-US" sz="1800" b="0" i="0" dirty="0">
                <a:solidFill>
                  <a:srgbClr val="202122"/>
                </a:solidFill>
                <a:effectLst/>
                <a:latin typeface="Arial" panose="020B0604020202020204" pitchFamily="34" charset="0"/>
              </a:rPr>
              <a:t>With this release, Apple did not drop support for any iOS devices. Therefore, iOS 12 was supported on the </a:t>
            </a:r>
            <a:r>
              <a:rPr lang="en-US" sz="1800" b="0" i="0" strike="noStrike" dirty="0">
                <a:solidFill>
                  <a:srgbClr val="0B0080"/>
                </a:solidFill>
                <a:effectLst/>
                <a:latin typeface="Arial" panose="020B0604020202020204" pitchFamily="34" charset="0"/>
                <a:hlinkClick r:id="rId6" tooltip="IPhone 5S"/>
              </a:rPr>
              <a:t>iPhone 5S</a:t>
            </a:r>
            <a:r>
              <a:rPr lang="en-US" sz="1800" b="0" i="0" dirty="0">
                <a:solidFill>
                  <a:srgbClr val="202122"/>
                </a:solidFill>
                <a:effectLst/>
                <a:latin typeface="Arial" panose="020B0604020202020204" pitchFamily="34" charset="0"/>
              </a:rPr>
              <a:t> onwards, </a:t>
            </a:r>
            <a:r>
              <a:rPr lang="en-US" sz="1800" b="0" i="0" strike="noStrike" dirty="0">
                <a:solidFill>
                  <a:srgbClr val="0B0080"/>
                </a:solidFill>
                <a:effectLst/>
                <a:latin typeface="Arial" panose="020B0604020202020204" pitchFamily="34" charset="0"/>
                <a:hlinkClick r:id="rId7" tooltip="IPod Touch (6th generation)"/>
              </a:rPr>
              <a:t>iPod Touch (6th generation)</a:t>
            </a:r>
            <a:r>
              <a:rPr lang="en-US" sz="1800" b="0" i="0" dirty="0">
                <a:solidFill>
                  <a:srgbClr val="202122"/>
                </a:solidFill>
                <a:effectLst/>
                <a:latin typeface="Arial" panose="020B0604020202020204" pitchFamily="34" charset="0"/>
              </a:rPr>
              <a:t>, the </a:t>
            </a:r>
            <a:r>
              <a:rPr lang="en-US" sz="1800" b="0" i="0" strike="noStrike" dirty="0">
                <a:solidFill>
                  <a:srgbClr val="0B0080"/>
                </a:solidFill>
                <a:effectLst/>
                <a:latin typeface="Arial" panose="020B0604020202020204" pitchFamily="34" charset="0"/>
                <a:hlinkClick r:id="rId8" tooltip="IPad Air"/>
              </a:rPr>
              <a:t>iPad Air</a:t>
            </a:r>
            <a:r>
              <a:rPr lang="en-US" sz="1800" b="0" i="0" dirty="0">
                <a:solidFill>
                  <a:srgbClr val="202122"/>
                </a:solidFill>
                <a:effectLst/>
                <a:latin typeface="Arial" panose="020B0604020202020204" pitchFamily="34" charset="0"/>
              </a:rPr>
              <a:t> onwards, and the </a:t>
            </a:r>
            <a:r>
              <a:rPr lang="en-US" sz="1800" b="0" i="0" strike="noStrike" dirty="0">
                <a:solidFill>
                  <a:srgbClr val="0B0080"/>
                </a:solidFill>
                <a:effectLst/>
                <a:latin typeface="Arial" panose="020B0604020202020204" pitchFamily="34" charset="0"/>
                <a:hlinkClick r:id="rId9" tooltip="IPad Mini 2"/>
              </a:rPr>
              <a:t>iPad Mini 2</a:t>
            </a:r>
            <a:r>
              <a:rPr lang="en-US" sz="1800" b="0" i="0" dirty="0">
                <a:solidFill>
                  <a:srgbClr val="202122"/>
                </a:solidFill>
                <a:effectLst/>
                <a:latin typeface="Arial" panose="020B0604020202020204" pitchFamily="34" charset="0"/>
              </a:rPr>
              <a:t> onwards. However, iOS 12 has limited support on devices with the </a:t>
            </a:r>
            <a:r>
              <a:rPr lang="en-US" sz="1800" b="0" i="0" strike="noStrike" dirty="0">
                <a:solidFill>
                  <a:srgbClr val="0B0080"/>
                </a:solidFill>
                <a:effectLst/>
                <a:latin typeface="Arial" panose="020B0604020202020204" pitchFamily="34" charset="0"/>
                <a:hlinkClick r:id="rId10" tooltip="Apple A7"/>
              </a:rPr>
              <a:t>Apple A7</a:t>
            </a:r>
            <a:r>
              <a:rPr lang="en-US" sz="1800" b="0" i="0" dirty="0">
                <a:solidFill>
                  <a:srgbClr val="202122"/>
                </a:solidFill>
                <a:effectLst/>
                <a:latin typeface="Arial" panose="020B0604020202020204" pitchFamily="34" charset="0"/>
              </a:rPr>
              <a:t> or </a:t>
            </a:r>
            <a:r>
              <a:rPr lang="en-US" sz="1800" b="0" i="0" strike="noStrike" dirty="0">
                <a:solidFill>
                  <a:srgbClr val="0B0080"/>
                </a:solidFill>
                <a:effectLst/>
                <a:latin typeface="Arial" panose="020B0604020202020204" pitchFamily="34" charset="0"/>
                <a:hlinkClick r:id="rId11" tooltip="Apple A8"/>
              </a:rPr>
              <a:t>A8</a:t>
            </a:r>
            <a:r>
              <a:rPr lang="en-US" sz="1800" b="0" i="0" dirty="0">
                <a:solidFill>
                  <a:srgbClr val="202122"/>
                </a:solidFill>
                <a:effectLst/>
                <a:latin typeface="Arial" panose="020B0604020202020204" pitchFamily="34" charset="0"/>
              </a:rPr>
              <a:t> processors: the </a:t>
            </a:r>
            <a:r>
              <a:rPr lang="en-US" sz="1800" b="0" i="0" strike="noStrike" dirty="0">
                <a:solidFill>
                  <a:srgbClr val="0B0080"/>
                </a:solidFill>
                <a:effectLst/>
                <a:latin typeface="Arial" panose="020B0604020202020204" pitchFamily="34" charset="0"/>
                <a:hlinkClick r:id="rId6" tooltip="IPhone 5S"/>
              </a:rPr>
              <a:t>iPhone 5S</a:t>
            </a:r>
            <a:r>
              <a:rPr lang="en-US" sz="1800" b="0" i="0" dirty="0">
                <a:solidFill>
                  <a:srgbClr val="202122"/>
                </a:solidFill>
                <a:effectLst/>
                <a:latin typeface="Arial" panose="020B0604020202020204" pitchFamily="34" charset="0"/>
              </a:rPr>
              <a:t>, </a:t>
            </a:r>
            <a:r>
              <a:rPr lang="en-US" sz="1800" b="0" i="0" strike="noStrike" dirty="0">
                <a:solidFill>
                  <a:srgbClr val="0B0080"/>
                </a:solidFill>
                <a:effectLst/>
                <a:latin typeface="Arial" panose="020B0604020202020204" pitchFamily="34" charset="0"/>
                <a:hlinkClick r:id="rId12" tooltip="IPhone 6"/>
              </a:rPr>
              <a:t>iPhone 6/6 Plus</a:t>
            </a:r>
            <a:r>
              <a:rPr lang="en-US" sz="1800" b="0" i="0" dirty="0">
                <a:solidFill>
                  <a:srgbClr val="202122"/>
                </a:solidFill>
                <a:effectLst/>
                <a:latin typeface="Arial" panose="020B0604020202020204" pitchFamily="34" charset="0"/>
              </a:rPr>
              <a:t>, </a:t>
            </a:r>
            <a:r>
              <a:rPr lang="en-US" sz="1800" b="0" i="0" strike="noStrike" dirty="0">
                <a:solidFill>
                  <a:srgbClr val="0B0080"/>
                </a:solidFill>
                <a:effectLst/>
                <a:latin typeface="Arial" panose="020B0604020202020204" pitchFamily="34" charset="0"/>
                <a:hlinkClick r:id="rId7" tooltip="IPod Touch (6th generation)"/>
              </a:rPr>
              <a:t>iPod Touch (6th generation)</a:t>
            </a:r>
            <a:r>
              <a:rPr lang="en-US" sz="1800" b="0" i="0" dirty="0">
                <a:solidFill>
                  <a:srgbClr val="202122"/>
                </a:solidFill>
                <a:effectLst/>
                <a:latin typeface="Arial" panose="020B0604020202020204" pitchFamily="34" charset="0"/>
              </a:rPr>
              <a:t>, </a:t>
            </a:r>
            <a:r>
              <a:rPr lang="en-US" sz="1800" b="0" i="0" strike="noStrike" dirty="0">
                <a:solidFill>
                  <a:srgbClr val="0B0080"/>
                </a:solidFill>
                <a:effectLst/>
                <a:latin typeface="Arial" panose="020B0604020202020204" pitchFamily="34" charset="0"/>
                <a:hlinkClick r:id="rId8" tooltip="IPad Air"/>
              </a:rPr>
              <a:t>iPad Air</a:t>
            </a:r>
            <a:r>
              <a:rPr lang="en-US" sz="1800" b="0" i="0" dirty="0">
                <a:solidFill>
                  <a:srgbClr val="202122"/>
                </a:solidFill>
                <a:effectLst/>
                <a:latin typeface="Arial" panose="020B0604020202020204" pitchFamily="34" charset="0"/>
              </a:rPr>
              <a:t>, </a:t>
            </a:r>
            <a:r>
              <a:rPr lang="en-US" sz="1800" b="0" i="0" strike="noStrike" dirty="0">
                <a:solidFill>
                  <a:srgbClr val="0B0080"/>
                </a:solidFill>
                <a:effectLst/>
                <a:latin typeface="Arial" panose="020B0604020202020204" pitchFamily="34" charset="0"/>
                <a:hlinkClick r:id="rId13" tooltip="IPad Air 2"/>
              </a:rPr>
              <a:t>iPad Air 2</a:t>
            </a:r>
            <a:r>
              <a:rPr lang="en-US" sz="1800" b="0" i="0" dirty="0">
                <a:solidFill>
                  <a:srgbClr val="202122"/>
                </a:solidFill>
                <a:effectLst/>
                <a:latin typeface="Arial" panose="020B0604020202020204" pitchFamily="34" charset="0"/>
              </a:rPr>
              <a:t>, </a:t>
            </a:r>
            <a:r>
              <a:rPr lang="en-US" sz="1800" b="0" i="0" strike="noStrike" dirty="0">
                <a:solidFill>
                  <a:srgbClr val="0B0080"/>
                </a:solidFill>
                <a:effectLst/>
                <a:latin typeface="Arial" panose="020B0604020202020204" pitchFamily="34" charset="0"/>
                <a:hlinkClick r:id="rId9" tooltip="IPad Mini 2"/>
              </a:rPr>
              <a:t>iPad Mini 2</a:t>
            </a:r>
            <a:r>
              <a:rPr lang="en-US" sz="1800" b="0" i="0" dirty="0">
                <a:solidFill>
                  <a:srgbClr val="202122"/>
                </a:solidFill>
                <a:effectLst/>
                <a:latin typeface="Arial" panose="020B0604020202020204" pitchFamily="34" charset="0"/>
              </a:rPr>
              <a:t>, </a:t>
            </a:r>
            <a:r>
              <a:rPr lang="en-US" sz="1800" b="0" i="0" strike="noStrike" dirty="0">
                <a:solidFill>
                  <a:srgbClr val="0B0080"/>
                </a:solidFill>
                <a:effectLst/>
                <a:latin typeface="Arial" panose="020B0604020202020204" pitchFamily="34" charset="0"/>
                <a:hlinkClick r:id="rId14" tooltip="IPad Mini 3"/>
              </a:rPr>
              <a:t>3</a:t>
            </a:r>
            <a:r>
              <a:rPr lang="en-US" sz="1800" b="0" i="0" dirty="0">
                <a:solidFill>
                  <a:srgbClr val="202122"/>
                </a:solidFill>
                <a:effectLst/>
                <a:latin typeface="Arial" panose="020B0604020202020204" pitchFamily="34" charset="0"/>
              </a:rPr>
              <a:t>, and </a:t>
            </a:r>
            <a:r>
              <a:rPr lang="en-US" sz="1800" b="0" i="0" strike="noStrike" dirty="0">
                <a:solidFill>
                  <a:srgbClr val="0B0080"/>
                </a:solidFill>
                <a:effectLst/>
                <a:latin typeface="Arial" panose="020B0604020202020204" pitchFamily="34" charset="0"/>
                <a:hlinkClick r:id="rId15" tooltip="IPad Mini 4"/>
              </a:rPr>
              <a:t>4</a:t>
            </a:r>
            <a:r>
              <a:rPr lang="en-US" sz="1800" b="0" i="0" dirty="0">
                <a:solidFill>
                  <a:srgbClr val="202122"/>
                </a:solidFill>
                <a:effectLst/>
                <a:latin typeface="Arial" panose="020B0604020202020204" pitchFamily="34" charset="0"/>
              </a:rPr>
              <a:t>. </a:t>
            </a:r>
          </a:p>
          <a:p>
            <a:pPr marL="8044" marR="3387" indent="1270">
              <a:lnSpc>
                <a:spcPct val="115999"/>
              </a:lnSpc>
              <a:spcBef>
                <a:spcPts val="63"/>
              </a:spcBef>
            </a:pPr>
            <a:r>
              <a:rPr lang="en-US" sz="1800" b="0" i="0" dirty="0">
                <a:solidFill>
                  <a:srgbClr val="202122"/>
                </a:solidFill>
                <a:effectLst/>
                <a:latin typeface="Arial" panose="020B0604020202020204" pitchFamily="34" charset="0"/>
              </a:rPr>
              <a:t>All other devices from the </a:t>
            </a:r>
            <a:r>
              <a:rPr lang="en-US" sz="1800" b="0" i="0" strike="noStrike" dirty="0">
                <a:solidFill>
                  <a:srgbClr val="0B0080"/>
                </a:solidFill>
                <a:effectLst/>
                <a:latin typeface="Arial" panose="020B0604020202020204" pitchFamily="34" charset="0"/>
                <a:hlinkClick r:id="rId16" tooltip="IPhone 6S"/>
              </a:rPr>
              <a:t>iPhone 6S/6S Plus</a:t>
            </a:r>
            <a:r>
              <a:rPr lang="en-US" sz="1800" b="0" i="0" dirty="0">
                <a:solidFill>
                  <a:srgbClr val="202122"/>
                </a:solidFill>
                <a:effectLst/>
                <a:latin typeface="Arial" panose="020B0604020202020204" pitchFamily="34" charset="0"/>
              </a:rPr>
              <a:t> onwards, the </a:t>
            </a:r>
            <a:r>
              <a:rPr lang="en-US" sz="1800" b="0" i="0" strike="noStrike" dirty="0">
                <a:solidFill>
                  <a:srgbClr val="0B0080"/>
                </a:solidFill>
                <a:effectLst/>
                <a:latin typeface="Arial" panose="020B0604020202020204" pitchFamily="34" charset="0"/>
                <a:hlinkClick r:id="rId17" tooltip="IPad Air (2019)"/>
              </a:rPr>
              <a:t>iPad Air (2019)</a:t>
            </a:r>
            <a:r>
              <a:rPr lang="en-US" sz="1800" b="0" i="0" dirty="0">
                <a:solidFill>
                  <a:srgbClr val="202122"/>
                </a:solidFill>
                <a:effectLst/>
                <a:latin typeface="Arial" panose="020B0604020202020204" pitchFamily="34" charset="0"/>
              </a:rPr>
              <a:t>, the </a:t>
            </a:r>
            <a:r>
              <a:rPr lang="en-US" sz="1800" b="0" i="0" strike="noStrike" dirty="0">
                <a:solidFill>
                  <a:srgbClr val="0B0080"/>
                </a:solidFill>
                <a:effectLst/>
                <a:latin typeface="Arial" panose="020B0604020202020204" pitchFamily="34" charset="0"/>
                <a:hlinkClick r:id="rId18" tooltip="IPad (5th generation)"/>
              </a:rPr>
              <a:t>iPad (5th generation)</a:t>
            </a:r>
            <a:r>
              <a:rPr lang="en-US" sz="1800" b="0" i="0" dirty="0">
                <a:solidFill>
                  <a:srgbClr val="202122"/>
                </a:solidFill>
                <a:effectLst/>
                <a:latin typeface="Arial" panose="020B0604020202020204" pitchFamily="34" charset="0"/>
              </a:rPr>
              <a:t> onwards, and all </a:t>
            </a:r>
            <a:r>
              <a:rPr lang="en-US" sz="1800" b="0" i="0" strike="noStrike" dirty="0">
                <a:solidFill>
                  <a:srgbClr val="0B0080"/>
                </a:solidFill>
                <a:effectLst/>
                <a:latin typeface="Arial" panose="020B0604020202020204" pitchFamily="34" charset="0"/>
                <a:hlinkClick r:id="rId19" tooltip="IPad Pro"/>
              </a:rPr>
              <a:t>iPad Pro</a:t>
            </a:r>
            <a:r>
              <a:rPr lang="en-US" sz="1800" b="0" i="0" dirty="0">
                <a:solidFill>
                  <a:srgbClr val="202122"/>
                </a:solidFill>
                <a:effectLst/>
                <a:latin typeface="Arial" panose="020B0604020202020204" pitchFamily="34" charset="0"/>
              </a:rPr>
              <a:t> models are fully supported. iOS 12.1 bought support to the </a:t>
            </a:r>
            <a:r>
              <a:rPr lang="en-US" sz="1800" b="0" i="0" strike="noStrike" dirty="0">
                <a:solidFill>
                  <a:srgbClr val="0B0080"/>
                </a:solidFill>
                <a:effectLst/>
                <a:latin typeface="Arial" panose="020B0604020202020204" pitchFamily="34" charset="0"/>
                <a:hlinkClick r:id="rId19" tooltip="IPad Pro"/>
              </a:rPr>
              <a:t>iPad Pro</a:t>
            </a:r>
            <a:r>
              <a:rPr lang="en-US" sz="1800" b="0" i="0" dirty="0">
                <a:solidFill>
                  <a:srgbClr val="202122"/>
                </a:solidFill>
                <a:effectLst/>
                <a:latin typeface="Arial" panose="020B0604020202020204" pitchFamily="34" charset="0"/>
              </a:rPr>
              <a:t> (12.9-inch, 3rd generation) and iPad Pro (11-inch, 1st generation) and iOS 12.2 bought support to the </a:t>
            </a:r>
            <a:r>
              <a:rPr lang="en-US" sz="1800" b="0" i="0" strike="noStrike" dirty="0">
                <a:solidFill>
                  <a:srgbClr val="0B0080"/>
                </a:solidFill>
                <a:effectLst/>
                <a:latin typeface="Arial" panose="020B0604020202020204" pitchFamily="34" charset="0"/>
                <a:hlinkClick r:id="rId20" tooltip="IPad Mini (5th generation)"/>
              </a:rPr>
              <a:t>iPad Mini (5th generation)</a:t>
            </a:r>
            <a:r>
              <a:rPr lang="en-US" sz="1800" b="0" i="0" dirty="0">
                <a:solidFill>
                  <a:srgbClr val="202122"/>
                </a:solidFill>
                <a:effectLst/>
                <a:latin typeface="Arial" panose="020B0604020202020204" pitchFamily="34" charset="0"/>
              </a:rPr>
              <a:t> and </a:t>
            </a:r>
            <a:r>
              <a:rPr lang="en-US" sz="1800" b="0" i="0" strike="noStrike" dirty="0">
                <a:solidFill>
                  <a:srgbClr val="0B0080"/>
                </a:solidFill>
                <a:effectLst/>
                <a:latin typeface="Arial" panose="020B0604020202020204" pitchFamily="34" charset="0"/>
                <a:hlinkClick r:id="rId21" tooltip="IPad Air (3rd generation)"/>
              </a:rPr>
              <a:t>iPad Air (3rd generation)</a:t>
            </a:r>
            <a:r>
              <a:rPr lang="en-US" sz="1800" b="0" i="0" dirty="0">
                <a:solidFill>
                  <a:srgbClr val="202122"/>
                </a:solidFill>
                <a:effectLst/>
                <a:latin typeface="Arial" panose="020B0604020202020204" pitchFamily="34" charset="0"/>
              </a:rPr>
              <a:t>.</a:t>
            </a:r>
            <a:endParaRPr dirty="0"/>
          </a:p>
        </p:txBody>
      </p:sp>
      <p:pic>
        <p:nvPicPr>
          <p:cNvPr id="6" name="Picture 5" descr="A picture containing photo, different, table, computer&#10;&#10;Description automatically generated">
            <a:extLst>
              <a:ext uri="{FF2B5EF4-FFF2-40B4-BE49-F238E27FC236}">
                <a16:creationId xmlns:a16="http://schemas.microsoft.com/office/drawing/2014/main" id="{DC7AAEE8-163A-4548-9C9D-D60B189CE65B}"/>
              </a:ext>
            </a:extLst>
          </p:cNvPr>
          <p:cNvPicPr>
            <a:picLocks noChangeAspect="1"/>
          </p:cNvPicPr>
          <p:nvPr/>
        </p:nvPicPr>
        <p:blipFill>
          <a:blip r:embed="rId22"/>
          <a:stretch>
            <a:fillRect/>
          </a:stretch>
        </p:blipFill>
        <p:spPr>
          <a:xfrm>
            <a:off x="8239674" y="1866900"/>
            <a:ext cx="3810000" cy="3810000"/>
          </a:xfrm>
          <a:prstGeom prst="rect">
            <a:avLst/>
          </a:prstGeom>
        </p:spPr>
      </p:pic>
    </p:spTree>
    <p:extLst>
      <p:ext uri="{BB962C8B-B14F-4D97-AF65-F5344CB8AC3E}">
        <p14:creationId xmlns:p14="http://schemas.microsoft.com/office/powerpoint/2010/main" val="3549611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06647" y="305911"/>
            <a:ext cx="4833027" cy="452261"/>
          </a:xfrm>
          <a:prstGeom prst="rect">
            <a:avLst/>
          </a:prstGeom>
        </p:spPr>
        <p:txBody>
          <a:bodyPr spcFirstLastPara="1" vert="horz" wrap="square" lIns="0" tIns="8467" rIns="0" bIns="0" rtlCol="0" anchor="ctr" anchorCtr="0">
            <a:spAutoFit/>
          </a:bodyPr>
          <a:lstStyle/>
          <a:p>
            <a:pPr marL="8467">
              <a:spcBef>
                <a:spcPts val="67"/>
              </a:spcBef>
              <a:tabLst>
                <a:tab pos="817074" algn="l"/>
                <a:tab pos="2746723" algn="l"/>
              </a:tabLst>
            </a:pPr>
            <a:r>
              <a:rPr dirty="0"/>
              <a:t>i</a:t>
            </a:r>
            <a:r>
              <a:rPr spc="-277" dirty="0"/>
              <a:t> </a:t>
            </a:r>
            <a:r>
              <a:rPr dirty="0"/>
              <a:t>O</a:t>
            </a:r>
            <a:r>
              <a:rPr spc="-277" dirty="0"/>
              <a:t> </a:t>
            </a:r>
            <a:r>
              <a:rPr dirty="0"/>
              <a:t>S	</a:t>
            </a:r>
            <a:r>
              <a:rPr spc="-93" dirty="0"/>
              <a:t>1</a:t>
            </a:r>
            <a:r>
              <a:rPr lang="en-US" spc="-93" dirty="0"/>
              <a:t>3 </a:t>
            </a:r>
            <a:r>
              <a:rPr spc="-93" dirty="0"/>
              <a:t>(</a:t>
            </a:r>
            <a:r>
              <a:rPr spc="-383" dirty="0"/>
              <a:t> </a:t>
            </a:r>
            <a:r>
              <a:rPr dirty="0" err="1"/>
              <a:t>i</a:t>
            </a:r>
            <a:r>
              <a:rPr spc="-387" dirty="0"/>
              <a:t> </a:t>
            </a:r>
            <a:r>
              <a:rPr spc="233" dirty="0"/>
              <a:t>Phone</a:t>
            </a:r>
            <a:r>
              <a:rPr lang="en-US" spc="233" dirty="0"/>
              <a:t> </a:t>
            </a:r>
            <a:r>
              <a:rPr dirty="0"/>
              <a:t>OS</a:t>
            </a:r>
            <a:r>
              <a:rPr spc="-143" dirty="0"/>
              <a:t> </a:t>
            </a:r>
            <a:r>
              <a:rPr spc="-153" dirty="0"/>
              <a:t>1</a:t>
            </a:r>
            <a:r>
              <a:rPr lang="en-US" spc="-153" dirty="0"/>
              <a:t>3</a:t>
            </a:r>
            <a:r>
              <a:rPr spc="-153" dirty="0"/>
              <a:t>)</a:t>
            </a:r>
          </a:p>
        </p:txBody>
      </p:sp>
      <p:pic>
        <p:nvPicPr>
          <p:cNvPr id="5" name="Picture 4" descr="A close up of electronics&#10;&#10;Description automatically generated">
            <a:extLst>
              <a:ext uri="{FF2B5EF4-FFF2-40B4-BE49-F238E27FC236}">
                <a16:creationId xmlns:a16="http://schemas.microsoft.com/office/drawing/2014/main" id="{F8124FB5-2F49-4E31-828B-58765B63011A}"/>
              </a:ext>
            </a:extLst>
          </p:cNvPr>
          <p:cNvPicPr>
            <a:picLocks noChangeAspect="1"/>
          </p:cNvPicPr>
          <p:nvPr/>
        </p:nvPicPr>
        <p:blipFill>
          <a:blip r:embed="rId2"/>
          <a:stretch>
            <a:fillRect/>
          </a:stretch>
        </p:blipFill>
        <p:spPr>
          <a:xfrm>
            <a:off x="8026401" y="1492682"/>
            <a:ext cx="4553438" cy="4553438"/>
          </a:xfrm>
          <a:prstGeom prst="rect">
            <a:avLst/>
          </a:prstGeom>
        </p:spPr>
      </p:pic>
      <p:sp>
        <p:nvSpPr>
          <p:cNvPr id="3" name="object 3"/>
          <p:cNvSpPr txBox="1"/>
          <p:nvPr/>
        </p:nvSpPr>
        <p:spPr>
          <a:xfrm>
            <a:off x="787400" y="1207364"/>
            <a:ext cx="7632700" cy="5124074"/>
          </a:xfrm>
          <a:prstGeom prst="rect">
            <a:avLst/>
          </a:prstGeom>
        </p:spPr>
        <p:txBody>
          <a:bodyPr vert="horz" wrap="square" lIns="0" tIns="8043" rIns="0" bIns="0" rtlCol="0">
            <a:spAutoFit/>
          </a:bodyPr>
          <a:lstStyle/>
          <a:p>
            <a:pPr marL="8044" marR="3387" indent="1270">
              <a:lnSpc>
                <a:spcPct val="115999"/>
              </a:lnSpc>
              <a:spcBef>
                <a:spcPts val="63"/>
              </a:spcBef>
            </a:pPr>
            <a:r>
              <a:rPr lang="en-US" sz="1600" b="0" i="0" dirty="0">
                <a:solidFill>
                  <a:srgbClr val="202122"/>
                </a:solidFill>
                <a:effectLst/>
                <a:latin typeface="Arial" panose="020B0604020202020204" pitchFamily="34" charset="0"/>
              </a:rPr>
              <a:t>Apple announced </a:t>
            </a:r>
            <a:r>
              <a:rPr lang="en-US" sz="1600" b="0" i="0" u="none" strike="noStrike" dirty="0">
                <a:solidFill>
                  <a:srgbClr val="0B0080"/>
                </a:solidFill>
                <a:effectLst/>
                <a:latin typeface="Arial" panose="020B0604020202020204" pitchFamily="34" charset="0"/>
                <a:hlinkClick r:id="rId3" tooltip="IOS 13"/>
              </a:rPr>
              <a:t>iOS 13</a:t>
            </a:r>
            <a:r>
              <a:rPr lang="en-US" sz="1600" b="0" i="0" dirty="0">
                <a:solidFill>
                  <a:srgbClr val="202122"/>
                </a:solidFill>
                <a:effectLst/>
                <a:latin typeface="Arial" panose="020B0604020202020204" pitchFamily="34" charset="0"/>
              </a:rPr>
              <a:t> on June 3, 2019, at its annual Apple Worldwide Developers Conference (WWDC) event, and it was released to the public on September 19, 2019 alongside the iPhone 11 series (11, 11 Pro, 11 Pro Max). The principal features include dark mode and </a:t>
            </a:r>
            <a:r>
              <a:rPr lang="en-US" sz="1600" b="0" i="0" dirty="0" err="1">
                <a:solidFill>
                  <a:srgbClr val="202122"/>
                </a:solidFill>
                <a:effectLst/>
                <a:latin typeface="Arial" panose="020B0604020202020204" pitchFamily="34" charset="0"/>
              </a:rPr>
              <a:t>Memoji</a:t>
            </a:r>
            <a:r>
              <a:rPr lang="en-US" sz="1600" b="0" i="0" dirty="0">
                <a:solidFill>
                  <a:srgbClr val="202122"/>
                </a:solidFill>
                <a:effectLst/>
                <a:latin typeface="Arial" panose="020B0604020202020204" pitchFamily="34" charset="0"/>
              </a:rPr>
              <a:t> support for A9+ devices. The NFC framework now supports reading several types of contactless smartcards and tags.</a:t>
            </a:r>
            <a:r>
              <a:rPr lang="en-US" sz="1600" b="0" i="0" u="none" strike="noStrike" baseline="30000" dirty="0">
                <a:solidFill>
                  <a:srgbClr val="0B0080"/>
                </a:solidFill>
                <a:effectLst/>
                <a:latin typeface="Arial" panose="020B0604020202020204" pitchFamily="34" charset="0"/>
                <a:hlinkClick r:id="rId4"/>
              </a:rPr>
              <a:t>[155]</a:t>
            </a:r>
            <a:r>
              <a:rPr lang="en-US" sz="1600" b="0" i="0" dirty="0">
                <a:solidFill>
                  <a:srgbClr val="202122"/>
                </a:solidFill>
                <a:effectLst/>
                <a:latin typeface="Arial" panose="020B0604020202020204" pitchFamily="34" charset="0"/>
              </a:rPr>
              <a:t> The iPad gains several tablet-oriented features, and its operating system has been rebranded as </a:t>
            </a:r>
            <a:r>
              <a:rPr lang="en-US" sz="1600" b="0" i="0" u="none" strike="noStrike" dirty="0" err="1">
                <a:solidFill>
                  <a:srgbClr val="0B0080"/>
                </a:solidFill>
                <a:effectLst/>
                <a:latin typeface="Arial" panose="020B0604020202020204" pitchFamily="34" charset="0"/>
                <a:hlinkClick r:id="rId5" tooltip="IPadOS"/>
              </a:rPr>
              <a:t>iPadOS</a:t>
            </a:r>
            <a:r>
              <a:rPr lang="en-US" sz="1600" b="0" i="0" dirty="0">
                <a:solidFill>
                  <a:srgbClr val="202122"/>
                </a:solidFill>
                <a:effectLst/>
                <a:latin typeface="Arial" panose="020B0604020202020204" pitchFamily="34" charset="0"/>
              </a:rPr>
              <a:t>; </a:t>
            </a:r>
            <a:r>
              <a:rPr lang="en-US" sz="1600" b="0" i="0" u="none" strike="noStrike" dirty="0" err="1">
                <a:solidFill>
                  <a:srgbClr val="0B0080"/>
                </a:solidFill>
                <a:effectLst/>
                <a:latin typeface="Arial" panose="020B0604020202020204" pitchFamily="34" charset="0"/>
                <a:hlinkClick r:id="rId6" tooltip="IPadOS 13"/>
              </a:rPr>
              <a:t>iPadOS</a:t>
            </a:r>
            <a:r>
              <a:rPr lang="en-US" sz="1600" b="0" i="0" u="none" strike="noStrike" dirty="0">
                <a:solidFill>
                  <a:srgbClr val="0B0080"/>
                </a:solidFill>
                <a:effectLst/>
                <a:latin typeface="Arial" panose="020B0604020202020204" pitchFamily="34" charset="0"/>
                <a:hlinkClick r:id="rId6" tooltip="IPadOS 13"/>
              </a:rPr>
              <a:t> 13</a:t>
            </a:r>
            <a:r>
              <a:rPr lang="en-US" sz="1600" b="0" i="0" dirty="0">
                <a:solidFill>
                  <a:srgbClr val="202122"/>
                </a:solidFill>
                <a:effectLst/>
                <a:latin typeface="Arial" panose="020B0604020202020204" pitchFamily="34" charset="0"/>
              </a:rPr>
              <a:t> was announced at the 2019 WWDC as well. With this release, Apple dropped support for all devices with less than 2 GB of RAM, which included the </a:t>
            </a:r>
            <a:r>
              <a:rPr lang="en-US" sz="1600" b="0" i="0" u="none" strike="noStrike" dirty="0">
                <a:solidFill>
                  <a:srgbClr val="0B0080"/>
                </a:solidFill>
                <a:effectLst/>
                <a:latin typeface="Arial" panose="020B0604020202020204" pitchFamily="34" charset="0"/>
                <a:hlinkClick r:id="rId7" tooltip="IPhone 5S"/>
              </a:rPr>
              <a:t>iPhone 5S</a:t>
            </a:r>
            <a:r>
              <a:rPr lang="en-US" sz="1600" b="0" i="0" dirty="0">
                <a:solidFill>
                  <a:srgbClr val="202122"/>
                </a:solidFill>
                <a:effectLst/>
                <a:latin typeface="Arial" panose="020B0604020202020204" pitchFamily="34" charset="0"/>
              </a:rPr>
              <a:t> and </a:t>
            </a:r>
            <a:r>
              <a:rPr lang="en-US" sz="1600" b="0" i="0" u="none" strike="noStrike" dirty="0">
                <a:solidFill>
                  <a:srgbClr val="0B0080"/>
                </a:solidFill>
                <a:effectLst/>
                <a:latin typeface="Arial" panose="020B0604020202020204" pitchFamily="34" charset="0"/>
                <a:hlinkClick r:id="rId8" tooltip="IPhone 6"/>
              </a:rPr>
              <a:t>iPhone 6 and 6 Plus</a:t>
            </a:r>
            <a:r>
              <a:rPr lang="en-US" sz="1600" b="0" i="0" dirty="0">
                <a:solidFill>
                  <a:srgbClr val="2021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9" tooltip="IPod Touch (6th generation)"/>
              </a:rPr>
              <a:t>iPod Touch (6th generation)</a:t>
            </a:r>
            <a:r>
              <a:rPr lang="en-US" sz="1600" b="0" i="0" dirty="0">
                <a:solidFill>
                  <a:srgbClr val="2021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0" tooltip="IPad Mini 2"/>
              </a:rPr>
              <a:t>iPad Mini 2</a:t>
            </a:r>
            <a:r>
              <a:rPr lang="en-US" sz="1600" b="0" i="0" dirty="0">
                <a:solidFill>
                  <a:srgbClr val="2021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1" tooltip="IPad Mini 3"/>
              </a:rPr>
              <a:t>iPad Mini 3</a:t>
            </a:r>
            <a:r>
              <a:rPr lang="en-US" sz="1600" b="0" i="0" dirty="0">
                <a:solidFill>
                  <a:srgbClr val="202122"/>
                </a:solidFill>
                <a:effectLst/>
                <a:latin typeface="Arial" panose="020B0604020202020204" pitchFamily="34" charset="0"/>
              </a:rPr>
              <a:t>, and </a:t>
            </a:r>
            <a:r>
              <a:rPr lang="en-US" sz="1600" b="0" i="0" u="none" strike="noStrike" dirty="0">
                <a:solidFill>
                  <a:srgbClr val="0B0080"/>
                </a:solidFill>
                <a:effectLst/>
                <a:latin typeface="Arial" panose="020B0604020202020204" pitchFamily="34" charset="0"/>
                <a:hlinkClick r:id="rId12" tooltip="IPad Air"/>
              </a:rPr>
              <a:t>iPad Air</a:t>
            </a:r>
            <a:r>
              <a:rPr lang="en-US" sz="1600" b="0" i="0" dirty="0">
                <a:solidFill>
                  <a:srgbClr val="202122"/>
                </a:solidFill>
                <a:effectLst/>
                <a:latin typeface="Arial" panose="020B0604020202020204" pitchFamily="34" charset="0"/>
              </a:rPr>
              <a:t>. iOS 13/</a:t>
            </a:r>
            <a:r>
              <a:rPr lang="en-US" sz="1600" b="0" i="0" dirty="0" err="1">
                <a:solidFill>
                  <a:srgbClr val="202122"/>
                </a:solidFill>
                <a:effectLst/>
                <a:latin typeface="Arial" panose="020B0604020202020204" pitchFamily="34" charset="0"/>
              </a:rPr>
              <a:t>iPadOS</a:t>
            </a:r>
            <a:r>
              <a:rPr lang="en-US" sz="1600" b="0" i="0" dirty="0">
                <a:solidFill>
                  <a:srgbClr val="202122"/>
                </a:solidFill>
                <a:effectLst/>
                <a:latin typeface="Arial" panose="020B0604020202020204" pitchFamily="34" charset="0"/>
              </a:rPr>
              <a:t> 13 has limited support on devices with the </a:t>
            </a:r>
            <a:r>
              <a:rPr lang="en-US" sz="1600" b="0" i="0" u="none" strike="noStrike" dirty="0">
                <a:solidFill>
                  <a:srgbClr val="0B0080"/>
                </a:solidFill>
                <a:effectLst/>
                <a:latin typeface="Arial" panose="020B0604020202020204" pitchFamily="34" charset="0"/>
                <a:hlinkClick r:id="rId13" tooltip="Apple A8"/>
              </a:rPr>
              <a:t>A8</a:t>
            </a:r>
            <a:r>
              <a:rPr lang="en-US" sz="1600" b="0" i="0" dirty="0">
                <a:solidFill>
                  <a:srgbClr val="202122"/>
                </a:solidFill>
                <a:effectLst/>
                <a:latin typeface="Arial" panose="020B0604020202020204" pitchFamily="34" charset="0"/>
              </a:rPr>
              <a:t>/</a:t>
            </a:r>
            <a:r>
              <a:rPr lang="en-US" sz="1600" b="0" i="0" u="none" strike="noStrike" dirty="0">
                <a:solidFill>
                  <a:srgbClr val="0B0080"/>
                </a:solidFill>
                <a:effectLst/>
                <a:latin typeface="Arial" panose="020B0604020202020204" pitchFamily="34" charset="0"/>
                <a:hlinkClick r:id="rId14" tooltip="Apple A8X"/>
              </a:rPr>
              <a:t>A8X</a:t>
            </a:r>
            <a:r>
              <a:rPr lang="en-US" sz="1600" b="0" i="0" dirty="0">
                <a:solidFill>
                  <a:srgbClr val="202122"/>
                </a:solidFill>
                <a:effectLst/>
                <a:latin typeface="Arial" panose="020B0604020202020204" pitchFamily="34" charset="0"/>
              </a:rPr>
              <a:t> or </a:t>
            </a:r>
            <a:r>
              <a:rPr lang="en-US" sz="1600" b="0" i="0" u="none" strike="noStrike" dirty="0">
                <a:solidFill>
                  <a:srgbClr val="0B0080"/>
                </a:solidFill>
                <a:effectLst/>
                <a:latin typeface="Arial" panose="020B0604020202020204" pitchFamily="34" charset="0"/>
                <a:hlinkClick r:id="rId15" tooltip="Apple A9"/>
              </a:rPr>
              <a:t>A9</a:t>
            </a:r>
            <a:r>
              <a:rPr lang="en-US" sz="1600" b="0" i="0" dirty="0">
                <a:solidFill>
                  <a:srgbClr val="202122"/>
                </a:solidFill>
                <a:effectLst/>
                <a:latin typeface="Arial" panose="020B0604020202020204" pitchFamily="34" charset="0"/>
              </a:rPr>
              <a:t>/</a:t>
            </a:r>
            <a:r>
              <a:rPr lang="en-US" sz="1600" b="0" i="0" u="none" strike="noStrike" dirty="0">
                <a:solidFill>
                  <a:srgbClr val="0B0080"/>
                </a:solidFill>
                <a:effectLst/>
                <a:latin typeface="Arial" panose="020B0604020202020204" pitchFamily="34" charset="0"/>
                <a:hlinkClick r:id="rId16" tooltip="Apple A9X"/>
              </a:rPr>
              <a:t>A9X</a:t>
            </a:r>
            <a:r>
              <a:rPr lang="en-US" sz="1600" b="0" i="0" dirty="0">
                <a:solidFill>
                  <a:srgbClr val="202122"/>
                </a:solidFill>
                <a:effectLst/>
                <a:latin typeface="Arial" panose="020B0604020202020204" pitchFamily="34" charset="0"/>
              </a:rPr>
              <a:t> processors: the </a:t>
            </a:r>
            <a:r>
              <a:rPr lang="en-US" sz="1600" b="0" i="0" u="none" strike="noStrike" dirty="0">
                <a:solidFill>
                  <a:srgbClr val="0B0080"/>
                </a:solidFill>
                <a:effectLst/>
                <a:latin typeface="Arial" panose="020B0604020202020204" pitchFamily="34" charset="0"/>
                <a:hlinkClick r:id="rId17" tooltip="IPhone SE (1st generation)"/>
              </a:rPr>
              <a:t>first-generation iPhone SE</a:t>
            </a:r>
            <a:r>
              <a:rPr lang="en-US" sz="1600" b="0" i="0" dirty="0">
                <a:solidFill>
                  <a:srgbClr val="2021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8" tooltip="IPhone 6S"/>
              </a:rPr>
              <a:t>iPhone 6S/6S Plus</a:t>
            </a:r>
            <a:r>
              <a:rPr lang="en-US" sz="1600" b="0" i="0" dirty="0">
                <a:solidFill>
                  <a:srgbClr val="2021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9" tooltip="IPad Mini 4"/>
              </a:rPr>
              <a:t>iPad Mini 4</a:t>
            </a:r>
            <a:r>
              <a:rPr lang="en-US" sz="1600" b="0" i="0" dirty="0">
                <a:solidFill>
                  <a:srgbClr val="2021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20" tooltip="IPad Air 2"/>
              </a:rPr>
              <a:t>iPad Air 2</a:t>
            </a:r>
            <a:r>
              <a:rPr lang="en-US" sz="1600" b="0" i="0" dirty="0">
                <a:solidFill>
                  <a:srgbClr val="2021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21" tooltip="IPad (2017)"/>
              </a:rPr>
              <a:t>iPad (5th generation)</a:t>
            </a:r>
            <a:r>
              <a:rPr lang="en-US" sz="1600" b="0" i="0" dirty="0">
                <a:solidFill>
                  <a:srgbClr val="202122"/>
                </a:solidFill>
                <a:effectLst/>
                <a:latin typeface="Arial" panose="020B0604020202020204" pitchFamily="34" charset="0"/>
              </a:rPr>
              <a:t>, and </a:t>
            </a:r>
            <a:r>
              <a:rPr lang="en-US" sz="1600" b="0" i="0" u="none" strike="noStrike" dirty="0">
                <a:solidFill>
                  <a:srgbClr val="0B0080"/>
                </a:solidFill>
                <a:effectLst/>
                <a:latin typeface="Arial" panose="020B0604020202020204" pitchFamily="34" charset="0"/>
                <a:hlinkClick r:id="rId22" tooltip="IPad Pro"/>
              </a:rPr>
              <a:t>iPad Pro (1st generation)</a:t>
            </a:r>
            <a:r>
              <a:rPr lang="en-US" sz="1600" b="0" i="0" dirty="0">
                <a:solidFill>
                  <a:srgbClr val="202122"/>
                </a:solidFill>
                <a:effectLst/>
                <a:latin typeface="Arial" panose="020B0604020202020204" pitchFamily="34" charset="0"/>
              </a:rPr>
              <a:t>. However, all other devices from the </a:t>
            </a:r>
            <a:r>
              <a:rPr lang="en-US" sz="1600" b="0" i="0" u="none" strike="noStrike" dirty="0">
                <a:solidFill>
                  <a:srgbClr val="0B0080"/>
                </a:solidFill>
                <a:effectLst/>
                <a:latin typeface="Arial" panose="020B0604020202020204" pitchFamily="34" charset="0"/>
                <a:hlinkClick r:id="rId23" tooltip="IPhone 7"/>
              </a:rPr>
              <a:t>iPhone 7/7 Plus</a:t>
            </a:r>
            <a:r>
              <a:rPr lang="en-US" sz="1600" b="0" i="0" dirty="0">
                <a:solidFill>
                  <a:srgbClr val="202122"/>
                </a:solidFill>
                <a:effectLst/>
                <a:latin typeface="Arial" panose="020B0604020202020204" pitchFamily="34" charset="0"/>
              </a:rPr>
              <a:t> onwards, </a:t>
            </a:r>
            <a:r>
              <a:rPr lang="en-US" sz="1600" b="0" i="0" u="none" strike="noStrike" dirty="0">
                <a:solidFill>
                  <a:srgbClr val="0B0080"/>
                </a:solidFill>
                <a:effectLst/>
                <a:latin typeface="Arial" panose="020B0604020202020204" pitchFamily="34" charset="0"/>
                <a:hlinkClick r:id="rId24" tooltip="IPod Touch (7th generation)"/>
              </a:rPr>
              <a:t>iPod Touch (7th generation)</a:t>
            </a:r>
            <a:r>
              <a:rPr lang="en-US" sz="1600" b="0" i="0" dirty="0">
                <a:solidFill>
                  <a:srgbClr val="2021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25" tooltip="IPad Pro (2nd generation)"/>
              </a:rPr>
              <a:t>iPad Pro (2nd generation)</a:t>
            </a:r>
            <a:r>
              <a:rPr lang="en-US" sz="1600" b="0" i="0" dirty="0">
                <a:solidFill>
                  <a:srgbClr val="2021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26" tooltip="IPad (2018)"/>
              </a:rPr>
              <a:t>iPad (6th generation)</a:t>
            </a:r>
            <a:r>
              <a:rPr lang="en-US" sz="1600" b="0" i="0" dirty="0">
                <a:solidFill>
                  <a:srgbClr val="202122"/>
                </a:solidFill>
                <a:effectLst/>
                <a:latin typeface="Arial" panose="020B0604020202020204" pitchFamily="34" charset="0"/>
              </a:rPr>
              <a:t>, and </a:t>
            </a:r>
            <a:r>
              <a:rPr lang="en-US" sz="1600" b="0" i="0" u="none" strike="noStrike" dirty="0">
                <a:solidFill>
                  <a:srgbClr val="0B0080"/>
                </a:solidFill>
                <a:effectLst/>
                <a:latin typeface="Arial" panose="020B0604020202020204" pitchFamily="34" charset="0"/>
                <a:hlinkClick r:id="rId27" tooltip="IPad Mini (5th generation)"/>
              </a:rPr>
              <a:t>iPad Mini (5th generation)</a:t>
            </a:r>
            <a:r>
              <a:rPr lang="en-US" sz="1600" b="0" i="0" dirty="0">
                <a:solidFill>
                  <a:srgbClr val="202122"/>
                </a:solidFill>
                <a:effectLst/>
                <a:latin typeface="Arial" panose="020B0604020202020204" pitchFamily="34" charset="0"/>
              </a:rPr>
              <a:t> onwards are fully supported. iOS 13 brought support for the </a:t>
            </a:r>
            <a:r>
              <a:rPr lang="en-US" sz="1600" b="0" i="0" u="none" strike="noStrike" dirty="0">
                <a:solidFill>
                  <a:srgbClr val="0B0080"/>
                </a:solidFill>
                <a:effectLst/>
                <a:latin typeface="Arial" panose="020B0604020202020204" pitchFamily="34" charset="0"/>
                <a:hlinkClick r:id="rId28" tooltip="IPhone 11"/>
              </a:rPr>
              <a:t>iPhone 11</a:t>
            </a:r>
            <a:r>
              <a:rPr lang="en-US" sz="1600" b="0" i="0" dirty="0">
                <a:solidFill>
                  <a:srgbClr val="202122"/>
                </a:solidFill>
                <a:effectLst/>
                <a:latin typeface="Arial" panose="020B0604020202020204" pitchFamily="34" charset="0"/>
              </a:rPr>
              <a:t> and </a:t>
            </a:r>
            <a:r>
              <a:rPr lang="en-US" sz="1600" b="0" i="0" u="none" strike="noStrike" dirty="0">
                <a:solidFill>
                  <a:srgbClr val="0B0080"/>
                </a:solidFill>
                <a:effectLst/>
                <a:latin typeface="Arial" panose="020B0604020202020204" pitchFamily="34" charset="0"/>
                <a:hlinkClick r:id="rId29" tooltip="IPhone 11 Pro"/>
              </a:rPr>
              <a:t>iPhone 11 Pro / Pro Max</a:t>
            </a:r>
            <a:r>
              <a:rPr lang="en-US" sz="1600" b="0" i="0" dirty="0">
                <a:solidFill>
                  <a:srgbClr val="2021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30" tooltip="IPhone SE (2nd generation)"/>
              </a:rPr>
              <a:t>second-generation iPhone SE</a:t>
            </a:r>
            <a:r>
              <a:rPr lang="en-US" sz="1600" b="0" i="0" dirty="0">
                <a:solidFill>
                  <a:srgbClr val="202122"/>
                </a:solidFill>
                <a:effectLst/>
                <a:latin typeface="Arial" panose="020B0604020202020204" pitchFamily="34" charset="0"/>
              </a:rPr>
              <a:t>, and </a:t>
            </a:r>
            <a:r>
              <a:rPr lang="en-US" sz="1600" b="0" i="0" u="none" strike="noStrike" dirty="0" err="1">
                <a:solidFill>
                  <a:srgbClr val="0B0080"/>
                </a:solidFill>
                <a:effectLst/>
                <a:latin typeface="Arial" panose="020B0604020202020204" pitchFamily="34" charset="0"/>
                <a:hlinkClick r:id="rId6" tooltip="IPadOS 13"/>
              </a:rPr>
              <a:t>iPadOS</a:t>
            </a:r>
            <a:r>
              <a:rPr lang="en-US" sz="1600" b="0" i="0" u="none" strike="noStrike" dirty="0">
                <a:solidFill>
                  <a:srgbClr val="0B0080"/>
                </a:solidFill>
                <a:effectLst/>
                <a:latin typeface="Arial" panose="020B0604020202020204" pitchFamily="34" charset="0"/>
                <a:hlinkClick r:id="rId6" tooltip="IPadOS 13"/>
              </a:rPr>
              <a:t> 13</a:t>
            </a:r>
            <a:r>
              <a:rPr lang="en-US" sz="1600" b="0" i="0" dirty="0">
                <a:solidFill>
                  <a:srgbClr val="202122"/>
                </a:solidFill>
                <a:effectLst/>
                <a:latin typeface="Arial" panose="020B0604020202020204" pitchFamily="34" charset="0"/>
              </a:rPr>
              <a:t> brought support for the </a:t>
            </a:r>
            <a:r>
              <a:rPr lang="en-US" sz="1600" b="0" i="0" u="none" strike="noStrike" dirty="0">
                <a:solidFill>
                  <a:srgbClr val="0B0080"/>
                </a:solidFill>
                <a:effectLst/>
                <a:latin typeface="Arial" panose="020B0604020202020204" pitchFamily="34" charset="0"/>
                <a:hlinkClick r:id="rId31" tooltip="IPad (2019)"/>
              </a:rPr>
              <a:t>iPad (7th generation)</a:t>
            </a:r>
            <a:r>
              <a:rPr lang="en-US" sz="1600" b="0" i="0" dirty="0">
                <a:solidFill>
                  <a:srgbClr val="202122"/>
                </a:solidFill>
                <a:effectLst/>
                <a:latin typeface="Arial" panose="020B0604020202020204" pitchFamily="34" charset="0"/>
              </a:rPr>
              <a:t>, the </a:t>
            </a:r>
            <a:r>
              <a:rPr lang="en-US" sz="1600" b="0" i="0" u="none" strike="noStrike" dirty="0">
                <a:solidFill>
                  <a:srgbClr val="0B0080"/>
                </a:solidFill>
                <a:effectLst/>
                <a:latin typeface="Arial" panose="020B0604020202020204" pitchFamily="34" charset="0"/>
                <a:hlinkClick r:id="rId22" tooltip="IPad Pro"/>
              </a:rPr>
              <a:t>iPad Pro</a:t>
            </a:r>
            <a:r>
              <a:rPr lang="en-US" sz="1600" b="0" i="0" dirty="0">
                <a:solidFill>
                  <a:srgbClr val="202122"/>
                </a:solidFill>
                <a:effectLst/>
                <a:latin typeface="Arial" panose="020B0604020202020204" pitchFamily="34" charset="0"/>
              </a:rPr>
              <a:t> (12.9-inch, 4th generation) and the iPad Pro (11-inch, 2nd generation).</a:t>
            </a:r>
            <a:endParaRPr sz="1050" dirty="0"/>
          </a:p>
        </p:txBody>
      </p:sp>
    </p:spTree>
    <p:extLst>
      <p:ext uri="{BB962C8B-B14F-4D97-AF65-F5344CB8AC3E}">
        <p14:creationId xmlns:p14="http://schemas.microsoft.com/office/powerpoint/2010/main" val="657575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06647" y="305911"/>
            <a:ext cx="4833027" cy="452261"/>
          </a:xfrm>
          <a:prstGeom prst="rect">
            <a:avLst/>
          </a:prstGeom>
        </p:spPr>
        <p:txBody>
          <a:bodyPr spcFirstLastPara="1" vert="horz" wrap="square" lIns="0" tIns="8467" rIns="0" bIns="0" rtlCol="0" anchor="ctr" anchorCtr="0">
            <a:spAutoFit/>
          </a:bodyPr>
          <a:lstStyle/>
          <a:p>
            <a:pPr marL="8467">
              <a:spcBef>
                <a:spcPts val="67"/>
              </a:spcBef>
              <a:tabLst>
                <a:tab pos="817074" algn="l"/>
                <a:tab pos="2746723" algn="l"/>
              </a:tabLst>
            </a:pPr>
            <a:r>
              <a:rPr dirty="0"/>
              <a:t>i</a:t>
            </a:r>
            <a:r>
              <a:rPr spc="-277" dirty="0"/>
              <a:t> </a:t>
            </a:r>
            <a:r>
              <a:rPr dirty="0"/>
              <a:t>O</a:t>
            </a:r>
            <a:r>
              <a:rPr spc="-277" dirty="0"/>
              <a:t> </a:t>
            </a:r>
            <a:r>
              <a:rPr dirty="0"/>
              <a:t>S	</a:t>
            </a:r>
            <a:r>
              <a:rPr spc="-93" dirty="0"/>
              <a:t>1</a:t>
            </a:r>
            <a:r>
              <a:rPr lang="en-US" spc="-93" dirty="0"/>
              <a:t>4 </a:t>
            </a:r>
            <a:r>
              <a:rPr spc="-93" dirty="0"/>
              <a:t>(</a:t>
            </a:r>
            <a:r>
              <a:rPr spc="-383" dirty="0"/>
              <a:t> </a:t>
            </a:r>
            <a:r>
              <a:rPr dirty="0" err="1"/>
              <a:t>i</a:t>
            </a:r>
            <a:r>
              <a:rPr spc="-387" dirty="0"/>
              <a:t> </a:t>
            </a:r>
            <a:r>
              <a:rPr spc="233" dirty="0"/>
              <a:t>Phone</a:t>
            </a:r>
            <a:r>
              <a:rPr lang="en-US" spc="233" dirty="0"/>
              <a:t> </a:t>
            </a:r>
            <a:r>
              <a:rPr dirty="0"/>
              <a:t>OS</a:t>
            </a:r>
            <a:r>
              <a:rPr spc="-143" dirty="0"/>
              <a:t> </a:t>
            </a:r>
            <a:r>
              <a:rPr spc="-153" dirty="0"/>
              <a:t>1</a:t>
            </a:r>
            <a:r>
              <a:rPr lang="en-US" spc="-153" dirty="0"/>
              <a:t>4</a:t>
            </a:r>
            <a:r>
              <a:rPr spc="-153" dirty="0"/>
              <a:t>)</a:t>
            </a:r>
          </a:p>
        </p:txBody>
      </p:sp>
      <p:sp>
        <p:nvSpPr>
          <p:cNvPr id="3" name="object 3"/>
          <p:cNvSpPr txBox="1"/>
          <p:nvPr/>
        </p:nvSpPr>
        <p:spPr>
          <a:xfrm>
            <a:off x="787400" y="1207364"/>
            <a:ext cx="10033000" cy="4800011"/>
          </a:xfrm>
          <a:prstGeom prst="rect">
            <a:avLst/>
          </a:prstGeom>
        </p:spPr>
        <p:txBody>
          <a:bodyPr vert="horz" wrap="square" lIns="0" tIns="8043" rIns="0" bIns="0" rtlCol="0">
            <a:spAutoFit/>
          </a:bodyPr>
          <a:lstStyle/>
          <a:p>
            <a:pPr marL="8044" marR="3387" indent="1270">
              <a:lnSpc>
                <a:spcPct val="115999"/>
              </a:lnSpc>
              <a:spcBef>
                <a:spcPts val="63"/>
              </a:spcBef>
            </a:pPr>
            <a:r>
              <a:rPr lang="en-US" sz="1800" b="0" i="0" dirty="0">
                <a:solidFill>
                  <a:srgbClr val="202122"/>
                </a:solidFill>
                <a:effectLst/>
                <a:latin typeface="Arial" panose="020B0604020202020204" pitchFamily="34" charset="0"/>
              </a:rPr>
              <a:t>Apple announced </a:t>
            </a:r>
            <a:r>
              <a:rPr lang="en-US" sz="1800" b="0" i="0" u="none" strike="noStrike" dirty="0">
                <a:solidFill>
                  <a:srgbClr val="0B0080"/>
                </a:solidFill>
                <a:effectLst/>
                <a:latin typeface="Arial" panose="020B0604020202020204" pitchFamily="34" charset="0"/>
                <a:hlinkClick r:id="rId2" tooltip="IOS 14"/>
              </a:rPr>
              <a:t>iOS 14</a:t>
            </a:r>
            <a:r>
              <a:rPr lang="en-US" sz="1800" b="0" i="0" dirty="0">
                <a:solidFill>
                  <a:srgbClr val="202122"/>
                </a:solidFill>
                <a:effectLst/>
                <a:latin typeface="Arial" panose="020B0604020202020204" pitchFamily="34" charset="0"/>
              </a:rPr>
              <a:t> and </a:t>
            </a:r>
            <a:r>
              <a:rPr lang="en-US" sz="1800" b="0" i="0" u="none" strike="noStrike" dirty="0" err="1">
                <a:solidFill>
                  <a:srgbClr val="0B0080"/>
                </a:solidFill>
                <a:effectLst/>
                <a:latin typeface="Arial" panose="020B0604020202020204" pitchFamily="34" charset="0"/>
                <a:hlinkClick r:id="rId3" tooltip="IPadOS 14"/>
              </a:rPr>
              <a:t>iPadOS</a:t>
            </a:r>
            <a:r>
              <a:rPr lang="en-US" sz="1800" b="0" i="0" u="none" strike="noStrike" dirty="0">
                <a:solidFill>
                  <a:srgbClr val="0B0080"/>
                </a:solidFill>
                <a:effectLst/>
                <a:latin typeface="Arial" panose="020B0604020202020204" pitchFamily="34" charset="0"/>
                <a:hlinkClick r:id="rId3" tooltip="IPadOS 14"/>
              </a:rPr>
              <a:t> 14</a:t>
            </a:r>
            <a:r>
              <a:rPr lang="en-US" sz="1800" b="0" i="0" dirty="0">
                <a:solidFill>
                  <a:srgbClr val="202122"/>
                </a:solidFill>
                <a:effectLst/>
                <a:latin typeface="Arial" panose="020B0604020202020204" pitchFamily="34" charset="0"/>
              </a:rPr>
              <a:t> on June 22, 2020 at its annual </a:t>
            </a:r>
            <a:r>
              <a:rPr lang="en-US" sz="1800" b="0" i="0" u="none" strike="noStrike" dirty="0">
                <a:solidFill>
                  <a:srgbClr val="0B0080"/>
                </a:solidFill>
                <a:effectLst/>
                <a:latin typeface="Arial" panose="020B0604020202020204" pitchFamily="34" charset="0"/>
                <a:hlinkClick r:id="rId4" tooltip="Apple Worldwide Developers Conference"/>
              </a:rPr>
              <a:t>WWDC 2020</a:t>
            </a:r>
            <a:r>
              <a:rPr lang="en-US" sz="1800" b="0" i="0" dirty="0">
                <a:solidFill>
                  <a:srgbClr val="202122"/>
                </a:solidFill>
                <a:effectLst/>
                <a:latin typeface="Arial" panose="020B0604020202020204" pitchFamily="34" charset="0"/>
              </a:rPr>
              <a:t> event, with a developer beta released on the same day and a public beta released on July 9, 2020.</a:t>
            </a:r>
            <a:r>
              <a:rPr lang="en-US" sz="1800" b="0" i="0" u="none" strike="noStrike" baseline="30000" dirty="0">
                <a:solidFill>
                  <a:srgbClr val="0B0080"/>
                </a:solidFill>
                <a:effectLst/>
                <a:latin typeface="Arial" panose="020B0604020202020204" pitchFamily="34" charset="0"/>
                <a:hlinkClick r:id="rId5"/>
              </a:rPr>
              <a:t>[162]</a:t>
            </a:r>
            <a:r>
              <a:rPr lang="en-US" sz="1800" b="0" i="0" dirty="0">
                <a:solidFill>
                  <a:srgbClr val="202122"/>
                </a:solidFill>
                <a:effectLst/>
                <a:latin typeface="Arial" panose="020B0604020202020204" pitchFamily="34" charset="0"/>
              </a:rPr>
              <a:t> iOS 14 and </a:t>
            </a:r>
            <a:r>
              <a:rPr lang="en-US" sz="1800" b="0" i="0" dirty="0" err="1">
                <a:solidFill>
                  <a:srgbClr val="202122"/>
                </a:solidFill>
                <a:effectLst/>
                <a:latin typeface="Arial" panose="020B0604020202020204" pitchFamily="34" charset="0"/>
              </a:rPr>
              <a:t>iPadOS</a:t>
            </a:r>
            <a:r>
              <a:rPr lang="en-US" sz="1800" b="0" i="0" dirty="0">
                <a:solidFill>
                  <a:srgbClr val="202122"/>
                </a:solidFill>
                <a:effectLst/>
                <a:latin typeface="Arial" panose="020B0604020202020204" pitchFamily="34" charset="0"/>
              </a:rPr>
              <a:t> 14 were released on September 16, 2020. All devices that supported iOS 13 also support iOS 14. This makes the iPad Air 2 the first device to support seven versions of iOS and </a:t>
            </a:r>
            <a:r>
              <a:rPr lang="en-US" sz="1800" b="0" i="0" dirty="0" err="1">
                <a:solidFill>
                  <a:srgbClr val="202122"/>
                </a:solidFill>
                <a:effectLst/>
                <a:latin typeface="Arial" panose="020B0604020202020204" pitchFamily="34" charset="0"/>
              </a:rPr>
              <a:t>iPadOS</a:t>
            </a:r>
            <a:r>
              <a:rPr lang="en-US" sz="1800" b="0" i="0" dirty="0">
                <a:solidFill>
                  <a:srgbClr val="202122"/>
                </a:solidFill>
                <a:effectLst/>
                <a:latin typeface="Arial" panose="020B0604020202020204" pitchFamily="34" charset="0"/>
              </a:rPr>
              <a:t>, from iOS 8 to </a:t>
            </a:r>
            <a:r>
              <a:rPr lang="en-US" sz="1800" b="0" i="0" dirty="0" err="1">
                <a:solidFill>
                  <a:srgbClr val="202122"/>
                </a:solidFill>
                <a:effectLst/>
                <a:latin typeface="Arial" panose="020B0604020202020204" pitchFamily="34" charset="0"/>
              </a:rPr>
              <a:t>iPadOS</a:t>
            </a:r>
            <a:r>
              <a:rPr lang="en-US" sz="1800" b="0" i="0" dirty="0">
                <a:solidFill>
                  <a:srgbClr val="202122"/>
                </a:solidFill>
                <a:effectLst/>
                <a:latin typeface="Arial" panose="020B0604020202020204" pitchFamily="34" charset="0"/>
              </a:rPr>
              <a:t> 14. Some new features introduced in iOS 14 and </a:t>
            </a:r>
            <a:r>
              <a:rPr lang="en-US" sz="1800" b="0" i="0" dirty="0" err="1">
                <a:solidFill>
                  <a:srgbClr val="202122"/>
                </a:solidFill>
                <a:effectLst/>
                <a:latin typeface="Arial" panose="020B0604020202020204" pitchFamily="34" charset="0"/>
              </a:rPr>
              <a:t>iPadOS</a:t>
            </a:r>
            <a:r>
              <a:rPr lang="en-US" sz="1800" b="0" i="0" dirty="0">
                <a:solidFill>
                  <a:srgbClr val="202122"/>
                </a:solidFill>
                <a:effectLst/>
                <a:latin typeface="Arial" panose="020B0604020202020204" pitchFamily="34" charset="0"/>
              </a:rPr>
              <a:t> 14 include redesigned widgets that can now be placed directly on the </a:t>
            </a:r>
            <a:r>
              <a:rPr lang="en-US" sz="1800" b="0" i="0" dirty="0" err="1">
                <a:solidFill>
                  <a:srgbClr val="202122"/>
                </a:solidFill>
                <a:effectLst/>
                <a:latin typeface="Arial" panose="020B0604020202020204" pitchFamily="34" charset="0"/>
              </a:rPr>
              <a:t>homescreen</a:t>
            </a:r>
            <a:r>
              <a:rPr lang="en-US" sz="1800" b="0" i="0" dirty="0">
                <a:solidFill>
                  <a:srgbClr val="202122"/>
                </a:solidFill>
                <a:effectLst/>
                <a:latin typeface="Arial" panose="020B0604020202020204" pitchFamily="34" charset="0"/>
              </a:rPr>
              <a:t>, along with the App Library, which automatically categorizes apps into one page, Picture in Picture in iPhone and iPod touch, and the </a:t>
            </a:r>
            <a:r>
              <a:rPr lang="en-US" sz="1800" b="0" i="0" dirty="0" err="1">
                <a:solidFill>
                  <a:srgbClr val="202122"/>
                </a:solidFill>
                <a:effectLst/>
                <a:latin typeface="Arial" panose="020B0604020202020204" pitchFamily="34" charset="0"/>
              </a:rPr>
              <a:t>CarKey</a:t>
            </a:r>
            <a:r>
              <a:rPr lang="en-US" sz="1800" b="0" i="0" dirty="0">
                <a:solidFill>
                  <a:srgbClr val="202122"/>
                </a:solidFill>
                <a:effectLst/>
                <a:latin typeface="Arial" panose="020B0604020202020204" pitchFamily="34" charset="0"/>
              </a:rPr>
              <a:t> technology to unlock and start a car with NFC. iOS and </a:t>
            </a:r>
            <a:r>
              <a:rPr lang="en-US" sz="1800" b="0" i="0" dirty="0" err="1">
                <a:solidFill>
                  <a:srgbClr val="202122"/>
                </a:solidFill>
                <a:effectLst/>
                <a:latin typeface="Arial" panose="020B0604020202020204" pitchFamily="34" charset="0"/>
              </a:rPr>
              <a:t>iPadOS</a:t>
            </a:r>
            <a:r>
              <a:rPr lang="en-US" sz="1800" b="0" i="0" dirty="0">
                <a:solidFill>
                  <a:srgbClr val="202122"/>
                </a:solidFill>
                <a:effectLst/>
                <a:latin typeface="Arial" panose="020B0604020202020204" pitchFamily="34" charset="0"/>
              </a:rPr>
              <a:t> 14 also allow the user to have incoming calls shown in banners rather than taking up the whole screen (the latter view is still available as an optional function).</a:t>
            </a:r>
            <a:r>
              <a:rPr lang="en-US" sz="1800" b="0" i="0" u="none" strike="noStrike" baseline="30000" dirty="0">
                <a:solidFill>
                  <a:srgbClr val="0B0080"/>
                </a:solidFill>
                <a:effectLst/>
                <a:latin typeface="Arial" panose="020B0604020202020204" pitchFamily="34" charset="0"/>
                <a:hlinkClick r:id="rId6"/>
              </a:rPr>
              <a:t>[163]</a:t>
            </a:r>
            <a:r>
              <a:rPr lang="en-US" sz="1800" b="0" i="0" dirty="0">
                <a:solidFill>
                  <a:srgbClr val="202122"/>
                </a:solidFill>
                <a:effectLst/>
                <a:latin typeface="Arial" panose="020B0604020202020204" pitchFamily="34" charset="0"/>
              </a:rPr>
              <a:t> iOS 14 and </a:t>
            </a:r>
            <a:r>
              <a:rPr lang="en-US" sz="1800" b="0" i="0" dirty="0" err="1">
                <a:solidFill>
                  <a:srgbClr val="202122"/>
                </a:solidFill>
                <a:effectLst/>
                <a:latin typeface="Arial" panose="020B0604020202020204" pitchFamily="34" charset="0"/>
              </a:rPr>
              <a:t>iPadOS</a:t>
            </a:r>
            <a:r>
              <a:rPr lang="en-US" sz="1800" b="0" i="0" dirty="0">
                <a:solidFill>
                  <a:srgbClr val="202122"/>
                </a:solidFill>
                <a:effectLst/>
                <a:latin typeface="Arial" panose="020B0604020202020204" pitchFamily="34" charset="0"/>
              </a:rPr>
              <a:t> 14 have limited support on devices with an A8, A8X, A9 or A9X chip: the iPhone 6S, the iPhone 6S Plus, the first generation iPhone SE, the iPad Air 2, the iPad Mini 4, the 5th generation iPad and the first generation iPad Pros. Devices from the </a:t>
            </a:r>
            <a:r>
              <a:rPr lang="en-US" sz="1800" b="0" i="0" u="none" strike="noStrike" dirty="0">
                <a:solidFill>
                  <a:srgbClr val="0B0080"/>
                </a:solidFill>
                <a:effectLst/>
                <a:latin typeface="Arial" panose="020B0604020202020204" pitchFamily="34" charset="0"/>
                <a:hlinkClick r:id="rId7" tooltip="IPhone 7"/>
              </a:rPr>
              <a:t>iPhone 7/7 Plus</a:t>
            </a:r>
            <a:r>
              <a:rPr lang="en-US" sz="1800" b="0" i="0" dirty="0">
                <a:solidFill>
                  <a:srgbClr val="202122"/>
                </a:solidFill>
                <a:effectLst/>
                <a:latin typeface="Arial" panose="020B0604020202020204" pitchFamily="34" charset="0"/>
              </a:rPr>
              <a:t> onwards, the </a:t>
            </a:r>
            <a:r>
              <a:rPr lang="en-US" sz="1800" b="0" i="0" u="none" strike="noStrike" dirty="0">
                <a:solidFill>
                  <a:srgbClr val="0B0080"/>
                </a:solidFill>
                <a:effectLst/>
                <a:latin typeface="Arial" panose="020B0604020202020204" pitchFamily="34" charset="0"/>
                <a:hlinkClick r:id="rId8" tooltip="IPod Touch (7th generation)"/>
              </a:rPr>
              <a:t>iPod Touch (7th generation)</a:t>
            </a:r>
            <a:r>
              <a:rPr lang="en-US" sz="1800" b="0" i="0" dirty="0">
                <a:solidFill>
                  <a:srgbClr val="202122"/>
                </a:solidFill>
                <a:effectLst/>
                <a:latin typeface="Arial" panose="020B0604020202020204" pitchFamily="34" charset="0"/>
              </a:rPr>
              <a:t>, the </a:t>
            </a:r>
            <a:r>
              <a:rPr lang="en-US" sz="1800" b="0" i="0" u="none" strike="noStrike" dirty="0">
                <a:solidFill>
                  <a:srgbClr val="0B0080"/>
                </a:solidFill>
                <a:effectLst/>
                <a:latin typeface="Arial" panose="020B0604020202020204" pitchFamily="34" charset="0"/>
                <a:hlinkClick r:id="rId9" tooltip="IPad Pro (2nd generation)"/>
              </a:rPr>
              <a:t>iPad Pro (2nd generation)</a:t>
            </a:r>
            <a:r>
              <a:rPr lang="en-US" sz="1800" b="0" i="0" dirty="0">
                <a:solidFill>
                  <a:srgbClr val="202122"/>
                </a:solidFill>
                <a:effectLst/>
                <a:latin typeface="Arial" panose="020B0604020202020204" pitchFamily="34" charset="0"/>
              </a:rPr>
              <a:t>, </a:t>
            </a:r>
            <a:r>
              <a:rPr lang="en-US" sz="1800" b="0" i="0" u="none" strike="noStrike" dirty="0">
                <a:solidFill>
                  <a:srgbClr val="0B0080"/>
                </a:solidFill>
                <a:effectLst/>
                <a:latin typeface="Arial" panose="020B0604020202020204" pitchFamily="34" charset="0"/>
                <a:hlinkClick r:id="rId10" tooltip="IPad (2018)"/>
              </a:rPr>
              <a:t>iPad (6th generation)</a:t>
            </a:r>
            <a:r>
              <a:rPr lang="en-US" sz="1800" b="0" i="0" dirty="0">
                <a:solidFill>
                  <a:srgbClr val="202122"/>
                </a:solidFill>
                <a:effectLst/>
                <a:latin typeface="Arial" panose="020B0604020202020204" pitchFamily="34" charset="0"/>
              </a:rPr>
              <a:t>, </a:t>
            </a:r>
            <a:r>
              <a:rPr lang="en-US" sz="1800" b="0" i="0" u="none" strike="noStrike" dirty="0">
                <a:solidFill>
                  <a:srgbClr val="0B0080"/>
                </a:solidFill>
                <a:effectLst/>
                <a:latin typeface="Arial" panose="020B0604020202020204" pitchFamily="34" charset="0"/>
                <a:hlinkClick r:id="rId11" tooltip="IPad Air (2019)"/>
              </a:rPr>
              <a:t>iPad Air (3rd generation)</a:t>
            </a:r>
            <a:r>
              <a:rPr lang="en-US" sz="1800" b="0" i="0" dirty="0">
                <a:solidFill>
                  <a:srgbClr val="202122"/>
                </a:solidFill>
                <a:effectLst/>
                <a:latin typeface="Arial" panose="020B0604020202020204" pitchFamily="34" charset="0"/>
              </a:rPr>
              <a:t> and </a:t>
            </a:r>
            <a:r>
              <a:rPr lang="en-US" sz="1800" b="0" i="0" u="none" strike="noStrike" dirty="0">
                <a:solidFill>
                  <a:srgbClr val="0B0080"/>
                </a:solidFill>
                <a:effectLst/>
                <a:latin typeface="Arial" panose="020B0604020202020204" pitchFamily="34" charset="0"/>
                <a:hlinkClick r:id="rId12" tooltip="IPad Mini (5th generation)"/>
              </a:rPr>
              <a:t>iPad Mini (5th generation)</a:t>
            </a:r>
            <a:r>
              <a:rPr lang="en-US" sz="1800" b="0" i="0" dirty="0">
                <a:solidFill>
                  <a:srgbClr val="202122"/>
                </a:solidFill>
                <a:effectLst/>
                <a:latin typeface="Arial" panose="020B0604020202020204" pitchFamily="34" charset="0"/>
              </a:rPr>
              <a:t> onwards are fully supported.</a:t>
            </a:r>
            <a:endParaRPr lang="en-US" sz="1000" dirty="0"/>
          </a:p>
        </p:txBody>
      </p:sp>
    </p:spTree>
    <p:extLst>
      <p:ext uri="{BB962C8B-B14F-4D97-AF65-F5344CB8AC3E}">
        <p14:creationId xmlns:p14="http://schemas.microsoft.com/office/powerpoint/2010/main" val="1878229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25888" y="1379721"/>
            <a:ext cx="8632512" cy="4098558"/>
          </a:xfrm>
          <a:prstGeom prst="rect">
            <a:avLst/>
          </a:prstGeom>
        </p:spPr>
        <p:txBody>
          <a:bodyPr vert="horz" wrap="square" lIns="0" tIns="0" rIns="0" bIns="0" rtlCol="0">
            <a:spAutoFit/>
          </a:bodyPr>
          <a:lstStyle/>
          <a:p>
            <a:pPr marL="355600" indent="-342900">
              <a:buClr>
                <a:srgbClr val="330066"/>
              </a:buClr>
              <a:buSzPct val="88888"/>
              <a:buAutoNum type="arabicPeriod"/>
              <a:tabLst>
                <a:tab pos="356235" algn="l"/>
              </a:tabLst>
            </a:pPr>
            <a:r>
              <a:rPr lang="en-US" sz="2400" b="1" dirty="0">
                <a:solidFill>
                  <a:srgbClr val="333399"/>
                </a:solidFill>
              </a:rPr>
              <a:t>Introduction</a:t>
            </a:r>
            <a:endParaRPr sz="3200" dirty="0"/>
          </a:p>
          <a:p>
            <a:pPr marL="812800" lvl="1" indent="-342900">
              <a:spcBef>
                <a:spcPts val="990"/>
              </a:spcBef>
              <a:buFont typeface="Times New Roman"/>
              <a:buChar char="●"/>
              <a:tabLst>
                <a:tab pos="813435" algn="l"/>
              </a:tabLst>
            </a:pPr>
            <a:r>
              <a:rPr lang="en-US" sz="2800" spc="-5" dirty="0">
                <a:solidFill>
                  <a:srgbClr val="333399"/>
                </a:solidFill>
              </a:rPr>
              <a:t>iOS History</a:t>
            </a:r>
            <a:endParaRPr sz="2800" dirty="0"/>
          </a:p>
          <a:p>
            <a:pPr marL="812800" lvl="1" indent="-342900">
              <a:spcBef>
                <a:spcPts val="960"/>
              </a:spcBef>
              <a:buFont typeface="Times New Roman"/>
              <a:buChar char="●"/>
              <a:tabLst>
                <a:tab pos="813435" algn="l"/>
              </a:tabLst>
            </a:pPr>
            <a:r>
              <a:rPr lang="en-US" sz="2800" spc="-5" dirty="0">
                <a:solidFill>
                  <a:srgbClr val="333399"/>
                </a:solidFill>
              </a:rPr>
              <a:t>iOS</a:t>
            </a:r>
            <a:r>
              <a:rPr sz="2800" spc="-5" dirty="0">
                <a:solidFill>
                  <a:srgbClr val="333399"/>
                </a:solidFill>
              </a:rPr>
              <a:t> </a:t>
            </a:r>
            <a:r>
              <a:rPr lang="en-US" sz="2800" dirty="0">
                <a:solidFill>
                  <a:srgbClr val="333399"/>
                </a:solidFill>
              </a:rPr>
              <a:t>and Ecosystem</a:t>
            </a:r>
            <a:endParaRPr sz="2800" dirty="0">
              <a:latin typeface="Times New Roman"/>
              <a:cs typeface="Times New Roman"/>
            </a:endParaRPr>
          </a:p>
          <a:p>
            <a:pPr marL="355600" indent="-342900">
              <a:spcBef>
                <a:spcPts val="1365"/>
              </a:spcBef>
              <a:buClr>
                <a:srgbClr val="330066"/>
              </a:buClr>
              <a:buSzPct val="88888"/>
              <a:buAutoNum type="arabicPeriod"/>
              <a:tabLst>
                <a:tab pos="356235" algn="l"/>
              </a:tabLst>
            </a:pPr>
            <a:r>
              <a:rPr lang="en-US" sz="3200" b="1" spc="-10" dirty="0">
                <a:solidFill>
                  <a:srgbClr val="969696"/>
                </a:solidFill>
              </a:rPr>
              <a:t> iOS Architecture</a:t>
            </a:r>
            <a:endParaRPr sz="3200" dirty="0">
              <a:latin typeface="Times New Roman"/>
              <a:cs typeface="Times New Roman"/>
            </a:endParaRPr>
          </a:p>
          <a:p>
            <a:pPr marL="355600" indent="-342900">
              <a:spcBef>
                <a:spcPts val="1170"/>
              </a:spcBef>
              <a:buClr>
                <a:srgbClr val="330066"/>
              </a:buClr>
              <a:buSzPct val="88888"/>
              <a:buAutoNum type="arabicPeriod"/>
              <a:tabLst>
                <a:tab pos="356235" algn="l"/>
              </a:tabLst>
            </a:pPr>
            <a:r>
              <a:rPr lang="en-US" sz="3200" b="1" spc="-10" dirty="0">
                <a:solidFill>
                  <a:srgbClr val="969696"/>
                </a:solidFill>
              </a:rPr>
              <a:t> iOS Application Development</a:t>
            </a:r>
            <a:endParaRPr sz="3200" dirty="0">
              <a:latin typeface="Times New Roman"/>
              <a:cs typeface="Times New Roman"/>
            </a:endParaRPr>
          </a:p>
          <a:p>
            <a:pPr marL="355600" indent="-342900">
              <a:spcBef>
                <a:spcPts val="1170"/>
              </a:spcBef>
              <a:buClr>
                <a:srgbClr val="330066"/>
              </a:buClr>
              <a:buSzPct val="88888"/>
              <a:buAutoNum type="arabicPeriod"/>
              <a:tabLst>
                <a:tab pos="356235" algn="l"/>
              </a:tabLst>
            </a:pPr>
            <a:r>
              <a:rPr lang="en-US" sz="3200" b="1" dirty="0">
                <a:solidFill>
                  <a:srgbClr val="969696"/>
                </a:solidFill>
              </a:rPr>
              <a:t> Hello World</a:t>
            </a:r>
          </a:p>
          <a:p>
            <a:pPr marL="355600" indent="-342900">
              <a:spcBef>
                <a:spcPts val="1170"/>
              </a:spcBef>
              <a:buClr>
                <a:srgbClr val="330066"/>
              </a:buClr>
              <a:buSzPct val="88888"/>
              <a:buAutoNum type="arabicPeriod"/>
              <a:tabLst>
                <a:tab pos="356235" algn="l"/>
              </a:tabLst>
            </a:pPr>
            <a:r>
              <a:rPr lang="en-US" sz="3200" b="1" dirty="0">
                <a:solidFill>
                  <a:srgbClr val="969696"/>
                </a:solidFill>
              </a:rPr>
              <a:t> Objective C, Swift</a:t>
            </a:r>
            <a:endParaRPr sz="4000" dirty="0"/>
          </a:p>
        </p:txBody>
      </p:sp>
      <p:sp>
        <p:nvSpPr>
          <p:cNvPr id="3" name="object 3"/>
          <p:cNvSpPr txBox="1">
            <a:spLocks noGrp="1"/>
          </p:cNvSpPr>
          <p:nvPr>
            <p:ph type="title"/>
          </p:nvPr>
        </p:nvSpPr>
        <p:spPr>
          <a:xfrm>
            <a:off x="793751" y="392324"/>
            <a:ext cx="9550400" cy="430887"/>
          </a:xfrm>
          <a:prstGeom prst="rect">
            <a:avLst/>
          </a:prstGeom>
        </p:spPr>
        <p:txBody>
          <a:bodyPr spcFirstLastPara="1" vert="horz" wrap="square" lIns="0" tIns="0" rIns="0" bIns="0" rtlCol="0" anchor="ctr" anchorCtr="0">
            <a:spAutoFit/>
          </a:bodyPr>
          <a:lstStyle/>
          <a:p>
            <a:pPr marL="12700"/>
            <a:r>
              <a:rPr lang="en-US" spc="-5" dirty="0"/>
              <a:t>Outline</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2</a:t>
            </a:fld>
            <a:endParaRPr spc="-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06647" y="305911"/>
            <a:ext cx="4833027" cy="452261"/>
          </a:xfrm>
          <a:prstGeom prst="rect">
            <a:avLst/>
          </a:prstGeom>
        </p:spPr>
        <p:txBody>
          <a:bodyPr spcFirstLastPara="1" vert="horz" wrap="square" lIns="0" tIns="8467" rIns="0" bIns="0" rtlCol="0" anchor="ctr" anchorCtr="0">
            <a:spAutoFit/>
          </a:bodyPr>
          <a:lstStyle/>
          <a:p>
            <a:pPr marL="8467">
              <a:spcBef>
                <a:spcPts val="67"/>
              </a:spcBef>
              <a:tabLst>
                <a:tab pos="817074" algn="l"/>
                <a:tab pos="2746723" algn="l"/>
              </a:tabLst>
            </a:pPr>
            <a:r>
              <a:rPr dirty="0"/>
              <a:t>i</a:t>
            </a:r>
            <a:r>
              <a:rPr spc="-277" dirty="0"/>
              <a:t> </a:t>
            </a:r>
            <a:r>
              <a:rPr dirty="0"/>
              <a:t>O</a:t>
            </a:r>
            <a:r>
              <a:rPr spc="-277" dirty="0"/>
              <a:t> </a:t>
            </a:r>
            <a:r>
              <a:rPr dirty="0"/>
              <a:t>S	</a:t>
            </a:r>
            <a:r>
              <a:rPr spc="-93" dirty="0"/>
              <a:t>1</a:t>
            </a:r>
            <a:r>
              <a:rPr lang="en-US" spc="-93" dirty="0"/>
              <a:t>4 </a:t>
            </a:r>
            <a:r>
              <a:rPr spc="-93" dirty="0"/>
              <a:t>(</a:t>
            </a:r>
            <a:r>
              <a:rPr spc="-383" dirty="0"/>
              <a:t> </a:t>
            </a:r>
            <a:r>
              <a:rPr dirty="0" err="1"/>
              <a:t>i</a:t>
            </a:r>
            <a:r>
              <a:rPr spc="-387" dirty="0"/>
              <a:t> </a:t>
            </a:r>
            <a:r>
              <a:rPr spc="233" dirty="0"/>
              <a:t>Phone</a:t>
            </a:r>
            <a:r>
              <a:rPr lang="en-US" spc="233" dirty="0"/>
              <a:t> </a:t>
            </a:r>
            <a:r>
              <a:rPr dirty="0"/>
              <a:t>OS</a:t>
            </a:r>
            <a:r>
              <a:rPr spc="-143" dirty="0"/>
              <a:t> </a:t>
            </a:r>
            <a:r>
              <a:rPr spc="-153" dirty="0"/>
              <a:t>1</a:t>
            </a:r>
            <a:r>
              <a:rPr lang="en-US" spc="-153" dirty="0"/>
              <a:t>4</a:t>
            </a:r>
            <a:r>
              <a:rPr spc="-153" dirty="0"/>
              <a:t>)</a:t>
            </a:r>
          </a:p>
        </p:txBody>
      </p:sp>
      <p:sp>
        <p:nvSpPr>
          <p:cNvPr id="3" name="object 3"/>
          <p:cNvSpPr txBox="1"/>
          <p:nvPr/>
        </p:nvSpPr>
        <p:spPr>
          <a:xfrm>
            <a:off x="787400" y="1207364"/>
            <a:ext cx="10033000" cy="4800011"/>
          </a:xfrm>
          <a:prstGeom prst="rect">
            <a:avLst/>
          </a:prstGeom>
        </p:spPr>
        <p:txBody>
          <a:bodyPr vert="horz" wrap="square" lIns="0" tIns="8043" rIns="0" bIns="0" rtlCol="0">
            <a:spAutoFit/>
          </a:bodyPr>
          <a:lstStyle/>
          <a:p>
            <a:pPr marL="8044" marR="3387" indent="1270">
              <a:lnSpc>
                <a:spcPct val="115999"/>
              </a:lnSpc>
              <a:spcBef>
                <a:spcPts val="63"/>
              </a:spcBef>
            </a:pPr>
            <a:r>
              <a:rPr lang="en-US" sz="1800" b="0" i="0" dirty="0">
                <a:solidFill>
                  <a:srgbClr val="202122"/>
                </a:solidFill>
                <a:effectLst/>
                <a:latin typeface="Arial" panose="020B0604020202020204" pitchFamily="34" charset="0"/>
              </a:rPr>
              <a:t>Apple announced </a:t>
            </a:r>
            <a:r>
              <a:rPr lang="en-US" sz="1800" b="0" i="0" u="none" strike="noStrike" dirty="0">
                <a:solidFill>
                  <a:srgbClr val="0B0080"/>
                </a:solidFill>
                <a:effectLst/>
                <a:latin typeface="Arial" panose="020B0604020202020204" pitchFamily="34" charset="0"/>
                <a:hlinkClick r:id="rId2" tooltip="IOS 14"/>
              </a:rPr>
              <a:t>iOS 14</a:t>
            </a:r>
            <a:r>
              <a:rPr lang="en-US" sz="1800" b="0" i="0" dirty="0">
                <a:solidFill>
                  <a:srgbClr val="202122"/>
                </a:solidFill>
                <a:effectLst/>
                <a:latin typeface="Arial" panose="020B0604020202020204" pitchFamily="34" charset="0"/>
              </a:rPr>
              <a:t> and </a:t>
            </a:r>
            <a:r>
              <a:rPr lang="en-US" sz="1800" b="0" i="0" u="none" strike="noStrike" dirty="0" err="1">
                <a:solidFill>
                  <a:srgbClr val="0B0080"/>
                </a:solidFill>
                <a:effectLst/>
                <a:latin typeface="Arial" panose="020B0604020202020204" pitchFamily="34" charset="0"/>
                <a:hlinkClick r:id="rId3" tooltip="IPadOS 14"/>
              </a:rPr>
              <a:t>iPadOS</a:t>
            </a:r>
            <a:r>
              <a:rPr lang="en-US" sz="1800" b="0" i="0" u="none" strike="noStrike" dirty="0">
                <a:solidFill>
                  <a:srgbClr val="0B0080"/>
                </a:solidFill>
                <a:effectLst/>
                <a:latin typeface="Arial" panose="020B0604020202020204" pitchFamily="34" charset="0"/>
                <a:hlinkClick r:id="rId3" tooltip="IPadOS 14"/>
              </a:rPr>
              <a:t> 14</a:t>
            </a:r>
            <a:r>
              <a:rPr lang="en-US" sz="1800" b="0" i="0" dirty="0">
                <a:solidFill>
                  <a:srgbClr val="202122"/>
                </a:solidFill>
                <a:effectLst/>
                <a:latin typeface="Arial" panose="020B0604020202020204" pitchFamily="34" charset="0"/>
              </a:rPr>
              <a:t> on June 22, 2020 at its annual </a:t>
            </a:r>
            <a:r>
              <a:rPr lang="en-US" sz="1800" b="0" i="0" u="none" strike="noStrike" dirty="0">
                <a:solidFill>
                  <a:srgbClr val="0B0080"/>
                </a:solidFill>
                <a:effectLst/>
                <a:latin typeface="Arial" panose="020B0604020202020204" pitchFamily="34" charset="0"/>
                <a:hlinkClick r:id="rId4" tooltip="Apple Worldwide Developers Conference"/>
              </a:rPr>
              <a:t>WWDC 2020</a:t>
            </a:r>
            <a:r>
              <a:rPr lang="en-US" sz="1800" b="0" i="0" dirty="0">
                <a:solidFill>
                  <a:srgbClr val="202122"/>
                </a:solidFill>
                <a:effectLst/>
                <a:latin typeface="Arial" panose="020B0604020202020204" pitchFamily="34" charset="0"/>
              </a:rPr>
              <a:t> event, with a developer beta released on the same day and a public beta released on July 9, 2020.</a:t>
            </a:r>
            <a:r>
              <a:rPr lang="en-US" sz="1800" b="0" i="0" u="none" strike="noStrike" baseline="30000" dirty="0">
                <a:solidFill>
                  <a:srgbClr val="0B0080"/>
                </a:solidFill>
                <a:effectLst/>
                <a:latin typeface="Arial" panose="020B0604020202020204" pitchFamily="34" charset="0"/>
                <a:hlinkClick r:id="rId5"/>
              </a:rPr>
              <a:t>[162]</a:t>
            </a:r>
            <a:r>
              <a:rPr lang="en-US" sz="1800" b="0" i="0" dirty="0">
                <a:solidFill>
                  <a:srgbClr val="202122"/>
                </a:solidFill>
                <a:effectLst/>
                <a:latin typeface="Arial" panose="020B0604020202020204" pitchFamily="34" charset="0"/>
              </a:rPr>
              <a:t> iOS 14 and </a:t>
            </a:r>
            <a:r>
              <a:rPr lang="en-US" sz="1800" b="0" i="0" dirty="0" err="1">
                <a:solidFill>
                  <a:srgbClr val="202122"/>
                </a:solidFill>
                <a:effectLst/>
                <a:latin typeface="Arial" panose="020B0604020202020204" pitchFamily="34" charset="0"/>
              </a:rPr>
              <a:t>iPadOS</a:t>
            </a:r>
            <a:r>
              <a:rPr lang="en-US" sz="1800" b="0" i="0" dirty="0">
                <a:solidFill>
                  <a:srgbClr val="202122"/>
                </a:solidFill>
                <a:effectLst/>
                <a:latin typeface="Arial" panose="020B0604020202020204" pitchFamily="34" charset="0"/>
              </a:rPr>
              <a:t> 14 were released on September 16, 2020. All devices that supported iOS 13 also support iOS 14. This makes the iPad Air 2 the first device to support seven versions of iOS and </a:t>
            </a:r>
            <a:r>
              <a:rPr lang="en-US" sz="1800" b="0" i="0" dirty="0" err="1">
                <a:solidFill>
                  <a:srgbClr val="202122"/>
                </a:solidFill>
                <a:effectLst/>
                <a:latin typeface="Arial" panose="020B0604020202020204" pitchFamily="34" charset="0"/>
              </a:rPr>
              <a:t>iPadOS</a:t>
            </a:r>
            <a:r>
              <a:rPr lang="en-US" sz="1800" b="0" i="0" dirty="0">
                <a:solidFill>
                  <a:srgbClr val="202122"/>
                </a:solidFill>
                <a:effectLst/>
                <a:latin typeface="Arial" panose="020B0604020202020204" pitchFamily="34" charset="0"/>
              </a:rPr>
              <a:t>, from iOS 8 to </a:t>
            </a:r>
            <a:r>
              <a:rPr lang="en-US" sz="1800" b="0" i="0" dirty="0" err="1">
                <a:solidFill>
                  <a:srgbClr val="202122"/>
                </a:solidFill>
                <a:effectLst/>
                <a:latin typeface="Arial" panose="020B0604020202020204" pitchFamily="34" charset="0"/>
              </a:rPr>
              <a:t>iPadOS</a:t>
            </a:r>
            <a:r>
              <a:rPr lang="en-US" sz="1800" b="0" i="0" dirty="0">
                <a:solidFill>
                  <a:srgbClr val="202122"/>
                </a:solidFill>
                <a:effectLst/>
                <a:latin typeface="Arial" panose="020B0604020202020204" pitchFamily="34" charset="0"/>
              </a:rPr>
              <a:t> 14. Some new features introduced in iOS 14 and </a:t>
            </a:r>
            <a:r>
              <a:rPr lang="en-US" sz="1800" b="0" i="0" dirty="0" err="1">
                <a:solidFill>
                  <a:srgbClr val="202122"/>
                </a:solidFill>
                <a:effectLst/>
                <a:latin typeface="Arial" panose="020B0604020202020204" pitchFamily="34" charset="0"/>
              </a:rPr>
              <a:t>iPadOS</a:t>
            </a:r>
            <a:r>
              <a:rPr lang="en-US" sz="1800" b="0" i="0" dirty="0">
                <a:solidFill>
                  <a:srgbClr val="202122"/>
                </a:solidFill>
                <a:effectLst/>
                <a:latin typeface="Arial" panose="020B0604020202020204" pitchFamily="34" charset="0"/>
              </a:rPr>
              <a:t> 14 include redesigned widgets that can now be placed directly on the </a:t>
            </a:r>
            <a:r>
              <a:rPr lang="en-US" sz="1800" b="0" i="0" dirty="0" err="1">
                <a:solidFill>
                  <a:srgbClr val="202122"/>
                </a:solidFill>
                <a:effectLst/>
                <a:latin typeface="Arial" panose="020B0604020202020204" pitchFamily="34" charset="0"/>
              </a:rPr>
              <a:t>homescreen</a:t>
            </a:r>
            <a:r>
              <a:rPr lang="en-US" sz="1800" b="0" i="0" dirty="0">
                <a:solidFill>
                  <a:srgbClr val="202122"/>
                </a:solidFill>
                <a:effectLst/>
                <a:latin typeface="Arial" panose="020B0604020202020204" pitchFamily="34" charset="0"/>
              </a:rPr>
              <a:t>, along with the App Library, which automatically categorizes apps into one page, Picture in Picture in iPhone and iPod touch, and the </a:t>
            </a:r>
            <a:r>
              <a:rPr lang="en-US" sz="1800" b="0" i="0" dirty="0" err="1">
                <a:solidFill>
                  <a:srgbClr val="202122"/>
                </a:solidFill>
                <a:effectLst/>
                <a:latin typeface="Arial" panose="020B0604020202020204" pitchFamily="34" charset="0"/>
              </a:rPr>
              <a:t>CarKey</a:t>
            </a:r>
            <a:r>
              <a:rPr lang="en-US" sz="1800" b="0" i="0" dirty="0">
                <a:solidFill>
                  <a:srgbClr val="202122"/>
                </a:solidFill>
                <a:effectLst/>
                <a:latin typeface="Arial" panose="020B0604020202020204" pitchFamily="34" charset="0"/>
              </a:rPr>
              <a:t> technology to unlock and start a car with NFC. iOS and </a:t>
            </a:r>
            <a:r>
              <a:rPr lang="en-US" sz="1800" b="0" i="0" dirty="0" err="1">
                <a:solidFill>
                  <a:srgbClr val="202122"/>
                </a:solidFill>
                <a:effectLst/>
                <a:latin typeface="Arial" panose="020B0604020202020204" pitchFamily="34" charset="0"/>
              </a:rPr>
              <a:t>iPadOS</a:t>
            </a:r>
            <a:r>
              <a:rPr lang="en-US" sz="1800" b="0" i="0" dirty="0">
                <a:solidFill>
                  <a:srgbClr val="202122"/>
                </a:solidFill>
                <a:effectLst/>
                <a:latin typeface="Arial" panose="020B0604020202020204" pitchFamily="34" charset="0"/>
              </a:rPr>
              <a:t> 14 also allow the user to have incoming calls shown in banners rather than taking up the whole screen (the latter view is still available as an optional function).</a:t>
            </a:r>
            <a:r>
              <a:rPr lang="en-US" sz="1800" b="0" i="0" u="none" strike="noStrike" baseline="30000" dirty="0">
                <a:solidFill>
                  <a:srgbClr val="0B0080"/>
                </a:solidFill>
                <a:effectLst/>
                <a:latin typeface="Arial" panose="020B0604020202020204" pitchFamily="34" charset="0"/>
                <a:hlinkClick r:id="rId6"/>
              </a:rPr>
              <a:t>[163]</a:t>
            </a:r>
            <a:r>
              <a:rPr lang="en-US" sz="1800" b="0" i="0" dirty="0">
                <a:solidFill>
                  <a:srgbClr val="202122"/>
                </a:solidFill>
                <a:effectLst/>
                <a:latin typeface="Arial" panose="020B0604020202020204" pitchFamily="34" charset="0"/>
              </a:rPr>
              <a:t> iOS 14 and </a:t>
            </a:r>
            <a:r>
              <a:rPr lang="en-US" sz="1800" b="0" i="0" dirty="0" err="1">
                <a:solidFill>
                  <a:srgbClr val="202122"/>
                </a:solidFill>
                <a:effectLst/>
                <a:latin typeface="Arial" panose="020B0604020202020204" pitchFamily="34" charset="0"/>
              </a:rPr>
              <a:t>iPadOS</a:t>
            </a:r>
            <a:r>
              <a:rPr lang="en-US" sz="1800" b="0" i="0" dirty="0">
                <a:solidFill>
                  <a:srgbClr val="202122"/>
                </a:solidFill>
                <a:effectLst/>
                <a:latin typeface="Arial" panose="020B0604020202020204" pitchFamily="34" charset="0"/>
              </a:rPr>
              <a:t> 14 have limited support on devices with an A8, A8X, A9 or A9X chip: the iPhone 6S, the iPhone 6S Plus, the first generation iPhone SE, the iPad Air 2, the iPad Mini 4, the 5th generation iPad and the first generation iPad Pros. Devices from the </a:t>
            </a:r>
            <a:r>
              <a:rPr lang="en-US" sz="1800" b="0" i="0" u="none" strike="noStrike" dirty="0">
                <a:solidFill>
                  <a:srgbClr val="0B0080"/>
                </a:solidFill>
                <a:effectLst/>
                <a:latin typeface="Arial" panose="020B0604020202020204" pitchFamily="34" charset="0"/>
                <a:hlinkClick r:id="rId7" tooltip="IPhone 7"/>
              </a:rPr>
              <a:t>iPhone 7/7 Plus</a:t>
            </a:r>
            <a:r>
              <a:rPr lang="en-US" sz="1800" b="0" i="0" dirty="0">
                <a:solidFill>
                  <a:srgbClr val="202122"/>
                </a:solidFill>
                <a:effectLst/>
                <a:latin typeface="Arial" panose="020B0604020202020204" pitchFamily="34" charset="0"/>
              </a:rPr>
              <a:t> onwards, the </a:t>
            </a:r>
            <a:r>
              <a:rPr lang="en-US" sz="1800" b="0" i="0" u="none" strike="noStrike" dirty="0">
                <a:solidFill>
                  <a:srgbClr val="0B0080"/>
                </a:solidFill>
                <a:effectLst/>
                <a:latin typeface="Arial" panose="020B0604020202020204" pitchFamily="34" charset="0"/>
                <a:hlinkClick r:id="rId8" tooltip="IPod Touch (7th generation)"/>
              </a:rPr>
              <a:t>iPod Touch (7th generation)</a:t>
            </a:r>
            <a:r>
              <a:rPr lang="en-US" sz="1800" b="0" i="0" dirty="0">
                <a:solidFill>
                  <a:srgbClr val="202122"/>
                </a:solidFill>
                <a:effectLst/>
                <a:latin typeface="Arial" panose="020B0604020202020204" pitchFamily="34" charset="0"/>
              </a:rPr>
              <a:t>, the </a:t>
            </a:r>
            <a:r>
              <a:rPr lang="en-US" sz="1800" b="0" i="0" u="none" strike="noStrike" dirty="0">
                <a:solidFill>
                  <a:srgbClr val="0B0080"/>
                </a:solidFill>
                <a:effectLst/>
                <a:latin typeface="Arial" panose="020B0604020202020204" pitchFamily="34" charset="0"/>
                <a:hlinkClick r:id="rId9" tooltip="IPad Pro (2nd generation)"/>
              </a:rPr>
              <a:t>iPad Pro (2nd generation)</a:t>
            </a:r>
            <a:r>
              <a:rPr lang="en-US" sz="1800" b="0" i="0" dirty="0">
                <a:solidFill>
                  <a:srgbClr val="202122"/>
                </a:solidFill>
                <a:effectLst/>
                <a:latin typeface="Arial" panose="020B0604020202020204" pitchFamily="34" charset="0"/>
              </a:rPr>
              <a:t>, </a:t>
            </a:r>
            <a:r>
              <a:rPr lang="en-US" sz="1800" b="0" i="0" u="none" strike="noStrike" dirty="0">
                <a:solidFill>
                  <a:srgbClr val="0B0080"/>
                </a:solidFill>
                <a:effectLst/>
                <a:latin typeface="Arial" panose="020B0604020202020204" pitchFamily="34" charset="0"/>
                <a:hlinkClick r:id="rId10" tooltip="IPad (2018)"/>
              </a:rPr>
              <a:t>iPad (6th generation)</a:t>
            </a:r>
            <a:r>
              <a:rPr lang="en-US" sz="1800" b="0" i="0" dirty="0">
                <a:solidFill>
                  <a:srgbClr val="202122"/>
                </a:solidFill>
                <a:effectLst/>
                <a:latin typeface="Arial" panose="020B0604020202020204" pitchFamily="34" charset="0"/>
              </a:rPr>
              <a:t>, </a:t>
            </a:r>
            <a:r>
              <a:rPr lang="en-US" sz="1800" b="0" i="0" u="none" strike="noStrike" dirty="0">
                <a:solidFill>
                  <a:srgbClr val="0B0080"/>
                </a:solidFill>
                <a:effectLst/>
                <a:latin typeface="Arial" panose="020B0604020202020204" pitchFamily="34" charset="0"/>
                <a:hlinkClick r:id="rId11" tooltip="IPad Air (2019)"/>
              </a:rPr>
              <a:t>iPad Air (3rd generation)</a:t>
            </a:r>
            <a:r>
              <a:rPr lang="en-US" sz="1800" b="0" i="0" dirty="0">
                <a:solidFill>
                  <a:srgbClr val="202122"/>
                </a:solidFill>
                <a:effectLst/>
                <a:latin typeface="Arial" panose="020B0604020202020204" pitchFamily="34" charset="0"/>
              </a:rPr>
              <a:t> and </a:t>
            </a:r>
            <a:r>
              <a:rPr lang="en-US" sz="1800" b="0" i="0" u="none" strike="noStrike" dirty="0">
                <a:solidFill>
                  <a:srgbClr val="0B0080"/>
                </a:solidFill>
                <a:effectLst/>
                <a:latin typeface="Arial" panose="020B0604020202020204" pitchFamily="34" charset="0"/>
                <a:hlinkClick r:id="rId12" tooltip="IPad Mini (5th generation)"/>
              </a:rPr>
              <a:t>iPad Mini (5th generation)</a:t>
            </a:r>
            <a:r>
              <a:rPr lang="en-US" sz="1800" b="0" i="0" dirty="0">
                <a:solidFill>
                  <a:srgbClr val="202122"/>
                </a:solidFill>
                <a:effectLst/>
                <a:latin typeface="Arial" panose="020B0604020202020204" pitchFamily="34" charset="0"/>
              </a:rPr>
              <a:t> onwards are fully supported.</a:t>
            </a:r>
            <a:endParaRPr lang="en-US" sz="1000" dirty="0"/>
          </a:p>
        </p:txBody>
      </p:sp>
    </p:spTree>
    <p:extLst>
      <p:ext uri="{BB962C8B-B14F-4D97-AF65-F5344CB8AC3E}">
        <p14:creationId xmlns:p14="http://schemas.microsoft.com/office/powerpoint/2010/main" val="3039932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06647" y="305911"/>
            <a:ext cx="4833027" cy="452261"/>
          </a:xfrm>
          <a:prstGeom prst="rect">
            <a:avLst/>
          </a:prstGeom>
        </p:spPr>
        <p:txBody>
          <a:bodyPr spcFirstLastPara="1" vert="horz" wrap="square" lIns="0" tIns="8467" rIns="0" bIns="0" rtlCol="0" anchor="ctr" anchorCtr="0">
            <a:spAutoFit/>
          </a:bodyPr>
          <a:lstStyle/>
          <a:p>
            <a:pPr marL="8467">
              <a:spcBef>
                <a:spcPts val="67"/>
              </a:spcBef>
              <a:tabLst>
                <a:tab pos="817074" algn="l"/>
                <a:tab pos="2746723" algn="l"/>
              </a:tabLst>
            </a:pPr>
            <a:r>
              <a:rPr lang="en-US" dirty="0"/>
              <a:t>iOS SDK</a:t>
            </a:r>
            <a:endParaRPr spc="-153" dirty="0"/>
          </a:p>
        </p:txBody>
      </p:sp>
      <p:sp>
        <p:nvSpPr>
          <p:cNvPr id="5" name="object 3">
            <a:extLst>
              <a:ext uri="{FF2B5EF4-FFF2-40B4-BE49-F238E27FC236}">
                <a16:creationId xmlns:a16="http://schemas.microsoft.com/office/drawing/2014/main" id="{13D82EAC-6E86-491D-AA7E-E7A08767ECC0}"/>
              </a:ext>
            </a:extLst>
          </p:cNvPr>
          <p:cNvSpPr txBox="1"/>
          <p:nvPr/>
        </p:nvSpPr>
        <p:spPr>
          <a:xfrm>
            <a:off x="825500" y="1362198"/>
            <a:ext cx="9791700" cy="4703211"/>
          </a:xfrm>
          <a:prstGeom prst="rect">
            <a:avLst/>
          </a:prstGeom>
        </p:spPr>
        <p:txBody>
          <a:bodyPr vert="horz" wrap="square" lIns="0" tIns="85725" rIns="0" bIns="0" rtlCol="0">
            <a:spAutoFit/>
          </a:bodyPr>
          <a:lstStyle/>
          <a:p>
            <a:pPr marL="195580" indent="-182880">
              <a:lnSpc>
                <a:spcPct val="100000"/>
              </a:lnSpc>
              <a:spcBef>
                <a:spcPts val="675"/>
              </a:spcBef>
              <a:buClr>
                <a:srgbClr val="92A199"/>
              </a:buClr>
              <a:buSzPct val="85416"/>
              <a:buChar char="•"/>
              <a:tabLst>
                <a:tab pos="195580" algn="l"/>
              </a:tabLst>
            </a:pPr>
            <a:r>
              <a:rPr sz="2800" spc="-5" dirty="0">
                <a:solidFill>
                  <a:srgbClr val="292934"/>
                </a:solidFill>
                <a:latin typeface="Arial"/>
                <a:cs typeface="Arial"/>
              </a:rPr>
              <a:t>iOS is </a:t>
            </a:r>
            <a:r>
              <a:rPr sz="2800" spc="-15" dirty="0">
                <a:solidFill>
                  <a:srgbClr val="292934"/>
                </a:solidFill>
                <a:latin typeface="Arial"/>
                <a:cs typeface="Arial"/>
              </a:rPr>
              <a:t>Apple’s </a:t>
            </a:r>
            <a:r>
              <a:rPr sz="2800" spc="-5" dirty="0">
                <a:solidFill>
                  <a:srgbClr val="292934"/>
                </a:solidFill>
                <a:latin typeface="Arial"/>
                <a:cs typeface="Arial"/>
              </a:rPr>
              <a:t>mobile operating</a:t>
            </a:r>
            <a:r>
              <a:rPr sz="2800" spc="-60" dirty="0">
                <a:solidFill>
                  <a:srgbClr val="292934"/>
                </a:solidFill>
                <a:latin typeface="Arial"/>
                <a:cs typeface="Arial"/>
              </a:rPr>
              <a:t> </a:t>
            </a:r>
            <a:r>
              <a:rPr sz="2800" dirty="0">
                <a:solidFill>
                  <a:srgbClr val="292934"/>
                </a:solidFill>
                <a:latin typeface="Arial"/>
                <a:cs typeface="Arial"/>
              </a:rPr>
              <a:t>system.</a:t>
            </a:r>
            <a:endParaRPr sz="2800" dirty="0">
              <a:latin typeface="Arial"/>
              <a:cs typeface="Arial"/>
            </a:endParaRPr>
          </a:p>
          <a:p>
            <a:pPr marL="195580" indent="-182880">
              <a:lnSpc>
                <a:spcPct val="100000"/>
              </a:lnSpc>
              <a:spcBef>
                <a:spcPts val="580"/>
              </a:spcBef>
              <a:buClr>
                <a:srgbClr val="92A199"/>
              </a:buClr>
              <a:buSzPct val="85416"/>
              <a:buChar char="•"/>
              <a:tabLst>
                <a:tab pos="195580" algn="l"/>
              </a:tabLst>
            </a:pPr>
            <a:r>
              <a:rPr sz="2800" spc="-5" dirty="0">
                <a:solidFill>
                  <a:srgbClr val="292934"/>
                </a:solidFill>
                <a:latin typeface="Arial"/>
                <a:cs typeface="Arial"/>
              </a:rPr>
              <a:t>Originally released </a:t>
            </a:r>
            <a:r>
              <a:rPr sz="2800" dirty="0">
                <a:solidFill>
                  <a:srgbClr val="292934"/>
                </a:solidFill>
                <a:latin typeface="Arial"/>
                <a:cs typeface="Arial"/>
              </a:rPr>
              <a:t>for </a:t>
            </a:r>
            <a:r>
              <a:rPr sz="2800" spc="-5" dirty="0">
                <a:solidFill>
                  <a:srgbClr val="292934"/>
                </a:solidFill>
                <a:latin typeface="Arial"/>
                <a:cs typeface="Arial"/>
              </a:rPr>
              <a:t>iPhone and iPod </a:t>
            </a:r>
            <a:r>
              <a:rPr sz="2800" spc="-50" dirty="0">
                <a:solidFill>
                  <a:srgbClr val="292934"/>
                </a:solidFill>
                <a:latin typeface="Arial"/>
                <a:cs typeface="Arial"/>
              </a:rPr>
              <a:t>Touch, </a:t>
            </a:r>
            <a:r>
              <a:rPr sz="2800" dirty="0">
                <a:solidFill>
                  <a:srgbClr val="292934"/>
                </a:solidFill>
                <a:latin typeface="Arial"/>
                <a:cs typeface="Arial"/>
              </a:rPr>
              <a:t>it </a:t>
            </a:r>
            <a:r>
              <a:rPr sz="2800" spc="-5" dirty="0">
                <a:solidFill>
                  <a:srgbClr val="292934"/>
                </a:solidFill>
                <a:latin typeface="Arial"/>
                <a:cs typeface="Arial"/>
              </a:rPr>
              <a:t>has</a:t>
            </a:r>
            <a:r>
              <a:rPr sz="2800" spc="120" dirty="0">
                <a:solidFill>
                  <a:srgbClr val="292934"/>
                </a:solidFill>
                <a:latin typeface="Arial"/>
                <a:cs typeface="Arial"/>
              </a:rPr>
              <a:t> </a:t>
            </a:r>
            <a:r>
              <a:rPr sz="2800" spc="-5" dirty="0">
                <a:solidFill>
                  <a:srgbClr val="292934"/>
                </a:solidFill>
                <a:latin typeface="Arial"/>
                <a:cs typeface="Arial"/>
              </a:rPr>
              <a:t>been</a:t>
            </a:r>
            <a:endParaRPr sz="2800" dirty="0">
              <a:latin typeface="Arial"/>
              <a:cs typeface="Arial"/>
            </a:endParaRPr>
          </a:p>
          <a:p>
            <a:pPr marL="194945">
              <a:lnSpc>
                <a:spcPct val="100000"/>
              </a:lnSpc>
            </a:pPr>
            <a:r>
              <a:rPr sz="2800" spc="-5" dirty="0">
                <a:solidFill>
                  <a:srgbClr val="292934"/>
                </a:solidFill>
                <a:latin typeface="Arial"/>
                <a:cs typeface="Arial"/>
              </a:rPr>
              <a:t>extended </a:t>
            </a:r>
            <a:r>
              <a:rPr sz="2800" dirty="0">
                <a:solidFill>
                  <a:srgbClr val="292934"/>
                </a:solidFill>
                <a:latin typeface="Arial"/>
                <a:cs typeface="Arial"/>
              </a:rPr>
              <a:t>to </a:t>
            </a:r>
            <a:r>
              <a:rPr sz="2800" spc="-5" dirty="0">
                <a:solidFill>
                  <a:srgbClr val="292934"/>
                </a:solidFill>
                <a:latin typeface="Arial"/>
                <a:cs typeface="Arial"/>
              </a:rPr>
              <a:t>support devices like iPad and Apple</a:t>
            </a:r>
            <a:r>
              <a:rPr sz="2800" spc="-85" dirty="0">
                <a:solidFill>
                  <a:srgbClr val="292934"/>
                </a:solidFill>
                <a:latin typeface="Arial"/>
                <a:cs typeface="Arial"/>
              </a:rPr>
              <a:t> </a:t>
            </a:r>
            <a:r>
              <a:rPr sz="2800" spc="-75" dirty="0">
                <a:solidFill>
                  <a:srgbClr val="292934"/>
                </a:solidFill>
                <a:latin typeface="Arial"/>
                <a:cs typeface="Arial"/>
              </a:rPr>
              <a:t>TV.</a:t>
            </a:r>
            <a:endParaRPr sz="2800" dirty="0">
              <a:latin typeface="Arial"/>
              <a:cs typeface="Arial"/>
            </a:endParaRPr>
          </a:p>
          <a:p>
            <a:pPr marL="194945" marR="183515" indent="-182880">
              <a:lnSpc>
                <a:spcPct val="100000"/>
              </a:lnSpc>
              <a:spcBef>
                <a:spcPts val="575"/>
              </a:spcBef>
              <a:buClr>
                <a:srgbClr val="92A199"/>
              </a:buClr>
              <a:buSzPct val="85416"/>
              <a:buChar char="•"/>
              <a:tabLst>
                <a:tab pos="195580" algn="l"/>
              </a:tabLst>
            </a:pPr>
            <a:r>
              <a:rPr sz="2800" spc="-5" dirty="0">
                <a:solidFill>
                  <a:srgbClr val="292934"/>
                </a:solidFill>
                <a:latin typeface="Arial"/>
                <a:cs typeface="Arial"/>
              </a:rPr>
              <a:t>Derived </a:t>
            </a:r>
            <a:r>
              <a:rPr sz="2800" dirty="0">
                <a:solidFill>
                  <a:srgbClr val="292934"/>
                </a:solidFill>
                <a:latin typeface="Arial"/>
                <a:cs typeface="Arial"/>
              </a:rPr>
              <a:t>from OSX, </a:t>
            </a:r>
            <a:r>
              <a:rPr sz="2800" spc="-5" dirty="0">
                <a:solidFill>
                  <a:srgbClr val="292934"/>
                </a:solidFill>
                <a:latin typeface="Arial"/>
                <a:cs typeface="Arial"/>
              </a:rPr>
              <a:t>with which </a:t>
            </a:r>
            <a:r>
              <a:rPr sz="2800" dirty="0">
                <a:solidFill>
                  <a:srgbClr val="292934"/>
                </a:solidFill>
                <a:latin typeface="Arial"/>
                <a:cs typeface="Arial"/>
              </a:rPr>
              <a:t>it </a:t>
            </a:r>
            <a:r>
              <a:rPr sz="2800" spc="-5" dirty="0">
                <a:solidFill>
                  <a:srgbClr val="292934"/>
                </a:solidFill>
                <a:latin typeface="Arial"/>
                <a:cs typeface="Arial"/>
              </a:rPr>
              <a:t>shares the </a:t>
            </a:r>
            <a:r>
              <a:rPr sz="2800" b="1" i="1" spc="-5" dirty="0">
                <a:solidFill>
                  <a:srgbClr val="292934"/>
                </a:solidFill>
                <a:latin typeface="Arial"/>
                <a:cs typeface="Arial"/>
              </a:rPr>
              <a:t>Darwin  </a:t>
            </a:r>
            <a:r>
              <a:rPr sz="2800" spc="-5" dirty="0">
                <a:solidFill>
                  <a:srgbClr val="292934"/>
                </a:solidFill>
                <a:latin typeface="Arial"/>
                <a:cs typeface="Arial"/>
              </a:rPr>
              <a:t>foundation and is </a:t>
            </a:r>
            <a:r>
              <a:rPr sz="2800" dirty="0">
                <a:solidFill>
                  <a:srgbClr val="292934"/>
                </a:solidFill>
                <a:latin typeface="Arial"/>
                <a:cs typeface="Arial"/>
              </a:rPr>
              <a:t>therefore </a:t>
            </a:r>
            <a:r>
              <a:rPr sz="2800" spc="-5" dirty="0">
                <a:solidFill>
                  <a:srgbClr val="292934"/>
                </a:solidFill>
                <a:latin typeface="Arial"/>
                <a:cs typeface="Arial"/>
              </a:rPr>
              <a:t>a UNIX-like operating </a:t>
            </a:r>
            <a:r>
              <a:rPr sz="2800" dirty="0">
                <a:solidFill>
                  <a:srgbClr val="292934"/>
                </a:solidFill>
                <a:latin typeface="Arial"/>
                <a:cs typeface="Arial"/>
              </a:rPr>
              <a:t>system  by</a:t>
            </a:r>
            <a:r>
              <a:rPr sz="2800" spc="-20" dirty="0">
                <a:solidFill>
                  <a:srgbClr val="292934"/>
                </a:solidFill>
                <a:latin typeface="Arial"/>
                <a:cs typeface="Arial"/>
              </a:rPr>
              <a:t> </a:t>
            </a:r>
            <a:r>
              <a:rPr sz="2800" spc="-5" dirty="0">
                <a:solidFill>
                  <a:srgbClr val="292934"/>
                </a:solidFill>
                <a:latin typeface="Arial"/>
                <a:cs typeface="Arial"/>
              </a:rPr>
              <a:t>nature.</a:t>
            </a:r>
            <a:endParaRPr sz="2800" dirty="0">
              <a:latin typeface="Arial"/>
              <a:cs typeface="Arial"/>
            </a:endParaRPr>
          </a:p>
          <a:p>
            <a:pPr marL="194945" marR="580390" indent="-182880">
              <a:lnSpc>
                <a:spcPct val="100000"/>
              </a:lnSpc>
              <a:spcBef>
                <a:spcPts val="580"/>
              </a:spcBef>
              <a:buClr>
                <a:srgbClr val="92A199"/>
              </a:buClr>
              <a:buSzPct val="85416"/>
              <a:buFont typeface="Arial"/>
              <a:buChar char="•"/>
              <a:tabLst>
                <a:tab pos="195580" algn="l"/>
              </a:tabLst>
            </a:pPr>
            <a:r>
              <a:rPr sz="2800" b="1" i="1" spc="-5" dirty="0">
                <a:solidFill>
                  <a:srgbClr val="292934"/>
                </a:solidFill>
                <a:latin typeface="Arial"/>
                <a:cs typeface="Arial"/>
              </a:rPr>
              <a:t>Darwin </a:t>
            </a:r>
            <a:r>
              <a:rPr sz="2800" spc="-5" dirty="0">
                <a:solidFill>
                  <a:srgbClr val="292934"/>
                </a:solidFill>
                <a:latin typeface="Arial"/>
                <a:cs typeface="Arial"/>
              </a:rPr>
              <a:t>is an open source </a:t>
            </a:r>
            <a:r>
              <a:rPr sz="2800" dirty="0">
                <a:solidFill>
                  <a:srgbClr val="292934"/>
                </a:solidFill>
                <a:latin typeface="Arial"/>
                <a:cs typeface="Arial"/>
              </a:rPr>
              <a:t>POSIX </a:t>
            </a:r>
            <a:r>
              <a:rPr sz="2800" spc="-5" dirty="0">
                <a:solidFill>
                  <a:srgbClr val="292934"/>
                </a:solidFill>
                <a:latin typeface="Arial"/>
                <a:cs typeface="Arial"/>
              </a:rPr>
              <a:t>compliant operating  </a:t>
            </a:r>
            <a:r>
              <a:rPr sz="2800" dirty="0">
                <a:solidFill>
                  <a:srgbClr val="292934"/>
                </a:solidFill>
                <a:latin typeface="Arial"/>
                <a:cs typeface="Arial"/>
              </a:rPr>
              <a:t>system </a:t>
            </a:r>
            <a:r>
              <a:rPr sz="2800" spc="-5" dirty="0">
                <a:solidFill>
                  <a:srgbClr val="292934"/>
                </a:solidFill>
                <a:latin typeface="Arial"/>
                <a:cs typeface="Arial"/>
              </a:rPr>
              <a:t>released by Apple </a:t>
            </a:r>
            <a:r>
              <a:rPr sz="2800" dirty="0">
                <a:solidFill>
                  <a:srgbClr val="292934"/>
                </a:solidFill>
                <a:latin typeface="Arial"/>
                <a:cs typeface="Arial"/>
              </a:rPr>
              <a:t>Inc. </a:t>
            </a:r>
            <a:r>
              <a:rPr sz="2800" spc="-5" dirty="0">
                <a:solidFill>
                  <a:srgbClr val="292934"/>
                </a:solidFill>
                <a:latin typeface="Arial"/>
                <a:cs typeface="Arial"/>
              </a:rPr>
              <a:t>in</a:t>
            </a:r>
            <a:r>
              <a:rPr sz="2800" spc="-140" dirty="0">
                <a:solidFill>
                  <a:srgbClr val="292934"/>
                </a:solidFill>
                <a:latin typeface="Arial"/>
                <a:cs typeface="Arial"/>
              </a:rPr>
              <a:t> </a:t>
            </a:r>
            <a:r>
              <a:rPr sz="2800" spc="-5" dirty="0">
                <a:solidFill>
                  <a:srgbClr val="292934"/>
                </a:solidFill>
                <a:latin typeface="Arial"/>
                <a:cs typeface="Arial"/>
              </a:rPr>
              <a:t>2000.</a:t>
            </a:r>
            <a:endParaRPr sz="2800" dirty="0">
              <a:latin typeface="Arial"/>
              <a:cs typeface="Arial"/>
            </a:endParaRPr>
          </a:p>
          <a:p>
            <a:pPr marL="194945" marR="477520" indent="-182880">
              <a:lnSpc>
                <a:spcPct val="100000"/>
              </a:lnSpc>
              <a:spcBef>
                <a:spcPts val="575"/>
              </a:spcBef>
              <a:buClr>
                <a:srgbClr val="92A199"/>
              </a:buClr>
              <a:buSzPct val="85416"/>
              <a:buChar char="•"/>
              <a:tabLst>
                <a:tab pos="195580" algn="l"/>
              </a:tabLst>
            </a:pPr>
            <a:r>
              <a:rPr sz="2800" dirty="0">
                <a:solidFill>
                  <a:srgbClr val="292934"/>
                </a:solidFill>
                <a:latin typeface="Arial"/>
                <a:cs typeface="Arial"/>
              </a:rPr>
              <a:t>The </a:t>
            </a:r>
            <a:r>
              <a:rPr sz="2800" spc="-5" dirty="0">
                <a:solidFill>
                  <a:srgbClr val="292934"/>
                </a:solidFill>
                <a:latin typeface="Arial"/>
                <a:cs typeface="Arial"/>
              </a:rPr>
              <a:t>user-interface </a:t>
            </a:r>
            <a:r>
              <a:rPr sz="2800" dirty="0">
                <a:solidFill>
                  <a:srgbClr val="292934"/>
                </a:solidFill>
                <a:latin typeface="Arial"/>
                <a:cs typeface="Arial"/>
              </a:rPr>
              <a:t>of </a:t>
            </a:r>
            <a:r>
              <a:rPr sz="2800" spc="-5" dirty="0">
                <a:solidFill>
                  <a:srgbClr val="292934"/>
                </a:solidFill>
                <a:latin typeface="Arial"/>
                <a:cs typeface="Arial"/>
              </a:rPr>
              <a:t>iOS is based on concept </a:t>
            </a:r>
            <a:r>
              <a:rPr sz="2800" dirty="0">
                <a:solidFill>
                  <a:srgbClr val="292934"/>
                </a:solidFill>
                <a:latin typeface="Arial"/>
                <a:cs typeface="Arial"/>
              </a:rPr>
              <a:t>of </a:t>
            </a:r>
            <a:r>
              <a:rPr sz="2800" spc="-5" dirty="0">
                <a:solidFill>
                  <a:srgbClr val="292934"/>
                </a:solidFill>
                <a:latin typeface="Arial"/>
                <a:cs typeface="Arial"/>
              </a:rPr>
              <a:t>direct  manipulation, using </a:t>
            </a:r>
            <a:r>
              <a:rPr sz="2800" dirty="0">
                <a:solidFill>
                  <a:srgbClr val="292934"/>
                </a:solidFill>
                <a:latin typeface="Arial"/>
                <a:cs typeface="Arial"/>
              </a:rPr>
              <a:t>multi-touch</a:t>
            </a:r>
            <a:r>
              <a:rPr sz="2800" spc="45" dirty="0">
                <a:solidFill>
                  <a:srgbClr val="292934"/>
                </a:solidFill>
                <a:latin typeface="Arial"/>
                <a:cs typeface="Arial"/>
              </a:rPr>
              <a:t> </a:t>
            </a:r>
            <a:r>
              <a:rPr sz="2800" spc="-5" dirty="0">
                <a:solidFill>
                  <a:srgbClr val="292934"/>
                </a:solidFill>
                <a:latin typeface="Arial"/>
                <a:cs typeface="Arial"/>
              </a:rPr>
              <a:t>gestures.</a:t>
            </a:r>
            <a:endParaRPr sz="2800" dirty="0">
              <a:latin typeface="Arial"/>
              <a:cs typeface="Arial"/>
            </a:endParaRPr>
          </a:p>
        </p:txBody>
      </p:sp>
    </p:spTree>
    <p:extLst>
      <p:ext uri="{BB962C8B-B14F-4D97-AF65-F5344CB8AC3E}">
        <p14:creationId xmlns:p14="http://schemas.microsoft.com/office/powerpoint/2010/main" val="3989162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06647" y="305911"/>
            <a:ext cx="4833027" cy="452261"/>
          </a:xfrm>
          <a:prstGeom prst="rect">
            <a:avLst/>
          </a:prstGeom>
        </p:spPr>
        <p:txBody>
          <a:bodyPr spcFirstLastPara="1" vert="horz" wrap="square" lIns="0" tIns="8467" rIns="0" bIns="0" rtlCol="0" anchor="ctr" anchorCtr="0">
            <a:spAutoFit/>
          </a:bodyPr>
          <a:lstStyle/>
          <a:p>
            <a:pPr marL="8467">
              <a:spcBef>
                <a:spcPts val="67"/>
              </a:spcBef>
              <a:tabLst>
                <a:tab pos="817074" algn="l"/>
                <a:tab pos="2746723" algn="l"/>
              </a:tabLst>
            </a:pPr>
            <a:r>
              <a:rPr lang="en-US" dirty="0"/>
              <a:t>iOS SDK</a:t>
            </a:r>
            <a:endParaRPr spc="-153" dirty="0"/>
          </a:p>
        </p:txBody>
      </p:sp>
      <p:sp>
        <p:nvSpPr>
          <p:cNvPr id="3" name="object 3">
            <a:extLst>
              <a:ext uri="{FF2B5EF4-FFF2-40B4-BE49-F238E27FC236}">
                <a16:creationId xmlns:a16="http://schemas.microsoft.com/office/drawing/2014/main" id="{379BC5FE-3004-4637-873A-81F2E4CB2F09}"/>
              </a:ext>
            </a:extLst>
          </p:cNvPr>
          <p:cNvSpPr txBox="1"/>
          <p:nvPr/>
        </p:nvSpPr>
        <p:spPr>
          <a:xfrm>
            <a:off x="939800" y="1346453"/>
            <a:ext cx="9601200" cy="2367280"/>
          </a:xfrm>
          <a:prstGeom prst="rect">
            <a:avLst/>
          </a:prstGeom>
        </p:spPr>
        <p:txBody>
          <a:bodyPr vert="horz" wrap="square" lIns="0" tIns="12700" rIns="0" bIns="0" rtlCol="0">
            <a:spAutoFit/>
          </a:bodyPr>
          <a:lstStyle/>
          <a:p>
            <a:pPr marL="194945" marR="5080" indent="-182880">
              <a:lnSpc>
                <a:spcPct val="100000"/>
              </a:lnSpc>
              <a:spcBef>
                <a:spcPts val="100"/>
              </a:spcBef>
              <a:buClr>
                <a:srgbClr val="92A199"/>
              </a:buClr>
              <a:buSzPct val="85416"/>
              <a:buChar char="•"/>
              <a:tabLst>
                <a:tab pos="195580" algn="l"/>
              </a:tabLst>
            </a:pPr>
            <a:r>
              <a:rPr sz="2400" spc="-5" dirty="0">
                <a:solidFill>
                  <a:srgbClr val="292934"/>
                </a:solidFill>
                <a:latin typeface="Arial"/>
                <a:cs typeface="Arial"/>
              </a:rPr>
              <a:t>Unveiled with the iPhone </a:t>
            </a:r>
            <a:r>
              <a:rPr sz="2400" dirty="0">
                <a:solidFill>
                  <a:srgbClr val="292934"/>
                </a:solidFill>
                <a:latin typeface="Arial"/>
                <a:cs typeface="Arial"/>
              </a:rPr>
              <a:t>at the </a:t>
            </a:r>
            <a:r>
              <a:rPr sz="2400" b="1" i="1" spc="-15" dirty="0">
                <a:solidFill>
                  <a:srgbClr val="292934"/>
                </a:solidFill>
                <a:latin typeface="Arial"/>
                <a:cs typeface="Arial"/>
              </a:rPr>
              <a:t>MacWorld </a:t>
            </a:r>
            <a:r>
              <a:rPr sz="2400" b="1" i="1" spc="-5" dirty="0">
                <a:solidFill>
                  <a:srgbClr val="292934"/>
                </a:solidFill>
                <a:latin typeface="Arial"/>
                <a:cs typeface="Arial"/>
              </a:rPr>
              <a:t>Conference &amp;  Expo</a:t>
            </a:r>
            <a:r>
              <a:rPr sz="2400" i="1" spc="-5" dirty="0">
                <a:solidFill>
                  <a:srgbClr val="292934"/>
                </a:solidFill>
                <a:latin typeface="Arial"/>
                <a:cs typeface="Arial"/>
              </a:rPr>
              <a:t>, </a:t>
            </a:r>
            <a:r>
              <a:rPr sz="2400" spc="-5" dirty="0">
                <a:solidFill>
                  <a:srgbClr val="292934"/>
                </a:solidFill>
                <a:latin typeface="Arial"/>
                <a:cs typeface="Arial"/>
              </a:rPr>
              <a:t>January </a:t>
            </a:r>
            <a:r>
              <a:rPr sz="2400" dirty="0">
                <a:solidFill>
                  <a:srgbClr val="292934"/>
                </a:solidFill>
                <a:latin typeface="Arial"/>
                <a:cs typeface="Arial"/>
              </a:rPr>
              <a:t>9, </a:t>
            </a:r>
            <a:r>
              <a:rPr sz="2400" spc="-5" dirty="0">
                <a:solidFill>
                  <a:srgbClr val="292934"/>
                </a:solidFill>
                <a:latin typeface="Arial"/>
                <a:cs typeface="Arial"/>
              </a:rPr>
              <a:t>2007 and released </a:t>
            </a:r>
            <a:r>
              <a:rPr sz="2400" dirty="0">
                <a:solidFill>
                  <a:srgbClr val="292934"/>
                </a:solidFill>
                <a:latin typeface="Arial"/>
                <a:cs typeface="Arial"/>
              </a:rPr>
              <a:t>in </a:t>
            </a:r>
            <a:r>
              <a:rPr sz="2400" spc="-5" dirty="0">
                <a:solidFill>
                  <a:srgbClr val="292934"/>
                </a:solidFill>
                <a:latin typeface="Arial"/>
                <a:cs typeface="Arial"/>
              </a:rPr>
              <a:t>June,</a:t>
            </a:r>
            <a:r>
              <a:rPr sz="2400" spc="40" dirty="0">
                <a:solidFill>
                  <a:srgbClr val="292934"/>
                </a:solidFill>
                <a:latin typeface="Arial"/>
                <a:cs typeface="Arial"/>
              </a:rPr>
              <a:t> </a:t>
            </a:r>
            <a:r>
              <a:rPr sz="2400" spc="-5" dirty="0">
                <a:solidFill>
                  <a:srgbClr val="292934"/>
                </a:solidFill>
                <a:latin typeface="Arial"/>
                <a:cs typeface="Arial"/>
              </a:rPr>
              <a:t>2007.</a:t>
            </a:r>
            <a:endParaRPr sz="2400" dirty="0">
              <a:latin typeface="Arial"/>
              <a:cs typeface="Arial"/>
            </a:endParaRPr>
          </a:p>
          <a:p>
            <a:pPr marL="194945" marR="85090" indent="-182880">
              <a:lnSpc>
                <a:spcPct val="100000"/>
              </a:lnSpc>
              <a:spcBef>
                <a:spcPts val="580"/>
              </a:spcBef>
              <a:buClr>
                <a:srgbClr val="92A199"/>
              </a:buClr>
              <a:buSzPct val="85416"/>
              <a:buChar char="•"/>
              <a:tabLst>
                <a:tab pos="195580" algn="l"/>
              </a:tabLst>
            </a:pPr>
            <a:r>
              <a:rPr sz="2400" dirty="0">
                <a:solidFill>
                  <a:srgbClr val="292934"/>
                </a:solidFill>
                <a:latin typeface="Arial"/>
                <a:cs typeface="Arial"/>
              </a:rPr>
              <a:t>On </a:t>
            </a:r>
            <a:r>
              <a:rPr sz="2400" spc="-5" dirty="0">
                <a:solidFill>
                  <a:srgbClr val="292934"/>
                </a:solidFill>
                <a:latin typeface="Arial"/>
                <a:cs typeface="Arial"/>
              </a:rPr>
              <a:t>March </a:t>
            </a:r>
            <a:r>
              <a:rPr sz="2400" dirty="0">
                <a:solidFill>
                  <a:srgbClr val="292934"/>
                </a:solidFill>
                <a:latin typeface="Arial"/>
                <a:cs typeface="Arial"/>
              </a:rPr>
              <a:t>6, </a:t>
            </a:r>
            <a:r>
              <a:rPr sz="2400" spc="-5" dirty="0">
                <a:solidFill>
                  <a:srgbClr val="292934"/>
                </a:solidFill>
                <a:latin typeface="Arial"/>
                <a:cs typeface="Arial"/>
              </a:rPr>
              <a:t>2008, Apple released </a:t>
            </a:r>
            <a:r>
              <a:rPr sz="2400" dirty="0">
                <a:solidFill>
                  <a:srgbClr val="292934"/>
                </a:solidFill>
                <a:latin typeface="Arial"/>
                <a:cs typeface="Arial"/>
              </a:rPr>
              <a:t>the first </a:t>
            </a:r>
            <a:r>
              <a:rPr sz="2400" spc="-5" dirty="0">
                <a:solidFill>
                  <a:srgbClr val="292934"/>
                </a:solidFill>
                <a:latin typeface="Arial"/>
                <a:cs typeface="Arial"/>
              </a:rPr>
              <a:t>beta </a:t>
            </a:r>
            <a:r>
              <a:rPr sz="2400" dirty="0">
                <a:solidFill>
                  <a:srgbClr val="292934"/>
                </a:solidFill>
                <a:latin typeface="Arial"/>
                <a:cs typeface="Arial"/>
              </a:rPr>
              <a:t>of </a:t>
            </a:r>
            <a:r>
              <a:rPr sz="2400" spc="-5" dirty="0">
                <a:solidFill>
                  <a:srgbClr val="292934"/>
                </a:solidFill>
                <a:latin typeface="Arial"/>
                <a:cs typeface="Arial"/>
              </a:rPr>
              <a:t>native  Software Development Kit (SDK), along with a new name  </a:t>
            </a:r>
            <a:r>
              <a:rPr sz="2400" dirty="0">
                <a:solidFill>
                  <a:srgbClr val="292934"/>
                </a:solidFill>
                <a:latin typeface="Arial"/>
                <a:cs typeface="Arial"/>
              </a:rPr>
              <a:t>for the </a:t>
            </a:r>
            <a:r>
              <a:rPr sz="2400" spc="-5" dirty="0">
                <a:solidFill>
                  <a:srgbClr val="292934"/>
                </a:solidFill>
                <a:latin typeface="Arial"/>
                <a:cs typeface="Arial"/>
              </a:rPr>
              <a:t>operating </a:t>
            </a:r>
            <a:r>
              <a:rPr sz="2400" dirty="0">
                <a:solidFill>
                  <a:srgbClr val="292934"/>
                </a:solidFill>
                <a:latin typeface="Arial"/>
                <a:cs typeface="Arial"/>
              </a:rPr>
              <a:t>system : </a:t>
            </a:r>
            <a:r>
              <a:rPr sz="2400" spc="-5" dirty="0">
                <a:solidFill>
                  <a:srgbClr val="292934"/>
                </a:solidFill>
                <a:latin typeface="Arial"/>
                <a:cs typeface="Arial"/>
              </a:rPr>
              <a:t>“iPhone</a:t>
            </a:r>
            <a:r>
              <a:rPr sz="2400" spc="-30" dirty="0">
                <a:solidFill>
                  <a:srgbClr val="292934"/>
                </a:solidFill>
                <a:latin typeface="Arial"/>
                <a:cs typeface="Arial"/>
              </a:rPr>
              <a:t> </a:t>
            </a:r>
            <a:r>
              <a:rPr sz="2400" dirty="0">
                <a:solidFill>
                  <a:srgbClr val="292934"/>
                </a:solidFill>
                <a:latin typeface="Arial"/>
                <a:cs typeface="Arial"/>
              </a:rPr>
              <a:t>OS”.</a:t>
            </a:r>
            <a:endParaRPr sz="2400" dirty="0">
              <a:latin typeface="Arial"/>
              <a:cs typeface="Arial"/>
            </a:endParaRPr>
          </a:p>
          <a:p>
            <a:pPr marL="195580" indent="-182880">
              <a:lnSpc>
                <a:spcPct val="100000"/>
              </a:lnSpc>
              <a:spcBef>
                <a:spcPts val="575"/>
              </a:spcBef>
              <a:buClr>
                <a:srgbClr val="92A199"/>
              </a:buClr>
              <a:buSzPct val="85416"/>
              <a:buChar char="•"/>
              <a:tabLst>
                <a:tab pos="195580" algn="l"/>
              </a:tabLst>
            </a:pPr>
            <a:r>
              <a:rPr sz="2400" dirty="0">
                <a:solidFill>
                  <a:srgbClr val="292934"/>
                </a:solidFill>
                <a:latin typeface="Arial"/>
                <a:cs typeface="Arial"/>
              </a:rPr>
              <a:t>In </a:t>
            </a:r>
            <a:r>
              <a:rPr sz="2400" spc="-5" dirty="0">
                <a:solidFill>
                  <a:srgbClr val="292934"/>
                </a:solidFill>
                <a:latin typeface="Arial"/>
                <a:cs typeface="Arial"/>
              </a:rPr>
              <a:t>June, 2010, Apple rebranded </a:t>
            </a:r>
            <a:r>
              <a:rPr sz="2400" spc="-10" dirty="0">
                <a:solidFill>
                  <a:srgbClr val="292934"/>
                </a:solidFill>
                <a:latin typeface="Arial"/>
                <a:cs typeface="Arial"/>
              </a:rPr>
              <a:t>iPhone </a:t>
            </a:r>
            <a:r>
              <a:rPr sz="2400" dirty="0">
                <a:solidFill>
                  <a:srgbClr val="292934"/>
                </a:solidFill>
                <a:latin typeface="Arial"/>
                <a:cs typeface="Arial"/>
              </a:rPr>
              <a:t>OS </a:t>
            </a:r>
            <a:r>
              <a:rPr sz="2400" spc="-5" dirty="0">
                <a:solidFill>
                  <a:srgbClr val="292934"/>
                </a:solidFill>
                <a:latin typeface="Arial"/>
                <a:cs typeface="Arial"/>
              </a:rPr>
              <a:t>as</a:t>
            </a:r>
            <a:r>
              <a:rPr sz="2400" spc="-75" dirty="0">
                <a:solidFill>
                  <a:srgbClr val="292934"/>
                </a:solidFill>
                <a:latin typeface="Arial"/>
                <a:cs typeface="Arial"/>
              </a:rPr>
              <a:t> </a:t>
            </a:r>
            <a:r>
              <a:rPr sz="2400" dirty="0">
                <a:solidFill>
                  <a:srgbClr val="292934"/>
                </a:solidFill>
                <a:latin typeface="Arial"/>
                <a:cs typeface="Arial"/>
              </a:rPr>
              <a:t>“</a:t>
            </a:r>
            <a:r>
              <a:rPr sz="2400" b="1" dirty="0">
                <a:solidFill>
                  <a:srgbClr val="292934"/>
                </a:solidFill>
                <a:latin typeface="Arial"/>
                <a:cs typeface="Arial"/>
              </a:rPr>
              <a:t>iOS</a:t>
            </a:r>
            <a:r>
              <a:rPr sz="2400" dirty="0">
                <a:solidFill>
                  <a:srgbClr val="292934"/>
                </a:solidFill>
                <a:latin typeface="Arial"/>
                <a:cs typeface="Arial"/>
              </a:rPr>
              <a:t>”.</a:t>
            </a:r>
            <a:endParaRPr sz="2400" dirty="0">
              <a:latin typeface="Arial"/>
              <a:cs typeface="Arial"/>
            </a:endParaRPr>
          </a:p>
        </p:txBody>
      </p:sp>
    </p:spTree>
    <p:extLst>
      <p:ext uri="{BB962C8B-B14F-4D97-AF65-F5344CB8AC3E}">
        <p14:creationId xmlns:p14="http://schemas.microsoft.com/office/powerpoint/2010/main" val="182025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406647" y="305911"/>
            <a:ext cx="4833027" cy="452261"/>
          </a:xfrm>
          <a:prstGeom prst="rect">
            <a:avLst/>
          </a:prstGeom>
        </p:spPr>
        <p:txBody>
          <a:bodyPr spcFirstLastPara="1" vert="horz" wrap="square" lIns="0" tIns="8467" rIns="0" bIns="0" rtlCol="0" anchor="ctr" anchorCtr="0">
            <a:spAutoFit/>
          </a:bodyPr>
          <a:lstStyle/>
          <a:p>
            <a:pPr marL="8467">
              <a:spcBef>
                <a:spcPts val="67"/>
              </a:spcBef>
              <a:tabLst>
                <a:tab pos="817074" algn="l"/>
                <a:tab pos="2746723" algn="l"/>
              </a:tabLst>
            </a:pPr>
            <a:r>
              <a:rPr lang="en-US" dirty="0"/>
              <a:t>iOS SDK</a:t>
            </a:r>
            <a:endParaRPr spc="-153" dirty="0"/>
          </a:p>
        </p:txBody>
      </p:sp>
      <p:sp>
        <p:nvSpPr>
          <p:cNvPr id="5" name="Rectangle 2">
            <a:extLst>
              <a:ext uri="{FF2B5EF4-FFF2-40B4-BE49-F238E27FC236}">
                <a16:creationId xmlns:a16="http://schemas.microsoft.com/office/drawing/2014/main" id="{F04EE0DB-FC00-42F2-A9FE-C63B1E4D7753}"/>
              </a:ext>
            </a:extLst>
          </p:cNvPr>
          <p:cNvSpPr>
            <a:spLocks noChangeArrowheads="1"/>
          </p:cNvSpPr>
          <p:nvPr/>
        </p:nvSpPr>
        <p:spPr bwMode="auto">
          <a:xfrm>
            <a:off x="507706" y="758172"/>
            <a:ext cx="14936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A8391721-60D6-46E7-83C1-9F1D3BE4D20A}"/>
              </a:ext>
            </a:extLst>
          </p:cNvPr>
          <p:cNvPicPr>
            <a:picLocks noChangeAspect="1"/>
          </p:cNvPicPr>
          <p:nvPr/>
        </p:nvPicPr>
        <p:blipFill>
          <a:blip r:embed="rId3"/>
          <a:stretch>
            <a:fillRect/>
          </a:stretch>
        </p:blipFill>
        <p:spPr>
          <a:xfrm>
            <a:off x="1579080" y="1097621"/>
            <a:ext cx="7962485" cy="5111564"/>
          </a:xfrm>
          <a:prstGeom prst="rect">
            <a:avLst/>
          </a:prstGeom>
        </p:spPr>
      </p:pic>
    </p:spTree>
    <p:extLst>
      <p:ext uri="{BB962C8B-B14F-4D97-AF65-F5344CB8AC3E}">
        <p14:creationId xmlns:p14="http://schemas.microsoft.com/office/powerpoint/2010/main" val="1315228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406647" y="305911"/>
            <a:ext cx="4833027" cy="452261"/>
          </a:xfrm>
          <a:prstGeom prst="rect">
            <a:avLst/>
          </a:prstGeom>
        </p:spPr>
        <p:txBody>
          <a:bodyPr spcFirstLastPara="1" vert="horz" wrap="square" lIns="0" tIns="8467" rIns="0" bIns="0" rtlCol="0" anchor="ctr" anchorCtr="0">
            <a:spAutoFit/>
          </a:bodyPr>
          <a:lstStyle/>
          <a:p>
            <a:pPr marL="8467">
              <a:spcBef>
                <a:spcPts val="67"/>
              </a:spcBef>
              <a:tabLst>
                <a:tab pos="817074" algn="l"/>
                <a:tab pos="2746723" algn="l"/>
              </a:tabLst>
            </a:pPr>
            <a:r>
              <a:rPr lang="en-US" dirty="0"/>
              <a:t>iOS SDK</a:t>
            </a:r>
            <a:endParaRPr spc="-153" dirty="0"/>
          </a:p>
        </p:txBody>
      </p:sp>
      <p:sp>
        <p:nvSpPr>
          <p:cNvPr id="5" name="Rectangle 2">
            <a:extLst>
              <a:ext uri="{FF2B5EF4-FFF2-40B4-BE49-F238E27FC236}">
                <a16:creationId xmlns:a16="http://schemas.microsoft.com/office/drawing/2014/main" id="{F04EE0DB-FC00-42F2-A9FE-C63B1E4D7753}"/>
              </a:ext>
            </a:extLst>
          </p:cNvPr>
          <p:cNvSpPr>
            <a:spLocks noChangeArrowheads="1"/>
          </p:cNvSpPr>
          <p:nvPr/>
        </p:nvSpPr>
        <p:spPr bwMode="auto">
          <a:xfrm>
            <a:off x="507706" y="758172"/>
            <a:ext cx="14936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object 2">
            <a:extLst>
              <a:ext uri="{FF2B5EF4-FFF2-40B4-BE49-F238E27FC236}">
                <a16:creationId xmlns:a16="http://schemas.microsoft.com/office/drawing/2014/main" id="{4CA967CD-F871-45D1-BDE1-353F3267F40E}"/>
              </a:ext>
            </a:extLst>
          </p:cNvPr>
          <p:cNvSpPr txBox="1"/>
          <p:nvPr/>
        </p:nvSpPr>
        <p:spPr>
          <a:xfrm>
            <a:off x="1689984" y="1210433"/>
            <a:ext cx="8025130" cy="4758995"/>
          </a:xfrm>
          <a:prstGeom prst="rect">
            <a:avLst/>
          </a:prstGeom>
        </p:spPr>
        <p:txBody>
          <a:bodyPr vert="horz" wrap="square" lIns="0" tIns="105410" rIns="0" bIns="0" rtlCol="0">
            <a:spAutoFit/>
          </a:bodyPr>
          <a:lstStyle/>
          <a:p>
            <a:pPr marL="195580" indent="-182880">
              <a:lnSpc>
                <a:spcPct val="100000"/>
              </a:lnSpc>
              <a:spcBef>
                <a:spcPts val="830"/>
              </a:spcBef>
              <a:buClr>
                <a:srgbClr val="92A199"/>
              </a:buClr>
              <a:buSzPct val="84482"/>
              <a:buFont typeface="Arial"/>
              <a:buChar char="•"/>
              <a:tabLst>
                <a:tab pos="195580" algn="l"/>
              </a:tabLst>
            </a:pPr>
            <a:r>
              <a:rPr sz="2900" b="1" dirty="0">
                <a:solidFill>
                  <a:srgbClr val="292934"/>
                </a:solidFill>
                <a:latin typeface="Arial"/>
                <a:cs typeface="Arial"/>
              </a:rPr>
              <a:t>iPhone &amp;</a:t>
            </a:r>
            <a:r>
              <a:rPr sz="2900" b="1" spc="-30" dirty="0">
                <a:solidFill>
                  <a:srgbClr val="292934"/>
                </a:solidFill>
                <a:latin typeface="Arial"/>
                <a:cs typeface="Arial"/>
              </a:rPr>
              <a:t> </a:t>
            </a:r>
            <a:r>
              <a:rPr sz="2900" b="1" dirty="0">
                <a:solidFill>
                  <a:srgbClr val="292934"/>
                </a:solidFill>
                <a:latin typeface="Arial"/>
                <a:cs typeface="Arial"/>
              </a:rPr>
              <a:t>iPod</a:t>
            </a:r>
            <a:endParaRPr sz="2900" dirty="0">
              <a:latin typeface="Arial"/>
              <a:cs typeface="Arial"/>
            </a:endParaRPr>
          </a:p>
          <a:p>
            <a:pPr marL="744220" lvl="1" indent="-183515">
              <a:lnSpc>
                <a:spcPct val="100000"/>
              </a:lnSpc>
              <a:spcBef>
                <a:spcPts val="505"/>
              </a:spcBef>
              <a:buClr>
                <a:srgbClr val="92A199"/>
              </a:buClr>
              <a:buSzPct val="90000"/>
              <a:buFont typeface="Arial"/>
              <a:buChar char="•"/>
              <a:tabLst>
                <a:tab pos="744855" algn="l"/>
              </a:tabLst>
            </a:pPr>
            <a:r>
              <a:rPr sz="2000" b="1" i="1" dirty="0">
                <a:solidFill>
                  <a:srgbClr val="292934"/>
                </a:solidFill>
                <a:latin typeface="Arial"/>
                <a:cs typeface="Arial"/>
              </a:rPr>
              <a:t>Display</a:t>
            </a:r>
            <a:r>
              <a:rPr sz="2000" dirty="0">
                <a:solidFill>
                  <a:srgbClr val="292934"/>
                </a:solidFill>
                <a:latin typeface="Arial"/>
                <a:cs typeface="Arial"/>
              </a:rPr>
              <a:t>: 3.5in,</a:t>
            </a:r>
            <a:r>
              <a:rPr sz="2000" spc="-60" dirty="0">
                <a:solidFill>
                  <a:srgbClr val="292934"/>
                </a:solidFill>
                <a:latin typeface="Arial"/>
                <a:cs typeface="Arial"/>
              </a:rPr>
              <a:t> </a:t>
            </a:r>
            <a:r>
              <a:rPr sz="2000" dirty="0">
                <a:solidFill>
                  <a:srgbClr val="292934"/>
                </a:solidFill>
                <a:latin typeface="Arial"/>
                <a:cs typeface="Arial"/>
              </a:rPr>
              <a:t>4in</a:t>
            </a:r>
            <a:endParaRPr sz="2000" dirty="0">
              <a:latin typeface="Arial"/>
              <a:cs typeface="Arial"/>
            </a:endParaRPr>
          </a:p>
          <a:p>
            <a:pPr marL="744220" marR="542290" lvl="1" indent="-182880">
              <a:lnSpc>
                <a:spcPct val="100000"/>
              </a:lnSpc>
              <a:spcBef>
                <a:spcPts val="480"/>
              </a:spcBef>
              <a:buClr>
                <a:srgbClr val="92A199"/>
              </a:buClr>
              <a:buSzPct val="90000"/>
              <a:buFont typeface="Arial"/>
              <a:buChar char="•"/>
              <a:tabLst>
                <a:tab pos="744855" algn="l"/>
              </a:tabLst>
            </a:pPr>
            <a:r>
              <a:rPr sz="2000" b="1" i="1" dirty="0">
                <a:solidFill>
                  <a:srgbClr val="292934"/>
                </a:solidFill>
                <a:latin typeface="Arial"/>
                <a:cs typeface="Arial"/>
              </a:rPr>
              <a:t>Resolution</a:t>
            </a:r>
            <a:r>
              <a:rPr sz="2000" dirty="0">
                <a:solidFill>
                  <a:srgbClr val="292934"/>
                </a:solidFill>
                <a:latin typeface="Arial"/>
                <a:cs typeface="Arial"/>
              </a:rPr>
              <a:t>: 320x480(HVGA) at 163ppi, 640x960 at</a:t>
            </a:r>
            <a:r>
              <a:rPr sz="2000" spc="-165" dirty="0">
                <a:solidFill>
                  <a:srgbClr val="292934"/>
                </a:solidFill>
                <a:latin typeface="Arial"/>
                <a:cs typeface="Arial"/>
              </a:rPr>
              <a:t> </a:t>
            </a:r>
            <a:r>
              <a:rPr sz="2000" dirty="0">
                <a:solidFill>
                  <a:srgbClr val="292934"/>
                </a:solidFill>
                <a:latin typeface="Arial"/>
                <a:cs typeface="Arial"/>
              </a:rPr>
              <a:t>326ppi,  </a:t>
            </a:r>
            <a:r>
              <a:rPr sz="2000" spc="-20" dirty="0">
                <a:solidFill>
                  <a:srgbClr val="292934"/>
                </a:solidFill>
                <a:latin typeface="Arial"/>
                <a:cs typeface="Arial"/>
              </a:rPr>
              <a:t>1136x640</a:t>
            </a:r>
            <a:endParaRPr sz="2000" dirty="0">
              <a:latin typeface="Arial"/>
              <a:cs typeface="Arial"/>
            </a:endParaRPr>
          </a:p>
          <a:p>
            <a:pPr marL="744220" lvl="1" indent="-183515">
              <a:lnSpc>
                <a:spcPct val="100000"/>
              </a:lnSpc>
              <a:spcBef>
                <a:spcPts val="480"/>
              </a:spcBef>
              <a:buClr>
                <a:srgbClr val="92A199"/>
              </a:buClr>
              <a:buSzPct val="90000"/>
              <a:buFont typeface="Arial"/>
              <a:buChar char="•"/>
              <a:tabLst>
                <a:tab pos="744855" algn="l"/>
              </a:tabLst>
            </a:pPr>
            <a:r>
              <a:rPr sz="2000" b="1" i="1" dirty="0">
                <a:solidFill>
                  <a:srgbClr val="292934"/>
                </a:solidFill>
                <a:latin typeface="Arial"/>
                <a:cs typeface="Arial"/>
              </a:rPr>
              <a:t>Aspect Ratio</a:t>
            </a:r>
            <a:r>
              <a:rPr sz="2000" dirty="0">
                <a:solidFill>
                  <a:srgbClr val="292934"/>
                </a:solidFill>
                <a:latin typeface="Arial"/>
                <a:cs typeface="Arial"/>
              </a:rPr>
              <a:t>: 2:3,</a:t>
            </a:r>
            <a:r>
              <a:rPr sz="2000" spc="-100" dirty="0">
                <a:solidFill>
                  <a:srgbClr val="292934"/>
                </a:solidFill>
                <a:latin typeface="Arial"/>
                <a:cs typeface="Arial"/>
              </a:rPr>
              <a:t> </a:t>
            </a:r>
            <a:r>
              <a:rPr sz="2000" dirty="0">
                <a:solidFill>
                  <a:srgbClr val="292934"/>
                </a:solidFill>
                <a:latin typeface="Arial"/>
                <a:cs typeface="Arial"/>
              </a:rPr>
              <a:t>16:9</a:t>
            </a:r>
            <a:endParaRPr sz="2000" dirty="0">
              <a:latin typeface="Arial"/>
              <a:cs typeface="Arial"/>
            </a:endParaRPr>
          </a:p>
          <a:p>
            <a:pPr marL="744220" lvl="1" indent="-183515">
              <a:lnSpc>
                <a:spcPct val="100000"/>
              </a:lnSpc>
              <a:spcBef>
                <a:spcPts val="480"/>
              </a:spcBef>
              <a:buClr>
                <a:srgbClr val="92A199"/>
              </a:buClr>
              <a:buSzPct val="90000"/>
              <a:buFont typeface="Arial"/>
              <a:buChar char="•"/>
              <a:tabLst>
                <a:tab pos="744855" algn="l"/>
                <a:tab pos="1898014" algn="l"/>
              </a:tabLst>
            </a:pPr>
            <a:r>
              <a:rPr sz="2000" b="1" i="1" dirty="0">
                <a:solidFill>
                  <a:srgbClr val="292934"/>
                </a:solidFill>
                <a:latin typeface="Arial"/>
                <a:cs typeface="Arial"/>
              </a:rPr>
              <a:t>Storage</a:t>
            </a:r>
            <a:r>
              <a:rPr sz="2000" i="1" dirty="0">
                <a:solidFill>
                  <a:srgbClr val="292934"/>
                </a:solidFill>
                <a:latin typeface="Arial"/>
                <a:cs typeface="Arial"/>
              </a:rPr>
              <a:t>:	</a:t>
            </a:r>
            <a:r>
              <a:rPr sz="2000" dirty="0">
                <a:solidFill>
                  <a:srgbClr val="292934"/>
                </a:solidFill>
                <a:latin typeface="Arial"/>
                <a:cs typeface="Arial"/>
              </a:rPr>
              <a:t>4GB, 8GB, 16GB, 32GB,</a:t>
            </a:r>
            <a:r>
              <a:rPr sz="2000" spc="-105" dirty="0">
                <a:solidFill>
                  <a:srgbClr val="292934"/>
                </a:solidFill>
                <a:latin typeface="Arial"/>
                <a:cs typeface="Arial"/>
              </a:rPr>
              <a:t> </a:t>
            </a:r>
            <a:r>
              <a:rPr sz="2000" dirty="0">
                <a:solidFill>
                  <a:srgbClr val="292934"/>
                </a:solidFill>
                <a:latin typeface="Arial"/>
                <a:cs typeface="Arial"/>
              </a:rPr>
              <a:t>64GB</a:t>
            </a:r>
            <a:endParaRPr sz="2000" dirty="0">
              <a:latin typeface="Arial"/>
              <a:cs typeface="Arial"/>
            </a:endParaRPr>
          </a:p>
          <a:p>
            <a:pPr marL="744220" marR="5080" lvl="1" indent="-182880">
              <a:lnSpc>
                <a:spcPct val="100000"/>
              </a:lnSpc>
              <a:spcBef>
                <a:spcPts val="484"/>
              </a:spcBef>
              <a:buClr>
                <a:srgbClr val="92A199"/>
              </a:buClr>
              <a:buSzPct val="90000"/>
              <a:buFont typeface="Arial"/>
              <a:buChar char="•"/>
              <a:tabLst>
                <a:tab pos="744855" algn="l"/>
                <a:tab pos="2195195" algn="l"/>
              </a:tabLst>
            </a:pPr>
            <a:r>
              <a:rPr sz="2000" b="1" i="1" dirty="0">
                <a:solidFill>
                  <a:srgbClr val="292934"/>
                </a:solidFill>
                <a:latin typeface="Arial"/>
                <a:cs typeface="Arial"/>
              </a:rPr>
              <a:t>Processor</a:t>
            </a:r>
            <a:r>
              <a:rPr sz="2000" i="1" dirty="0">
                <a:solidFill>
                  <a:srgbClr val="292934"/>
                </a:solidFill>
                <a:latin typeface="Arial"/>
                <a:cs typeface="Arial"/>
              </a:rPr>
              <a:t>:	</a:t>
            </a:r>
            <a:r>
              <a:rPr sz="2000" dirty="0">
                <a:solidFill>
                  <a:srgbClr val="292934"/>
                </a:solidFill>
                <a:latin typeface="Arial"/>
                <a:cs typeface="Arial"/>
              </a:rPr>
              <a:t>620MHz, 833MHz, 1GHz Apple A4, 1GHz</a:t>
            </a:r>
            <a:r>
              <a:rPr sz="2000" spc="-350" dirty="0">
                <a:solidFill>
                  <a:srgbClr val="292934"/>
                </a:solidFill>
                <a:latin typeface="Arial"/>
                <a:cs typeface="Arial"/>
              </a:rPr>
              <a:t> </a:t>
            </a:r>
            <a:r>
              <a:rPr sz="2000" dirty="0">
                <a:solidFill>
                  <a:srgbClr val="292934"/>
                </a:solidFill>
                <a:latin typeface="Arial"/>
                <a:cs typeface="Arial"/>
              </a:rPr>
              <a:t>dual-core  Apple A5, Apple</a:t>
            </a:r>
            <a:r>
              <a:rPr sz="2000" spc="-380" dirty="0">
                <a:solidFill>
                  <a:srgbClr val="292934"/>
                </a:solidFill>
                <a:latin typeface="Arial"/>
                <a:cs typeface="Arial"/>
              </a:rPr>
              <a:t> </a:t>
            </a:r>
            <a:r>
              <a:rPr sz="2000" dirty="0">
                <a:solidFill>
                  <a:srgbClr val="292934"/>
                </a:solidFill>
                <a:latin typeface="Arial"/>
                <a:cs typeface="Arial"/>
              </a:rPr>
              <a:t>A6</a:t>
            </a:r>
            <a:r>
              <a:rPr lang="en-US" sz="2000" dirty="0">
                <a:solidFill>
                  <a:srgbClr val="292934"/>
                </a:solidFill>
              </a:rPr>
              <a:t>, … </a:t>
            </a:r>
            <a:endParaRPr sz="2000" dirty="0">
              <a:latin typeface="Arial"/>
              <a:cs typeface="Arial"/>
            </a:endParaRPr>
          </a:p>
          <a:p>
            <a:pPr marL="744220" marR="118745" lvl="1" indent="-182880">
              <a:lnSpc>
                <a:spcPct val="100000"/>
              </a:lnSpc>
              <a:spcBef>
                <a:spcPts val="480"/>
              </a:spcBef>
              <a:buClr>
                <a:srgbClr val="92A199"/>
              </a:buClr>
              <a:buSzPct val="90000"/>
              <a:buFont typeface="Arial"/>
              <a:buChar char="•"/>
              <a:tabLst>
                <a:tab pos="744855" algn="l"/>
                <a:tab pos="4044315" algn="l"/>
              </a:tabLst>
            </a:pPr>
            <a:r>
              <a:rPr sz="2000" b="1" i="1" dirty="0">
                <a:solidFill>
                  <a:srgbClr val="292934"/>
                </a:solidFill>
                <a:latin typeface="Arial"/>
                <a:cs typeface="Arial"/>
              </a:rPr>
              <a:t>Bus Frequency</a:t>
            </a:r>
            <a:r>
              <a:rPr sz="2000" b="1" i="1" spc="-15" dirty="0">
                <a:solidFill>
                  <a:srgbClr val="292934"/>
                </a:solidFill>
                <a:latin typeface="Arial"/>
                <a:cs typeface="Arial"/>
              </a:rPr>
              <a:t> </a:t>
            </a:r>
            <a:r>
              <a:rPr sz="2000" b="1" i="1" dirty="0">
                <a:solidFill>
                  <a:srgbClr val="292934"/>
                </a:solidFill>
                <a:latin typeface="Arial"/>
                <a:cs typeface="Arial"/>
              </a:rPr>
              <a:t>and</a:t>
            </a:r>
            <a:r>
              <a:rPr sz="2000" b="1" i="1" spc="15" dirty="0">
                <a:solidFill>
                  <a:srgbClr val="292934"/>
                </a:solidFill>
                <a:latin typeface="Arial"/>
                <a:cs typeface="Arial"/>
              </a:rPr>
              <a:t> </a:t>
            </a:r>
            <a:r>
              <a:rPr sz="2000" b="1" i="1" dirty="0">
                <a:solidFill>
                  <a:srgbClr val="292934"/>
                </a:solidFill>
                <a:latin typeface="Arial"/>
                <a:cs typeface="Arial"/>
              </a:rPr>
              <a:t>width</a:t>
            </a:r>
            <a:r>
              <a:rPr sz="2000" dirty="0">
                <a:solidFill>
                  <a:srgbClr val="292934"/>
                </a:solidFill>
                <a:latin typeface="Arial"/>
                <a:cs typeface="Arial"/>
              </a:rPr>
              <a:t>:	103MHz (32-bit), 100MHz</a:t>
            </a:r>
            <a:r>
              <a:rPr sz="2000" spc="-135" dirty="0">
                <a:solidFill>
                  <a:srgbClr val="292934"/>
                </a:solidFill>
                <a:latin typeface="Arial"/>
                <a:cs typeface="Arial"/>
              </a:rPr>
              <a:t> </a:t>
            </a:r>
            <a:r>
              <a:rPr sz="2000" dirty="0">
                <a:solidFill>
                  <a:srgbClr val="292934"/>
                </a:solidFill>
                <a:latin typeface="Arial"/>
                <a:cs typeface="Arial"/>
              </a:rPr>
              <a:t>(32-bit),  100MHz (64-bit), 250MHz</a:t>
            </a:r>
            <a:r>
              <a:rPr sz="2000" spc="-125" dirty="0">
                <a:solidFill>
                  <a:srgbClr val="292934"/>
                </a:solidFill>
                <a:latin typeface="Arial"/>
                <a:cs typeface="Arial"/>
              </a:rPr>
              <a:t> </a:t>
            </a:r>
            <a:r>
              <a:rPr sz="2000" dirty="0">
                <a:solidFill>
                  <a:srgbClr val="292934"/>
                </a:solidFill>
                <a:latin typeface="Arial"/>
                <a:cs typeface="Arial"/>
              </a:rPr>
              <a:t>(64-bit)</a:t>
            </a:r>
            <a:endParaRPr sz="2000" dirty="0">
              <a:latin typeface="Arial"/>
              <a:cs typeface="Arial"/>
            </a:endParaRPr>
          </a:p>
          <a:p>
            <a:pPr marL="744220" lvl="1" indent="-183515">
              <a:lnSpc>
                <a:spcPct val="100000"/>
              </a:lnSpc>
              <a:spcBef>
                <a:spcPts val="480"/>
              </a:spcBef>
              <a:buClr>
                <a:srgbClr val="92A199"/>
              </a:buClr>
              <a:buSzPct val="90000"/>
              <a:buFont typeface="Arial"/>
              <a:buChar char="•"/>
              <a:tabLst>
                <a:tab pos="744855" algn="l"/>
                <a:tab pos="1925320" algn="l"/>
              </a:tabLst>
            </a:pPr>
            <a:r>
              <a:rPr sz="2000" b="1" i="1" spc="-5" dirty="0">
                <a:solidFill>
                  <a:srgbClr val="292934"/>
                </a:solidFill>
                <a:latin typeface="Arial"/>
                <a:cs typeface="Arial"/>
              </a:rPr>
              <a:t>Memory</a:t>
            </a:r>
            <a:r>
              <a:rPr sz="2000" i="1" spc="-5" dirty="0">
                <a:solidFill>
                  <a:srgbClr val="292934"/>
                </a:solidFill>
                <a:latin typeface="Arial"/>
                <a:cs typeface="Arial"/>
              </a:rPr>
              <a:t>:	</a:t>
            </a:r>
            <a:r>
              <a:rPr sz="2000" dirty="0">
                <a:solidFill>
                  <a:srgbClr val="292934"/>
                </a:solidFill>
                <a:latin typeface="Arial"/>
                <a:cs typeface="Arial"/>
              </a:rPr>
              <a:t>128MB, 256MB, 512MB,</a:t>
            </a:r>
            <a:r>
              <a:rPr sz="2000" spc="-90" dirty="0">
                <a:solidFill>
                  <a:srgbClr val="292934"/>
                </a:solidFill>
                <a:latin typeface="Arial"/>
                <a:cs typeface="Arial"/>
              </a:rPr>
              <a:t> </a:t>
            </a:r>
            <a:r>
              <a:rPr sz="2000" dirty="0">
                <a:solidFill>
                  <a:srgbClr val="292934"/>
                </a:solidFill>
                <a:latin typeface="Arial"/>
                <a:cs typeface="Arial"/>
              </a:rPr>
              <a:t>1GB</a:t>
            </a:r>
            <a:r>
              <a:rPr lang="en-US" sz="2000" dirty="0">
                <a:solidFill>
                  <a:srgbClr val="292934"/>
                </a:solidFill>
                <a:latin typeface="Arial"/>
                <a:cs typeface="Arial"/>
              </a:rPr>
              <a:t>, 2GB, 4GB, 6GB</a:t>
            </a:r>
            <a:endParaRPr sz="2000" dirty="0">
              <a:latin typeface="Arial"/>
              <a:cs typeface="Arial"/>
            </a:endParaRPr>
          </a:p>
          <a:p>
            <a:pPr marL="744220" marR="77470" lvl="1" indent="-182880">
              <a:lnSpc>
                <a:spcPct val="100000"/>
              </a:lnSpc>
              <a:spcBef>
                <a:spcPts val="480"/>
              </a:spcBef>
              <a:buClr>
                <a:srgbClr val="92A199"/>
              </a:buClr>
              <a:buSzPct val="90000"/>
              <a:buFont typeface="Arial"/>
              <a:buChar char="•"/>
              <a:tabLst>
                <a:tab pos="744855" algn="l"/>
              </a:tabLst>
            </a:pPr>
            <a:r>
              <a:rPr sz="2000" b="1" i="1" dirty="0">
                <a:solidFill>
                  <a:srgbClr val="292934"/>
                </a:solidFill>
                <a:latin typeface="Arial"/>
                <a:cs typeface="Arial"/>
              </a:rPr>
              <a:t>Devices</a:t>
            </a:r>
            <a:r>
              <a:rPr sz="2000" i="1" dirty="0">
                <a:solidFill>
                  <a:srgbClr val="292934"/>
                </a:solidFill>
                <a:latin typeface="Arial"/>
                <a:cs typeface="Arial"/>
              </a:rPr>
              <a:t>: </a:t>
            </a:r>
            <a:r>
              <a:rPr sz="2000" dirty="0">
                <a:solidFill>
                  <a:srgbClr val="292934"/>
                </a:solidFill>
                <a:latin typeface="Arial"/>
                <a:cs typeface="Arial"/>
              </a:rPr>
              <a:t>iPhone 3G, iPhone 3GS, iPhone 4, iPhone 4S,</a:t>
            </a:r>
            <a:r>
              <a:rPr sz="2000" spc="-170" dirty="0">
                <a:solidFill>
                  <a:srgbClr val="292934"/>
                </a:solidFill>
                <a:latin typeface="Arial"/>
                <a:cs typeface="Arial"/>
              </a:rPr>
              <a:t> </a:t>
            </a:r>
            <a:r>
              <a:rPr sz="2000" dirty="0">
                <a:solidFill>
                  <a:srgbClr val="292934"/>
                </a:solidFill>
                <a:latin typeface="Arial"/>
                <a:cs typeface="Arial"/>
              </a:rPr>
              <a:t>iPhone  5, iPod</a:t>
            </a:r>
            <a:r>
              <a:rPr sz="2000" spc="-75" dirty="0">
                <a:solidFill>
                  <a:srgbClr val="292934"/>
                </a:solidFill>
                <a:latin typeface="Arial"/>
                <a:cs typeface="Arial"/>
              </a:rPr>
              <a:t> </a:t>
            </a:r>
            <a:r>
              <a:rPr sz="2000" spc="-45" dirty="0">
                <a:solidFill>
                  <a:srgbClr val="292934"/>
                </a:solidFill>
                <a:latin typeface="Arial"/>
                <a:cs typeface="Arial"/>
              </a:rPr>
              <a:t>Touch</a:t>
            </a:r>
            <a:endParaRPr sz="2000" dirty="0">
              <a:latin typeface="Arial"/>
              <a:cs typeface="Arial"/>
            </a:endParaRPr>
          </a:p>
        </p:txBody>
      </p:sp>
    </p:spTree>
    <p:extLst>
      <p:ext uri="{BB962C8B-B14F-4D97-AF65-F5344CB8AC3E}">
        <p14:creationId xmlns:p14="http://schemas.microsoft.com/office/powerpoint/2010/main" val="2146234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406647" y="305911"/>
            <a:ext cx="4833027" cy="452261"/>
          </a:xfrm>
          <a:prstGeom prst="rect">
            <a:avLst/>
          </a:prstGeom>
        </p:spPr>
        <p:txBody>
          <a:bodyPr spcFirstLastPara="1" vert="horz" wrap="square" lIns="0" tIns="8467" rIns="0" bIns="0" rtlCol="0" anchor="ctr" anchorCtr="0">
            <a:spAutoFit/>
          </a:bodyPr>
          <a:lstStyle/>
          <a:p>
            <a:pPr marL="8467">
              <a:spcBef>
                <a:spcPts val="67"/>
              </a:spcBef>
              <a:tabLst>
                <a:tab pos="817074" algn="l"/>
                <a:tab pos="2746723" algn="l"/>
              </a:tabLst>
            </a:pPr>
            <a:r>
              <a:rPr lang="en-US" dirty="0"/>
              <a:t>Hardware</a:t>
            </a:r>
            <a:endParaRPr spc="-153" dirty="0"/>
          </a:p>
        </p:txBody>
      </p:sp>
      <p:sp>
        <p:nvSpPr>
          <p:cNvPr id="5" name="Rectangle 2">
            <a:extLst>
              <a:ext uri="{FF2B5EF4-FFF2-40B4-BE49-F238E27FC236}">
                <a16:creationId xmlns:a16="http://schemas.microsoft.com/office/drawing/2014/main" id="{F04EE0DB-FC00-42F2-A9FE-C63B1E4D7753}"/>
              </a:ext>
            </a:extLst>
          </p:cNvPr>
          <p:cNvSpPr>
            <a:spLocks noChangeArrowheads="1"/>
          </p:cNvSpPr>
          <p:nvPr/>
        </p:nvSpPr>
        <p:spPr bwMode="auto">
          <a:xfrm>
            <a:off x="507706" y="758172"/>
            <a:ext cx="14936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1593E2BC-E117-4EF9-A47C-391CF3B6E122}"/>
              </a:ext>
            </a:extLst>
          </p:cNvPr>
          <p:cNvPicPr>
            <a:picLocks noChangeAspect="1"/>
          </p:cNvPicPr>
          <p:nvPr/>
        </p:nvPicPr>
        <p:blipFill>
          <a:blip r:embed="rId3"/>
          <a:stretch>
            <a:fillRect/>
          </a:stretch>
        </p:blipFill>
        <p:spPr>
          <a:xfrm>
            <a:off x="393700" y="2394530"/>
            <a:ext cx="11404600" cy="2658917"/>
          </a:xfrm>
          <a:prstGeom prst="rect">
            <a:avLst/>
          </a:prstGeom>
        </p:spPr>
      </p:pic>
    </p:spTree>
    <p:extLst>
      <p:ext uri="{BB962C8B-B14F-4D97-AF65-F5344CB8AC3E}">
        <p14:creationId xmlns:p14="http://schemas.microsoft.com/office/powerpoint/2010/main" val="3105237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2540" y="312964"/>
            <a:ext cx="2137410" cy="455894"/>
          </a:xfrm>
          <a:prstGeom prst="rect">
            <a:avLst/>
          </a:prstGeom>
        </p:spPr>
        <p:txBody>
          <a:bodyPr spcFirstLastPara="1" vert="horz" wrap="square" lIns="0" tIns="12065" rIns="0" bIns="0" rtlCol="0" anchor="ctr" anchorCtr="0">
            <a:spAutoFit/>
          </a:bodyPr>
          <a:lstStyle/>
          <a:p>
            <a:pPr marL="12700">
              <a:spcBef>
                <a:spcPts val="95"/>
              </a:spcBef>
            </a:pPr>
            <a:r>
              <a:rPr spc="-95" dirty="0"/>
              <a:t>Hardware</a:t>
            </a:r>
          </a:p>
        </p:txBody>
      </p:sp>
      <p:sp>
        <p:nvSpPr>
          <p:cNvPr id="3" name="object 3"/>
          <p:cNvSpPr txBox="1"/>
          <p:nvPr/>
        </p:nvSpPr>
        <p:spPr>
          <a:xfrm>
            <a:off x="1517015" y="1148080"/>
            <a:ext cx="8040370" cy="4561840"/>
          </a:xfrm>
          <a:prstGeom prst="rect">
            <a:avLst/>
          </a:prstGeom>
        </p:spPr>
        <p:txBody>
          <a:bodyPr vert="horz" wrap="square" lIns="0" tIns="48895" rIns="0" bIns="0" rtlCol="0">
            <a:spAutoFit/>
          </a:bodyPr>
          <a:lstStyle/>
          <a:p>
            <a:pPr marL="195580" indent="-182880">
              <a:spcBef>
                <a:spcPts val="385"/>
              </a:spcBef>
              <a:buClr>
                <a:srgbClr val="92A199"/>
              </a:buClr>
              <a:buSzPct val="85416"/>
              <a:buFont typeface="Arial"/>
              <a:buChar char="•"/>
              <a:tabLst>
                <a:tab pos="195580" algn="l"/>
              </a:tabLst>
            </a:pPr>
            <a:r>
              <a:rPr sz="2400" b="1" i="1" spc="-5" dirty="0">
                <a:solidFill>
                  <a:srgbClr val="292934"/>
                </a:solidFill>
              </a:rPr>
              <a:t>Proximity</a:t>
            </a:r>
            <a:r>
              <a:rPr sz="2400" b="1" i="1" spc="-20" dirty="0">
                <a:solidFill>
                  <a:srgbClr val="292934"/>
                </a:solidFill>
              </a:rPr>
              <a:t> </a:t>
            </a:r>
            <a:r>
              <a:rPr sz="2400" b="1" i="1" spc="-5" dirty="0">
                <a:solidFill>
                  <a:srgbClr val="292934"/>
                </a:solidFill>
              </a:rPr>
              <a:t>Sensor</a:t>
            </a:r>
            <a:endParaRPr sz="2400" dirty="0"/>
          </a:p>
          <a:p>
            <a:pPr marL="927100" marR="359410">
              <a:lnSpc>
                <a:spcPts val="2590"/>
              </a:lnSpc>
              <a:spcBef>
                <a:spcPts val="615"/>
              </a:spcBef>
            </a:pPr>
            <a:r>
              <a:rPr sz="2400" spc="-5" dirty="0">
                <a:solidFill>
                  <a:srgbClr val="292934"/>
                </a:solidFill>
              </a:rPr>
              <a:t>deactivates </a:t>
            </a:r>
            <a:r>
              <a:rPr sz="2400" dirty="0">
                <a:solidFill>
                  <a:srgbClr val="292934"/>
                </a:solidFill>
              </a:rPr>
              <a:t>the </a:t>
            </a:r>
            <a:r>
              <a:rPr sz="2400" spc="-5" dirty="0">
                <a:solidFill>
                  <a:srgbClr val="292934"/>
                </a:solidFill>
              </a:rPr>
              <a:t>display and touchscreen when </a:t>
            </a:r>
            <a:r>
              <a:rPr sz="2400" dirty="0">
                <a:solidFill>
                  <a:srgbClr val="292934"/>
                </a:solidFill>
              </a:rPr>
              <a:t>the  </a:t>
            </a:r>
            <a:r>
              <a:rPr sz="2400" spc="-5" dirty="0">
                <a:solidFill>
                  <a:srgbClr val="292934"/>
                </a:solidFill>
              </a:rPr>
              <a:t>device is brought near </a:t>
            </a:r>
            <a:r>
              <a:rPr sz="2400" dirty="0">
                <a:solidFill>
                  <a:srgbClr val="292934"/>
                </a:solidFill>
              </a:rPr>
              <a:t>the face </a:t>
            </a:r>
            <a:r>
              <a:rPr sz="2400" spc="-5" dirty="0">
                <a:solidFill>
                  <a:srgbClr val="292934"/>
                </a:solidFill>
              </a:rPr>
              <a:t>during a</a:t>
            </a:r>
            <a:r>
              <a:rPr sz="2400" spc="55" dirty="0">
                <a:solidFill>
                  <a:srgbClr val="292934"/>
                </a:solidFill>
              </a:rPr>
              <a:t> </a:t>
            </a:r>
            <a:r>
              <a:rPr sz="2400" spc="-5" dirty="0">
                <a:solidFill>
                  <a:srgbClr val="292934"/>
                </a:solidFill>
              </a:rPr>
              <a:t>call.</a:t>
            </a:r>
            <a:endParaRPr sz="2400" dirty="0"/>
          </a:p>
          <a:p>
            <a:pPr marL="195580" indent="-182880">
              <a:spcBef>
                <a:spcPts val="254"/>
              </a:spcBef>
              <a:buClr>
                <a:srgbClr val="92A199"/>
              </a:buClr>
              <a:buSzPct val="85416"/>
              <a:buFont typeface="Arial"/>
              <a:buChar char="•"/>
              <a:tabLst>
                <a:tab pos="195580" algn="l"/>
              </a:tabLst>
            </a:pPr>
            <a:r>
              <a:rPr sz="2400" b="1" i="1" spc="-5" dirty="0">
                <a:solidFill>
                  <a:srgbClr val="292934"/>
                </a:solidFill>
              </a:rPr>
              <a:t>3-axis</a:t>
            </a:r>
            <a:r>
              <a:rPr sz="2400" b="1" i="1" spc="-110" dirty="0">
                <a:solidFill>
                  <a:srgbClr val="292934"/>
                </a:solidFill>
              </a:rPr>
              <a:t> </a:t>
            </a:r>
            <a:r>
              <a:rPr sz="2400" b="1" i="1" spc="-5" dirty="0">
                <a:solidFill>
                  <a:srgbClr val="292934"/>
                </a:solidFill>
              </a:rPr>
              <a:t>Accelerometer</a:t>
            </a:r>
            <a:endParaRPr sz="2400" dirty="0"/>
          </a:p>
          <a:p>
            <a:pPr marL="927100" marR="5080">
              <a:lnSpc>
                <a:spcPts val="2590"/>
              </a:lnSpc>
              <a:spcBef>
                <a:spcPts val="620"/>
              </a:spcBef>
            </a:pPr>
            <a:r>
              <a:rPr sz="2400" spc="-5" dirty="0">
                <a:solidFill>
                  <a:srgbClr val="292934"/>
                </a:solidFill>
              </a:rPr>
              <a:t>senses </a:t>
            </a:r>
            <a:r>
              <a:rPr sz="2400" dirty="0">
                <a:solidFill>
                  <a:srgbClr val="292934"/>
                </a:solidFill>
              </a:rPr>
              <a:t>the </a:t>
            </a:r>
            <a:r>
              <a:rPr sz="2400" spc="-5" dirty="0">
                <a:solidFill>
                  <a:srgbClr val="292934"/>
                </a:solidFill>
              </a:rPr>
              <a:t>orientation </a:t>
            </a:r>
            <a:r>
              <a:rPr sz="2400" dirty="0">
                <a:solidFill>
                  <a:srgbClr val="292934"/>
                </a:solidFill>
              </a:rPr>
              <a:t>of the </a:t>
            </a:r>
            <a:r>
              <a:rPr sz="2400" spc="-5" dirty="0">
                <a:solidFill>
                  <a:srgbClr val="292934"/>
                </a:solidFill>
              </a:rPr>
              <a:t>phone and changes </a:t>
            </a:r>
            <a:r>
              <a:rPr sz="2400" dirty="0">
                <a:solidFill>
                  <a:srgbClr val="292934"/>
                </a:solidFill>
              </a:rPr>
              <a:t>the  </a:t>
            </a:r>
            <a:r>
              <a:rPr sz="2400" spc="-5" dirty="0">
                <a:solidFill>
                  <a:srgbClr val="292934"/>
                </a:solidFill>
              </a:rPr>
              <a:t>display</a:t>
            </a:r>
            <a:r>
              <a:rPr sz="2400" spc="5" dirty="0">
                <a:solidFill>
                  <a:srgbClr val="292934"/>
                </a:solidFill>
              </a:rPr>
              <a:t> </a:t>
            </a:r>
            <a:r>
              <a:rPr sz="2400" spc="-20" dirty="0">
                <a:solidFill>
                  <a:srgbClr val="292934"/>
                </a:solidFill>
              </a:rPr>
              <a:t>accordingly.</a:t>
            </a:r>
            <a:endParaRPr sz="2400" dirty="0"/>
          </a:p>
          <a:p>
            <a:pPr marL="195580" indent="-182880">
              <a:spcBef>
                <a:spcPts val="250"/>
              </a:spcBef>
              <a:buClr>
                <a:srgbClr val="92A199"/>
              </a:buClr>
              <a:buSzPct val="85416"/>
              <a:buFont typeface="Arial"/>
              <a:buChar char="•"/>
              <a:tabLst>
                <a:tab pos="195580" algn="l"/>
              </a:tabLst>
            </a:pPr>
            <a:r>
              <a:rPr sz="2400" b="1" i="1" spc="-5" dirty="0">
                <a:solidFill>
                  <a:srgbClr val="292934"/>
                </a:solidFill>
              </a:rPr>
              <a:t>Ambient </a:t>
            </a:r>
            <a:r>
              <a:rPr sz="2400" b="1" i="1" dirty="0">
                <a:solidFill>
                  <a:srgbClr val="292934"/>
                </a:solidFill>
              </a:rPr>
              <a:t>Light</a:t>
            </a:r>
            <a:r>
              <a:rPr sz="2400" b="1" i="1" spc="-90" dirty="0">
                <a:solidFill>
                  <a:srgbClr val="292934"/>
                </a:solidFill>
              </a:rPr>
              <a:t> </a:t>
            </a:r>
            <a:r>
              <a:rPr sz="2400" b="1" i="1" spc="-5" dirty="0">
                <a:solidFill>
                  <a:srgbClr val="292934"/>
                </a:solidFill>
              </a:rPr>
              <a:t>Sensor</a:t>
            </a:r>
            <a:endParaRPr sz="2400" dirty="0"/>
          </a:p>
          <a:p>
            <a:pPr marL="927100" marR="429259">
              <a:lnSpc>
                <a:spcPts val="2590"/>
              </a:lnSpc>
              <a:spcBef>
                <a:spcPts val="620"/>
              </a:spcBef>
            </a:pPr>
            <a:r>
              <a:rPr sz="2400" spc="-5" dirty="0">
                <a:solidFill>
                  <a:srgbClr val="292934"/>
                </a:solidFill>
              </a:rPr>
              <a:t>adjusts </a:t>
            </a:r>
            <a:r>
              <a:rPr sz="2400" dirty="0">
                <a:solidFill>
                  <a:srgbClr val="292934"/>
                </a:solidFill>
              </a:rPr>
              <a:t>the </a:t>
            </a:r>
            <a:r>
              <a:rPr sz="2400" spc="-5" dirty="0">
                <a:solidFill>
                  <a:srgbClr val="292934"/>
                </a:solidFill>
              </a:rPr>
              <a:t>display brightness which in </a:t>
            </a:r>
            <a:r>
              <a:rPr sz="2400" dirty="0">
                <a:solidFill>
                  <a:srgbClr val="292934"/>
                </a:solidFill>
              </a:rPr>
              <a:t>turn </a:t>
            </a:r>
            <a:r>
              <a:rPr sz="2400" spc="-5" dirty="0">
                <a:solidFill>
                  <a:srgbClr val="292934"/>
                </a:solidFill>
              </a:rPr>
              <a:t>saves  battery</a:t>
            </a:r>
            <a:r>
              <a:rPr sz="2400" spc="-25" dirty="0">
                <a:solidFill>
                  <a:srgbClr val="292934"/>
                </a:solidFill>
              </a:rPr>
              <a:t> power.</a:t>
            </a:r>
            <a:endParaRPr sz="2400" dirty="0"/>
          </a:p>
          <a:p>
            <a:pPr marL="195580" indent="-182880">
              <a:spcBef>
                <a:spcPts val="250"/>
              </a:spcBef>
              <a:buClr>
                <a:srgbClr val="92A199"/>
              </a:buClr>
              <a:buSzPct val="85416"/>
              <a:buFont typeface="Arial"/>
              <a:buChar char="•"/>
              <a:tabLst>
                <a:tab pos="195580" algn="l"/>
              </a:tabLst>
            </a:pPr>
            <a:r>
              <a:rPr sz="2400" b="1" i="1" spc="-5" dirty="0">
                <a:solidFill>
                  <a:srgbClr val="292934"/>
                </a:solidFill>
              </a:rPr>
              <a:t>Gyroscopic</a:t>
            </a:r>
            <a:r>
              <a:rPr sz="2400" b="1" i="1" spc="-30" dirty="0">
                <a:solidFill>
                  <a:srgbClr val="292934"/>
                </a:solidFill>
              </a:rPr>
              <a:t> </a:t>
            </a:r>
            <a:r>
              <a:rPr sz="2400" b="1" i="1" spc="-5" dirty="0">
                <a:solidFill>
                  <a:srgbClr val="292934"/>
                </a:solidFill>
              </a:rPr>
              <a:t>Sensor</a:t>
            </a:r>
            <a:endParaRPr sz="2400" dirty="0"/>
          </a:p>
          <a:p>
            <a:pPr marL="927100">
              <a:lnSpc>
                <a:spcPts val="2735"/>
              </a:lnSpc>
              <a:spcBef>
                <a:spcPts val="290"/>
              </a:spcBef>
            </a:pPr>
            <a:r>
              <a:rPr sz="2400" spc="-5" dirty="0">
                <a:solidFill>
                  <a:srgbClr val="292934"/>
                </a:solidFill>
              </a:rPr>
              <a:t>enhances </a:t>
            </a:r>
            <a:r>
              <a:rPr sz="2400" dirty="0">
                <a:solidFill>
                  <a:srgbClr val="292934"/>
                </a:solidFill>
              </a:rPr>
              <a:t>the </a:t>
            </a:r>
            <a:r>
              <a:rPr sz="2400" spc="-5" dirty="0">
                <a:solidFill>
                  <a:srgbClr val="292934"/>
                </a:solidFill>
              </a:rPr>
              <a:t>perception </a:t>
            </a:r>
            <a:r>
              <a:rPr sz="2400" dirty="0">
                <a:solidFill>
                  <a:srgbClr val="292934"/>
                </a:solidFill>
              </a:rPr>
              <a:t>of </a:t>
            </a:r>
            <a:r>
              <a:rPr sz="2400" spc="-5" dirty="0">
                <a:solidFill>
                  <a:srgbClr val="292934"/>
                </a:solidFill>
              </a:rPr>
              <a:t>how </a:t>
            </a:r>
            <a:r>
              <a:rPr sz="2400" dirty="0">
                <a:solidFill>
                  <a:srgbClr val="292934"/>
                </a:solidFill>
              </a:rPr>
              <a:t>the </a:t>
            </a:r>
            <a:r>
              <a:rPr sz="2400" spc="-5" dirty="0">
                <a:solidFill>
                  <a:srgbClr val="292934"/>
                </a:solidFill>
              </a:rPr>
              <a:t>phone</a:t>
            </a:r>
            <a:r>
              <a:rPr sz="2400" spc="35" dirty="0">
                <a:solidFill>
                  <a:srgbClr val="292934"/>
                </a:solidFill>
              </a:rPr>
              <a:t> </a:t>
            </a:r>
            <a:r>
              <a:rPr sz="2400" dirty="0">
                <a:solidFill>
                  <a:srgbClr val="292934"/>
                </a:solidFill>
              </a:rPr>
              <a:t>is</a:t>
            </a:r>
            <a:endParaRPr sz="2400" dirty="0"/>
          </a:p>
          <a:p>
            <a:pPr marL="927100">
              <a:lnSpc>
                <a:spcPts val="2735"/>
              </a:lnSpc>
            </a:pPr>
            <a:r>
              <a:rPr sz="2400" spc="-5" dirty="0">
                <a:solidFill>
                  <a:srgbClr val="292934"/>
                </a:solidFill>
              </a:rPr>
              <a:t>moved.</a:t>
            </a:r>
            <a:endParaRPr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1440" y="394663"/>
            <a:ext cx="5128260" cy="455894"/>
          </a:xfrm>
          <a:prstGeom prst="rect">
            <a:avLst/>
          </a:prstGeom>
        </p:spPr>
        <p:txBody>
          <a:bodyPr spcFirstLastPara="1" vert="horz" wrap="square" lIns="0" tIns="12065" rIns="0" bIns="0" rtlCol="0" anchor="ctr" anchorCtr="0">
            <a:spAutoFit/>
          </a:bodyPr>
          <a:lstStyle/>
          <a:p>
            <a:pPr marL="12700">
              <a:spcBef>
                <a:spcPts val="95"/>
              </a:spcBef>
            </a:pPr>
            <a:r>
              <a:rPr spc="-90" dirty="0"/>
              <a:t>Platform</a:t>
            </a:r>
            <a:r>
              <a:rPr spc="-275" dirty="0"/>
              <a:t> </a:t>
            </a:r>
            <a:r>
              <a:rPr spc="-95" dirty="0"/>
              <a:t>Characteristics</a:t>
            </a:r>
          </a:p>
        </p:txBody>
      </p:sp>
      <p:sp>
        <p:nvSpPr>
          <p:cNvPr id="3" name="object 3"/>
          <p:cNvSpPr txBox="1"/>
          <p:nvPr/>
        </p:nvSpPr>
        <p:spPr>
          <a:xfrm>
            <a:off x="1371600" y="1324098"/>
            <a:ext cx="8369299" cy="4682692"/>
          </a:xfrm>
          <a:prstGeom prst="rect">
            <a:avLst/>
          </a:prstGeom>
        </p:spPr>
        <p:txBody>
          <a:bodyPr vert="horz" wrap="square" lIns="0" tIns="85725" rIns="0" bIns="0" rtlCol="0">
            <a:spAutoFit/>
          </a:bodyPr>
          <a:lstStyle/>
          <a:p>
            <a:pPr marL="195580" indent="-182880">
              <a:spcBef>
                <a:spcPts val="675"/>
              </a:spcBef>
              <a:buClr>
                <a:srgbClr val="92A199"/>
              </a:buClr>
              <a:buSzPct val="85416"/>
              <a:buChar char="•"/>
              <a:tabLst>
                <a:tab pos="195580" algn="l"/>
              </a:tabLst>
            </a:pPr>
            <a:r>
              <a:rPr sz="2400" dirty="0">
                <a:solidFill>
                  <a:srgbClr val="292934"/>
                </a:solidFill>
              </a:rPr>
              <a:t>The </a:t>
            </a:r>
            <a:r>
              <a:rPr sz="2400" spc="-10" dirty="0">
                <a:solidFill>
                  <a:srgbClr val="292934"/>
                </a:solidFill>
              </a:rPr>
              <a:t>Display </a:t>
            </a:r>
            <a:r>
              <a:rPr sz="2400" spc="-5" dirty="0">
                <a:solidFill>
                  <a:srgbClr val="292934"/>
                </a:solidFill>
              </a:rPr>
              <a:t>is Paramount regardless </a:t>
            </a:r>
            <a:r>
              <a:rPr sz="2400" dirty="0">
                <a:solidFill>
                  <a:srgbClr val="292934"/>
                </a:solidFill>
              </a:rPr>
              <a:t>of its</a:t>
            </a:r>
            <a:r>
              <a:rPr sz="2400" spc="80" dirty="0">
                <a:solidFill>
                  <a:srgbClr val="292934"/>
                </a:solidFill>
              </a:rPr>
              <a:t> </a:t>
            </a:r>
            <a:r>
              <a:rPr sz="2400" spc="-5" dirty="0">
                <a:solidFill>
                  <a:srgbClr val="292934"/>
                </a:solidFill>
              </a:rPr>
              <a:t>size</a:t>
            </a:r>
            <a:endParaRPr sz="2400" dirty="0"/>
          </a:p>
          <a:p>
            <a:pPr marL="195580" indent="-182880">
              <a:spcBef>
                <a:spcPts val="580"/>
              </a:spcBef>
              <a:buClr>
                <a:srgbClr val="92A199"/>
              </a:buClr>
              <a:buSzPct val="85416"/>
              <a:buChar char="•"/>
              <a:tabLst>
                <a:tab pos="195580" algn="l"/>
              </a:tabLst>
            </a:pPr>
            <a:r>
              <a:rPr sz="2400" spc="-5" dirty="0">
                <a:solidFill>
                  <a:srgbClr val="292934"/>
                </a:solidFill>
              </a:rPr>
              <a:t>Device </a:t>
            </a:r>
            <a:r>
              <a:rPr sz="2400" dirty="0">
                <a:solidFill>
                  <a:srgbClr val="292934"/>
                </a:solidFill>
              </a:rPr>
              <a:t>Orientation can</a:t>
            </a:r>
            <a:r>
              <a:rPr sz="2400" spc="-5" dirty="0">
                <a:solidFill>
                  <a:srgbClr val="292934"/>
                </a:solidFill>
              </a:rPr>
              <a:t> change</a:t>
            </a:r>
            <a:endParaRPr sz="2400" dirty="0"/>
          </a:p>
          <a:p>
            <a:pPr marL="195580" indent="-182880">
              <a:spcBef>
                <a:spcPts val="575"/>
              </a:spcBef>
              <a:buClr>
                <a:srgbClr val="92A199"/>
              </a:buClr>
              <a:buSzPct val="85416"/>
              <a:buChar char="•"/>
              <a:tabLst>
                <a:tab pos="195580" algn="l"/>
              </a:tabLst>
            </a:pPr>
            <a:r>
              <a:rPr sz="2400" spc="-5" dirty="0">
                <a:solidFill>
                  <a:srgbClr val="292934"/>
                </a:solidFill>
              </a:rPr>
              <a:t>Apps Respond </a:t>
            </a:r>
            <a:r>
              <a:rPr sz="2400" dirty="0">
                <a:solidFill>
                  <a:srgbClr val="292934"/>
                </a:solidFill>
              </a:rPr>
              <a:t>to Gestures, </a:t>
            </a:r>
            <a:r>
              <a:rPr sz="2400" spc="-5" dirty="0">
                <a:solidFill>
                  <a:srgbClr val="292934"/>
                </a:solidFill>
              </a:rPr>
              <a:t>Not</a:t>
            </a:r>
            <a:r>
              <a:rPr sz="2400" dirty="0">
                <a:solidFill>
                  <a:srgbClr val="292934"/>
                </a:solidFill>
              </a:rPr>
              <a:t> </a:t>
            </a:r>
            <a:r>
              <a:rPr sz="2400" spc="-5" dirty="0">
                <a:solidFill>
                  <a:srgbClr val="292934"/>
                </a:solidFill>
              </a:rPr>
              <a:t>Clicks</a:t>
            </a:r>
            <a:endParaRPr sz="2400" dirty="0"/>
          </a:p>
          <a:p>
            <a:pPr marL="195580" indent="-182880">
              <a:spcBef>
                <a:spcPts val="575"/>
              </a:spcBef>
              <a:buClr>
                <a:srgbClr val="92A199"/>
              </a:buClr>
              <a:buSzPct val="85416"/>
              <a:buChar char="•"/>
              <a:tabLst>
                <a:tab pos="195580" algn="l"/>
              </a:tabLst>
            </a:pPr>
            <a:r>
              <a:rPr sz="2400" spc="-5" dirty="0">
                <a:solidFill>
                  <a:srgbClr val="292934"/>
                </a:solidFill>
              </a:rPr>
              <a:t>People </a:t>
            </a:r>
            <a:r>
              <a:rPr sz="2400" dirty="0">
                <a:solidFill>
                  <a:srgbClr val="292934"/>
                </a:solidFill>
              </a:rPr>
              <a:t>Interact </a:t>
            </a:r>
            <a:r>
              <a:rPr sz="2400" spc="-5" dirty="0">
                <a:solidFill>
                  <a:srgbClr val="292934"/>
                </a:solidFill>
              </a:rPr>
              <a:t>with </a:t>
            </a:r>
            <a:r>
              <a:rPr sz="2400" dirty="0">
                <a:solidFill>
                  <a:srgbClr val="292934"/>
                </a:solidFill>
              </a:rPr>
              <a:t>One </a:t>
            </a:r>
            <a:r>
              <a:rPr sz="2400" spc="-5" dirty="0">
                <a:solidFill>
                  <a:srgbClr val="292934"/>
                </a:solidFill>
              </a:rPr>
              <a:t>App </a:t>
            </a:r>
            <a:r>
              <a:rPr sz="2400" dirty="0">
                <a:solidFill>
                  <a:srgbClr val="292934"/>
                </a:solidFill>
              </a:rPr>
              <a:t>at </a:t>
            </a:r>
            <a:r>
              <a:rPr sz="2400" spc="-5" dirty="0">
                <a:solidFill>
                  <a:srgbClr val="292934"/>
                </a:solidFill>
              </a:rPr>
              <a:t>a</a:t>
            </a:r>
            <a:r>
              <a:rPr sz="2400" spc="-190" dirty="0">
                <a:solidFill>
                  <a:srgbClr val="292934"/>
                </a:solidFill>
              </a:rPr>
              <a:t> </a:t>
            </a:r>
            <a:r>
              <a:rPr sz="2400" spc="-25" dirty="0">
                <a:solidFill>
                  <a:srgbClr val="292934"/>
                </a:solidFill>
              </a:rPr>
              <a:t>Time</a:t>
            </a:r>
            <a:endParaRPr sz="2400" dirty="0"/>
          </a:p>
          <a:p>
            <a:pPr marL="195580" indent="-182880">
              <a:spcBef>
                <a:spcPts val="575"/>
              </a:spcBef>
              <a:buClr>
                <a:srgbClr val="92A199"/>
              </a:buClr>
              <a:buSzPct val="85416"/>
              <a:buChar char="•"/>
              <a:tabLst>
                <a:tab pos="195580" algn="l"/>
              </a:tabLst>
            </a:pPr>
            <a:r>
              <a:rPr sz="2400" spc="-5" dirty="0">
                <a:solidFill>
                  <a:srgbClr val="292934"/>
                </a:solidFill>
              </a:rPr>
              <a:t>Preferences are available in</a:t>
            </a:r>
            <a:r>
              <a:rPr sz="2400" spc="55" dirty="0">
                <a:solidFill>
                  <a:srgbClr val="292934"/>
                </a:solidFill>
              </a:rPr>
              <a:t> </a:t>
            </a:r>
            <a:r>
              <a:rPr sz="2400" spc="-5" dirty="0">
                <a:solidFill>
                  <a:srgbClr val="292934"/>
                </a:solidFill>
              </a:rPr>
              <a:t>Settings</a:t>
            </a:r>
            <a:endParaRPr sz="2400" dirty="0"/>
          </a:p>
          <a:p>
            <a:pPr marL="195580" indent="-182880">
              <a:spcBef>
                <a:spcPts val="580"/>
              </a:spcBef>
              <a:buClr>
                <a:srgbClr val="92A199"/>
              </a:buClr>
              <a:buSzPct val="85416"/>
              <a:buChar char="•"/>
              <a:tabLst>
                <a:tab pos="195580" algn="l"/>
              </a:tabLst>
            </a:pPr>
            <a:r>
              <a:rPr sz="2400" dirty="0">
                <a:solidFill>
                  <a:srgbClr val="292934"/>
                </a:solidFill>
              </a:rPr>
              <a:t>Onscreen </a:t>
            </a:r>
            <a:r>
              <a:rPr sz="2400" spc="-5" dirty="0">
                <a:solidFill>
                  <a:srgbClr val="292934"/>
                </a:solidFill>
              </a:rPr>
              <a:t>User Help </a:t>
            </a:r>
            <a:r>
              <a:rPr sz="2400" dirty="0">
                <a:solidFill>
                  <a:srgbClr val="292934"/>
                </a:solidFill>
              </a:rPr>
              <a:t>Is</a:t>
            </a:r>
            <a:r>
              <a:rPr sz="2400" spc="-20" dirty="0">
                <a:solidFill>
                  <a:srgbClr val="292934"/>
                </a:solidFill>
              </a:rPr>
              <a:t> </a:t>
            </a:r>
            <a:r>
              <a:rPr sz="2400" spc="-5" dirty="0">
                <a:solidFill>
                  <a:srgbClr val="292934"/>
                </a:solidFill>
              </a:rPr>
              <a:t>Minimal</a:t>
            </a:r>
            <a:endParaRPr sz="2400" dirty="0"/>
          </a:p>
          <a:p>
            <a:pPr marL="195580" indent="-182880">
              <a:spcBef>
                <a:spcPts val="575"/>
              </a:spcBef>
              <a:buClr>
                <a:srgbClr val="92A199"/>
              </a:buClr>
              <a:buSzPct val="85416"/>
              <a:buChar char="•"/>
              <a:tabLst>
                <a:tab pos="195580" algn="l"/>
              </a:tabLst>
            </a:pPr>
            <a:r>
              <a:rPr sz="2400" dirty="0">
                <a:solidFill>
                  <a:srgbClr val="292934"/>
                </a:solidFill>
              </a:rPr>
              <a:t>Most iOS </a:t>
            </a:r>
            <a:r>
              <a:rPr sz="2400" spc="-5" dirty="0">
                <a:solidFill>
                  <a:srgbClr val="292934"/>
                </a:solidFill>
              </a:rPr>
              <a:t>Apps Have a Single</a:t>
            </a:r>
            <a:r>
              <a:rPr sz="2400" spc="-125" dirty="0">
                <a:solidFill>
                  <a:srgbClr val="292934"/>
                </a:solidFill>
              </a:rPr>
              <a:t> </a:t>
            </a:r>
            <a:r>
              <a:rPr sz="2400" spc="-5" dirty="0">
                <a:solidFill>
                  <a:srgbClr val="292934"/>
                </a:solidFill>
              </a:rPr>
              <a:t>Window</a:t>
            </a:r>
            <a:endParaRPr sz="2400" dirty="0"/>
          </a:p>
          <a:p>
            <a:pPr marL="195580" indent="-182880">
              <a:spcBef>
                <a:spcPts val="575"/>
              </a:spcBef>
              <a:buClr>
                <a:srgbClr val="92A199"/>
              </a:buClr>
              <a:buSzPct val="85416"/>
              <a:buChar char="•"/>
              <a:tabLst>
                <a:tab pos="195580" algn="l"/>
              </a:tabLst>
            </a:pPr>
            <a:r>
              <a:rPr sz="2400" spc="-50" dirty="0">
                <a:solidFill>
                  <a:srgbClr val="292934"/>
                </a:solidFill>
              </a:rPr>
              <a:t>Two </a:t>
            </a:r>
            <a:r>
              <a:rPr sz="2400" spc="-30" dirty="0">
                <a:solidFill>
                  <a:srgbClr val="292934"/>
                </a:solidFill>
              </a:rPr>
              <a:t>Types </a:t>
            </a:r>
            <a:r>
              <a:rPr sz="2400" dirty="0">
                <a:solidFill>
                  <a:srgbClr val="292934"/>
                </a:solidFill>
              </a:rPr>
              <a:t>of </a:t>
            </a:r>
            <a:r>
              <a:rPr sz="2400" spc="-5" dirty="0">
                <a:solidFill>
                  <a:srgbClr val="292934"/>
                </a:solidFill>
              </a:rPr>
              <a:t>Software Run in</a:t>
            </a:r>
            <a:r>
              <a:rPr sz="2400" spc="45" dirty="0">
                <a:solidFill>
                  <a:srgbClr val="292934"/>
                </a:solidFill>
              </a:rPr>
              <a:t> </a:t>
            </a:r>
            <a:r>
              <a:rPr sz="2400" dirty="0">
                <a:solidFill>
                  <a:srgbClr val="292934"/>
                </a:solidFill>
              </a:rPr>
              <a:t>iOS</a:t>
            </a:r>
            <a:endParaRPr sz="2400" dirty="0"/>
          </a:p>
          <a:p>
            <a:pPr marL="744220" lvl="1" indent="-183515">
              <a:spcBef>
                <a:spcPts val="445"/>
              </a:spcBef>
              <a:buClr>
                <a:srgbClr val="92A199"/>
              </a:buClr>
              <a:buSzPct val="88888"/>
              <a:buChar char="•"/>
              <a:tabLst>
                <a:tab pos="744855" algn="l"/>
              </a:tabLst>
            </a:pPr>
            <a:r>
              <a:rPr sz="1800" dirty="0">
                <a:solidFill>
                  <a:srgbClr val="292934"/>
                </a:solidFill>
              </a:rPr>
              <a:t>iOS</a:t>
            </a:r>
            <a:r>
              <a:rPr sz="1800" spc="-125" dirty="0">
                <a:solidFill>
                  <a:srgbClr val="292934"/>
                </a:solidFill>
              </a:rPr>
              <a:t> </a:t>
            </a:r>
            <a:r>
              <a:rPr sz="1800" spc="-5" dirty="0">
                <a:solidFill>
                  <a:srgbClr val="292934"/>
                </a:solidFill>
              </a:rPr>
              <a:t>Apps</a:t>
            </a:r>
            <a:endParaRPr sz="1800" dirty="0"/>
          </a:p>
          <a:p>
            <a:pPr marL="744220" lvl="1" indent="-183515">
              <a:spcBef>
                <a:spcPts val="434"/>
              </a:spcBef>
              <a:buClr>
                <a:srgbClr val="92A199"/>
              </a:buClr>
              <a:buSzPct val="88888"/>
              <a:buChar char="•"/>
              <a:tabLst>
                <a:tab pos="744855" algn="l"/>
              </a:tabLst>
            </a:pPr>
            <a:r>
              <a:rPr sz="1800" spc="-15" dirty="0">
                <a:solidFill>
                  <a:srgbClr val="292934"/>
                </a:solidFill>
              </a:rPr>
              <a:t>Web</a:t>
            </a:r>
            <a:r>
              <a:rPr sz="1800" spc="-25" dirty="0">
                <a:solidFill>
                  <a:srgbClr val="292934"/>
                </a:solidFill>
              </a:rPr>
              <a:t> </a:t>
            </a:r>
            <a:r>
              <a:rPr sz="1800" spc="-5" dirty="0">
                <a:solidFill>
                  <a:srgbClr val="292934"/>
                </a:solidFill>
              </a:rPr>
              <a:t>Content</a:t>
            </a:r>
            <a:endParaRPr sz="1800" dirty="0"/>
          </a:p>
          <a:p>
            <a:pPr marL="195580" indent="-182880">
              <a:spcBef>
                <a:spcPts val="565"/>
              </a:spcBef>
              <a:buClr>
                <a:srgbClr val="92A199"/>
              </a:buClr>
              <a:buSzPct val="85416"/>
              <a:buChar char="•"/>
              <a:tabLst>
                <a:tab pos="195580" algn="l"/>
              </a:tabLst>
            </a:pPr>
            <a:r>
              <a:rPr sz="2400" spc="-5" dirty="0">
                <a:solidFill>
                  <a:srgbClr val="292934"/>
                </a:solidFill>
              </a:rPr>
              <a:t>Safari </a:t>
            </a:r>
            <a:r>
              <a:rPr sz="2400" spc="-10" dirty="0">
                <a:solidFill>
                  <a:srgbClr val="292934"/>
                </a:solidFill>
              </a:rPr>
              <a:t>on </a:t>
            </a:r>
            <a:r>
              <a:rPr sz="2400" dirty="0">
                <a:solidFill>
                  <a:srgbClr val="292934"/>
                </a:solidFill>
              </a:rPr>
              <a:t>iOS </a:t>
            </a:r>
            <a:r>
              <a:rPr sz="2400" spc="-5" dirty="0">
                <a:solidFill>
                  <a:srgbClr val="292934"/>
                </a:solidFill>
              </a:rPr>
              <a:t>Provides </a:t>
            </a:r>
            <a:r>
              <a:rPr sz="2400" dirty="0">
                <a:solidFill>
                  <a:srgbClr val="292934"/>
                </a:solidFill>
              </a:rPr>
              <a:t>the </a:t>
            </a:r>
            <a:r>
              <a:rPr sz="2400" spc="-20" dirty="0">
                <a:solidFill>
                  <a:srgbClr val="292934"/>
                </a:solidFill>
              </a:rPr>
              <a:t>Web</a:t>
            </a:r>
            <a:r>
              <a:rPr sz="2400" spc="15" dirty="0">
                <a:solidFill>
                  <a:srgbClr val="292934"/>
                </a:solidFill>
              </a:rPr>
              <a:t> </a:t>
            </a:r>
            <a:r>
              <a:rPr sz="2400" dirty="0">
                <a:solidFill>
                  <a:srgbClr val="292934"/>
                </a:solidFill>
              </a:rPr>
              <a:t>Interface</a:t>
            </a:r>
            <a:endParaRPr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2940" y="366264"/>
            <a:ext cx="3507104" cy="486672"/>
          </a:xfrm>
          <a:prstGeom prst="rect">
            <a:avLst/>
          </a:prstGeom>
        </p:spPr>
        <p:txBody>
          <a:bodyPr spcFirstLastPara="1" vert="horz" wrap="square" lIns="0" tIns="12065" rIns="0" bIns="0" rtlCol="0" anchor="ctr" anchorCtr="0">
            <a:spAutoFit/>
          </a:bodyPr>
          <a:lstStyle/>
          <a:p>
            <a:pPr marL="12700">
              <a:spcBef>
                <a:spcPts val="95"/>
              </a:spcBef>
            </a:pPr>
            <a:r>
              <a:rPr spc="-70" dirty="0">
                <a:solidFill>
                  <a:schemeClr val="accent1">
                    <a:lumMod val="20000"/>
                    <a:lumOff val="80000"/>
                  </a:schemeClr>
                </a:solidFill>
              </a:rPr>
              <a:t>iOS</a:t>
            </a:r>
            <a:r>
              <a:rPr spc="-484" dirty="0">
                <a:solidFill>
                  <a:schemeClr val="accent1">
                    <a:lumMod val="20000"/>
                    <a:lumOff val="80000"/>
                  </a:schemeClr>
                </a:solidFill>
              </a:rPr>
              <a:t> </a:t>
            </a:r>
            <a:r>
              <a:rPr spc="-95" dirty="0">
                <a:solidFill>
                  <a:schemeClr val="accent1">
                    <a:lumMod val="20000"/>
                    <a:lumOff val="80000"/>
                  </a:schemeClr>
                </a:solidFill>
              </a:rPr>
              <a:t>Architecture</a:t>
            </a:r>
          </a:p>
        </p:txBody>
      </p:sp>
      <p:sp>
        <p:nvSpPr>
          <p:cNvPr id="3" name="object 3"/>
          <p:cNvSpPr/>
          <p:nvPr/>
        </p:nvSpPr>
        <p:spPr>
          <a:xfrm>
            <a:off x="3537775" y="1424051"/>
            <a:ext cx="5116449" cy="467194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2940" y="366264"/>
            <a:ext cx="3507104" cy="486672"/>
          </a:xfrm>
          <a:prstGeom prst="rect">
            <a:avLst/>
          </a:prstGeom>
        </p:spPr>
        <p:txBody>
          <a:bodyPr spcFirstLastPara="1" vert="horz" wrap="square" lIns="0" tIns="12065" rIns="0" bIns="0" rtlCol="0" anchor="ctr" anchorCtr="0">
            <a:spAutoFit/>
          </a:bodyPr>
          <a:lstStyle/>
          <a:p>
            <a:pPr marL="12700">
              <a:spcBef>
                <a:spcPts val="95"/>
              </a:spcBef>
            </a:pPr>
            <a:r>
              <a:rPr spc="-70" dirty="0">
                <a:solidFill>
                  <a:schemeClr val="accent1">
                    <a:lumMod val="20000"/>
                    <a:lumOff val="80000"/>
                  </a:schemeClr>
                </a:solidFill>
              </a:rPr>
              <a:t>iOS</a:t>
            </a:r>
            <a:r>
              <a:rPr spc="-484" dirty="0">
                <a:solidFill>
                  <a:schemeClr val="accent1">
                    <a:lumMod val="20000"/>
                    <a:lumOff val="80000"/>
                  </a:schemeClr>
                </a:solidFill>
              </a:rPr>
              <a:t> </a:t>
            </a:r>
            <a:r>
              <a:rPr spc="-95" dirty="0">
                <a:solidFill>
                  <a:schemeClr val="accent1">
                    <a:lumMod val="20000"/>
                    <a:lumOff val="80000"/>
                  </a:schemeClr>
                </a:solidFill>
              </a:rPr>
              <a:t>Architecture</a:t>
            </a:r>
          </a:p>
        </p:txBody>
      </p:sp>
      <p:pic>
        <p:nvPicPr>
          <p:cNvPr id="4" name="Picture 3">
            <a:extLst>
              <a:ext uri="{FF2B5EF4-FFF2-40B4-BE49-F238E27FC236}">
                <a16:creationId xmlns:a16="http://schemas.microsoft.com/office/drawing/2014/main" id="{4C04B303-12F6-429E-990F-89030A2F02DA}"/>
              </a:ext>
            </a:extLst>
          </p:cNvPr>
          <p:cNvPicPr>
            <a:picLocks noChangeAspect="1"/>
          </p:cNvPicPr>
          <p:nvPr/>
        </p:nvPicPr>
        <p:blipFill>
          <a:blip r:embed="rId2"/>
          <a:stretch>
            <a:fillRect/>
          </a:stretch>
        </p:blipFill>
        <p:spPr>
          <a:xfrm>
            <a:off x="2446337" y="1989827"/>
            <a:ext cx="5808663" cy="4036309"/>
          </a:xfrm>
          <a:prstGeom prst="rect">
            <a:avLst/>
          </a:prstGeom>
        </p:spPr>
      </p:pic>
      <p:sp>
        <p:nvSpPr>
          <p:cNvPr id="5" name="TextBox 4">
            <a:extLst>
              <a:ext uri="{FF2B5EF4-FFF2-40B4-BE49-F238E27FC236}">
                <a16:creationId xmlns:a16="http://schemas.microsoft.com/office/drawing/2014/main" id="{87B54E70-B16C-4812-B4A0-2EBD27F2EE47}"/>
              </a:ext>
            </a:extLst>
          </p:cNvPr>
          <p:cNvSpPr txBox="1"/>
          <p:nvPr/>
        </p:nvSpPr>
        <p:spPr>
          <a:xfrm>
            <a:off x="1371600" y="1466607"/>
            <a:ext cx="2901756" cy="523220"/>
          </a:xfrm>
          <a:prstGeom prst="rect">
            <a:avLst/>
          </a:prstGeom>
          <a:noFill/>
        </p:spPr>
        <p:txBody>
          <a:bodyPr wrap="none" rtlCol="0">
            <a:spAutoFit/>
          </a:bodyPr>
          <a:lstStyle/>
          <a:p>
            <a:r>
              <a:rPr lang="en-US" sz="2800"/>
              <a:t>Working Process</a:t>
            </a:r>
            <a:endParaRPr lang="en-US" sz="2800" dirty="0"/>
          </a:p>
        </p:txBody>
      </p:sp>
    </p:spTree>
    <p:extLst>
      <p:ext uri="{BB962C8B-B14F-4D97-AF65-F5344CB8AC3E}">
        <p14:creationId xmlns:p14="http://schemas.microsoft.com/office/powerpoint/2010/main" val="1886636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93751" y="392324"/>
            <a:ext cx="9550400" cy="430887"/>
          </a:xfrm>
          <a:prstGeom prst="rect">
            <a:avLst/>
          </a:prstGeom>
        </p:spPr>
        <p:txBody>
          <a:bodyPr spcFirstLastPara="1" vert="horz" wrap="square" lIns="0" tIns="0" rIns="0" bIns="0" rtlCol="0" anchor="ctr" anchorCtr="0">
            <a:spAutoFit/>
          </a:bodyPr>
          <a:lstStyle/>
          <a:p>
            <a:pPr marL="12700"/>
            <a:r>
              <a:rPr lang="en-US" spc="-5" dirty="0"/>
              <a:t>History</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3</a:t>
            </a:fld>
            <a:endParaRPr spc="-5" dirty="0"/>
          </a:p>
        </p:txBody>
      </p:sp>
      <p:sp>
        <p:nvSpPr>
          <p:cNvPr id="6" name="TextBox 5">
            <a:extLst>
              <a:ext uri="{FF2B5EF4-FFF2-40B4-BE49-F238E27FC236}">
                <a16:creationId xmlns:a16="http://schemas.microsoft.com/office/drawing/2014/main" id="{EBB65EC6-3D27-4B9C-8E57-48DBDE1A8E42}"/>
              </a:ext>
            </a:extLst>
          </p:cNvPr>
          <p:cNvSpPr txBox="1"/>
          <p:nvPr/>
        </p:nvSpPr>
        <p:spPr>
          <a:xfrm>
            <a:off x="685800" y="984121"/>
            <a:ext cx="11087100" cy="4031873"/>
          </a:xfrm>
          <a:prstGeom prst="rect">
            <a:avLst/>
          </a:prstGeom>
          <a:noFill/>
        </p:spPr>
        <p:txBody>
          <a:bodyPr wrap="square">
            <a:spAutoFit/>
          </a:bodyPr>
          <a:lstStyle/>
          <a:p>
            <a:pPr marL="457200" indent="-457200">
              <a:buFont typeface="Arial" panose="020B0604020202020204" pitchFamily="34" charset="0"/>
              <a:buChar char="•"/>
            </a:pPr>
            <a:r>
              <a:rPr lang="en-US" sz="3200" dirty="0"/>
              <a:t>IOS or iPhone OS is a mobile operating system created and developed by Apple Inc. </a:t>
            </a:r>
          </a:p>
          <a:p>
            <a:pPr marL="457200" indent="-457200">
              <a:buFont typeface="Arial" panose="020B0604020202020204" pitchFamily="34" charset="0"/>
              <a:buChar char="•"/>
            </a:pPr>
            <a:r>
              <a:rPr lang="en-US" sz="3200" dirty="0"/>
              <a:t>Originally designed for the iPhone but now supports iPod </a:t>
            </a:r>
            <a:r>
              <a:rPr lang="en-US" sz="3200" dirty="0" err="1"/>
              <a:t>touch,iPad</a:t>
            </a:r>
            <a:r>
              <a:rPr lang="en-US" sz="3200" dirty="0"/>
              <a:t> and Apple Tv </a:t>
            </a:r>
          </a:p>
          <a:p>
            <a:pPr marL="457200" indent="-457200">
              <a:buFont typeface="Arial" panose="020B0604020202020204" pitchFamily="34" charset="0"/>
              <a:buChar char="•"/>
            </a:pPr>
            <a:r>
              <a:rPr lang="en-US" sz="3200" dirty="0"/>
              <a:t>Released on June 29, 2007 </a:t>
            </a:r>
          </a:p>
          <a:p>
            <a:pPr marL="457200" indent="-457200">
              <a:buFont typeface="Arial" panose="020B0604020202020204" pitchFamily="34" charset="0"/>
              <a:buChar char="•"/>
            </a:pPr>
            <a:r>
              <a:rPr lang="en-US" sz="3200" dirty="0"/>
              <a:t>It is updated just like </a:t>
            </a:r>
            <a:r>
              <a:rPr lang="en-US" sz="3200" dirty="0" err="1"/>
              <a:t>Itune</a:t>
            </a:r>
            <a:r>
              <a:rPr lang="en-US" sz="3200" dirty="0"/>
              <a:t> for iPods </a:t>
            </a:r>
          </a:p>
          <a:p>
            <a:pPr marL="457200" indent="-457200">
              <a:buFont typeface="Arial" panose="020B0604020202020204" pitchFamily="34" charset="0"/>
              <a:buChar char="•"/>
            </a:pPr>
            <a:r>
              <a:rPr lang="en-US" sz="3200" dirty="0"/>
              <a:t>Written in C, C++, Objective-C, Swift, assembly language</a:t>
            </a:r>
          </a:p>
          <a:p>
            <a:pPr marL="457200" indent="-457200">
              <a:buFont typeface="Arial" panose="020B0604020202020204" pitchFamily="34" charset="0"/>
              <a:buChar char="•"/>
            </a:pPr>
            <a:endParaRPr lang="en-US" sz="3200" dirty="0"/>
          </a:p>
        </p:txBody>
      </p:sp>
      <p:pic>
        <p:nvPicPr>
          <p:cNvPr id="8" name="Picture 7" descr="Icon&#10;&#10;Description automatically generated">
            <a:extLst>
              <a:ext uri="{FF2B5EF4-FFF2-40B4-BE49-F238E27FC236}">
                <a16:creationId xmlns:a16="http://schemas.microsoft.com/office/drawing/2014/main" id="{D5C0B7E8-6498-497F-A80B-04F11669F11E}"/>
              </a:ext>
            </a:extLst>
          </p:cNvPr>
          <p:cNvPicPr>
            <a:picLocks noChangeAspect="1"/>
          </p:cNvPicPr>
          <p:nvPr/>
        </p:nvPicPr>
        <p:blipFill>
          <a:blip r:embed="rId3"/>
          <a:stretch>
            <a:fillRect/>
          </a:stretch>
        </p:blipFill>
        <p:spPr>
          <a:xfrm>
            <a:off x="1265766" y="4660394"/>
            <a:ext cx="2681237" cy="2120900"/>
          </a:xfrm>
          <a:prstGeom prst="rect">
            <a:avLst/>
          </a:prstGeom>
        </p:spPr>
      </p:pic>
      <p:sp>
        <p:nvSpPr>
          <p:cNvPr id="10" name="TextBox 9">
            <a:extLst>
              <a:ext uri="{FF2B5EF4-FFF2-40B4-BE49-F238E27FC236}">
                <a16:creationId xmlns:a16="http://schemas.microsoft.com/office/drawing/2014/main" id="{FE842744-7172-4F20-9BE8-1A2BE3D92F04}"/>
              </a:ext>
            </a:extLst>
          </p:cNvPr>
          <p:cNvSpPr txBox="1"/>
          <p:nvPr/>
        </p:nvSpPr>
        <p:spPr>
          <a:xfrm>
            <a:off x="1265766" y="6096344"/>
            <a:ext cx="2681237" cy="738664"/>
          </a:xfrm>
          <a:prstGeom prst="rect">
            <a:avLst/>
          </a:prstGeom>
          <a:noFill/>
        </p:spPr>
        <p:txBody>
          <a:bodyPr wrap="square">
            <a:spAutoFit/>
          </a:bodyPr>
          <a:lstStyle/>
          <a:p>
            <a:pPr algn="l"/>
            <a:r>
              <a:rPr lang="en-US" b="0" i="0" dirty="0">
                <a:solidFill>
                  <a:srgbClr val="202122"/>
                </a:solidFill>
                <a:effectLst/>
                <a:latin typeface="Arial" panose="020B0604020202020204" pitchFamily="34" charset="0"/>
              </a:rPr>
              <a:t>First iOS logotype (2010–2013)</a:t>
            </a:r>
          </a:p>
          <a:p>
            <a:br>
              <a:rPr lang="en-US" b="0" i="0" dirty="0">
                <a:solidFill>
                  <a:srgbClr val="202122"/>
                </a:solidFill>
                <a:effectLst/>
                <a:latin typeface="Arial" panose="020B0604020202020204" pitchFamily="34" charset="0"/>
              </a:rPr>
            </a:br>
            <a:endParaRPr lang="en-US" dirty="0"/>
          </a:p>
        </p:txBody>
      </p:sp>
      <p:pic>
        <p:nvPicPr>
          <p:cNvPr id="12" name="Picture 11" descr="A picture containing shape&#10;&#10;Description automatically generated">
            <a:extLst>
              <a:ext uri="{FF2B5EF4-FFF2-40B4-BE49-F238E27FC236}">
                <a16:creationId xmlns:a16="http://schemas.microsoft.com/office/drawing/2014/main" id="{50AA4D52-3EEC-4656-8733-9BA2E76CABEC}"/>
              </a:ext>
            </a:extLst>
          </p:cNvPr>
          <p:cNvPicPr>
            <a:picLocks noChangeAspect="1"/>
          </p:cNvPicPr>
          <p:nvPr/>
        </p:nvPicPr>
        <p:blipFill>
          <a:blip r:embed="rId4"/>
          <a:stretch>
            <a:fillRect/>
          </a:stretch>
        </p:blipFill>
        <p:spPr>
          <a:xfrm>
            <a:off x="5664200" y="4877144"/>
            <a:ext cx="1905000" cy="1219200"/>
          </a:xfrm>
          <a:prstGeom prst="rect">
            <a:avLst/>
          </a:prstGeom>
        </p:spPr>
      </p:pic>
      <p:pic>
        <p:nvPicPr>
          <p:cNvPr id="14" name="Picture 13" descr="A picture containing shape&#10;&#10;Description automatically generated">
            <a:extLst>
              <a:ext uri="{FF2B5EF4-FFF2-40B4-BE49-F238E27FC236}">
                <a16:creationId xmlns:a16="http://schemas.microsoft.com/office/drawing/2014/main" id="{7516AF76-3E23-4D04-86DC-68ED7DA5C57C}"/>
              </a:ext>
            </a:extLst>
          </p:cNvPr>
          <p:cNvPicPr>
            <a:picLocks noChangeAspect="1"/>
          </p:cNvPicPr>
          <p:nvPr/>
        </p:nvPicPr>
        <p:blipFill>
          <a:blip r:embed="rId5"/>
          <a:stretch>
            <a:fillRect/>
          </a:stretch>
        </p:blipFill>
        <p:spPr>
          <a:xfrm>
            <a:off x="9021234" y="5092194"/>
            <a:ext cx="1905000" cy="942975"/>
          </a:xfrm>
          <a:prstGeom prst="rect">
            <a:avLst/>
          </a:prstGeom>
        </p:spPr>
      </p:pic>
      <p:sp>
        <p:nvSpPr>
          <p:cNvPr id="16" name="TextBox 15">
            <a:extLst>
              <a:ext uri="{FF2B5EF4-FFF2-40B4-BE49-F238E27FC236}">
                <a16:creationId xmlns:a16="http://schemas.microsoft.com/office/drawing/2014/main" id="{16836636-14E4-4765-8117-A40B3E10C25B}"/>
              </a:ext>
            </a:extLst>
          </p:cNvPr>
          <p:cNvSpPr txBox="1"/>
          <p:nvPr/>
        </p:nvSpPr>
        <p:spPr>
          <a:xfrm>
            <a:off x="5105400" y="6157899"/>
            <a:ext cx="2844800" cy="307777"/>
          </a:xfrm>
          <a:prstGeom prst="rect">
            <a:avLst/>
          </a:prstGeom>
          <a:noFill/>
        </p:spPr>
        <p:txBody>
          <a:bodyPr wrap="square">
            <a:spAutoFit/>
          </a:bodyPr>
          <a:lstStyle/>
          <a:p>
            <a:r>
              <a:rPr lang="en-US" b="0" i="0">
                <a:solidFill>
                  <a:srgbClr val="202122"/>
                </a:solidFill>
                <a:effectLst/>
                <a:latin typeface="Arial" panose="020B0604020202020204" pitchFamily="34" charset="0"/>
              </a:rPr>
              <a:t>Second iOS logotype (2013–2017</a:t>
            </a:r>
            <a:endParaRPr lang="en-US" dirty="0"/>
          </a:p>
        </p:txBody>
      </p:sp>
      <p:sp>
        <p:nvSpPr>
          <p:cNvPr id="18" name="TextBox 17">
            <a:extLst>
              <a:ext uri="{FF2B5EF4-FFF2-40B4-BE49-F238E27FC236}">
                <a16:creationId xmlns:a16="http://schemas.microsoft.com/office/drawing/2014/main" id="{07EF9A8D-89C2-48B6-81F8-567C2E51D913}"/>
              </a:ext>
            </a:extLst>
          </p:cNvPr>
          <p:cNvSpPr txBox="1"/>
          <p:nvPr/>
        </p:nvSpPr>
        <p:spPr>
          <a:xfrm>
            <a:off x="8651397" y="6109895"/>
            <a:ext cx="3048000" cy="307777"/>
          </a:xfrm>
          <a:prstGeom prst="rect">
            <a:avLst/>
          </a:prstGeom>
          <a:noFill/>
        </p:spPr>
        <p:txBody>
          <a:bodyPr wrap="square">
            <a:spAutoFit/>
          </a:bodyPr>
          <a:lstStyle/>
          <a:p>
            <a:r>
              <a:rPr lang="en-US" b="0" i="0" dirty="0">
                <a:solidFill>
                  <a:srgbClr val="202122"/>
                </a:solidFill>
                <a:effectLst/>
                <a:latin typeface="Arial" panose="020B0604020202020204" pitchFamily="34" charset="0"/>
              </a:rPr>
              <a:t>Third iOS logotype (2017–present)</a:t>
            </a:r>
            <a:endParaRPr lang="en-US" dirty="0"/>
          </a:p>
        </p:txBody>
      </p:sp>
    </p:spTree>
    <p:extLst>
      <p:ext uri="{BB962C8B-B14F-4D97-AF65-F5344CB8AC3E}">
        <p14:creationId xmlns:p14="http://schemas.microsoft.com/office/powerpoint/2010/main" val="2185055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42641" y="433324"/>
            <a:ext cx="4187825" cy="455894"/>
          </a:xfrm>
          <a:prstGeom prst="rect">
            <a:avLst/>
          </a:prstGeom>
        </p:spPr>
        <p:txBody>
          <a:bodyPr spcFirstLastPara="1" vert="horz" wrap="square" lIns="0" tIns="12065" rIns="0" bIns="0" rtlCol="0" anchor="ctr" anchorCtr="0">
            <a:spAutoFit/>
          </a:bodyPr>
          <a:lstStyle/>
          <a:p>
            <a:pPr marL="12700">
              <a:spcBef>
                <a:spcPts val="95"/>
              </a:spcBef>
            </a:pPr>
            <a:r>
              <a:rPr spc="-85" dirty="0"/>
              <a:t>Cocoa </a:t>
            </a:r>
            <a:r>
              <a:rPr spc="-175" dirty="0"/>
              <a:t>Touch</a:t>
            </a:r>
            <a:r>
              <a:rPr spc="-445" dirty="0"/>
              <a:t> </a:t>
            </a:r>
            <a:r>
              <a:rPr spc="-85" dirty="0"/>
              <a:t>Layer</a:t>
            </a:r>
          </a:p>
        </p:txBody>
      </p:sp>
      <p:sp>
        <p:nvSpPr>
          <p:cNvPr id="3" name="object 3"/>
          <p:cNvSpPr txBox="1"/>
          <p:nvPr/>
        </p:nvSpPr>
        <p:spPr>
          <a:xfrm>
            <a:off x="1234440" y="1266698"/>
            <a:ext cx="7654290" cy="4860290"/>
          </a:xfrm>
          <a:prstGeom prst="rect">
            <a:avLst/>
          </a:prstGeom>
        </p:spPr>
        <p:txBody>
          <a:bodyPr vert="horz" wrap="square" lIns="0" tIns="12065" rIns="0" bIns="0" rtlCol="0">
            <a:spAutoFit/>
          </a:bodyPr>
          <a:lstStyle/>
          <a:p>
            <a:pPr marL="195580" indent="-182880">
              <a:spcBef>
                <a:spcPts val="95"/>
              </a:spcBef>
              <a:buClr>
                <a:srgbClr val="92A199"/>
              </a:buClr>
              <a:buSzPct val="84090"/>
              <a:buChar char="•"/>
              <a:tabLst>
                <a:tab pos="195580" algn="l"/>
              </a:tabLst>
            </a:pPr>
            <a:r>
              <a:rPr sz="2200" spc="-5" dirty="0">
                <a:solidFill>
                  <a:srgbClr val="292934"/>
                </a:solidFill>
              </a:rPr>
              <a:t>Auto</a:t>
            </a:r>
            <a:r>
              <a:rPr sz="2200" spc="-85" dirty="0">
                <a:solidFill>
                  <a:srgbClr val="292934"/>
                </a:solidFill>
              </a:rPr>
              <a:t> </a:t>
            </a:r>
            <a:r>
              <a:rPr sz="2200" spc="-5" dirty="0">
                <a:solidFill>
                  <a:srgbClr val="292934"/>
                </a:solidFill>
              </a:rPr>
              <a:t>Layout</a:t>
            </a:r>
            <a:endParaRPr sz="2200" dirty="0"/>
          </a:p>
          <a:p>
            <a:pPr marL="195580" indent="-182880">
              <a:buClr>
                <a:srgbClr val="92A199"/>
              </a:buClr>
              <a:buSzPct val="84090"/>
              <a:buChar char="•"/>
              <a:tabLst>
                <a:tab pos="195580" algn="l"/>
              </a:tabLst>
            </a:pPr>
            <a:r>
              <a:rPr sz="2200" spc="-5" dirty="0">
                <a:solidFill>
                  <a:srgbClr val="292934"/>
                </a:solidFill>
              </a:rPr>
              <a:t>Storyboards</a:t>
            </a:r>
            <a:endParaRPr sz="2200" dirty="0"/>
          </a:p>
          <a:p>
            <a:pPr marL="195580" indent="-182880">
              <a:buClr>
                <a:srgbClr val="92A199"/>
              </a:buClr>
              <a:buSzPct val="84090"/>
              <a:buChar char="•"/>
              <a:tabLst>
                <a:tab pos="195580" algn="l"/>
              </a:tabLst>
            </a:pPr>
            <a:r>
              <a:rPr sz="2200" spc="-5" dirty="0">
                <a:solidFill>
                  <a:srgbClr val="292934"/>
                </a:solidFill>
              </a:rPr>
              <a:t>Document</a:t>
            </a:r>
            <a:r>
              <a:rPr sz="2200" spc="-10" dirty="0">
                <a:solidFill>
                  <a:srgbClr val="292934"/>
                </a:solidFill>
              </a:rPr>
              <a:t> </a:t>
            </a:r>
            <a:r>
              <a:rPr sz="2200" spc="-5" dirty="0">
                <a:solidFill>
                  <a:srgbClr val="292934"/>
                </a:solidFill>
              </a:rPr>
              <a:t>Support</a:t>
            </a:r>
            <a:endParaRPr sz="2200" dirty="0"/>
          </a:p>
          <a:p>
            <a:pPr marL="195580" indent="-182880">
              <a:buClr>
                <a:srgbClr val="92A199"/>
              </a:buClr>
              <a:buSzPct val="84090"/>
              <a:buChar char="•"/>
              <a:tabLst>
                <a:tab pos="195580" algn="l"/>
              </a:tabLst>
            </a:pPr>
            <a:r>
              <a:rPr sz="2200" spc="-5" dirty="0">
                <a:solidFill>
                  <a:srgbClr val="292934"/>
                </a:solidFill>
              </a:rPr>
              <a:t>Multitasking</a:t>
            </a:r>
            <a:endParaRPr sz="2200" dirty="0"/>
          </a:p>
          <a:p>
            <a:pPr marL="195580" indent="-182880">
              <a:buClr>
                <a:srgbClr val="92A199"/>
              </a:buClr>
              <a:buSzPct val="84090"/>
              <a:buChar char="•"/>
              <a:tabLst>
                <a:tab pos="195580" algn="l"/>
              </a:tabLst>
            </a:pPr>
            <a:r>
              <a:rPr sz="2200" spc="-5" dirty="0">
                <a:solidFill>
                  <a:srgbClr val="292934"/>
                </a:solidFill>
              </a:rPr>
              <a:t>Printing</a:t>
            </a:r>
            <a:endParaRPr sz="2200" dirty="0"/>
          </a:p>
          <a:p>
            <a:pPr marL="195580" indent="-182880">
              <a:buClr>
                <a:srgbClr val="92A199"/>
              </a:buClr>
              <a:buSzPct val="84090"/>
              <a:buChar char="•"/>
              <a:tabLst>
                <a:tab pos="195580" algn="l"/>
              </a:tabLst>
            </a:pPr>
            <a:r>
              <a:rPr sz="2200" spc="-5" dirty="0">
                <a:solidFill>
                  <a:srgbClr val="292934"/>
                </a:solidFill>
              </a:rPr>
              <a:t>UI State</a:t>
            </a:r>
            <a:r>
              <a:rPr sz="2200" dirty="0">
                <a:solidFill>
                  <a:srgbClr val="292934"/>
                </a:solidFill>
              </a:rPr>
              <a:t> </a:t>
            </a:r>
            <a:r>
              <a:rPr sz="2200" spc="-5" dirty="0">
                <a:solidFill>
                  <a:srgbClr val="292934"/>
                </a:solidFill>
              </a:rPr>
              <a:t>Preservation</a:t>
            </a:r>
            <a:endParaRPr sz="2200" dirty="0"/>
          </a:p>
          <a:p>
            <a:pPr marL="195580" indent="-182880">
              <a:buClr>
                <a:srgbClr val="92A199"/>
              </a:buClr>
              <a:buSzPct val="84090"/>
              <a:buChar char="•"/>
              <a:tabLst>
                <a:tab pos="195580" algn="l"/>
              </a:tabLst>
            </a:pPr>
            <a:r>
              <a:rPr sz="2200" spc="-5" dirty="0">
                <a:solidFill>
                  <a:srgbClr val="292934"/>
                </a:solidFill>
              </a:rPr>
              <a:t>Apple Push Notification</a:t>
            </a:r>
            <a:r>
              <a:rPr sz="2200" spc="-15" dirty="0">
                <a:solidFill>
                  <a:srgbClr val="292934"/>
                </a:solidFill>
              </a:rPr>
              <a:t> </a:t>
            </a:r>
            <a:r>
              <a:rPr sz="2200" spc="-5" dirty="0">
                <a:solidFill>
                  <a:srgbClr val="292934"/>
                </a:solidFill>
              </a:rPr>
              <a:t>Service</a:t>
            </a:r>
            <a:endParaRPr sz="2200" dirty="0"/>
          </a:p>
          <a:p>
            <a:pPr marL="195580" indent="-182880">
              <a:spcBef>
                <a:spcPts val="5"/>
              </a:spcBef>
              <a:buClr>
                <a:srgbClr val="92A199"/>
              </a:buClr>
              <a:buSzPct val="84090"/>
              <a:buChar char="•"/>
              <a:tabLst>
                <a:tab pos="195580" algn="l"/>
              </a:tabLst>
            </a:pPr>
            <a:r>
              <a:rPr sz="2200" spc="-5" dirty="0">
                <a:solidFill>
                  <a:srgbClr val="292934"/>
                </a:solidFill>
              </a:rPr>
              <a:t>Local</a:t>
            </a:r>
            <a:r>
              <a:rPr sz="2200" spc="-15" dirty="0">
                <a:solidFill>
                  <a:srgbClr val="292934"/>
                </a:solidFill>
              </a:rPr>
              <a:t> </a:t>
            </a:r>
            <a:r>
              <a:rPr sz="2200" spc="-5" dirty="0">
                <a:solidFill>
                  <a:srgbClr val="292934"/>
                </a:solidFill>
              </a:rPr>
              <a:t>Notifications</a:t>
            </a:r>
            <a:endParaRPr sz="2200" dirty="0"/>
          </a:p>
          <a:p>
            <a:pPr marL="195580" indent="-182880">
              <a:buClr>
                <a:srgbClr val="92A199"/>
              </a:buClr>
              <a:buSzPct val="84090"/>
              <a:buChar char="•"/>
              <a:tabLst>
                <a:tab pos="195580" algn="l"/>
              </a:tabLst>
            </a:pPr>
            <a:r>
              <a:rPr sz="2200" spc="-5" dirty="0">
                <a:solidFill>
                  <a:srgbClr val="292934"/>
                </a:solidFill>
              </a:rPr>
              <a:t>Gesture</a:t>
            </a:r>
            <a:r>
              <a:rPr sz="2200" spc="-10" dirty="0">
                <a:solidFill>
                  <a:srgbClr val="292934"/>
                </a:solidFill>
              </a:rPr>
              <a:t> </a:t>
            </a:r>
            <a:r>
              <a:rPr sz="2200" spc="-5" dirty="0">
                <a:solidFill>
                  <a:srgbClr val="292934"/>
                </a:solidFill>
              </a:rPr>
              <a:t>Recognizers</a:t>
            </a:r>
            <a:endParaRPr sz="2200" dirty="0"/>
          </a:p>
          <a:p>
            <a:pPr marL="195580" indent="-182880">
              <a:buClr>
                <a:srgbClr val="92A199"/>
              </a:buClr>
              <a:buSzPct val="84090"/>
              <a:buChar char="•"/>
              <a:tabLst>
                <a:tab pos="195580" algn="l"/>
              </a:tabLst>
            </a:pPr>
            <a:r>
              <a:rPr sz="2200" spc="-5" dirty="0">
                <a:solidFill>
                  <a:srgbClr val="292934"/>
                </a:solidFill>
              </a:rPr>
              <a:t>Peer-to-Peer</a:t>
            </a:r>
            <a:r>
              <a:rPr sz="2200" spc="10" dirty="0">
                <a:solidFill>
                  <a:srgbClr val="292934"/>
                </a:solidFill>
              </a:rPr>
              <a:t> </a:t>
            </a:r>
            <a:r>
              <a:rPr sz="2200" spc="-5" dirty="0">
                <a:solidFill>
                  <a:srgbClr val="292934"/>
                </a:solidFill>
              </a:rPr>
              <a:t>Services</a:t>
            </a:r>
            <a:endParaRPr sz="2200" dirty="0"/>
          </a:p>
          <a:p>
            <a:pPr marL="469900" lvl="1" indent="-183515">
              <a:lnSpc>
                <a:spcPts val="2275"/>
              </a:lnSpc>
              <a:spcBef>
                <a:spcPts val="10"/>
              </a:spcBef>
              <a:buClr>
                <a:srgbClr val="92A199"/>
              </a:buClr>
              <a:buSzPct val="84210"/>
              <a:buChar char="•"/>
              <a:tabLst>
                <a:tab pos="469900" algn="l"/>
              </a:tabLst>
            </a:pPr>
            <a:r>
              <a:rPr sz="1900" spc="-5" dirty="0">
                <a:solidFill>
                  <a:srgbClr val="292934"/>
                </a:solidFill>
              </a:rPr>
              <a:t>GameKit framework</a:t>
            </a:r>
            <a:endParaRPr sz="1900" dirty="0"/>
          </a:p>
          <a:p>
            <a:pPr marL="195580" indent="-182880">
              <a:lnSpc>
                <a:spcPts val="2635"/>
              </a:lnSpc>
              <a:buClr>
                <a:srgbClr val="92A199"/>
              </a:buClr>
              <a:buSzPct val="84090"/>
              <a:buChar char="•"/>
              <a:tabLst>
                <a:tab pos="195580" algn="l"/>
              </a:tabLst>
            </a:pPr>
            <a:r>
              <a:rPr sz="2200" spc="-5" dirty="0">
                <a:solidFill>
                  <a:srgbClr val="292934"/>
                </a:solidFill>
              </a:rPr>
              <a:t>Standard System </a:t>
            </a:r>
            <a:r>
              <a:rPr sz="2200" spc="-15" dirty="0">
                <a:solidFill>
                  <a:srgbClr val="292934"/>
                </a:solidFill>
              </a:rPr>
              <a:t>View</a:t>
            </a:r>
            <a:r>
              <a:rPr sz="2200" spc="20" dirty="0">
                <a:solidFill>
                  <a:srgbClr val="292934"/>
                </a:solidFill>
              </a:rPr>
              <a:t> </a:t>
            </a:r>
            <a:r>
              <a:rPr sz="2200" spc="-5" dirty="0">
                <a:solidFill>
                  <a:srgbClr val="292934"/>
                </a:solidFill>
              </a:rPr>
              <a:t>Controllers</a:t>
            </a:r>
            <a:endParaRPr sz="2200" dirty="0"/>
          </a:p>
          <a:p>
            <a:pPr marL="469900" marR="5080" lvl="1" indent="-182880">
              <a:lnSpc>
                <a:spcPct val="80000"/>
              </a:lnSpc>
              <a:spcBef>
                <a:spcPts val="470"/>
              </a:spcBef>
              <a:buClr>
                <a:srgbClr val="92A199"/>
              </a:buClr>
              <a:buSzPct val="84210"/>
              <a:buChar char="•"/>
              <a:tabLst>
                <a:tab pos="469900" algn="l"/>
              </a:tabLst>
            </a:pPr>
            <a:r>
              <a:rPr sz="1900" spc="-5" dirty="0">
                <a:solidFill>
                  <a:srgbClr val="292934"/>
                </a:solidFill>
              </a:rPr>
              <a:t>UINavigatoinController, </a:t>
            </a:r>
            <a:r>
              <a:rPr sz="1900" spc="-20" dirty="0">
                <a:solidFill>
                  <a:srgbClr val="292934"/>
                </a:solidFill>
              </a:rPr>
              <a:t>UITabBarController, </a:t>
            </a:r>
            <a:r>
              <a:rPr sz="1900" spc="-10" dirty="0">
                <a:solidFill>
                  <a:srgbClr val="292934"/>
                </a:solidFill>
              </a:rPr>
              <a:t>UIPageView </a:t>
            </a:r>
            <a:r>
              <a:rPr sz="1900" spc="-5" dirty="0">
                <a:solidFill>
                  <a:srgbClr val="292934"/>
                </a:solidFill>
              </a:rPr>
              <a:t>Controller  etc.</a:t>
            </a:r>
            <a:endParaRPr sz="1900" dirty="0"/>
          </a:p>
          <a:p>
            <a:pPr marL="195580" indent="-182880">
              <a:lnSpc>
                <a:spcPts val="2630"/>
              </a:lnSpc>
              <a:buClr>
                <a:srgbClr val="92A199"/>
              </a:buClr>
              <a:buSzPct val="84090"/>
              <a:buChar char="•"/>
              <a:tabLst>
                <a:tab pos="195580" algn="l"/>
              </a:tabLst>
            </a:pPr>
            <a:r>
              <a:rPr sz="2200" spc="-5" dirty="0">
                <a:solidFill>
                  <a:srgbClr val="292934"/>
                </a:solidFill>
              </a:rPr>
              <a:t>External Display Support</a:t>
            </a:r>
            <a:endParaRPr sz="2200" dirty="0"/>
          </a:p>
        </p:txBody>
      </p:sp>
      <p:pic>
        <p:nvPicPr>
          <p:cNvPr id="4" name="Picture 3">
            <a:extLst>
              <a:ext uri="{FF2B5EF4-FFF2-40B4-BE49-F238E27FC236}">
                <a16:creationId xmlns:a16="http://schemas.microsoft.com/office/drawing/2014/main" id="{D68D0E75-9A3D-4E70-AA82-A3BE185A1954}"/>
              </a:ext>
            </a:extLst>
          </p:cNvPr>
          <p:cNvPicPr>
            <a:picLocks noChangeAspect="1"/>
          </p:cNvPicPr>
          <p:nvPr/>
        </p:nvPicPr>
        <p:blipFill>
          <a:blip r:embed="rId2"/>
          <a:stretch>
            <a:fillRect/>
          </a:stretch>
        </p:blipFill>
        <p:spPr>
          <a:xfrm>
            <a:off x="5859866" y="1647380"/>
            <a:ext cx="6332134" cy="204946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5841" y="280488"/>
            <a:ext cx="5648325" cy="455894"/>
          </a:xfrm>
          <a:prstGeom prst="rect">
            <a:avLst/>
          </a:prstGeom>
        </p:spPr>
        <p:txBody>
          <a:bodyPr spcFirstLastPara="1" vert="horz" wrap="square" lIns="0" tIns="12065" rIns="0" bIns="0" rtlCol="0" anchor="ctr" anchorCtr="0">
            <a:spAutoFit/>
          </a:bodyPr>
          <a:lstStyle/>
          <a:p>
            <a:pPr marL="12700">
              <a:spcBef>
                <a:spcPts val="95"/>
              </a:spcBef>
            </a:pPr>
            <a:r>
              <a:rPr spc="-85" dirty="0"/>
              <a:t>Cocoa </a:t>
            </a:r>
            <a:r>
              <a:rPr spc="-175" dirty="0"/>
              <a:t>Touch</a:t>
            </a:r>
            <a:r>
              <a:rPr spc="-425" dirty="0"/>
              <a:t> </a:t>
            </a:r>
            <a:r>
              <a:rPr spc="-95" dirty="0"/>
              <a:t>Frameworks</a:t>
            </a:r>
          </a:p>
        </p:txBody>
      </p:sp>
      <p:sp>
        <p:nvSpPr>
          <p:cNvPr id="3" name="object 3"/>
          <p:cNvSpPr txBox="1"/>
          <p:nvPr/>
        </p:nvSpPr>
        <p:spPr>
          <a:xfrm>
            <a:off x="2059940" y="1558189"/>
            <a:ext cx="5642610" cy="4563429"/>
          </a:xfrm>
          <a:prstGeom prst="rect">
            <a:avLst/>
          </a:prstGeom>
        </p:spPr>
        <p:txBody>
          <a:bodyPr vert="horz" wrap="square" lIns="0" tIns="46355" rIns="0" bIns="0" rtlCol="0">
            <a:spAutoFit/>
          </a:bodyPr>
          <a:lstStyle/>
          <a:p>
            <a:pPr marL="195580" indent="-182880">
              <a:spcBef>
                <a:spcPts val="365"/>
              </a:spcBef>
              <a:buClr>
                <a:srgbClr val="92A199"/>
              </a:buClr>
              <a:buSzPct val="84090"/>
              <a:buFont typeface="Arial"/>
              <a:buChar char="•"/>
              <a:tabLst>
                <a:tab pos="195580" algn="l"/>
              </a:tabLst>
            </a:pPr>
            <a:r>
              <a:rPr sz="2200" b="1" i="1" spc="-5" dirty="0">
                <a:solidFill>
                  <a:srgbClr val="292934"/>
                </a:solidFill>
              </a:rPr>
              <a:t>AddressBookUI.framework</a:t>
            </a:r>
            <a:endParaRPr sz="2200" dirty="0"/>
          </a:p>
          <a:p>
            <a:pPr marL="195580" indent="-182880">
              <a:spcBef>
                <a:spcPts val="260"/>
              </a:spcBef>
              <a:buClr>
                <a:srgbClr val="92A199"/>
              </a:buClr>
              <a:buSzPct val="84090"/>
              <a:buFont typeface="Arial"/>
              <a:buChar char="•"/>
              <a:tabLst>
                <a:tab pos="195580" algn="l"/>
              </a:tabLst>
            </a:pPr>
            <a:r>
              <a:rPr sz="2200" b="1" i="1" spc="-5" dirty="0">
                <a:solidFill>
                  <a:srgbClr val="292934"/>
                </a:solidFill>
              </a:rPr>
              <a:t>EventKitUI.framework</a:t>
            </a:r>
            <a:r>
              <a:rPr sz="2200" spc="-5" dirty="0">
                <a:solidFill>
                  <a:srgbClr val="292934"/>
                </a:solidFill>
              </a:rPr>
              <a:t>: </a:t>
            </a:r>
            <a:r>
              <a:rPr sz="1800" spc="-5" dirty="0">
                <a:solidFill>
                  <a:srgbClr val="292934"/>
                </a:solidFill>
              </a:rPr>
              <a:t>calendar- based</a:t>
            </a:r>
            <a:r>
              <a:rPr sz="1800" spc="80" dirty="0">
                <a:solidFill>
                  <a:srgbClr val="292934"/>
                </a:solidFill>
              </a:rPr>
              <a:t> </a:t>
            </a:r>
            <a:r>
              <a:rPr sz="1800" spc="-5" dirty="0">
                <a:solidFill>
                  <a:srgbClr val="292934"/>
                </a:solidFill>
              </a:rPr>
              <a:t>events</a:t>
            </a:r>
            <a:endParaRPr sz="1800" dirty="0"/>
          </a:p>
          <a:p>
            <a:pPr marL="195580" indent="-182880">
              <a:spcBef>
                <a:spcPts val="270"/>
              </a:spcBef>
              <a:buClr>
                <a:srgbClr val="92A199"/>
              </a:buClr>
              <a:buSzPct val="84090"/>
              <a:buFont typeface="Arial"/>
              <a:buChar char="•"/>
              <a:tabLst>
                <a:tab pos="195580" algn="l"/>
              </a:tabLst>
            </a:pPr>
            <a:r>
              <a:rPr sz="2200" b="1" i="1" spc="-5" dirty="0">
                <a:solidFill>
                  <a:srgbClr val="292934"/>
                </a:solidFill>
              </a:rPr>
              <a:t>GameKit.framework</a:t>
            </a:r>
            <a:endParaRPr sz="2200" dirty="0"/>
          </a:p>
          <a:p>
            <a:pPr marL="195580" indent="-182880">
              <a:spcBef>
                <a:spcPts val="265"/>
              </a:spcBef>
              <a:buClr>
                <a:srgbClr val="92A199"/>
              </a:buClr>
              <a:buSzPct val="84090"/>
              <a:buFont typeface="Arial"/>
              <a:buChar char="•"/>
              <a:tabLst>
                <a:tab pos="195580" algn="l"/>
              </a:tabLst>
            </a:pPr>
            <a:r>
              <a:rPr sz="2200" b="1" i="1" spc="-5" dirty="0">
                <a:solidFill>
                  <a:srgbClr val="292934"/>
                </a:solidFill>
              </a:rPr>
              <a:t>iAd.framework</a:t>
            </a:r>
            <a:endParaRPr sz="2200" dirty="0"/>
          </a:p>
          <a:p>
            <a:pPr marL="195580" indent="-182880">
              <a:spcBef>
                <a:spcPts val="260"/>
              </a:spcBef>
              <a:buClr>
                <a:srgbClr val="92A199"/>
              </a:buClr>
              <a:buSzPct val="84090"/>
              <a:buFont typeface="Arial"/>
              <a:buChar char="•"/>
              <a:tabLst>
                <a:tab pos="195580" algn="l"/>
              </a:tabLst>
            </a:pPr>
            <a:r>
              <a:rPr sz="2200" b="1" i="1" spc="-5" dirty="0">
                <a:solidFill>
                  <a:srgbClr val="292934"/>
                </a:solidFill>
              </a:rPr>
              <a:t>MapKit.framework</a:t>
            </a:r>
            <a:endParaRPr sz="2200" dirty="0"/>
          </a:p>
          <a:p>
            <a:pPr marL="195580" indent="-182880">
              <a:spcBef>
                <a:spcPts val="265"/>
              </a:spcBef>
              <a:buClr>
                <a:srgbClr val="92A199"/>
              </a:buClr>
              <a:buSzPct val="84090"/>
              <a:buFont typeface="Arial"/>
              <a:buChar char="•"/>
              <a:tabLst>
                <a:tab pos="195580" algn="l"/>
              </a:tabLst>
            </a:pPr>
            <a:r>
              <a:rPr sz="2200" b="1" i="1" spc="-5" dirty="0">
                <a:solidFill>
                  <a:srgbClr val="292934"/>
                </a:solidFill>
              </a:rPr>
              <a:t>MessageUI.framework</a:t>
            </a:r>
            <a:endParaRPr sz="2200" dirty="0"/>
          </a:p>
          <a:p>
            <a:pPr marL="195580" indent="-182880">
              <a:spcBef>
                <a:spcPts val="265"/>
              </a:spcBef>
              <a:buClr>
                <a:srgbClr val="92A199"/>
              </a:buClr>
              <a:buSzPct val="84090"/>
              <a:buFont typeface="Arial"/>
              <a:buChar char="•"/>
              <a:tabLst>
                <a:tab pos="195580" algn="l"/>
              </a:tabLst>
            </a:pPr>
            <a:r>
              <a:rPr sz="2200" b="1" i="1" spc="-15" dirty="0">
                <a:solidFill>
                  <a:srgbClr val="292934"/>
                </a:solidFill>
              </a:rPr>
              <a:t>Twitter.framework</a:t>
            </a:r>
            <a:endParaRPr sz="2200" dirty="0"/>
          </a:p>
          <a:p>
            <a:pPr marL="195580" indent="-182880">
              <a:spcBef>
                <a:spcPts val="265"/>
              </a:spcBef>
              <a:buClr>
                <a:srgbClr val="92A199"/>
              </a:buClr>
              <a:buSzPct val="84090"/>
              <a:buFont typeface="Arial"/>
              <a:buChar char="•"/>
              <a:tabLst>
                <a:tab pos="195580" algn="l"/>
              </a:tabLst>
            </a:pPr>
            <a:r>
              <a:rPr sz="2200" b="1" i="1" spc="-5" dirty="0">
                <a:solidFill>
                  <a:srgbClr val="292934"/>
                </a:solidFill>
              </a:rPr>
              <a:t>UIKit.framework</a:t>
            </a:r>
            <a:endParaRPr sz="2200" dirty="0"/>
          </a:p>
          <a:p>
            <a:pPr marL="1018540" lvl="1" indent="-183515">
              <a:spcBef>
                <a:spcPts val="210"/>
              </a:spcBef>
              <a:buClr>
                <a:srgbClr val="92A199"/>
              </a:buClr>
              <a:buChar char="•"/>
              <a:tabLst>
                <a:tab pos="1019175" algn="l"/>
              </a:tabLst>
            </a:pPr>
            <a:r>
              <a:rPr sz="1500" dirty="0">
                <a:solidFill>
                  <a:srgbClr val="292934"/>
                </a:solidFill>
              </a:rPr>
              <a:t>Accelerometer</a:t>
            </a:r>
            <a:r>
              <a:rPr sz="1500" spc="-50" dirty="0">
                <a:solidFill>
                  <a:srgbClr val="292934"/>
                </a:solidFill>
              </a:rPr>
              <a:t> </a:t>
            </a:r>
            <a:r>
              <a:rPr sz="1500" spc="-5" dirty="0">
                <a:solidFill>
                  <a:srgbClr val="292934"/>
                </a:solidFill>
              </a:rPr>
              <a:t>data</a:t>
            </a:r>
            <a:endParaRPr sz="1500" dirty="0"/>
          </a:p>
          <a:p>
            <a:pPr marL="1018540" lvl="1" indent="-183515">
              <a:spcBef>
                <a:spcPts val="180"/>
              </a:spcBef>
              <a:buClr>
                <a:srgbClr val="92A199"/>
              </a:buClr>
              <a:buChar char="•"/>
              <a:tabLst>
                <a:tab pos="1019175" algn="l"/>
              </a:tabLst>
            </a:pPr>
            <a:r>
              <a:rPr sz="1500" spc="-5" dirty="0">
                <a:solidFill>
                  <a:srgbClr val="292934"/>
                </a:solidFill>
              </a:rPr>
              <a:t>The </a:t>
            </a:r>
            <a:r>
              <a:rPr sz="1500" dirty="0">
                <a:solidFill>
                  <a:srgbClr val="292934"/>
                </a:solidFill>
              </a:rPr>
              <a:t>built-in </a:t>
            </a:r>
            <a:r>
              <a:rPr sz="1500" spc="-5" dirty="0">
                <a:solidFill>
                  <a:srgbClr val="292934"/>
                </a:solidFill>
              </a:rPr>
              <a:t>camera (where</a:t>
            </a:r>
            <a:r>
              <a:rPr sz="1500" spc="-40" dirty="0">
                <a:solidFill>
                  <a:srgbClr val="292934"/>
                </a:solidFill>
              </a:rPr>
              <a:t> </a:t>
            </a:r>
            <a:r>
              <a:rPr sz="1500" dirty="0">
                <a:solidFill>
                  <a:srgbClr val="292934"/>
                </a:solidFill>
              </a:rPr>
              <a:t>present)</a:t>
            </a:r>
            <a:endParaRPr sz="1500" dirty="0"/>
          </a:p>
          <a:p>
            <a:pPr marL="1018540" lvl="1" indent="-183515">
              <a:spcBef>
                <a:spcPts val="180"/>
              </a:spcBef>
              <a:buClr>
                <a:srgbClr val="92A199"/>
              </a:buClr>
              <a:buChar char="•"/>
              <a:tabLst>
                <a:tab pos="1019175" algn="l"/>
              </a:tabLst>
            </a:pPr>
            <a:r>
              <a:rPr sz="1500" spc="-5" dirty="0">
                <a:solidFill>
                  <a:srgbClr val="292934"/>
                </a:solidFill>
              </a:rPr>
              <a:t>The </a:t>
            </a:r>
            <a:r>
              <a:rPr sz="1500" spc="5" dirty="0">
                <a:solidFill>
                  <a:srgbClr val="292934"/>
                </a:solidFill>
              </a:rPr>
              <a:t>user’s </a:t>
            </a:r>
            <a:r>
              <a:rPr sz="1500" dirty="0">
                <a:solidFill>
                  <a:srgbClr val="292934"/>
                </a:solidFill>
              </a:rPr>
              <a:t>photo</a:t>
            </a:r>
            <a:r>
              <a:rPr sz="1500" spc="-70" dirty="0">
                <a:solidFill>
                  <a:srgbClr val="292934"/>
                </a:solidFill>
              </a:rPr>
              <a:t> </a:t>
            </a:r>
            <a:r>
              <a:rPr sz="1500" dirty="0">
                <a:solidFill>
                  <a:srgbClr val="292934"/>
                </a:solidFill>
              </a:rPr>
              <a:t>library</a:t>
            </a:r>
            <a:endParaRPr sz="1500" dirty="0"/>
          </a:p>
          <a:p>
            <a:pPr marL="1018540" lvl="1" indent="-183515">
              <a:spcBef>
                <a:spcPts val="180"/>
              </a:spcBef>
              <a:buClr>
                <a:srgbClr val="92A199"/>
              </a:buClr>
              <a:buChar char="•"/>
              <a:tabLst>
                <a:tab pos="1019175" algn="l"/>
              </a:tabLst>
            </a:pPr>
            <a:r>
              <a:rPr sz="1500" spc="-5" dirty="0">
                <a:solidFill>
                  <a:srgbClr val="292934"/>
                </a:solidFill>
              </a:rPr>
              <a:t>Device </a:t>
            </a:r>
            <a:r>
              <a:rPr sz="1500" dirty="0">
                <a:solidFill>
                  <a:srgbClr val="292934"/>
                </a:solidFill>
              </a:rPr>
              <a:t>name </a:t>
            </a:r>
            <a:r>
              <a:rPr sz="1500" spc="-5" dirty="0">
                <a:solidFill>
                  <a:srgbClr val="292934"/>
                </a:solidFill>
              </a:rPr>
              <a:t>and model</a:t>
            </a:r>
            <a:r>
              <a:rPr sz="1500" spc="-35" dirty="0">
                <a:solidFill>
                  <a:srgbClr val="292934"/>
                </a:solidFill>
              </a:rPr>
              <a:t> </a:t>
            </a:r>
            <a:r>
              <a:rPr sz="1500" dirty="0">
                <a:solidFill>
                  <a:srgbClr val="292934"/>
                </a:solidFill>
              </a:rPr>
              <a:t>information</a:t>
            </a:r>
            <a:endParaRPr sz="1500" dirty="0"/>
          </a:p>
          <a:p>
            <a:pPr marL="1018540" lvl="1" indent="-183515">
              <a:spcBef>
                <a:spcPts val="180"/>
              </a:spcBef>
              <a:buClr>
                <a:srgbClr val="92A199"/>
              </a:buClr>
              <a:buChar char="•"/>
              <a:tabLst>
                <a:tab pos="1019175" algn="l"/>
              </a:tabLst>
            </a:pPr>
            <a:r>
              <a:rPr sz="1500" spc="-5" dirty="0">
                <a:solidFill>
                  <a:srgbClr val="292934"/>
                </a:solidFill>
              </a:rPr>
              <a:t>Battery </a:t>
            </a:r>
            <a:r>
              <a:rPr sz="1500" dirty="0">
                <a:solidFill>
                  <a:srgbClr val="292934"/>
                </a:solidFill>
              </a:rPr>
              <a:t>state</a:t>
            </a:r>
            <a:r>
              <a:rPr sz="1500" spc="-65" dirty="0">
                <a:solidFill>
                  <a:srgbClr val="292934"/>
                </a:solidFill>
              </a:rPr>
              <a:t> </a:t>
            </a:r>
            <a:r>
              <a:rPr sz="1500" dirty="0">
                <a:solidFill>
                  <a:srgbClr val="292934"/>
                </a:solidFill>
              </a:rPr>
              <a:t>information</a:t>
            </a:r>
            <a:endParaRPr sz="1500" dirty="0"/>
          </a:p>
          <a:p>
            <a:pPr marL="1018540" lvl="1" indent="-183515">
              <a:spcBef>
                <a:spcPts val="180"/>
              </a:spcBef>
              <a:buClr>
                <a:srgbClr val="92A199"/>
              </a:buClr>
              <a:buChar char="•"/>
              <a:tabLst>
                <a:tab pos="1019175" algn="l"/>
              </a:tabLst>
            </a:pPr>
            <a:r>
              <a:rPr sz="1500" spc="-5" dirty="0">
                <a:solidFill>
                  <a:srgbClr val="292934"/>
                </a:solidFill>
              </a:rPr>
              <a:t>Proximity sensor</a:t>
            </a:r>
            <a:r>
              <a:rPr sz="1500" spc="-25" dirty="0">
                <a:solidFill>
                  <a:srgbClr val="292934"/>
                </a:solidFill>
              </a:rPr>
              <a:t> </a:t>
            </a:r>
            <a:r>
              <a:rPr sz="1500" dirty="0">
                <a:solidFill>
                  <a:srgbClr val="292934"/>
                </a:solidFill>
              </a:rPr>
              <a:t>information</a:t>
            </a:r>
            <a:endParaRPr sz="15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7741" y="410452"/>
            <a:ext cx="2693035" cy="455894"/>
          </a:xfrm>
          <a:prstGeom prst="rect">
            <a:avLst/>
          </a:prstGeom>
        </p:spPr>
        <p:txBody>
          <a:bodyPr spcFirstLastPara="1" vert="horz" wrap="square" lIns="0" tIns="12065" rIns="0" bIns="0" rtlCol="0" anchor="ctr" anchorCtr="0">
            <a:spAutoFit/>
          </a:bodyPr>
          <a:lstStyle/>
          <a:p>
            <a:pPr marL="12700">
              <a:spcBef>
                <a:spcPts val="95"/>
              </a:spcBef>
            </a:pPr>
            <a:r>
              <a:rPr spc="-85" dirty="0"/>
              <a:t>Media</a:t>
            </a:r>
            <a:r>
              <a:rPr spc="-265" dirty="0"/>
              <a:t> </a:t>
            </a:r>
            <a:r>
              <a:rPr spc="-85" dirty="0"/>
              <a:t>Layer</a:t>
            </a:r>
          </a:p>
        </p:txBody>
      </p:sp>
      <p:sp>
        <p:nvSpPr>
          <p:cNvPr id="3" name="object 3"/>
          <p:cNvSpPr txBox="1"/>
          <p:nvPr/>
        </p:nvSpPr>
        <p:spPr>
          <a:xfrm>
            <a:off x="2059941" y="1548027"/>
            <a:ext cx="7752715" cy="4495800"/>
          </a:xfrm>
          <a:prstGeom prst="rect">
            <a:avLst/>
          </a:prstGeom>
        </p:spPr>
        <p:txBody>
          <a:bodyPr vert="horz" wrap="square" lIns="0" tIns="53975" rIns="0" bIns="0" rtlCol="0">
            <a:spAutoFit/>
          </a:bodyPr>
          <a:lstStyle/>
          <a:p>
            <a:pPr marL="195580" indent="-182880">
              <a:spcBef>
                <a:spcPts val="425"/>
              </a:spcBef>
              <a:buClr>
                <a:srgbClr val="92A199"/>
              </a:buClr>
              <a:buSzPct val="85416"/>
              <a:buFont typeface="Arial"/>
              <a:buChar char="•"/>
              <a:tabLst>
                <a:tab pos="195580" algn="l"/>
              </a:tabLst>
            </a:pPr>
            <a:r>
              <a:rPr sz="2400" b="1" spc="-5" dirty="0">
                <a:solidFill>
                  <a:srgbClr val="292934"/>
                </a:solidFill>
              </a:rPr>
              <a:t>Graphics</a:t>
            </a:r>
            <a:r>
              <a:rPr sz="2400" b="1" spc="-25" dirty="0">
                <a:solidFill>
                  <a:srgbClr val="292934"/>
                </a:solidFill>
              </a:rPr>
              <a:t> </a:t>
            </a:r>
            <a:r>
              <a:rPr sz="2400" b="1" spc="-20" dirty="0">
                <a:solidFill>
                  <a:srgbClr val="292934"/>
                </a:solidFill>
              </a:rPr>
              <a:t>Technologies</a:t>
            </a:r>
            <a:endParaRPr sz="2400" dirty="0"/>
          </a:p>
          <a:p>
            <a:pPr marL="1018540" lvl="1" indent="-183515">
              <a:spcBef>
                <a:spcPts val="210"/>
              </a:spcBef>
              <a:buClr>
                <a:srgbClr val="92A199"/>
              </a:buClr>
              <a:buChar char="•"/>
              <a:tabLst>
                <a:tab pos="1019175" algn="l"/>
              </a:tabLst>
            </a:pPr>
            <a:r>
              <a:rPr sz="1600" spc="-5" dirty="0">
                <a:solidFill>
                  <a:srgbClr val="292934"/>
                </a:solidFill>
              </a:rPr>
              <a:t>Core Graphics</a:t>
            </a:r>
            <a:r>
              <a:rPr sz="1600" spc="10" dirty="0">
                <a:solidFill>
                  <a:srgbClr val="292934"/>
                </a:solidFill>
              </a:rPr>
              <a:t> </a:t>
            </a:r>
            <a:r>
              <a:rPr sz="1600" spc="-5" dirty="0">
                <a:solidFill>
                  <a:srgbClr val="292934"/>
                </a:solidFill>
              </a:rPr>
              <a:t>(Quartz)</a:t>
            </a:r>
            <a:endParaRPr sz="1600" dirty="0"/>
          </a:p>
          <a:p>
            <a:pPr marL="1018540" lvl="1" indent="-183515">
              <a:spcBef>
                <a:spcPts val="195"/>
              </a:spcBef>
              <a:buClr>
                <a:srgbClr val="92A199"/>
              </a:buClr>
              <a:buChar char="•"/>
              <a:tabLst>
                <a:tab pos="1019175" algn="l"/>
              </a:tabLst>
            </a:pPr>
            <a:r>
              <a:rPr sz="1600" spc="-5" dirty="0">
                <a:solidFill>
                  <a:srgbClr val="292934"/>
                </a:solidFill>
              </a:rPr>
              <a:t>Core</a:t>
            </a:r>
            <a:r>
              <a:rPr sz="1600" spc="-90" dirty="0">
                <a:solidFill>
                  <a:srgbClr val="292934"/>
                </a:solidFill>
              </a:rPr>
              <a:t> </a:t>
            </a:r>
            <a:r>
              <a:rPr sz="1600" spc="-5" dirty="0">
                <a:solidFill>
                  <a:srgbClr val="292934"/>
                </a:solidFill>
              </a:rPr>
              <a:t>Animation</a:t>
            </a:r>
            <a:endParaRPr sz="1600" dirty="0"/>
          </a:p>
          <a:p>
            <a:pPr marL="1018540" lvl="1" indent="-183515">
              <a:spcBef>
                <a:spcPts val="190"/>
              </a:spcBef>
              <a:buClr>
                <a:srgbClr val="92A199"/>
              </a:buClr>
              <a:buChar char="•"/>
              <a:tabLst>
                <a:tab pos="1019175" algn="l"/>
              </a:tabLst>
            </a:pPr>
            <a:r>
              <a:rPr sz="1600" spc="-5" dirty="0">
                <a:solidFill>
                  <a:srgbClr val="292934"/>
                </a:solidFill>
              </a:rPr>
              <a:t>Core</a:t>
            </a:r>
            <a:r>
              <a:rPr sz="1600" spc="-10" dirty="0">
                <a:solidFill>
                  <a:srgbClr val="292934"/>
                </a:solidFill>
              </a:rPr>
              <a:t> </a:t>
            </a:r>
            <a:r>
              <a:rPr sz="1600" spc="-5" dirty="0">
                <a:solidFill>
                  <a:srgbClr val="292934"/>
                </a:solidFill>
              </a:rPr>
              <a:t>Image</a:t>
            </a:r>
            <a:endParaRPr sz="1600" dirty="0"/>
          </a:p>
          <a:p>
            <a:pPr marL="1018540" lvl="1" indent="-183515">
              <a:spcBef>
                <a:spcPts val="195"/>
              </a:spcBef>
              <a:buClr>
                <a:srgbClr val="92A199"/>
              </a:buClr>
              <a:buChar char="•"/>
              <a:tabLst>
                <a:tab pos="1019175" algn="l"/>
              </a:tabLst>
            </a:pPr>
            <a:r>
              <a:rPr sz="1600" spc="-5" dirty="0">
                <a:solidFill>
                  <a:srgbClr val="292934"/>
                </a:solidFill>
              </a:rPr>
              <a:t>OpenGL ES and</a:t>
            </a:r>
            <a:r>
              <a:rPr sz="1600" spc="-40" dirty="0">
                <a:solidFill>
                  <a:srgbClr val="292934"/>
                </a:solidFill>
              </a:rPr>
              <a:t> </a:t>
            </a:r>
            <a:r>
              <a:rPr sz="1600" spc="-5" dirty="0">
                <a:solidFill>
                  <a:srgbClr val="292934"/>
                </a:solidFill>
              </a:rPr>
              <a:t>GLKit</a:t>
            </a:r>
            <a:endParaRPr sz="1600" dirty="0"/>
          </a:p>
          <a:p>
            <a:pPr marL="1018540" lvl="1" indent="-183515">
              <a:spcBef>
                <a:spcPts val="190"/>
              </a:spcBef>
              <a:buClr>
                <a:srgbClr val="92A199"/>
              </a:buClr>
              <a:buChar char="•"/>
              <a:tabLst>
                <a:tab pos="1019175" algn="l"/>
              </a:tabLst>
            </a:pPr>
            <a:r>
              <a:rPr sz="1600" spc="-5" dirty="0">
                <a:solidFill>
                  <a:srgbClr val="292934"/>
                </a:solidFill>
              </a:rPr>
              <a:t>Core</a:t>
            </a:r>
            <a:r>
              <a:rPr sz="1600" spc="-35" dirty="0">
                <a:solidFill>
                  <a:srgbClr val="292934"/>
                </a:solidFill>
              </a:rPr>
              <a:t> </a:t>
            </a:r>
            <a:r>
              <a:rPr sz="1600" spc="-50" dirty="0">
                <a:solidFill>
                  <a:srgbClr val="292934"/>
                </a:solidFill>
              </a:rPr>
              <a:t>Text</a:t>
            </a:r>
            <a:endParaRPr sz="1600" dirty="0"/>
          </a:p>
          <a:p>
            <a:pPr marL="1018540" lvl="1" indent="-183515">
              <a:spcBef>
                <a:spcPts val="195"/>
              </a:spcBef>
              <a:buClr>
                <a:srgbClr val="92A199"/>
              </a:buClr>
              <a:buChar char="•"/>
              <a:tabLst>
                <a:tab pos="1019175" algn="l"/>
              </a:tabLst>
            </a:pPr>
            <a:r>
              <a:rPr sz="1600" spc="-5" dirty="0">
                <a:solidFill>
                  <a:srgbClr val="292934"/>
                </a:solidFill>
              </a:rPr>
              <a:t>Image I/O</a:t>
            </a:r>
            <a:endParaRPr sz="1600" dirty="0"/>
          </a:p>
          <a:p>
            <a:pPr marL="1018540" lvl="1" indent="-183515">
              <a:spcBef>
                <a:spcPts val="190"/>
              </a:spcBef>
              <a:buClr>
                <a:srgbClr val="92A199"/>
              </a:buClr>
              <a:buChar char="•"/>
              <a:tabLst>
                <a:tab pos="1019175" algn="l"/>
              </a:tabLst>
            </a:pPr>
            <a:r>
              <a:rPr sz="1600" spc="-5" dirty="0">
                <a:solidFill>
                  <a:srgbClr val="292934"/>
                </a:solidFill>
              </a:rPr>
              <a:t>Assets Library</a:t>
            </a:r>
            <a:r>
              <a:rPr sz="1600" dirty="0">
                <a:solidFill>
                  <a:srgbClr val="292934"/>
                </a:solidFill>
              </a:rPr>
              <a:t> </a:t>
            </a:r>
            <a:r>
              <a:rPr sz="1600" spc="-5" dirty="0">
                <a:solidFill>
                  <a:srgbClr val="292934"/>
                </a:solidFill>
              </a:rPr>
              <a:t>framework</a:t>
            </a:r>
            <a:endParaRPr sz="1600" dirty="0"/>
          </a:p>
          <a:p>
            <a:pPr marL="195580" indent="-182880">
              <a:spcBef>
                <a:spcPts val="270"/>
              </a:spcBef>
              <a:buClr>
                <a:srgbClr val="92A199"/>
              </a:buClr>
              <a:buSzPct val="85416"/>
              <a:buFont typeface="Arial"/>
              <a:buChar char="•"/>
              <a:tabLst>
                <a:tab pos="195580" algn="l"/>
              </a:tabLst>
            </a:pPr>
            <a:r>
              <a:rPr sz="2400" b="1" spc="-5" dirty="0">
                <a:solidFill>
                  <a:srgbClr val="292934"/>
                </a:solidFill>
              </a:rPr>
              <a:t>Audio</a:t>
            </a:r>
            <a:r>
              <a:rPr sz="2400" b="1" spc="-20" dirty="0">
                <a:solidFill>
                  <a:srgbClr val="292934"/>
                </a:solidFill>
              </a:rPr>
              <a:t> Technologies</a:t>
            </a:r>
            <a:endParaRPr sz="2400" dirty="0"/>
          </a:p>
          <a:p>
            <a:pPr marL="1018540" lvl="1" indent="-183515">
              <a:spcBef>
                <a:spcPts val="210"/>
              </a:spcBef>
              <a:buClr>
                <a:srgbClr val="92A199"/>
              </a:buClr>
              <a:buChar char="•"/>
              <a:tabLst>
                <a:tab pos="1019175" algn="l"/>
              </a:tabLst>
            </a:pPr>
            <a:r>
              <a:rPr sz="1600" spc="-5" dirty="0">
                <a:solidFill>
                  <a:srgbClr val="292934"/>
                </a:solidFill>
              </a:rPr>
              <a:t>Media </a:t>
            </a:r>
            <a:r>
              <a:rPr sz="1600" spc="-10" dirty="0">
                <a:solidFill>
                  <a:srgbClr val="292934"/>
                </a:solidFill>
              </a:rPr>
              <a:t>Layer</a:t>
            </a:r>
            <a:r>
              <a:rPr sz="1600" spc="15" dirty="0">
                <a:solidFill>
                  <a:srgbClr val="292934"/>
                </a:solidFill>
              </a:rPr>
              <a:t> </a:t>
            </a:r>
            <a:r>
              <a:rPr sz="1600" spc="-5" dirty="0">
                <a:solidFill>
                  <a:srgbClr val="292934"/>
                </a:solidFill>
              </a:rPr>
              <a:t>framework</a:t>
            </a:r>
            <a:endParaRPr sz="1600" dirty="0"/>
          </a:p>
          <a:p>
            <a:pPr marL="1018540" lvl="1" indent="-183515">
              <a:spcBef>
                <a:spcPts val="195"/>
              </a:spcBef>
              <a:buClr>
                <a:srgbClr val="92A199"/>
              </a:buClr>
              <a:buChar char="•"/>
              <a:tabLst>
                <a:tab pos="1019175" algn="l"/>
              </a:tabLst>
            </a:pPr>
            <a:r>
              <a:rPr sz="1600" spc="-65" dirty="0">
                <a:solidFill>
                  <a:srgbClr val="292934"/>
                </a:solidFill>
              </a:rPr>
              <a:t>AV </a:t>
            </a:r>
            <a:r>
              <a:rPr sz="1600" spc="-5" dirty="0">
                <a:solidFill>
                  <a:srgbClr val="292934"/>
                </a:solidFill>
              </a:rPr>
              <a:t>Foundation</a:t>
            </a:r>
            <a:r>
              <a:rPr sz="1600" spc="45" dirty="0">
                <a:solidFill>
                  <a:srgbClr val="292934"/>
                </a:solidFill>
              </a:rPr>
              <a:t> </a:t>
            </a:r>
            <a:r>
              <a:rPr sz="1600" spc="-5" dirty="0">
                <a:solidFill>
                  <a:srgbClr val="292934"/>
                </a:solidFill>
              </a:rPr>
              <a:t>framework</a:t>
            </a:r>
            <a:endParaRPr sz="1600" dirty="0"/>
          </a:p>
          <a:p>
            <a:pPr marL="1018540" lvl="1" indent="-183515">
              <a:spcBef>
                <a:spcPts val="190"/>
              </a:spcBef>
              <a:buClr>
                <a:srgbClr val="92A199"/>
              </a:buClr>
              <a:buChar char="•"/>
              <a:tabLst>
                <a:tab pos="1019175" algn="l"/>
              </a:tabLst>
            </a:pPr>
            <a:r>
              <a:rPr sz="1600" spc="-10" dirty="0">
                <a:solidFill>
                  <a:srgbClr val="292934"/>
                </a:solidFill>
              </a:rPr>
              <a:t>Open</a:t>
            </a:r>
            <a:r>
              <a:rPr sz="1600" spc="-90" dirty="0">
                <a:solidFill>
                  <a:srgbClr val="292934"/>
                </a:solidFill>
              </a:rPr>
              <a:t> </a:t>
            </a:r>
            <a:r>
              <a:rPr sz="1600" spc="-5" dirty="0">
                <a:solidFill>
                  <a:srgbClr val="292934"/>
                </a:solidFill>
              </a:rPr>
              <a:t>AL</a:t>
            </a:r>
            <a:endParaRPr sz="1600" dirty="0"/>
          </a:p>
          <a:p>
            <a:pPr marL="1018540" lvl="1" indent="-183515">
              <a:spcBef>
                <a:spcPts val="195"/>
              </a:spcBef>
              <a:buClr>
                <a:srgbClr val="92A199"/>
              </a:buClr>
              <a:buChar char="•"/>
              <a:tabLst>
                <a:tab pos="1019175" algn="l"/>
              </a:tabLst>
            </a:pPr>
            <a:r>
              <a:rPr sz="1600" spc="-5" dirty="0">
                <a:solidFill>
                  <a:srgbClr val="292934"/>
                </a:solidFill>
              </a:rPr>
              <a:t>Core Audio</a:t>
            </a:r>
            <a:r>
              <a:rPr sz="1600" spc="-105" dirty="0">
                <a:solidFill>
                  <a:srgbClr val="292934"/>
                </a:solidFill>
              </a:rPr>
              <a:t> </a:t>
            </a:r>
            <a:r>
              <a:rPr sz="1600" spc="-5" dirty="0">
                <a:solidFill>
                  <a:srgbClr val="292934"/>
                </a:solidFill>
              </a:rPr>
              <a:t>framework</a:t>
            </a:r>
            <a:endParaRPr sz="1600" dirty="0"/>
          </a:p>
          <a:p>
            <a:pPr marL="1018540" marR="5080" lvl="1" indent="-182880">
              <a:lnSpc>
                <a:spcPts val="1730"/>
              </a:lnSpc>
              <a:spcBef>
                <a:spcPts val="409"/>
              </a:spcBef>
              <a:buClr>
                <a:srgbClr val="92A199"/>
              </a:buClr>
              <a:buFont typeface="Arial"/>
              <a:buChar char="•"/>
              <a:tabLst>
                <a:tab pos="1019175" algn="l"/>
              </a:tabLst>
            </a:pPr>
            <a:r>
              <a:rPr sz="1600" b="1" spc="-5" dirty="0">
                <a:solidFill>
                  <a:srgbClr val="292934"/>
                </a:solidFill>
              </a:rPr>
              <a:t>Supported file formats</a:t>
            </a:r>
            <a:r>
              <a:rPr sz="1600" spc="-5" dirty="0">
                <a:solidFill>
                  <a:srgbClr val="292934"/>
                </a:solidFill>
              </a:rPr>
              <a:t>: AAC Protected (MP4), ALAC, </a:t>
            </a:r>
            <a:r>
              <a:rPr sz="1600" spc="-20" dirty="0">
                <a:solidFill>
                  <a:srgbClr val="292934"/>
                </a:solidFill>
              </a:rPr>
              <a:t>A-law, </a:t>
            </a:r>
            <a:r>
              <a:rPr sz="1600" spc="-5" dirty="0">
                <a:solidFill>
                  <a:srgbClr val="292934"/>
                </a:solidFill>
              </a:rPr>
              <a:t>IMA/ADPCM  (IMA4), Linear PCM, </a:t>
            </a:r>
            <a:r>
              <a:rPr sz="1600" spc="-20" dirty="0">
                <a:solidFill>
                  <a:srgbClr val="292934"/>
                </a:solidFill>
              </a:rPr>
              <a:t>µ-law, </a:t>
            </a:r>
            <a:r>
              <a:rPr sz="1600" spc="-5" dirty="0">
                <a:solidFill>
                  <a:srgbClr val="292934"/>
                </a:solidFill>
              </a:rPr>
              <a:t>DVI/Intel IMA ADPCM, Microsoft </a:t>
            </a:r>
            <a:r>
              <a:rPr sz="1600" spc="-10" dirty="0">
                <a:solidFill>
                  <a:srgbClr val="292934"/>
                </a:solidFill>
              </a:rPr>
              <a:t>GSM </a:t>
            </a:r>
            <a:r>
              <a:rPr sz="1600" spc="-5" dirty="0">
                <a:solidFill>
                  <a:srgbClr val="292934"/>
                </a:solidFill>
              </a:rPr>
              <a:t>6.10,  AES3-2003</a:t>
            </a:r>
            <a:endParaRPr sz="1600" dirty="0"/>
          </a:p>
        </p:txBody>
      </p:sp>
      <p:pic>
        <p:nvPicPr>
          <p:cNvPr id="4" name="Picture 3">
            <a:extLst>
              <a:ext uri="{FF2B5EF4-FFF2-40B4-BE49-F238E27FC236}">
                <a16:creationId xmlns:a16="http://schemas.microsoft.com/office/drawing/2014/main" id="{E7E3BC66-0C27-47B9-B2A2-76FB662645F7}"/>
              </a:ext>
            </a:extLst>
          </p:cNvPr>
          <p:cNvPicPr>
            <a:picLocks noChangeAspect="1"/>
          </p:cNvPicPr>
          <p:nvPr/>
        </p:nvPicPr>
        <p:blipFill>
          <a:blip r:embed="rId2"/>
          <a:stretch>
            <a:fillRect/>
          </a:stretch>
        </p:blipFill>
        <p:spPr>
          <a:xfrm>
            <a:off x="6456362" y="2076450"/>
            <a:ext cx="4333875" cy="20193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07540" y="1344735"/>
            <a:ext cx="7766050" cy="4582024"/>
          </a:xfrm>
          <a:prstGeom prst="rect">
            <a:avLst/>
          </a:prstGeom>
        </p:spPr>
        <p:txBody>
          <a:bodyPr vert="horz" wrap="square" lIns="0" tIns="90170" rIns="0" bIns="0" rtlCol="0">
            <a:spAutoFit/>
          </a:bodyPr>
          <a:lstStyle/>
          <a:p>
            <a:pPr marL="195580" indent="-182880">
              <a:spcBef>
                <a:spcPts val="710"/>
              </a:spcBef>
              <a:buClr>
                <a:srgbClr val="92A199"/>
              </a:buClr>
              <a:buSzPct val="85416"/>
              <a:buFont typeface="Arial"/>
              <a:buChar char="•"/>
              <a:tabLst>
                <a:tab pos="195580" algn="l"/>
              </a:tabLst>
            </a:pPr>
            <a:r>
              <a:rPr sz="2400" b="1" spc="-15" dirty="0">
                <a:solidFill>
                  <a:srgbClr val="292934"/>
                </a:solidFill>
              </a:rPr>
              <a:t>Video</a:t>
            </a:r>
            <a:r>
              <a:rPr sz="2400" b="1" spc="-25" dirty="0">
                <a:solidFill>
                  <a:srgbClr val="292934"/>
                </a:solidFill>
              </a:rPr>
              <a:t> </a:t>
            </a:r>
            <a:r>
              <a:rPr sz="2400" b="1" spc="-20" dirty="0">
                <a:solidFill>
                  <a:srgbClr val="292934"/>
                </a:solidFill>
              </a:rPr>
              <a:t>Technologies</a:t>
            </a:r>
            <a:endParaRPr sz="2400" dirty="0"/>
          </a:p>
          <a:p>
            <a:pPr marL="1018540" lvl="1" indent="-183515">
              <a:spcBef>
                <a:spcPts val="405"/>
              </a:spcBef>
              <a:buClr>
                <a:srgbClr val="92A199"/>
              </a:buClr>
              <a:buChar char="•"/>
              <a:tabLst>
                <a:tab pos="1019175" algn="l"/>
              </a:tabLst>
            </a:pPr>
            <a:r>
              <a:rPr sz="1600" spc="-5" dirty="0">
                <a:solidFill>
                  <a:srgbClr val="292934"/>
                </a:solidFill>
              </a:rPr>
              <a:t>UIImagePickerController</a:t>
            </a:r>
            <a:endParaRPr sz="1600" dirty="0"/>
          </a:p>
          <a:p>
            <a:pPr marL="1018540" lvl="1" indent="-183515">
              <a:spcBef>
                <a:spcPts val="390"/>
              </a:spcBef>
              <a:buClr>
                <a:srgbClr val="92A199"/>
              </a:buClr>
              <a:buChar char="•"/>
              <a:tabLst>
                <a:tab pos="1019175" algn="l"/>
              </a:tabLst>
            </a:pPr>
            <a:r>
              <a:rPr sz="1600" spc="-5" dirty="0">
                <a:solidFill>
                  <a:srgbClr val="292934"/>
                </a:solidFill>
              </a:rPr>
              <a:t>Media Player</a:t>
            </a:r>
            <a:r>
              <a:rPr sz="1600" dirty="0">
                <a:solidFill>
                  <a:srgbClr val="292934"/>
                </a:solidFill>
              </a:rPr>
              <a:t> </a:t>
            </a:r>
            <a:r>
              <a:rPr sz="1600" spc="-5" dirty="0">
                <a:solidFill>
                  <a:srgbClr val="292934"/>
                </a:solidFill>
              </a:rPr>
              <a:t>framework</a:t>
            </a:r>
            <a:endParaRPr sz="1600" dirty="0"/>
          </a:p>
          <a:p>
            <a:pPr marL="1018540" lvl="1" indent="-183515">
              <a:spcBef>
                <a:spcPts val="380"/>
              </a:spcBef>
              <a:buClr>
                <a:srgbClr val="92A199"/>
              </a:buClr>
              <a:buChar char="•"/>
              <a:tabLst>
                <a:tab pos="1019175" algn="l"/>
              </a:tabLst>
            </a:pPr>
            <a:r>
              <a:rPr sz="1600" spc="-65" dirty="0">
                <a:solidFill>
                  <a:srgbClr val="292934"/>
                </a:solidFill>
              </a:rPr>
              <a:t>AV </a:t>
            </a:r>
            <a:r>
              <a:rPr sz="1600" spc="-5" dirty="0">
                <a:solidFill>
                  <a:srgbClr val="292934"/>
                </a:solidFill>
              </a:rPr>
              <a:t>Foundation</a:t>
            </a:r>
            <a:r>
              <a:rPr sz="1600" spc="45" dirty="0">
                <a:solidFill>
                  <a:srgbClr val="292934"/>
                </a:solidFill>
              </a:rPr>
              <a:t> </a:t>
            </a:r>
            <a:r>
              <a:rPr sz="1600" spc="-5" dirty="0">
                <a:solidFill>
                  <a:srgbClr val="292934"/>
                </a:solidFill>
              </a:rPr>
              <a:t>framework</a:t>
            </a:r>
            <a:endParaRPr sz="1600" dirty="0"/>
          </a:p>
          <a:p>
            <a:pPr marL="1018540" lvl="1" indent="-183515">
              <a:spcBef>
                <a:spcPts val="385"/>
              </a:spcBef>
              <a:buClr>
                <a:srgbClr val="92A199"/>
              </a:buClr>
              <a:buChar char="•"/>
              <a:tabLst>
                <a:tab pos="1019175" algn="l"/>
              </a:tabLst>
            </a:pPr>
            <a:r>
              <a:rPr sz="1600" spc="-5" dirty="0">
                <a:solidFill>
                  <a:srgbClr val="292934"/>
                </a:solidFill>
              </a:rPr>
              <a:t>Core</a:t>
            </a:r>
            <a:r>
              <a:rPr sz="1600" spc="-10" dirty="0">
                <a:solidFill>
                  <a:srgbClr val="292934"/>
                </a:solidFill>
              </a:rPr>
              <a:t> </a:t>
            </a:r>
            <a:r>
              <a:rPr sz="1600" spc="-5" dirty="0">
                <a:solidFill>
                  <a:srgbClr val="292934"/>
                </a:solidFill>
              </a:rPr>
              <a:t>Media</a:t>
            </a:r>
            <a:endParaRPr sz="1600" dirty="0"/>
          </a:p>
          <a:p>
            <a:pPr marL="1018540" lvl="1" indent="-183515">
              <a:spcBef>
                <a:spcPts val="385"/>
              </a:spcBef>
              <a:buClr>
                <a:srgbClr val="92A199"/>
              </a:buClr>
              <a:buFont typeface="Arial"/>
              <a:buChar char="•"/>
              <a:tabLst>
                <a:tab pos="1019175" algn="l"/>
              </a:tabLst>
            </a:pPr>
            <a:r>
              <a:rPr sz="1600" b="1" spc="-5" dirty="0">
                <a:solidFill>
                  <a:srgbClr val="292934"/>
                </a:solidFill>
              </a:rPr>
              <a:t>Supported file formats</a:t>
            </a:r>
            <a:r>
              <a:rPr sz="1600" spc="-5" dirty="0">
                <a:solidFill>
                  <a:srgbClr val="292934"/>
                </a:solidFill>
              </a:rPr>
              <a:t>: </a:t>
            </a:r>
            <a:r>
              <a:rPr sz="1600" spc="-25" dirty="0">
                <a:solidFill>
                  <a:srgbClr val="292934"/>
                </a:solidFill>
              </a:rPr>
              <a:t>.mov, </a:t>
            </a:r>
            <a:r>
              <a:rPr sz="1600" spc="-5" dirty="0">
                <a:solidFill>
                  <a:srgbClr val="292934"/>
                </a:solidFill>
              </a:rPr>
              <a:t>.mp4, </a:t>
            </a:r>
            <a:r>
              <a:rPr sz="1600" spc="-25" dirty="0">
                <a:solidFill>
                  <a:srgbClr val="292934"/>
                </a:solidFill>
              </a:rPr>
              <a:t>.m4v,</a:t>
            </a:r>
            <a:r>
              <a:rPr sz="1600" spc="155" dirty="0">
                <a:solidFill>
                  <a:srgbClr val="292934"/>
                </a:solidFill>
              </a:rPr>
              <a:t> </a:t>
            </a:r>
            <a:r>
              <a:rPr sz="1600" spc="-5" dirty="0">
                <a:solidFill>
                  <a:srgbClr val="292934"/>
                </a:solidFill>
              </a:rPr>
              <a:t>.3gp</a:t>
            </a:r>
            <a:endParaRPr sz="1600" dirty="0"/>
          </a:p>
          <a:p>
            <a:pPr marL="1018540" lvl="1" indent="-183515">
              <a:spcBef>
                <a:spcPts val="385"/>
              </a:spcBef>
              <a:buClr>
                <a:srgbClr val="92A199"/>
              </a:buClr>
              <a:buFont typeface="Arial"/>
              <a:buChar char="•"/>
              <a:tabLst>
                <a:tab pos="1019175" algn="l"/>
              </a:tabLst>
            </a:pPr>
            <a:r>
              <a:rPr sz="1600" b="1" spc="-5" dirty="0">
                <a:solidFill>
                  <a:srgbClr val="292934"/>
                </a:solidFill>
              </a:rPr>
              <a:t>Compression Standards: </a:t>
            </a:r>
            <a:r>
              <a:rPr sz="1600" spc="-5" dirty="0">
                <a:solidFill>
                  <a:srgbClr val="292934"/>
                </a:solidFill>
              </a:rPr>
              <a:t>H.264 video, up to 1.5Mbps, 640 by 480</a:t>
            </a:r>
            <a:r>
              <a:rPr sz="1600" spc="145" dirty="0">
                <a:solidFill>
                  <a:srgbClr val="292934"/>
                </a:solidFill>
              </a:rPr>
              <a:t> </a:t>
            </a:r>
            <a:r>
              <a:rPr sz="1600" spc="-5" dirty="0">
                <a:solidFill>
                  <a:srgbClr val="292934"/>
                </a:solidFill>
              </a:rPr>
              <a:t>pixels</a:t>
            </a:r>
            <a:endParaRPr sz="1600" dirty="0"/>
          </a:p>
          <a:p>
            <a:pPr marL="2756535">
              <a:spcBef>
                <a:spcPts val="1355"/>
              </a:spcBef>
            </a:pPr>
            <a:r>
              <a:rPr sz="1600" spc="-5" dirty="0">
                <a:solidFill>
                  <a:srgbClr val="292934"/>
                </a:solidFill>
              </a:rPr>
              <a:t>H.264 video, up to 768Kbps, 320 by 240</a:t>
            </a:r>
            <a:r>
              <a:rPr sz="1600" spc="30" dirty="0">
                <a:solidFill>
                  <a:srgbClr val="292934"/>
                </a:solidFill>
              </a:rPr>
              <a:t> </a:t>
            </a:r>
            <a:r>
              <a:rPr sz="1600" spc="-5" dirty="0">
                <a:solidFill>
                  <a:srgbClr val="292934"/>
                </a:solidFill>
              </a:rPr>
              <a:t>pixels</a:t>
            </a:r>
            <a:endParaRPr sz="1600" dirty="0"/>
          </a:p>
          <a:p>
            <a:pPr marL="2756535">
              <a:spcBef>
                <a:spcPts val="565"/>
              </a:spcBef>
            </a:pPr>
            <a:r>
              <a:rPr sz="1600" spc="-5" dirty="0">
                <a:solidFill>
                  <a:srgbClr val="292934"/>
                </a:solidFill>
              </a:rPr>
              <a:t>MPEG-4 video, up to 2.5 Mbps, 640 by 480</a:t>
            </a:r>
            <a:r>
              <a:rPr sz="1600" spc="70" dirty="0">
                <a:solidFill>
                  <a:srgbClr val="292934"/>
                </a:solidFill>
              </a:rPr>
              <a:t> </a:t>
            </a:r>
            <a:r>
              <a:rPr sz="1600" spc="-5" dirty="0">
                <a:solidFill>
                  <a:srgbClr val="292934"/>
                </a:solidFill>
              </a:rPr>
              <a:t>pixels</a:t>
            </a:r>
            <a:endParaRPr sz="1600" dirty="0"/>
          </a:p>
          <a:p>
            <a:pPr>
              <a:spcBef>
                <a:spcPts val="45"/>
              </a:spcBef>
            </a:pPr>
            <a:endParaRPr sz="2450" dirty="0"/>
          </a:p>
          <a:p>
            <a:pPr marL="195580" indent="-182880">
              <a:buClr>
                <a:srgbClr val="92A199"/>
              </a:buClr>
              <a:buSzPct val="85416"/>
              <a:buFont typeface="Arial"/>
              <a:buChar char="•"/>
              <a:tabLst>
                <a:tab pos="195580" algn="l"/>
              </a:tabLst>
            </a:pPr>
            <a:r>
              <a:rPr sz="2400" b="1" spc="-5" dirty="0">
                <a:solidFill>
                  <a:srgbClr val="292934"/>
                </a:solidFill>
              </a:rPr>
              <a:t>AirPlay: </a:t>
            </a:r>
            <a:r>
              <a:rPr sz="1600" spc="-5" dirty="0">
                <a:solidFill>
                  <a:srgbClr val="292934"/>
                </a:solidFill>
              </a:rPr>
              <a:t>AirPlay is a technology that lets </a:t>
            </a:r>
            <a:r>
              <a:rPr sz="1600" spc="-10" dirty="0">
                <a:solidFill>
                  <a:srgbClr val="292934"/>
                </a:solidFill>
              </a:rPr>
              <a:t>your </a:t>
            </a:r>
            <a:r>
              <a:rPr sz="1600" spc="-5" dirty="0">
                <a:solidFill>
                  <a:srgbClr val="292934"/>
                </a:solidFill>
              </a:rPr>
              <a:t>application stream audio to</a:t>
            </a:r>
            <a:r>
              <a:rPr sz="1600" spc="105" dirty="0">
                <a:solidFill>
                  <a:srgbClr val="292934"/>
                </a:solidFill>
              </a:rPr>
              <a:t> </a:t>
            </a:r>
            <a:r>
              <a:rPr sz="1600" spc="-5" dirty="0">
                <a:solidFill>
                  <a:srgbClr val="292934"/>
                </a:solidFill>
              </a:rPr>
              <a:t>Apple</a:t>
            </a:r>
            <a:endParaRPr sz="1600" dirty="0"/>
          </a:p>
          <a:p>
            <a:pPr marL="194945">
              <a:spcBef>
                <a:spcPts val="20"/>
              </a:spcBef>
            </a:pPr>
            <a:r>
              <a:rPr sz="1600" spc="-5" dirty="0">
                <a:solidFill>
                  <a:srgbClr val="292934"/>
                </a:solidFill>
              </a:rPr>
              <a:t>TV and to third-party AirPlay speakers and receivers. Support is built-in</a:t>
            </a:r>
            <a:r>
              <a:rPr sz="1600" spc="30" dirty="0">
                <a:solidFill>
                  <a:srgbClr val="292934"/>
                </a:solidFill>
              </a:rPr>
              <a:t> </a:t>
            </a:r>
            <a:r>
              <a:rPr sz="1600" spc="-5" dirty="0">
                <a:solidFill>
                  <a:srgbClr val="292934"/>
                </a:solidFill>
              </a:rPr>
              <a:t>in:</a:t>
            </a:r>
            <a:endParaRPr sz="1600" dirty="0"/>
          </a:p>
          <a:p>
            <a:pPr marL="1018540" lvl="1" indent="-183515">
              <a:spcBef>
                <a:spcPts val="385"/>
              </a:spcBef>
              <a:buClr>
                <a:srgbClr val="92A199"/>
              </a:buClr>
              <a:buChar char="•"/>
              <a:tabLst>
                <a:tab pos="1019175" algn="l"/>
              </a:tabLst>
            </a:pPr>
            <a:r>
              <a:rPr sz="1600" spc="-65" dirty="0">
                <a:solidFill>
                  <a:srgbClr val="292934"/>
                </a:solidFill>
              </a:rPr>
              <a:t>AV </a:t>
            </a:r>
            <a:r>
              <a:rPr sz="1600" spc="-5" dirty="0">
                <a:solidFill>
                  <a:srgbClr val="292934"/>
                </a:solidFill>
              </a:rPr>
              <a:t>Foundation</a:t>
            </a:r>
            <a:r>
              <a:rPr sz="1600" spc="45" dirty="0">
                <a:solidFill>
                  <a:srgbClr val="292934"/>
                </a:solidFill>
              </a:rPr>
              <a:t> </a:t>
            </a:r>
            <a:r>
              <a:rPr sz="1600" spc="-5" dirty="0">
                <a:solidFill>
                  <a:srgbClr val="292934"/>
                </a:solidFill>
              </a:rPr>
              <a:t>framework</a:t>
            </a:r>
            <a:endParaRPr sz="1600" dirty="0"/>
          </a:p>
          <a:p>
            <a:pPr marL="1018540" lvl="1" indent="-183515">
              <a:spcBef>
                <a:spcPts val="385"/>
              </a:spcBef>
              <a:buClr>
                <a:srgbClr val="92A199"/>
              </a:buClr>
              <a:buChar char="•"/>
              <a:tabLst>
                <a:tab pos="1019175" algn="l"/>
              </a:tabLst>
            </a:pPr>
            <a:r>
              <a:rPr sz="1600" spc="-5" dirty="0">
                <a:solidFill>
                  <a:srgbClr val="292934"/>
                </a:solidFill>
              </a:rPr>
              <a:t>Core</a:t>
            </a:r>
            <a:r>
              <a:rPr sz="1600" spc="-95" dirty="0">
                <a:solidFill>
                  <a:srgbClr val="292934"/>
                </a:solidFill>
              </a:rPr>
              <a:t> </a:t>
            </a:r>
            <a:r>
              <a:rPr sz="1600" spc="-5" dirty="0">
                <a:solidFill>
                  <a:srgbClr val="292934"/>
                </a:solidFill>
              </a:rPr>
              <a:t>Audio</a:t>
            </a:r>
            <a:endParaRPr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5633" y="255189"/>
            <a:ext cx="9550400" cy="640560"/>
          </a:xfrm>
          <a:prstGeom prst="rect">
            <a:avLst/>
          </a:prstGeom>
        </p:spPr>
        <p:txBody>
          <a:bodyPr spcFirstLastPara="1" vert="horz" wrap="square" lIns="0" tIns="12065" rIns="0" bIns="0" rtlCol="0" anchor="ctr" anchorCtr="0">
            <a:spAutoFit/>
          </a:bodyPr>
          <a:lstStyle/>
          <a:p>
            <a:pPr marL="12700">
              <a:spcBef>
                <a:spcPts val="95"/>
              </a:spcBef>
            </a:pPr>
            <a:r>
              <a:rPr spc="-80" dirty="0">
                <a:solidFill>
                  <a:schemeClr val="accent1">
                    <a:lumMod val="20000"/>
                    <a:lumOff val="80000"/>
                  </a:schemeClr>
                </a:solidFill>
              </a:rPr>
              <a:t>Core </a:t>
            </a:r>
            <a:r>
              <a:rPr spc="-90" dirty="0">
                <a:solidFill>
                  <a:schemeClr val="accent1">
                    <a:lumMod val="20000"/>
                    <a:lumOff val="80000"/>
                  </a:schemeClr>
                </a:solidFill>
              </a:rPr>
              <a:t>Services</a:t>
            </a:r>
            <a:r>
              <a:rPr spc="-390" dirty="0">
                <a:solidFill>
                  <a:schemeClr val="accent1">
                    <a:lumMod val="20000"/>
                    <a:lumOff val="80000"/>
                  </a:schemeClr>
                </a:solidFill>
              </a:rPr>
              <a:t> </a:t>
            </a:r>
            <a:r>
              <a:rPr spc="-85" dirty="0">
                <a:solidFill>
                  <a:schemeClr val="accent1">
                    <a:lumMod val="20000"/>
                    <a:lumOff val="80000"/>
                  </a:schemeClr>
                </a:solidFill>
              </a:rPr>
              <a:t>Layer</a:t>
            </a:r>
          </a:p>
        </p:txBody>
      </p:sp>
      <p:sp>
        <p:nvSpPr>
          <p:cNvPr id="3" name="object 3"/>
          <p:cNvSpPr txBox="1"/>
          <p:nvPr/>
        </p:nvSpPr>
        <p:spPr>
          <a:xfrm>
            <a:off x="4511676" y="1168276"/>
            <a:ext cx="1708785" cy="330835"/>
          </a:xfrm>
          <a:prstGeom prst="rect">
            <a:avLst/>
          </a:prstGeom>
        </p:spPr>
        <p:txBody>
          <a:bodyPr vert="horz" wrap="square" lIns="0" tIns="13335" rIns="0" bIns="0" rtlCol="0">
            <a:spAutoFit/>
          </a:bodyPr>
          <a:lstStyle/>
          <a:p>
            <a:pPr marL="195580" indent="-182880">
              <a:spcBef>
                <a:spcPts val="105"/>
              </a:spcBef>
              <a:buClr>
                <a:srgbClr val="92A199"/>
              </a:buClr>
              <a:buSzPct val="85000"/>
              <a:buFont typeface="Arial"/>
              <a:buChar char="•"/>
              <a:tabLst>
                <a:tab pos="195580" algn="l"/>
              </a:tabLst>
            </a:pPr>
            <a:r>
              <a:rPr sz="2000" b="1" dirty="0">
                <a:solidFill>
                  <a:srgbClr val="292934"/>
                </a:solidFill>
              </a:rPr>
              <a:t>Fram</a:t>
            </a:r>
            <a:r>
              <a:rPr sz="2000" b="1" spc="-30" dirty="0">
                <a:solidFill>
                  <a:srgbClr val="292934"/>
                </a:solidFill>
              </a:rPr>
              <a:t>e</a:t>
            </a:r>
            <a:r>
              <a:rPr sz="2000" b="1" spc="30" dirty="0">
                <a:solidFill>
                  <a:srgbClr val="292934"/>
                </a:solidFill>
              </a:rPr>
              <a:t>w</a:t>
            </a:r>
            <a:r>
              <a:rPr sz="2000" b="1" dirty="0">
                <a:solidFill>
                  <a:srgbClr val="292934"/>
                </a:solidFill>
              </a:rPr>
              <a:t>orks</a:t>
            </a:r>
            <a:endParaRPr sz="2000" dirty="0"/>
          </a:p>
        </p:txBody>
      </p:sp>
      <p:sp>
        <p:nvSpPr>
          <p:cNvPr id="4" name="object 4"/>
          <p:cNvSpPr txBox="1">
            <a:spLocks noGrp="1"/>
          </p:cNvSpPr>
          <p:nvPr>
            <p:ph sz="half" idx="3"/>
          </p:nvPr>
        </p:nvSpPr>
        <p:spPr>
          <a:xfrm>
            <a:off x="4746754" y="1480123"/>
            <a:ext cx="3510279" cy="4870564"/>
          </a:xfrm>
          <a:prstGeom prst="rect">
            <a:avLst/>
          </a:prstGeom>
        </p:spPr>
        <p:txBody>
          <a:bodyPr spcFirstLastPara="1" vert="horz" wrap="square" lIns="0" tIns="35560" rIns="0" bIns="0" rtlCol="0" anchor="t" anchorCtr="0">
            <a:spAutoFit/>
          </a:bodyPr>
          <a:lstStyle/>
          <a:p>
            <a:pPr marL="195580" indent="-182880">
              <a:spcBef>
                <a:spcPts val="280"/>
              </a:spcBef>
              <a:buClr>
                <a:srgbClr val="92A199"/>
              </a:buClr>
              <a:buSzPct val="90000"/>
              <a:buChar char="•"/>
              <a:tabLst>
                <a:tab pos="195580" algn="l"/>
              </a:tabLst>
            </a:pPr>
            <a:r>
              <a:rPr spc="-5" dirty="0"/>
              <a:t>Accounts</a:t>
            </a:r>
            <a:r>
              <a:rPr spc="-45" dirty="0"/>
              <a:t> </a:t>
            </a:r>
            <a:r>
              <a:rPr spc="-5" dirty="0"/>
              <a:t>Framework</a:t>
            </a:r>
          </a:p>
          <a:p>
            <a:pPr marL="195580" indent="-182880">
              <a:spcBef>
                <a:spcPts val="180"/>
              </a:spcBef>
              <a:buClr>
                <a:srgbClr val="92A199"/>
              </a:buClr>
              <a:buSzPct val="90000"/>
              <a:buChar char="•"/>
              <a:tabLst>
                <a:tab pos="195580" algn="l"/>
              </a:tabLst>
            </a:pPr>
            <a:r>
              <a:rPr spc="-5" dirty="0"/>
              <a:t>Address Book</a:t>
            </a:r>
            <a:r>
              <a:rPr spc="-40" dirty="0"/>
              <a:t> </a:t>
            </a:r>
            <a:r>
              <a:rPr spc="-5" dirty="0"/>
              <a:t>Framework</a:t>
            </a:r>
          </a:p>
          <a:p>
            <a:pPr marL="195580" indent="-182880">
              <a:spcBef>
                <a:spcPts val="180"/>
              </a:spcBef>
              <a:buClr>
                <a:srgbClr val="92A199"/>
              </a:buClr>
              <a:buSzPct val="90000"/>
              <a:buChar char="•"/>
              <a:tabLst>
                <a:tab pos="195580" algn="l"/>
              </a:tabLst>
            </a:pPr>
            <a:r>
              <a:rPr spc="-5" dirty="0"/>
              <a:t>Ad Support</a:t>
            </a:r>
            <a:r>
              <a:rPr spc="-70" dirty="0"/>
              <a:t> </a:t>
            </a:r>
            <a:r>
              <a:rPr spc="-5" dirty="0"/>
              <a:t>Framework</a:t>
            </a:r>
          </a:p>
          <a:p>
            <a:pPr marL="195580" indent="-182880">
              <a:spcBef>
                <a:spcPts val="180"/>
              </a:spcBef>
              <a:buClr>
                <a:srgbClr val="92A199"/>
              </a:buClr>
              <a:buSzPct val="90000"/>
              <a:buChar char="•"/>
              <a:tabLst>
                <a:tab pos="195580" algn="l"/>
              </a:tabLst>
            </a:pPr>
            <a:r>
              <a:rPr spc="-5" dirty="0"/>
              <a:t>CFNetwork</a:t>
            </a:r>
            <a:r>
              <a:rPr spc="-55" dirty="0"/>
              <a:t> </a:t>
            </a:r>
            <a:r>
              <a:rPr spc="-5" dirty="0"/>
              <a:t>Framework</a:t>
            </a:r>
          </a:p>
          <a:p>
            <a:pPr marL="195580" indent="-182880">
              <a:spcBef>
                <a:spcPts val="180"/>
              </a:spcBef>
              <a:buClr>
                <a:srgbClr val="92A199"/>
              </a:buClr>
              <a:buSzPct val="90000"/>
              <a:buChar char="•"/>
              <a:tabLst>
                <a:tab pos="195580" algn="l"/>
              </a:tabLst>
            </a:pPr>
            <a:r>
              <a:rPr dirty="0"/>
              <a:t>Core </a:t>
            </a:r>
            <a:r>
              <a:rPr spc="-5" dirty="0"/>
              <a:t>Data</a:t>
            </a:r>
            <a:r>
              <a:rPr spc="-35" dirty="0"/>
              <a:t> </a:t>
            </a:r>
            <a:r>
              <a:rPr spc="-5" dirty="0"/>
              <a:t>Framework</a:t>
            </a:r>
          </a:p>
          <a:p>
            <a:pPr marL="195580" indent="-182880">
              <a:spcBef>
                <a:spcPts val="180"/>
              </a:spcBef>
              <a:buClr>
                <a:srgbClr val="92A199"/>
              </a:buClr>
              <a:buSzPct val="90000"/>
              <a:buChar char="•"/>
              <a:tabLst>
                <a:tab pos="195580" algn="l"/>
              </a:tabLst>
            </a:pPr>
            <a:r>
              <a:rPr dirty="0"/>
              <a:t>Core </a:t>
            </a:r>
            <a:r>
              <a:rPr spc="-5" dirty="0"/>
              <a:t>Foundation</a:t>
            </a:r>
            <a:r>
              <a:rPr spc="-60" dirty="0"/>
              <a:t> </a:t>
            </a:r>
            <a:r>
              <a:rPr spc="-5" dirty="0"/>
              <a:t>Framework</a:t>
            </a:r>
          </a:p>
          <a:p>
            <a:pPr marL="195580" indent="-182880">
              <a:spcBef>
                <a:spcPts val="180"/>
              </a:spcBef>
              <a:buClr>
                <a:srgbClr val="92A199"/>
              </a:buClr>
              <a:buSzPct val="90000"/>
              <a:buChar char="•"/>
              <a:tabLst>
                <a:tab pos="195580" algn="l"/>
              </a:tabLst>
            </a:pPr>
            <a:r>
              <a:rPr dirty="0"/>
              <a:t>Core </a:t>
            </a:r>
            <a:r>
              <a:rPr spc="-5" dirty="0"/>
              <a:t>Location</a:t>
            </a:r>
            <a:r>
              <a:rPr spc="-50" dirty="0"/>
              <a:t> </a:t>
            </a:r>
            <a:r>
              <a:rPr spc="-5" dirty="0"/>
              <a:t>Framework</a:t>
            </a:r>
          </a:p>
          <a:p>
            <a:pPr marL="195580" indent="-182880">
              <a:spcBef>
                <a:spcPts val="180"/>
              </a:spcBef>
              <a:buClr>
                <a:srgbClr val="92A199"/>
              </a:buClr>
              <a:buSzPct val="90000"/>
              <a:buChar char="•"/>
              <a:tabLst>
                <a:tab pos="195580" algn="l"/>
              </a:tabLst>
            </a:pPr>
            <a:r>
              <a:rPr dirty="0"/>
              <a:t>Core </a:t>
            </a:r>
            <a:r>
              <a:rPr spc="-5" dirty="0"/>
              <a:t>Media</a:t>
            </a:r>
            <a:r>
              <a:rPr spc="-35" dirty="0"/>
              <a:t> </a:t>
            </a:r>
            <a:r>
              <a:rPr spc="-5" dirty="0"/>
              <a:t>Framework</a:t>
            </a:r>
          </a:p>
          <a:p>
            <a:pPr marL="195580" indent="-182880">
              <a:spcBef>
                <a:spcPts val="180"/>
              </a:spcBef>
              <a:buClr>
                <a:srgbClr val="92A199"/>
              </a:buClr>
              <a:buSzPct val="90000"/>
              <a:buChar char="•"/>
              <a:tabLst>
                <a:tab pos="195580" algn="l"/>
              </a:tabLst>
            </a:pPr>
            <a:r>
              <a:rPr dirty="0"/>
              <a:t>Core </a:t>
            </a:r>
            <a:r>
              <a:rPr spc="-5" dirty="0"/>
              <a:t>Motion</a:t>
            </a:r>
            <a:r>
              <a:rPr spc="-35" dirty="0"/>
              <a:t> </a:t>
            </a:r>
            <a:r>
              <a:rPr spc="-5" dirty="0"/>
              <a:t>Framework</a:t>
            </a:r>
          </a:p>
          <a:p>
            <a:pPr marL="195580" indent="-182880">
              <a:spcBef>
                <a:spcPts val="185"/>
              </a:spcBef>
              <a:buClr>
                <a:srgbClr val="92A199"/>
              </a:buClr>
              <a:buSzPct val="90000"/>
              <a:buChar char="•"/>
              <a:tabLst>
                <a:tab pos="195580" algn="l"/>
              </a:tabLst>
            </a:pPr>
            <a:r>
              <a:rPr spc="-5" dirty="0"/>
              <a:t>Core </a:t>
            </a:r>
            <a:r>
              <a:rPr spc="-20" dirty="0"/>
              <a:t>Telephony</a:t>
            </a:r>
            <a:r>
              <a:rPr spc="-65" dirty="0"/>
              <a:t> </a:t>
            </a:r>
            <a:r>
              <a:rPr spc="-5" dirty="0"/>
              <a:t>Framework</a:t>
            </a:r>
          </a:p>
          <a:p>
            <a:pPr marL="195580" indent="-182880">
              <a:spcBef>
                <a:spcPts val="180"/>
              </a:spcBef>
              <a:buClr>
                <a:srgbClr val="92A199"/>
              </a:buClr>
              <a:buSzPct val="90000"/>
              <a:buChar char="•"/>
              <a:tabLst>
                <a:tab pos="195580" algn="l"/>
              </a:tabLst>
            </a:pPr>
            <a:r>
              <a:rPr spc="-5" dirty="0"/>
              <a:t>Event Kit</a:t>
            </a:r>
            <a:r>
              <a:rPr spc="-20" dirty="0"/>
              <a:t> </a:t>
            </a:r>
            <a:r>
              <a:rPr spc="-5" dirty="0"/>
              <a:t>Framework</a:t>
            </a:r>
          </a:p>
          <a:p>
            <a:pPr marL="195580" indent="-182880">
              <a:spcBef>
                <a:spcPts val="180"/>
              </a:spcBef>
              <a:buClr>
                <a:srgbClr val="92A199"/>
              </a:buClr>
              <a:buSzPct val="90000"/>
              <a:buChar char="•"/>
              <a:tabLst>
                <a:tab pos="195580" algn="l"/>
              </a:tabLst>
            </a:pPr>
            <a:r>
              <a:rPr spc="-5" dirty="0"/>
              <a:t>Foundation</a:t>
            </a:r>
            <a:r>
              <a:rPr spc="-35" dirty="0"/>
              <a:t> </a:t>
            </a:r>
            <a:r>
              <a:rPr spc="-5" dirty="0"/>
              <a:t>Framework</a:t>
            </a:r>
          </a:p>
          <a:p>
            <a:pPr marL="195580" indent="-182880">
              <a:spcBef>
                <a:spcPts val="180"/>
              </a:spcBef>
              <a:buClr>
                <a:srgbClr val="92A199"/>
              </a:buClr>
              <a:buSzPct val="90000"/>
              <a:buChar char="•"/>
              <a:tabLst>
                <a:tab pos="195580" algn="l"/>
              </a:tabLst>
            </a:pPr>
            <a:r>
              <a:rPr spc="-5" dirty="0"/>
              <a:t>Newsstand Kit</a:t>
            </a:r>
            <a:r>
              <a:rPr spc="-30" dirty="0"/>
              <a:t> </a:t>
            </a:r>
            <a:r>
              <a:rPr spc="-5" dirty="0"/>
              <a:t>Framework</a:t>
            </a:r>
          </a:p>
          <a:p>
            <a:pPr marL="195580" indent="-182880">
              <a:spcBef>
                <a:spcPts val="180"/>
              </a:spcBef>
              <a:buClr>
                <a:srgbClr val="92A199"/>
              </a:buClr>
              <a:buSzPct val="90000"/>
              <a:buChar char="•"/>
              <a:tabLst>
                <a:tab pos="195580" algn="l"/>
              </a:tabLst>
            </a:pPr>
            <a:r>
              <a:rPr spc="-5" dirty="0"/>
              <a:t>Pass Kit</a:t>
            </a:r>
            <a:r>
              <a:rPr spc="-30" dirty="0"/>
              <a:t> </a:t>
            </a:r>
            <a:r>
              <a:rPr spc="-5" dirty="0"/>
              <a:t>Framework</a:t>
            </a:r>
          </a:p>
          <a:p>
            <a:pPr marL="195580" indent="-182880">
              <a:spcBef>
                <a:spcPts val="180"/>
              </a:spcBef>
              <a:buClr>
                <a:srgbClr val="92A199"/>
              </a:buClr>
              <a:buSzPct val="90000"/>
              <a:buChar char="•"/>
              <a:tabLst>
                <a:tab pos="195580" algn="l"/>
              </a:tabLst>
            </a:pPr>
            <a:r>
              <a:rPr dirty="0"/>
              <a:t>Quick </a:t>
            </a:r>
            <a:r>
              <a:rPr spc="-5" dirty="0"/>
              <a:t>Look</a:t>
            </a:r>
            <a:r>
              <a:rPr spc="-60" dirty="0"/>
              <a:t> </a:t>
            </a:r>
            <a:r>
              <a:rPr spc="-5" dirty="0"/>
              <a:t>Framework</a:t>
            </a:r>
          </a:p>
          <a:p>
            <a:pPr marL="195580" indent="-182880">
              <a:spcBef>
                <a:spcPts val="180"/>
              </a:spcBef>
              <a:buClr>
                <a:srgbClr val="92A199"/>
              </a:buClr>
              <a:buSzPct val="90000"/>
              <a:buChar char="•"/>
              <a:tabLst>
                <a:tab pos="195580" algn="l"/>
              </a:tabLst>
            </a:pPr>
            <a:r>
              <a:rPr dirty="0"/>
              <a:t>Social</a:t>
            </a:r>
            <a:r>
              <a:rPr spc="-25" dirty="0"/>
              <a:t> </a:t>
            </a:r>
            <a:r>
              <a:rPr spc="-5" dirty="0"/>
              <a:t>Framework</a:t>
            </a:r>
          </a:p>
          <a:p>
            <a:pPr marL="195580" indent="-182880">
              <a:spcBef>
                <a:spcPts val="180"/>
              </a:spcBef>
              <a:buClr>
                <a:srgbClr val="92A199"/>
              </a:buClr>
              <a:buSzPct val="90000"/>
              <a:buChar char="•"/>
              <a:tabLst>
                <a:tab pos="195580" algn="l"/>
              </a:tabLst>
            </a:pPr>
            <a:r>
              <a:rPr dirty="0"/>
              <a:t>Store </a:t>
            </a:r>
            <a:r>
              <a:rPr spc="-5" dirty="0"/>
              <a:t>Kit</a:t>
            </a:r>
            <a:r>
              <a:rPr spc="-35" dirty="0"/>
              <a:t> </a:t>
            </a:r>
            <a:r>
              <a:rPr spc="-5" dirty="0"/>
              <a:t>Framework</a:t>
            </a:r>
          </a:p>
          <a:p>
            <a:pPr marL="194945" marR="605155" indent="-182880">
              <a:lnSpc>
                <a:spcPts val="1620"/>
              </a:lnSpc>
              <a:spcBef>
                <a:spcPts val="385"/>
              </a:spcBef>
              <a:buClr>
                <a:srgbClr val="92A199"/>
              </a:buClr>
              <a:buSzPct val="90000"/>
              <a:buChar char="•"/>
              <a:tabLst>
                <a:tab pos="195580" algn="l"/>
              </a:tabLst>
            </a:pPr>
            <a:r>
              <a:rPr spc="-5" dirty="0"/>
              <a:t>System</a:t>
            </a:r>
            <a:r>
              <a:rPr spc="-90" dirty="0"/>
              <a:t> </a:t>
            </a:r>
            <a:r>
              <a:rPr dirty="0"/>
              <a:t>Configuration  </a:t>
            </a:r>
            <a:r>
              <a:rPr spc="-5" dirty="0"/>
              <a:t>Framework</a:t>
            </a:r>
          </a:p>
        </p:txBody>
      </p:sp>
      <p:sp>
        <p:nvSpPr>
          <p:cNvPr id="5" name="object 5"/>
          <p:cNvSpPr txBox="1">
            <a:spLocks noGrp="1"/>
          </p:cNvSpPr>
          <p:nvPr>
            <p:ph sz="half" idx="2"/>
          </p:nvPr>
        </p:nvSpPr>
        <p:spPr>
          <a:xfrm>
            <a:off x="1082888" y="1149288"/>
            <a:ext cx="3901439" cy="4011995"/>
          </a:xfrm>
          <a:prstGeom prst="rect">
            <a:avLst/>
          </a:prstGeom>
        </p:spPr>
        <p:txBody>
          <a:bodyPr spcFirstLastPara="1" vert="horz" wrap="square" lIns="0" tIns="107314" rIns="0" bIns="0" rtlCol="0" anchor="t" anchorCtr="0">
            <a:spAutoFit/>
          </a:bodyPr>
          <a:lstStyle/>
          <a:p>
            <a:pPr marL="186055" indent="-173990">
              <a:spcBef>
                <a:spcPts val="844"/>
              </a:spcBef>
              <a:buClr>
                <a:srgbClr val="92A199"/>
              </a:buClr>
              <a:buFont typeface="Arial"/>
              <a:buChar char="•"/>
              <a:tabLst>
                <a:tab pos="186690" algn="l"/>
              </a:tabLst>
            </a:pPr>
            <a:r>
              <a:rPr spc="10" dirty="0"/>
              <a:t>High Level</a:t>
            </a:r>
            <a:r>
              <a:rPr spc="105" dirty="0"/>
              <a:t> </a:t>
            </a:r>
            <a:r>
              <a:rPr spc="15" dirty="0"/>
              <a:t>Features</a:t>
            </a:r>
          </a:p>
          <a:p>
            <a:pPr marL="529590" lvl="1" indent="-174625">
              <a:spcBef>
                <a:spcPts val="620"/>
              </a:spcBef>
              <a:buClr>
                <a:srgbClr val="92A199"/>
              </a:buClr>
              <a:buChar char="•"/>
              <a:tabLst>
                <a:tab pos="530225" algn="l"/>
              </a:tabLst>
            </a:pPr>
            <a:r>
              <a:rPr sz="1800" spc="-5" dirty="0">
                <a:solidFill>
                  <a:srgbClr val="3D4652"/>
                </a:solidFill>
              </a:rPr>
              <a:t>iCloud</a:t>
            </a:r>
            <a:r>
              <a:rPr sz="1800" spc="-65" dirty="0">
                <a:solidFill>
                  <a:srgbClr val="3D4652"/>
                </a:solidFill>
              </a:rPr>
              <a:t> </a:t>
            </a:r>
            <a:r>
              <a:rPr sz="1800" spc="-5" dirty="0">
                <a:solidFill>
                  <a:srgbClr val="3D4652"/>
                </a:solidFill>
              </a:rPr>
              <a:t>Storage</a:t>
            </a:r>
            <a:endParaRPr sz="1800" dirty="0"/>
          </a:p>
          <a:p>
            <a:pPr marL="529590" marR="258445" lvl="1" indent="-174625">
              <a:spcBef>
                <a:spcPts val="600"/>
              </a:spcBef>
              <a:buClr>
                <a:srgbClr val="92A199"/>
              </a:buClr>
              <a:buChar char="•"/>
              <a:tabLst>
                <a:tab pos="530225" algn="l"/>
              </a:tabLst>
            </a:pPr>
            <a:r>
              <a:rPr sz="1800" spc="-5" dirty="0">
                <a:solidFill>
                  <a:srgbClr val="3D4652"/>
                </a:solidFill>
              </a:rPr>
              <a:t>Automatic</a:t>
            </a:r>
            <a:r>
              <a:rPr sz="1800" spc="-60" dirty="0">
                <a:solidFill>
                  <a:srgbClr val="3D4652"/>
                </a:solidFill>
              </a:rPr>
              <a:t> </a:t>
            </a:r>
            <a:r>
              <a:rPr sz="1800" spc="-5" dirty="0">
                <a:solidFill>
                  <a:srgbClr val="3D4652"/>
                </a:solidFill>
              </a:rPr>
              <a:t>Reference  Counting</a:t>
            </a:r>
            <a:endParaRPr sz="1800" dirty="0"/>
          </a:p>
          <a:p>
            <a:pPr marL="529590" lvl="1" indent="-174625">
              <a:spcBef>
                <a:spcPts val="600"/>
              </a:spcBef>
              <a:buClr>
                <a:srgbClr val="92A199"/>
              </a:buClr>
              <a:buChar char="•"/>
              <a:tabLst>
                <a:tab pos="530225" algn="l"/>
              </a:tabLst>
            </a:pPr>
            <a:r>
              <a:rPr sz="1800" spc="-5" dirty="0">
                <a:solidFill>
                  <a:srgbClr val="3D4652"/>
                </a:solidFill>
              </a:rPr>
              <a:t>Block</a:t>
            </a:r>
            <a:r>
              <a:rPr sz="1800" spc="-15" dirty="0">
                <a:solidFill>
                  <a:srgbClr val="3D4652"/>
                </a:solidFill>
              </a:rPr>
              <a:t> </a:t>
            </a:r>
            <a:r>
              <a:rPr sz="1800" spc="-5" dirty="0">
                <a:solidFill>
                  <a:srgbClr val="3D4652"/>
                </a:solidFill>
              </a:rPr>
              <a:t>Objects</a:t>
            </a:r>
            <a:endParaRPr sz="1800" dirty="0"/>
          </a:p>
          <a:p>
            <a:pPr marL="529590" lvl="1" indent="-174625">
              <a:spcBef>
                <a:spcPts val="600"/>
              </a:spcBef>
              <a:buClr>
                <a:srgbClr val="92A199"/>
              </a:buClr>
              <a:buChar char="•"/>
              <a:tabLst>
                <a:tab pos="530225" algn="l"/>
              </a:tabLst>
            </a:pPr>
            <a:r>
              <a:rPr sz="1800" spc="-5" dirty="0">
                <a:solidFill>
                  <a:srgbClr val="3D4652"/>
                </a:solidFill>
              </a:rPr>
              <a:t>Data</a:t>
            </a:r>
            <a:r>
              <a:rPr sz="1800" spc="-15" dirty="0">
                <a:solidFill>
                  <a:srgbClr val="3D4652"/>
                </a:solidFill>
              </a:rPr>
              <a:t> </a:t>
            </a:r>
            <a:r>
              <a:rPr sz="1800" spc="-5" dirty="0">
                <a:solidFill>
                  <a:srgbClr val="3D4652"/>
                </a:solidFill>
              </a:rPr>
              <a:t>Protection</a:t>
            </a:r>
            <a:endParaRPr sz="1800" dirty="0"/>
          </a:p>
          <a:p>
            <a:pPr marL="529590" lvl="1" indent="-174625">
              <a:spcBef>
                <a:spcPts val="600"/>
              </a:spcBef>
              <a:buClr>
                <a:srgbClr val="92A199"/>
              </a:buClr>
              <a:buChar char="•"/>
              <a:tabLst>
                <a:tab pos="530225" algn="l"/>
              </a:tabLst>
            </a:pPr>
            <a:r>
              <a:rPr sz="1800" spc="-5" dirty="0">
                <a:solidFill>
                  <a:srgbClr val="3D4652"/>
                </a:solidFill>
              </a:rPr>
              <a:t>File-Sharing Support</a:t>
            </a:r>
            <a:endParaRPr sz="1800" dirty="0"/>
          </a:p>
          <a:p>
            <a:pPr marL="529590" lvl="1" indent="-174625">
              <a:spcBef>
                <a:spcPts val="605"/>
              </a:spcBef>
              <a:buClr>
                <a:srgbClr val="92A199"/>
              </a:buClr>
              <a:buChar char="•"/>
              <a:tabLst>
                <a:tab pos="530225" algn="l"/>
              </a:tabLst>
            </a:pPr>
            <a:r>
              <a:rPr sz="1800" spc="-5" dirty="0">
                <a:solidFill>
                  <a:srgbClr val="3D4652"/>
                </a:solidFill>
              </a:rPr>
              <a:t>Grand Central</a:t>
            </a:r>
            <a:r>
              <a:rPr sz="1800" spc="-50" dirty="0">
                <a:solidFill>
                  <a:srgbClr val="3D4652"/>
                </a:solidFill>
              </a:rPr>
              <a:t> </a:t>
            </a:r>
            <a:r>
              <a:rPr sz="1800" spc="-5" dirty="0">
                <a:solidFill>
                  <a:srgbClr val="3D4652"/>
                </a:solidFill>
              </a:rPr>
              <a:t>Dispatch</a:t>
            </a:r>
            <a:endParaRPr sz="1800" dirty="0"/>
          </a:p>
          <a:p>
            <a:pPr marL="529590" lvl="1" indent="-174625">
              <a:spcBef>
                <a:spcPts val="600"/>
              </a:spcBef>
              <a:buClr>
                <a:srgbClr val="92A199"/>
              </a:buClr>
              <a:buChar char="•"/>
              <a:tabLst>
                <a:tab pos="530225" algn="l"/>
              </a:tabLst>
            </a:pPr>
            <a:r>
              <a:rPr sz="1800" spc="-5" dirty="0">
                <a:solidFill>
                  <a:srgbClr val="3D4652"/>
                </a:solidFill>
              </a:rPr>
              <a:t>In-App</a:t>
            </a:r>
            <a:r>
              <a:rPr sz="1800" spc="-25" dirty="0">
                <a:solidFill>
                  <a:srgbClr val="3D4652"/>
                </a:solidFill>
              </a:rPr>
              <a:t> </a:t>
            </a:r>
            <a:r>
              <a:rPr sz="1800" spc="-5" dirty="0">
                <a:solidFill>
                  <a:srgbClr val="3D4652"/>
                </a:solidFill>
              </a:rPr>
              <a:t>Purchase</a:t>
            </a:r>
            <a:endParaRPr sz="1800" dirty="0"/>
          </a:p>
          <a:p>
            <a:pPr marL="529590" lvl="1" indent="-174625">
              <a:spcBef>
                <a:spcPts val="600"/>
              </a:spcBef>
              <a:buClr>
                <a:srgbClr val="92A199"/>
              </a:buClr>
              <a:buChar char="•"/>
              <a:tabLst>
                <a:tab pos="530225" algn="l"/>
              </a:tabLst>
            </a:pPr>
            <a:r>
              <a:rPr sz="1800" spc="-5" dirty="0">
                <a:solidFill>
                  <a:srgbClr val="3D4652"/>
                </a:solidFill>
              </a:rPr>
              <a:t>SQLite</a:t>
            </a:r>
            <a:endParaRPr sz="1800" dirty="0"/>
          </a:p>
          <a:p>
            <a:pPr marL="529590" lvl="1" indent="-174625">
              <a:spcBef>
                <a:spcPts val="600"/>
              </a:spcBef>
              <a:buClr>
                <a:srgbClr val="92A199"/>
              </a:buClr>
              <a:buChar char="•"/>
              <a:tabLst>
                <a:tab pos="530225" algn="l"/>
              </a:tabLst>
            </a:pPr>
            <a:r>
              <a:rPr sz="1800" spc="-10" dirty="0">
                <a:solidFill>
                  <a:srgbClr val="3D4652"/>
                </a:solidFill>
              </a:rPr>
              <a:t>XML</a:t>
            </a:r>
            <a:r>
              <a:rPr sz="1800" spc="-85" dirty="0">
                <a:solidFill>
                  <a:srgbClr val="3D4652"/>
                </a:solidFill>
              </a:rPr>
              <a:t> </a:t>
            </a:r>
            <a:r>
              <a:rPr sz="1800" spc="-5" dirty="0">
                <a:solidFill>
                  <a:srgbClr val="3D4652"/>
                </a:solidFill>
              </a:rPr>
              <a:t>Support</a:t>
            </a:r>
            <a:endParaRPr sz="1800" dirty="0"/>
          </a:p>
        </p:txBody>
      </p:sp>
      <p:pic>
        <p:nvPicPr>
          <p:cNvPr id="6" name="Picture 5">
            <a:extLst>
              <a:ext uri="{FF2B5EF4-FFF2-40B4-BE49-F238E27FC236}">
                <a16:creationId xmlns:a16="http://schemas.microsoft.com/office/drawing/2014/main" id="{7319AA39-E3FB-40B6-9450-3E1FB5043B5A}"/>
              </a:ext>
            </a:extLst>
          </p:cNvPr>
          <p:cNvPicPr>
            <a:picLocks noChangeAspect="1"/>
          </p:cNvPicPr>
          <p:nvPr/>
        </p:nvPicPr>
        <p:blipFill>
          <a:blip r:embed="rId2"/>
          <a:stretch>
            <a:fillRect/>
          </a:stretch>
        </p:blipFill>
        <p:spPr>
          <a:xfrm>
            <a:off x="7578937" y="2495550"/>
            <a:ext cx="4613063" cy="18669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3256" y="365340"/>
            <a:ext cx="3260090" cy="455894"/>
          </a:xfrm>
          <a:prstGeom prst="rect">
            <a:avLst/>
          </a:prstGeom>
        </p:spPr>
        <p:txBody>
          <a:bodyPr spcFirstLastPara="1" vert="horz" wrap="square" lIns="0" tIns="12065" rIns="0" bIns="0" rtlCol="0" anchor="ctr" anchorCtr="0">
            <a:spAutoFit/>
          </a:bodyPr>
          <a:lstStyle/>
          <a:p>
            <a:pPr marL="12700">
              <a:spcBef>
                <a:spcPts val="95"/>
              </a:spcBef>
            </a:pPr>
            <a:r>
              <a:rPr spc="-80" dirty="0"/>
              <a:t>Core </a:t>
            </a:r>
            <a:r>
              <a:rPr spc="-55" dirty="0"/>
              <a:t>OS</a:t>
            </a:r>
            <a:r>
              <a:rPr spc="-385" dirty="0"/>
              <a:t> </a:t>
            </a:r>
            <a:r>
              <a:rPr spc="-85" dirty="0"/>
              <a:t>Layer</a:t>
            </a:r>
          </a:p>
        </p:txBody>
      </p:sp>
      <p:sp>
        <p:nvSpPr>
          <p:cNvPr id="3" name="object 3"/>
          <p:cNvSpPr txBox="1"/>
          <p:nvPr/>
        </p:nvSpPr>
        <p:spPr>
          <a:xfrm>
            <a:off x="1285241" y="1302188"/>
            <a:ext cx="4383405" cy="4708525"/>
          </a:xfrm>
          <a:prstGeom prst="rect">
            <a:avLst/>
          </a:prstGeom>
        </p:spPr>
        <p:txBody>
          <a:bodyPr vert="horz" wrap="square" lIns="0" tIns="48260" rIns="0" bIns="0" rtlCol="0">
            <a:spAutoFit/>
          </a:bodyPr>
          <a:lstStyle/>
          <a:p>
            <a:pPr marL="195580" indent="-182880">
              <a:spcBef>
                <a:spcPts val="380"/>
              </a:spcBef>
              <a:buClr>
                <a:srgbClr val="92A199"/>
              </a:buClr>
              <a:buSzPct val="84090"/>
              <a:buFont typeface="Arial"/>
              <a:buChar char="•"/>
              <a:tabLst>
                <a:tab pos="195580" algn="l"/>
              </a:tabLst>
            </a:pPr>
            <a:r>
              <a:rPr sz="2200" b="1" spc="-5" dirty="0">
                <a:solidFill>
                  <a:srgbClr val="292934"/>
                </a:solidFill>
              </a:rPr>
              <a:t>Frameworks</a:t>
            </a:r>
            <a:endParaRPr sz="2200"/>
          </a:p>
          <a:p>
            <a:pPr marL="744220" lvl="1" indent="-183515">
              <a:spcBef>
                <a:spcPts val="225"/>
              </a:spcBef>
              <a:buClr>
                <a:srgbClr val="92A199"/>
              </a:buClr>
              <a:buSzPct val="88235"/>
              <a:buChar char="•"/>
              <a:tabLst>
                <a:tab pos="744855" algn="l"/>
              </a:tabLst>
            </a:pPr>
            <a:r>
              <a:rPr sz="1700" dirty="0">
                <a:solidFill>
                  <a:srgbClr val="292934"/>
                </a:solidFill>
              </a:rPr>
              <a:t>Accelerate</a:t>
            </a:r>
            <a:r>
              <a:rPr sz="1700" spc="-25" dirty="0">
                <a:solidFill>
                  <a:srgbClr val="292934"/>
                </a:solidFill>
              </a:rPr>
              <a:t> </a:t>
            </a:r>
            <a:r>
              <a:rPr sz="1700" spc="-5" dirty="0">
                <a:solidFill>
                  <a:srgbClr val="292934"/>
                </a:solidFill>
              </a:rPr>
              <a:t>Framework</a:t>
            </a:r>
            <a:endParaRPr sz="1700"/>
          </a:p>
          <a:p>
            <a:pPr marL="744220" lvl="1" indent="-183515">
              <a:spcBef>
                <a:spcPts val="204"/>
              </a:spcBef>
              <a:buClr>
                <a:srgbClr val="92A199"/>
              </a:buClr>
              <a:buSzPct val="88235"/>
              <a:buChar char="•"/>
              <a:tabLst>
                <a:tab pos="744855" algn="l"/>
              </a:tabLst>
            </a:pPr>
            <a:r>
              <a:rPr sz="1700" dirty="0">
                <a:solidFill>
                  <a:srgbClr val="292934"/>
                </a:solidFill>
              </a:rPr>
              <a:t>Core Bluetooth</a:t>
            </a:r>
            <a:r>
              <a:rPr sz="1700" spc="-25" dirty="0">
                <a:solidFill>
                  <a:srgbClr val="292934"/>
                </a:solidFill>
              </a:rPr>
              <a:t> </a:t>
            </a:r>
            <a:r>
              <a:rPr sz="1700" spc="-5" dirty="0">
                <a:solidFill>
                  <a:srgbClr val="292934"/>
                </a:solidFill>
              </a:rPr>
              <a:t>Framework</a:t>
            </a:r>
            <a:endParaRPr sz="1700"/>
          </a:p>
          <a:p>
            <a:pPr marL="744220" lvl="1" indent="-183515">
              <a:spcBef>
                <a:spcPts val="204"/>
              </a:spcBef>
              <a:buClr>
                <a:srgbClr val="92A199"/>
              </a:buClr>
              <a:buSzPct val="88235"/>
              <a:buChar char="•"/>
              <a:tabLst>
                <a:tab pos="744855" algn="l"/>
              </a:tabLst>
            </a:pPr>
            <a:r>
              <a:rPr sz="1700" spc="-5" dirty="0">
                <a:solidFill>
                  <a:srgbClr val="292934"/>
                </a:solidFill>
              </a:rPr>
              <a:t>External </a:t>
            </a:r>
            <a:r>
              <a:rPr sz="1700" dirty="0">
                <a:solidFill>
                  <a:srgbClr val="292934"/>
                </a:solidFill>
              </a:rPr>
              <a:t>Accessory</a:t>
            </a:r>
            <a:r>
              <a:rPr sz="1700" spc="-110" dirty="0">
                <a:solidFill>
                  <a:srgbClr val="292934"/>
                </a:solidFill>
              </a:rPr>
              <a:t> </a:t>
            </a:r>
            <a:r>
              <a:rPr sz="1700" spc="-5" dirty="0">
                <a:solidFill>
                  <a:srgbClr val="292934"/>
                </a:solidFill>
              </a:rPr>
              <a:t>Framework</a:t>
            </a:r>
            <a:endParaRPr sz="1700"/>
          </a:p>
          <a:p>
            <a:pPr marL="744220" lvl="1" indent="-183515">
              <a:spcBef>
                <a:spcPts val="204"/>
              </a:spcBef>
              <a:buClr>
                <a:srgbClr val="92A199"/>
              </a:buClr>
              <a:buSzPct val="88235"/>
              <a:buChar char="•"/>
              <a:tabLst>
                <a:tab pos="744855" algn="l"/>
              </a:tabLst>
            </a:pPr>
            <a:r>
              <a:rPr sz="1700" dirty="0">
                <a:solidFill>
                  <a:srgbClr val="292934"/>
                </a:solidFill>
              </a:rPr>
              <a:t>Generic Security Services</a:t>
            </a:r>
            <a:r>
              <a:rPr sz="1700" spc="-60" dirty="0">
                <a:solidFill>
                  <a:srgbClr val="292934"/>
                </a:solidFill>
              </a:rPr>
              <a:t> </a:t>
            </a:r>
            <a:r>
              <a:rPr sz="1700" spc="-5" dirty="0">
                <a:solidFill>
                  <a:srgbClr val="292934"/>
                </a:solidFill>
              </a:rPr>
              <a:t>Framework</a:t>
            </a:r>
            <a:endParaRPr sz="1700"/>
          </a:p>
          <a:p>
            <a:pPr marL="744220" lvl="1" indent="-183515">
              <a:spcBef>
                <a:spcPts val="200"/>
              </a:spcBef>
              <a:buClr>
                <a:srgbClr val="92A199"/>
              </a:buClr>
              <a:buSzPct val="88235"/>
              <a:buChar char="•"/>
              <a:tabLst>
                <a:tab pos="744855" algn="l"/>
              </a:tabLst>
            </a:pPr>
            <a:r>
              <a:rPr sz="1700" dirty="0">
                <a:solidFill>
                  <a:srgbClr val="292934"/>
                </a:solidFill>
              </a:rPr>
              <a:t>Security</a:t>
            </a:r>
            <a:r>
              <a:rPr sz="1700" spc="-25" dirty="0">
                <a:solidFill>
                  <a:srgbClr val="292934"/>
                </a:solidFill>
              </a:rPr>
              <a:t> </a:t>
            </a:r>
            <a:r>
              <a:rPr sz="1700" spc="-5" dirty="0">
                <a:solidFill>
                  <a:srgbClr val="292934"/>
                </a:solidFill>
              </a:rPr>
              <a:t>Framework</a:t>
            </a:r>
            <a:endParaRPr sz="1700"/>
          </a:p>
          <a:p>
            <a:pPr marL="744220" lvl="1" indent="-183515">
              <a:spcBef>
                <a:spcPts val="204"/>
              </a:spcBef>
              <a:buClr>
                <a:srgbClr val="92A199"/>
              </a:buClr>
              <a:buSzPct val="88235"/>
              <a:buChar char="•"/>
              <a:tabLst>
                <a:tab pos="744855" algn="l"/>
              </a:tabLst>
            </a:pPr>
            <a:r>
              <a:rPr sz="1700" spc="-5" dirty="0">
                <a:solidFill>
                  <a:srgbClr val="292934"/>
                </a:solidFill>
              </a:rPr>
              <a:t>System</a:t>
            </a:r>
            <a:endParaRPr sz="1700"/>
          </a:p>
          <a:p>
            <a:pPr marL="469900" indent="-183515">
              <a:spcBef>
                <a:spcPts val="225"/>
              </a:spcBef>
              <a:buClr>
                <a:srgbClr val="92A199"/>
              </a:buClr>
              <a:buSzPct val="84210"/>
              <a:buFont typeface="Arial"/>
              <a:buChar char="•"/>
              <a:tabLst>
                <a:tab pos="469900" algn="l"/>
              </a:tabLst>
            </a:pPr>
            <a:r>
              <a:rPr sz="1900" b="1" spc="-5" dirty="0">
                <a:solidFill>
                  <a:srgbClr val="292934"/>
                </a:solidFill>
              </a:rPr>
              <a:t>LibSystem</a:t>
            </a:r>
            <a:r>
              <a:rPr sz="1900" b="1" spc="30" dirty="0">
                <a:solidFill>
                  <a:srgbClr val="292934"/>
                </a:solidFill>
              </a:rPr>
              <a:t> </a:t>
            </a:r>
            <a:r>
              <a:rPr sz="1900" spc="-5" dirty="0">
                <a:solidFill>
                  <a:srgbClr val="292934"/>
                </a:solidFill>
              </a:rPr>
              <a:t>library</a:t>
            </a:r>
            <a:endParaRPr sz="1900"/>
          </a:p>
          <a:p>
            <a:pPr marL="744220" lvl="1" indent="-183515">
              <a:spcBef>
                <a:spcPts val="210"/>
              </a:spcBef>
              <a:buClr>
                <a:srgbClr val="92A199"/>
              </a:buClr>
              <a:buSzPct val="88235"/>
              <a:buChar char="•"/>
              <a:tabLst>
                <a:tab pos="744855" algn="l"/>
              </a:tabLst>
            </a:pPr>
            <a:r>
              <a:rPr sz="1700" dirty="0">
                <a:solidFill>
                  <a:srgbClr val="292934"/>
                </a:solidFill>
              </a:rPr>
              <a:t>Threading (POSIX</a:t>
            </a:r>
            <a:r>
              <a:rPr sz="1700" spc="-35" dirty="0">
                <a:solidFill>
                  <a:srgbClr val="292934"/>
                </a:solidFill>
              </a:rPr>
              <a:t> </a:t>
            </a:r>
            <a:r>
              <a:rPr sz="1700" dirty="0">
                <a:solidFill>
                  <a:srgbClr val="292934"/>
                </a:solidFill>
              </a:rPr>
              <a:t>threads)</a:t>
            </a:r>
            <a:endParaRPr sz="1700"/>
          </a:p>
          <a:p>
            <a:pPr marL="744220" lvl="1" indent="-183515">
              <a:spcBef>
                <a:spcPts val="204"/>
              </a:spcBef>
              <a:buClr>
                <a:srgbClr val="92A199"/>
              </a:buClr>
              <a:buSzPct val="88235"/>
              <a:buChar char="•"/>
              <a:tabLst>
                <a:tab pos="744855" algn="l"/>
              </a:tabLst>
            </a:pPr>
            <a:r>
              <a:rPr sz="1700" spc="-5" dirty="0">
                <a:solidFill>
                  <a:srgbClr val="292934"/>
                </a:solidFill>
              </a:rPr>
              <a:t>Networking </a:t>
            </a:r>
            <a:r>
              <a:rPr sz="1700" dirty="0">
                <a:solidFill>
                  <a:srgbClr val="292934"/>
                </a:solidFill>
              </a:rPr>
              <a:t>(BSD</a:t>
            </a:r>
            <a:r>
              <a:rPr sz="1700" spc="-15" dirty="0">
                <a:solidFill>
                  <a:srgbClr val="292934"/>
                </a:solidFill>
              </a:rPr>
              <a:t> </a:t>
            </a:r>
            <a:r>
              <a:rPr sz="1700" dirty="0">
                <a:solidFill>
                  <a:srgbClr val="292934"/>
                </a:solidFill>
              </a:rPr>
              <a:t>sockets)</a:t>
            </a:r>
            <a:endParaRPr sz="1700"/>
          </a:p>
          <a:p>
            <a:pPr marL="744220" lvl="1" indent="-183515">
              <a:spcBef>
                <a:spcPts val="204"/>
              </a:spcBef>
              <a:buClr>
                <a:srgbClr val="92A199"/>
              </a:buClr>
              <a:buSzPct val="88235"/>
              <a:buChar char="•"/>
              <a:tabLst>
                <a:tab pos="744855" algn="l"/>
              </a:tabLst>
            </a:pPr>
            <a:r>
              <a:rPr sz="1700" spc="-5" dirty="0">
                <a:solidFill>
                  <a:srgbClr val="292934"/>
                </a:solidFill>
              </a:rPr>
              <a:t>File-system</a:t>
            </a:r>
            <a:r>
              <a:rPr sz="1700" spc="-15" dirty="0">
                <a:solidFill>
                  <a:srgbClr val="292934"/>
                </a:solidFill>
              </a:rPr>
              <a:t> </a:t>
            </a:r>
            <a:r>
              <a:rPr sz="1700" dirty="0">
                <a:solidFill>
                  <a:srgbClr val="292934"/>
                </a:solidFill>
              </a:rPr>
              <a:t>access</a:t>
            </a:r>
            <a:endParaRPr sz="1700"/>
          </a:p>
          <a:p>
            <a:pPr marL="744220" lvl="1" indent="-183515">
              <a:spcBef>
                <a:spcPts val="200"/>
              </a:spcBef>
              <a:buClr>
                <a:srgbClr val="92A199"/>
              </a:buClr>
              <a:buSzPct val="88235"/>
              <a:buChar char="•"/>
              <a:tabLst>
                <a:tab pos="744855" algn="l"/>
              </a:tabLst>
            </a:pPr>
            <a:r>
              <a:rPr sz="1700" dirty="0">
                <a:solidFill>
                  <a:srgbClr val="292934"/>
                </a:solidFill>
              </a:rPr>
              <a:t>Standard</a:t>
            </a:r>
            <a:r>
              <a:rPr sz="1700" spc="-5" dirty="0">
                <a:solidFill>
                  <a:srgbClr val="292934"/>
                </a:solidFill>
              </a:rPr>
              <a:t> I/O</a:t>
            </a:r>
            <a:endParaRPr sz="1700"/>
          </a:p>
          <a:p>
            <a:pPr marL="744220" lvl="1" indent="-183515">
              <a:spcBef>
                <a:spcPts val="204"/>
              </a:spcBef>
              <a:buClr>
                <a:srgbClr val="92A199"/>
              </a:buClr>
              <a:buSzPct val="88235"/>
              <a:buChar char="•"/>
              <a:tabLst>
                <a:tab pos="744855" algn="l"/>
              </a:tabLst>
            </a:pPr>
            <a:r>
              <a:rPr sz="1700" dirty="0">
                <a:solidFill>
                  <a:srgbClr val="292934"/>
                </a:solidFill>
              </a:rPr>
              <a:t>Bonjour and DNS</a:t>
            </a:r>
            <a:r>
              <a:rPr sz="1700" spc="-40" dirty="0">
                <a:solidFill>
                  <a:srgbClr val="292934"/>
                </a:solidFill>
              </a:rPr>
              <a:t> </a:t>
            </a:r>
            <a:r>
              <a:rPr sz="1700" dirty="0">
                <a:solidFill>
                  <a:srgbClr val="292934"/>
                </a:solidFill>
              </a:rPr>
              <a:t>services</a:t>
            </a:r>
            <a:endParaRPr sz="1700"/>
          </a:p>
          <a:p>
            <a:pPr marL="744220" lvl="1" indent="-183515">
              <a:spcBef>
                <a:spcPts val="209"/>
              </a:spcBef>
              <a:buClr>
                <a:srgbClr val="92A199"/>
              </a:buClr>
              <a:buSzPct val="88235"/>
              <a:buChar char="•"/>
              <a:tabLst>
                <a:tab pos="744855" algn="l"/>
              </a:tabLst>
            </a:pPr>
            <a:r>
              <a:rPr sz="1700" dirty="0">
                <a:solidFill>
                  <a:srgbClr val="292934"/>
                </a:solidFill>
              </a:rPr>
              <a:t>Locale</a:t>
            </a:r>
            <a:r>
              <a:rPr sz="1700" spc="-65" dirty="0">
                <a:solidFill>
                  <a:srgbClr val="292934"/>
                </a:solidFill>
              </a:rPr>
              <a:t> </a:t>
            </a:r>
            <a:r>
              <a:rPr sz="1700" spc="-5" dirty="0">
                <a:solidFill>
                  <a:srgbClr val="292934"/>
                </a:solidFill>
              </a:rPr>
              <a:t>information</a:t>
            </a:r>
            <a:endParaRPr sz="1700"/>
          </a:p>
          <a:p>
            <a:pPr marL="744220" lvl="1" indent="-183515">
              <a:spcBef>
                <a:spcPts val="200"/>
              </a:spcBef>
              <a:buClr>
                <a:srgbClr val="92A199"/>
              </a:buClr>
              <a:buSzPct val="88235"/>
              <a:buChar char="•"/>
              <a:tabLst>
                <a:tab pos="744855" algn="l"/>
              </a:tabLst>
            </a:pPr>
            <a:r>
              <a:rPr sz="1700" dirty="0">
                <a:solidFill>
                  <a:srgbClr val="292934"/>
                </a:solidFill>
              </a:rPr>
              <a:t>Memory</a:t>
            </a:r>
            <a:r>
              <a:rPr sz="1700" spc="-105" dirty="0">
                <a:solidFill>
                  <a:srgbClr val="292934"/>
                </a:solidFill>
              </a:rPr>
              <a:t> </a:t>
            </a:r>
            <a:r>
              <a:rPr sz="1700" dirty="0">
                <a:solidFill>
                  <a:srgbClr val="292934"/>
                </a:solidFill>
              </a:rPr>
              <a:t>allocation</a:t>
            </a:r>
            <a:endParaRPr sz="1700"/>
          </a:p>
          <a:p>
            <a:pPr marL="744220" lvl="1" indent="-183515">
              <a:spcBef>
                <a:spcPts val="204"/>
              </a:spcBef>
              <a:buClr>
                <a:srgbClr val="92A199"/>
              </a:buClr>
              <a:buSzPct val="88235"/>
              <a:buChar char="•"/>
              <a:tabLst>
                <a:tab pos="744855" algn="l"/>
              </a:tabLst>
            </a:pPr>
            <a:r>
              <a:rPr sz="1700" spc="-5" dirty="0">
                <a:solidFill>
                  <a:srgbClr val="292934"/>
                </a:solidFill>
              </a:rPr>
              <a:t>Math</a:t>
            </a:r>
            <a:r>
              <a:rPr sz="1700" spc="-10" dirty="0">
                <a:solidFill>
                  <a:srgbClr val="292934"/>
                </a:solidFill>
              </a:rPr>
              <a:t> </a:t>
            </a:r>
            <a:r>
              <a:rPr sz="1700" dirty="0">
                <a:solidFill>
                  <a:srgbClr val="292934"/>
                </a:solidFill>
              </a:rPr>
              <a:t>computations</a:t>
            </a:r>
            <a:endParaRPr sz="1700"/>
          </a:p>
        </p:txBody>
      </p:sp>
      <p:pic>
        <p:nvPicPr>
          <p:cNvPr id="4" name="Picture 3">
            <a:extLst>
              <a:ext uri="{FF2B5EF4-FFF2-40B4-BE49-F238E27FC236}">
                <a16:creationId xmlns:a16="http://schemas.microsoft.com/office/drawing/2014/main" id="{7008601A-880E-46ED-B747-F1EEBE3C09CE}"/>
              </a:ext>
            </a:extLst>
          </p:cNvPr>
          <p:cNvPicPr>
            <a:picLocks noChangeAspect="1"/>
          </p:cNvPicPr>
          <p:nvPr/>
        </p:nvPicPr>
        <p:blipFill>
          <a:blip r:embed="rId2"/>
          <a:stretch>
            <a:fillRect/>
          </a:stretch>
        </p:blipFill>
        <p:spPr>
          <a:xfrm>
            <a:off x="6428105" y="2489200"/>
            <a:ext cx="5303044" cy="25908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19DF0C-20BD-4336-9A9E-B1B92E4C6467}"/>
              </a:ext>
            </a:extLst>
          </p:cNvPr>
          <p:cNvSpPr>
            <a:spLocks noGrp="1"/>
          </p:cNvSpPr>
          <p:nvPr>
            <p:ph type="title"/>
          </p:nvPr>
        </p:nvSpPr>
        <p:spPr/>
        <p:txBody>
          <a:bodyPr/>
          <a:lstStyle/>
          <a:p>
            <a:r>
              <a:rPr lang="en-US" dirty="0"/>
              <a:t>iOS SDK</a:t>
            </a:r>
          </a:p>
        </p:txBody>
      </p:sp>
      <p:sp>
        <p:nvSpPr>
          <p:cNvPr id="7" name="TextBox 6">
            <a:extLst>
              <a:ext uri="{FF2B5EF4-FFF2-40B4-BE49-F238E27FC236}">
                <a16:creationId xmlns:a16="http://schemas.microsoft.com/office/drawing/2014/main" id="{DFFE3361-923F-4F28-BCE0-BBB51095DE92}"/>
              </a:ext>
            </a:extLst>
          </p:cNvPr>
          <p:cNvSpPr txBox="1"/>
          <p:nvPr/>
        </p:nvSpPr>
        <p:spPr>
          <a:xfrm>
            <a:off x="965200" y="1184632"/>
            <a:ext cx="10287000" cy="5355312"/>
          </a:xfrm>
          <a:prstGeom prst="rect">
            <a:avLst/>
          </a:prstGeom>
          <a:noFill/>
        </p:spPr>
        <p:txBody>
          <a:bodyPr wrap="square">
            <a:spAutoFit/>
          </a:bodyPr>
          <a:lstStyle/>
          <a:p>
            <a:pPr algn="l"/>
            <a:r>
              <a:rPr lang="vi-VN" sz="1800" b="0" i="0" u="none" strike="noStrike" dirty="0">
                <a:solidFill>
                  <a:srgbClr val="333333"/>
                </a:solidFill>
                <a:effectLst/>
                <a:latin typeface="Arial" panose="020B0604020202020204" pitchFamily="34" charset="0"/>
              </a:rPr>
              <a:t>Bước 1: Setup môi trường</a:t>
            </a:r>
          </a:p>
          <a:p>
            <a:pPr algn="l"/>
            <a:r>
              <a:rPr lang="vi-VN" sz="1800" b="0" i="0" dirty="0">
                <a:solidFill>
                  <a:srgbClr val="555555"/>
                </a:solidFill>
                <a:effectLst/>
                <a:latin typeface="Arial" panose="020B0604020202020204" pitchFamily="34" charset="0"/>
              </a:rPr>
              <a:t>Để phát triển các ứng dụng </a:t>
            </a:r>
            <a:r>
              <a:rPr lang="vi-VN" sz="1800" b="1" i="0" dirty="0">
                <a:solidFill>
                  <a:srgbClr val="555555"/>
                </a:solidFill>
                <a:effectLst/>
                <a:latin typeface="Arial" panose="020B0604020202020204" pitchFamily="34" charset="0"/>
              </a:rPr>
              <a:t>iPhone</a:t>
            </a:r>
            <a:r>
              <a:rPr lang="vi-VN" sz="1800" b="0" i="0" dirty="0">
                <a:solidFill>
                  <a:srgbClr val="555555"/>
                </a:solidFill>
                <a:effectLst/>
                <a:latin typeface="Arial" panose="020B0604020202020204" pitchFamily="34" charset="0"/>
              </a:rPr>
              <a:t> SDK và tiếp tục hướng dẫn này, bạn sẽ cần những điều sau đây:</a:t>
            </a:r>
          </a:p>
          <a:p>
            <a:pPr algn="l">
              <a:buFont typeface="+mj-lt"/>
              <a:buAutoNum type="arabicPeriod"/>
            </a:pPr>
            <a:r>
              <a:rPr lang="vi-VN" sz="1800" b="0" i="0" u="none" strike="noStrike" dirty="0">
                <a:solidFill>
                  <a:srgbClr val="333333"/>
                </a:solidFill>
                <a:effectLst/>
                <a:latin typeface="Arial" panose="020B0604020202020204" pitchFamily="34" charset="0"/>
              </a:rPr>
              <a:t>Trang bị máy tính Intel có hệ điều hành Mac OS X</a:t>
            </a:r>
          </a:p>
          <a:p>
            <a:pPr algn="l">
              <a:buFont typeface="+mj-lt"/>
              <a:buAutoNum type="arabicPeriod"/>
            </a:pPr>
            <a:r>
              <a:rPr lang="vi-VN" sz="1800" b="0" i="0" dirty="0">
                <a:solidFill>
                  <a:srgbClr val="555555"/>
                </a:solidFill>
                <a:effectLst/>
                <a:latin typeface="Arial" panose="020B0604020202020204" pitchFamily="34" charset="0"/>
              </a:rPr>
              <a:t>Để viết các native application với </a:t>
            </a:r>
            <a:r>
              <a:rPr lang="vi-VN" sz="1800" b="1" i="0" dirty="0">
                <a:solidFill>
                  <a:srgbClr val="555555"/>
                </a:solidFill>
                <a:effectLst/>
                <a:latin typeface="Arial" panose="020B0604020202020204" pitchFamily="34" charset="0"/>
              </a:rPr>
              <a:t>iOS</a:t>
            </a:r>
            <a:r>
              <a:rPr lang="vi-VN" sz="1800" b="0" i="0" dirty="0">
                <a:solidFill>
                  <a:srgbClr val="555555"/>
                </a:solidFill>
                <a:effectLst/>
                <a:latin typeface="Arial" panose="020B0604020202020204" pitchFamily="34" charset="0"/>
              </a:rPr>
              <a:t> SDK và thử nghiệm các ứng dụng của bạn trong </a:t>
            </a:r>
            <a:r>
              <a:rPr lang="vi-VN" sz="1800" b="1" i="0" dirty="0">
                <a:solidFill>
                  <a:srgbClr val="555555"/>
                </a:solidFill>
                <a:effectLst/>
                <a:latin typeface="Arial" panose="020B0604020202020204" pitchFamily="34" charset="0"/>
              </a:rPr>
              <a:t>iPhone</a:t>
            </a:r>
            <a:r>
              <a:rPr lang="vi-VN" sz="1800" b="0" i="0" dirty="0">
                <a:solidFill>
                  <a:srgbClr val="555555"/>
                </a:solidFill>
                <a:effectLst/>
                <a:latin typeface="Arial" panose="020B0604020202020204" pitchFamily="34" charset="0"/>
              </a:rPr>
              <a:t> chính thức của </a:t>
            </a:r>
            <a:r>
              <a:rPr lang="vi-VN" sz="1800" b="1" i="0" dirty="0">
                <a:solidFill>
                  <a:srgbClr val="555555"/>
                </a:solidFill>
                <a:effectLst/>
                <a:latin typeface="Arial" panose="020B0604020202020204" pitchFamily="34" charset="0"/>
              </a:rPr>
              <a:t>Apple</a:t>
            </a:r>
            <a:r>
              <a:rPr lang="vi-VN" sz="1800" b="0" i="0" dirty="0">
                <a:solidFill>
                  <a:srgbClr val="555555"/>
                </a:solidFill>
                <a:effectLst/>
                <a:latin typeface="Arial" panose="020B0604020202020204" pitchFamily="34" charset="0"/>
              </a:rPr>
              <a:t> hoặc Simulator </a:t>
            </a:r>
            <a:r>
              <a:rPr lang="vi-VN" sz="1800" b="1" i="0" dirty="0">
                <a:solidFill>
                  <a:srgbClr val="555555"/>
                </a:solidFill>
                <a:effectLst/>
                <a:latin typeface="Arial" panose="020B0604020202020204" pitchFamily="34" charset="0"/>
              </a:rPr>
              <a:t>iPad</a:t>
            </a:r>
            <a:r>
              <a:rPr lang="vi-VN" sz="1800" b="0" i="0" dirty="0">
                <a:solidFill>
                  <a:srgbClr val="555555"/>
                </a:solidFill>
                <a:effectLst/>
                <a:latin typeface="Arial" panose="020B0604020202020204" pitchFamily="34" charset="0"/>
              </a:rPr>
              <a:t>, bạn sẽ cần có hệ điều hành </a:t>
            </a:r>
            <a:r>
              <a:rPr lang="vi-VN" sz="1800" b="1" i="0" dirty="0">
                <a:solidFill>
                  <a:srgbClr val="555555"/>
                </a:solidFill>
                <a:effectLst/>
                <a:latin typeface="Arial" panose="020B0604020202020204" pitchFamily="34" charset="0"/>
              </a:rPr>
              <a:t>Snow Leopard</a:t>
            </a:r>
            <a:r>
              <a:rPr lang="vi-VN" sz="1800" b="0" i="0" dirty="0">
                <a:solidFill>
                  <a:srgbClr val="555555"/>
                </a:solidFill>
                <a:effectLst/>
                <a:latin typeface="Arial" panose="020B0604020202020204" pitchFamily="34" charset="0"/>
              </a:rPr>
              <a:t> hoặc version cao hơn cài trên máy tính để bàn hoặc máy tính xách tay của </a:t>
            </a:r>
            <a:r>
              <a:rPr lang="vi-VN" sz="1800" b="1" i="0" dirty="0">
                <a:solidFill>
                  <a:srgbClr val="555555"/>
                </a:solidFill>
                <a:effectLst/>
                <a:latin typeface="Arial" panose="020B0604020202020204" pitchFamily="34" charset="0"/>
              </a:rPr>
              <a:t>Apple</a:t>
            </a:r>
            <a:r>
              <a:rPr lang="vi-VN" sz="1800" b="0" i="0" dirty="0">
                <a:solidFill>
                  <a:srgbClr val="555555"/>
                </a:solidFill>
                <a:effectLst/>
                <a:latin typeface="Arial" panose="020B0604020202020204" pitchFamily="34" charset="0"/>
              </a:rPr>
              <a:t>. Tuy nhiên nếu bạn chỉ có máy tính chạy Windows thì cũng không phải quá lo lắng. Hãy đọc bài viết </a:t>
            </a:r>
            <a:r>
              <a:rPr lang="vi-VN" sz="1800" b="0" i="0" u="none" strike="noStrike" dirty="0">
                <a:solidFill>
                  <a:srgbClr val="008DCF"/>
                </a:solidFill>
                <a:effectLst/>
                <a:latin typeface="Arial" panose="020B0604020202020204" pitchFamily="34" charset="0"/>
                <a:hlinkClick r:id="rId2"/>
              </a:rPr>
              <a:t>sau đây</a:t>
            </a:r>
            <a:r>
              <a:rPr lang="vi-VN" sz="1800" b="0" i="0" dirty="0">
                <a:solidFill>
                  <a:srgbClr val="555555"/>
                </a:solidFill>
                <a:effectLst/>
                <a:latin typeface="Arial" panose="020B0604020202020204" pitchFamily="34" charset="0"/>
              </a:rPr>
              <a:t> để có thể cài đặt môi trường lập trình iOS trên máy tính chạy Windows.</a:t>
            </a:r>
          </a:p>
          <a:p>
            <a:pPr algn="l">
              <a:buFont typeface="+mj-lt"/>
              <a:buAutoNum type="arabicPeriod"/>
            </a:pPr>
            <a:r>
              <a:rPr lang="vi-VN" sz="1800" b="0" i="0" u="none" strike="noStrike" dirty="0">
                <a:solidFill>
                  <a:srgbClr val="333333"/>
                </a:solidFill>
                <a:effectLst/>
                <a:latin typeface="Arial" panose="020B0604020202020204" pitchFamily="34" charset="0"/>
              </a:rPr>
              <a:t>Tạo một tài khoản Apple cho developer</a:t>
            </a:r>
          </a:p>
          <a:p>
            <a:pPr algn="l">
              <a:buFont typeface="+mj-lt"/>
              <a:buAutoNum type="arabicPeriod"/>
            </a:pPr>
            <a:r>
              <a:rPr lang="vi-VN" sz="1800" b="0" i="0" dirty="0">
                <a:solidFill>
                  <a:srgbClr val="555555"/>
                </a:solidFill>
                <a:effectLst/>
                <a:latin typeface="Arial" panose="020B0604020202020204" pitchFamily="34" charset="0"/>
              </a:rPr>
              <a:t>Điều này là cần thiết để tải </a:t>
            </a:r>
            <a:r>
              <a:rPr lang="vi-VN" sz="1800" b="1" i="0" dirty="0">
                <a:solidFill>
                  <a:srgbClr val="555555"/>
                </a:solidFill>
                <a:effectLst/>
                <a:latin typeface="Arial" panose="020B0604020202020204" pitchFamily="34" charset="0"/>
              </a:rPr>
              <a:t>Xcode</a:t>
            </a:r>
            <a:r>
              <a:rPr lang="vi-VN" sz="1800" b="0" i="0" dirty="0">
                <a:solidFill>
                  <a:srgbClr val="555555"/>
                </a:solidFill>
                <a:effectLst/>
                <a:latin typeface="Arial" panose="020B0604020202020204" pitchFamily="34" charset="0"/>
              </a:rPr>
              <a:t> IDE, </a:t>
            </a:r>
            <a:r>
              <a:rPr lang="vi-VN" sz="1800" b="1" i="0" dirty="0">
                <a:solidFill>
                  <a:srgbClr val="555555"/>
                </a:solidFill>
                <a:effectLst/>
                <a:latin typeface="Arial" panose="020B0604020202020204" pitchFamily="34" charset="0"/>
              </a:rPr>
              <a:t>iOS</a:t>
            </a:r>
            <a:r>
              <a:rPr lang="vi-VN" sz="1800" b="0" i="0" dirty="0">
                <a:solidFill>
                  <a:srgbClr val="555555"/>
                </a:solidFill>
                <a:effectLst/>
                <a:latin typeface="Arial" panose="020B0604020202020204" pitchFamily="34" charset="0"/>
              </a:rPr>
              <a:t> SDK và </a:t>
            </a:r>
            <a:r>
              <a:rPr lang="vi-VN" sz="1800" b="1" i="0" dirty="0">
                <a:solidFill>
                  <a:srgbClr val="555555"/>
                </a:solidFill>
                <a:effectLst/>
                <a:latin typeface="Arial" panose="020B0604020202020204" pitchFamily="34" charset="0"/>
              </a:rPr>
              <a:t>iPhone</a:t>
            </a:r>
            <a:r>
              <a:rPr lang="vi-VN" sz="1800" b="0" i="0" dirty="0">
                <a:solidFill>
                  <a:srgbClr val="555555"/>
                </a:solidFill>
                <a:effectLst/>
                <a:latin typeface="Arial" panose="020B0604020202020204" pitchFamily="34" charset="0"/>
              </a:rPr>
              <a:t> Simulator. Bạn sẽ cần phải đăng ký một tài khoản Apple cho Developer ở đây. Đăng ký là miễn phí và sẽ cho phép bạn chạy các ứng dụng trong mô phỏng </a:t>
            </a:r>
            <a:r>
              <a:rPr lang="vi-VN" sz="1800" b="1" i="0" dirty="0">
                <a:solidFill>
                  <a:srgbClr val="555555"/>
                </a:solidFill>
                <a:effectLst/>
                <a:latin typeface="Arial" panose="020B0604020202020204" pitchFamily="34" charset="0"/>
              </a:rPr>
              <a:t>iPhone</a:t>
            </a:r>
            <a:r>
              <a:rPr lang="vi-VN" sz="1800" b="0" i="0" dirty="0">
                <a:solidFill>
                  <a:srgbClr val="555555"/>
                </a:solidFill>
                <a:effectLst/>
                <a:latin typeface="Arial" panose="020B0604020202020204" pitchFamily="34" charset="0"/>
              </a:rPr>
              <a:t>. Một tài khoản miễn phí là tất cả những gì cần thiết cho hướng dẫn này, nhưng để thực sự chạy các ứng dụng của bạn trên một thiết bị hoặc công bố thông qua Apple Store, bạn sẽ cần phải trả tiền để đăng ký trong </a:t>
            </a:r>
            <a:r>
              <a:rPr lang="vi-VN" sz="1800" b="0" i="0" u="none" strike="noStrike" dirty="0">
                <a:solidFill>
                  <a:srgbClr val="008DCF"/>
                </a:solidFill>
                <a:effectLst/>
                <a:latin typeface="Arial" panose="020B0604020202020204" pitchFamily="34" charset="0"/>
                <a:hlinkClick r:id="rId3" tooltip="iPhone Developer Center"/>
              </a:rPr>
              <a:t>iPhone Developer Program</a:t>
            </a:r>
            <a:r>
              <a:rPr lang="vi-VN" sz="1800" b="0" i="0" dirty="0">
                <a:solidFill>
                  <a:srgbClr val="555555"/>
                </a:solidFill>
                <a:effectLst/>
                <a:latin typeface="Arial" panose="020B0604020202020204" pitchFamily="34" charset="0"/>
              </a:rPr>
              <a:t>.</a:t>
            </a:r>
          </a:p>
          <a:p>
            <a:pPr algn="l">
              <a:buFont typeface="+mj-lt"/>
              <a:buAutoNum type="arabicPeriod"/>
            </a:pPr>
            <a:r>
              <a:rPr lang="vi-VN" sz="1800" b="0" i="0" u="none" strike="noStrike" dirty="0">
                <a:solidFill>
                  <a:srgbClr val="333333"/>
                </a:solidFill>
                <a:effectLst/>
                <a:latin typeface="Arial" panose="020B0604020202020204" pitchFamily="34" charset="0"/>
              </a:rPr>
              <a:t>Cài đặt Xcode và iOS SDK</a:t>
            </a:r>
          </a:p>
          <a:p>
            <a:pPr algn="l">
              <a:buFont typeface="+mj-lt"/>
              <a:buAutoNum type="arabicPeriod"/>
            </a:pPr>
            <a:r>
              <a:rPr lang="vi-VN" sz="1800" b="0" i="0" dirty="0">
                <a:solidFill>
                  <a:srgbClr val="555555"/>
                </a:solidFill>
                <a:effectLst/>
                <a:latin typeface="Arial" panose="020B0604020202020204" pitchFamily="34" charset="0"/>
              </a:rPr>
              <a:t>Sau khi đăng nhập vào tài khoản Apple Developer, bạn có thể tải về và cài đặt </a:t>
            </a:r>
            <a:r>
              <a:rPr lang="vi-VN" sz="1800" b="1" i="0" dirty="0">
                <a:solidFill>
                  <a:srgbClr val="555555"/>
                </a:solidFill>
                <a:effectLst/>
                <a:latin typeface="Arial" panose="020B0604020202020204" pitchFamily="34" charset="0"/>
              </a:rPr>
              <a:t>Xcode</a:t>
            </a:r>
            <a:r>
              <a:rPr lang="vi-VN" sz="1800" b="0" i="0" dirty="0">
                <a:solidFill>
                  <a:srgbClr val="555555"/>
                </a:solidFill>
                <a:effectLst/>
                <a:latin typeface="Arial" panose="020B0604020202020204" pitchFamily="34" charset="0"/>
              </a:rPr>
              <a:t> </a:t>
            </a:r>
            <a:r>
              <a:rPr lang="en-US" sz="1800" dirty="0">
                <a:solidFill>
                  <a:srgbClr val="555555"/>
                </a:solidFill>
                <a:latin typeface="Arial" panose="020B0604020202020204" pitchFamily="34" charset="0"/>
              </a:rPr>
              <a:t>...</a:t>
            </a:r>
            <a:r>
              <a:rPr lang="vi-VN" sz="1800" b="0" i="0" dirty="0">
                <a:solidFill>
                  <a:srgbClr val="555555"/>
                </a:solidFill>
                <a:effectLst/>
                <a:latin typeface="Arial" panose="020B0604020202020204" pitchFamily="34" charset="0"/>
              </a:rPr>
              <a:t> và </a:t>
            </a:r>
            <a:r>
              <a:rPr lang="vi-VN" sz="1800" b="1" i="0" dirty="0">
                <a:solidFill>
                  <a:srgbClr val="555555"/>
                </a:solidFill>
                <a:effectLst/>
                <a:latin typeface="Arial" panose="020B0604020202020204" pitchFamily="34" charset="0"/>
              </a:rPr>
              <a:t>iPhone</a:t>
            </a:r>
            <a:r>
              <a:rPr lang="vi-VN" sz="1800" b="0" i="0" dirty="0">
                <a:solidFill>
                  <a:srgbClr val="555555"/>
                </a:solidFill>
                <a:effectLst/>
                <a:latin typeface="Arial" panose="020B0604020202020204" pitchFamily="34" charset="0"/>
              </a:rPr>
              <a:t> SDK </a:t>
            </a:r>
            <a:r>
              <a:rPr lang="en-US" sz="1800" b="0" i="0" dirty="0">
                <a:solidFill>
                  <a:srgbClr val="555555"/>
                </a:solidFill>
                <a:effectLst/>
                <a:latin typeface="Arial" panose="020B0604020202020204" pitchFamily="34" charset="0"/>
              </a:rPr>
              <a:t>…</a:t>
            </a:r>
            <a:r>
              <a:rPr lang="vi-VN" sz="1800" b="0" i="0" dirty="0">
                <a:solidFill>
                  <a:srgbClr val="555555"/>
                </a:solidFill>
                <a:effectLst/>
                <a:latin typeface="Arial" panose="020B0604020202020204" pitchFamily="34" charset="0"/>
              </a:rPr>
              <a:t> (hoặc phiên bản mới nhất – chú ý phải phù hợp với phiên bản </a:t>
            </a:r>
            <a:r>
              <a:rPr lang="vi-VN" sz="1800" b="1" i="0" dirty="0">
                <a:solidFill>
                  <a:srgbClr val="555555"/>
                </a:solidFill>
                <a:effectLst/>
                <a:latin typeface="Arial" panose="020B0604020202020204" pitchFamily="34" charset="0"/>
              </a:rPr>
              <a:t>MacOS</a:t>
            </a:r>
            <a:r>
              <a:rPr lang="vi-VN" sz="1800" b="0" i="0" dirty="0">
                <a:solidFill>
                  <a:srgbClr val="555555"/>
                </a:solidFill>
                <a:effectLst/>
                <a:latin typeface="Arial" panose="020B0604020202020204" pitchFamily="34" charset="0"/>
              </a:rPr>
              <a:t> X của bạn).</a:t>
            </a:r>
          </a:p>
        </p:txBody>
      </p:sp>
    </p:spTree>
    <p:extLst>
      <p:ext uri="{BB962C8B-B14F-4D97-AF65-F5344CB8AC3E}">
        <p14:creationId xmlns:p14="http://schemas.microsoft.com/office/powerpoint/2010/main" val="2166808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19DF0C-20BD-4336-9A9E-B1B92E4C6467}"/>
              </a:ext>
            </a:extLst>
          </p:cNvPr>
          <p:cNvSpPr>
            <a:spLocks noGrp="1"/>
          </p:cNvSpPr>
          <p:nvPr>
            <p:ph type="title"/>
          </p:nvPr>
        </p:nvSpPr>
        <p:spPr/>
        <p:txBody>
          <a:bodyPr/>
          <a:lstStyle/>
          <a:p>
            <a:r>
              <a:rPr lang="en-US" dirty="0"/>
              <a:t>iOS SDK</a:t>
            </a:r>
          </a:p>
        </p:txBody>
      </p:sp>
      <p:sp>
        <p:nvSpPr>
          <p:cNvPr id="6" name="TextBox 5">
            <a:extLst>
              <a:ext uri="{FF2B5EF4-FFF2-40B4-BE49-F238E27FC236}">
                <a16:creationId xmlns:a16="http://schemas.microsoft.com/office/drawing/2014/main" id="{0E98975F-FFE0-4ECB-8FB6-474457A53446}"/>
              </a:ext>
            </a:extLst>
          </p:cNvPr>
          <p:cNvSpPr txBox="1"/>
          <p:nvPr/>
        </p:nvSpPr>
        <p:spPr>
          <a:xfrm>
            <a:off x="1054100" y="1219081"/>
            <a:ext cx="6096000" cy="1600438"/>
          </a:xfrm>
          <a:prstGeom prst="rect">
            <a:avLst/>
          </a:prstGeom>
          <a:noFill/>
        </p:spPr>
        <p:txBody>
          <a:bodyPr wrap="square">
            <a:spAutoFit/>
          </a:bodyPr>
          <a:lstStyle/>
          <a:p>
            <a:pPr algn="l"/>
            <a:r>
              <a:rPr lang="vi-VN" b="0" i="0" u="none" strike="noStrike" dirty="0">
                <a:solidFill>
                  <a:srgbClr val="333333"/>
                </a:solidFill>
                <a:effectLst/>
                <a:latin typeface="Arial" panose="020B0604020202020204" pitchFamily="34" charset="0"/>
              </a:rPr>
              <a:t>Bước 2: Khởi động Xcode và tạo project mới</a:t>
            </a:r>
          </a:p>
          <a:p>
            <a:pPr algn="l"/>
            <a:r>
              <a:rPr lang="vi-VN" b="1" i="0" dirty="0">
                <a:solidFill>
                  <a:srgbClr val="555555"/>
                </a:solidFill>
                <a:effectLst/>
                <a:latin typeface="Arial" panose="020B0604020202020204" pitchFamily="34" charset="0"/>
              </a:rPr>
              <a:t>Xcode</a:t>
            </a:r>
            <a:r>
              <a:rPr lang="vi-VN" b="0" i="0" dirty="0">
                <a:solidFill>
                  <a:srgbClr val="555555"/>
                </a:solidFill>
                <a:effectLst/>
                <a:latin typeface="Arial" panose="020B0604020202020204" pitchFamily="34" charset="0"/>
              </a:rPr>
              <a:t> là một môi trường phát triển tích hợp (IDE) kết hợp nhiều công cụ cần thiết để xây dựng một chương trình vào một ứng dụng </a:t>
            </a:r>
            <a:r>
              <a:rPr lang="vi-VN" b="1" i="0" dirty="0">
                <a:solidFill>
                  <a:srgbClr val="555555"/>
                </a:solidFill>
                <a:effectLst/>
                <a:latin typeface="Arial" panose="020B0604020202020204" pitchFamily="34" charset="0"/>
              </a:rPr>
              <a:t>iPhone</a:t>
            </a:r>
            <a:r>
              <a:rPr lang="vi-VN" b="0" i="0" dirty="0">
                <a:solidFill>
                  <a:srgbClr val="555555"/>
                </a:solidFill>
                <a:effectLst/>
                <a:latin typeface="Arial" panose="020B0604020202020204" pitchFamily="34" charset="0"/>
              </a:rPr>
              <a:t>. Khởi chạy </a:t>
            </a:r>
            <a:r>
              <a:rPr lang="vi-VN" b="1" i="0" dirty="0">
                <a:solidFill>
                  <a:srgbClr val="555555"/>
                </a:solidFill>
                <a:effectLst/>
                <a:latin typeface="Arial" panose="020B0604020202020204" pitchFamily="34" charset="0"/>
              </a:rPr>
              <a:t>Xcode</a:t>
            </a:r>
            <a:r>
              <a:rPr lang="vi-VN" b="0" i="0" dirty="0">
                <a:solidFill>
                  <a:srgbClr val="555555"/>
                </a:solidFill>
                <a:effectLst/>
                <a:latin typeface="Arial" panose="020B0604020202020204" pitchFamily="34" charset="0"/>
              </a:rPr>
              <a:t> bây giờ bằng cách tìm kiếm nó trong spotlight hoặc sử dụng công cụ finder tìm đến đường dẫn cài đặt mặc định của </a:t>
            </a:r>
            <a:r>
              <a:rPr lang="vi-VN" b="1" i="0" dirty="0">
                <a:solidFill>
                  <a:srgbClr val="555555"/>
                </a:solidFill>
                <a:effectLst/>
                <a:latin typeface="Arial" panose="020B0604020202020204" pitchFamily="34" charset="0"/>
              </a:rPr>
              <a:t>/Developer/Applications/Xcode</a:t>
            </a:r>
            <a:r>
              <a:rPr lang="vi-VN" b="0" i="0" dirty="0">
                <a:solidFill>
                  <a:srgbClr val="555555"/>
                </a:solidFill>
                <a:effectLst/>
                <a:latin typeface="Arial" panose="020B0604020202020204" pitchFamily="34" charset="0"/>
              </a:rPr>
              <a:t>.</a:t>
            </a:r>
          </a:p>
          <a:p>
            <a:pPr algn="l"/>
            <a:r>
              <a:rPr lang="vi-VN" b="0" i="0" dirty="0">
                <a:solidFill>
                  <a:srgbClr val="555555"/>
                </a:solidFill>
                <a:effectLst/>
                <a:latin typeface="Arial" panose="020B0604020202020204" pitchFamily="34" charset="0"/>
              </a:rPr>
              <a:t>Chọn </a:t>
            </a:r>
            <a:r>
              <a:rPr lang="vi-VN" b="1" i="0" dirty="0">
                <a:solidFill>
                  <a:srgbClr val="555555"/>
                </a:solidFill>
                <a:effectLst/>
                <a:latin typeface="Arial" panose="020B0604020202020204" pitchFamily="34" charset="0"/>
              </a:rPr>
              <a:t>“Create a new Xcode project”</a:t>
            </a:r>
            <a:r>
              <a:rPr lang="vi-VN" b="0" i="0" dirty="0">
                <a:solidFill>
                  <a:srgbClr val="555555"/>
                </a:solidFill>
                <a:effectLst/>
                <a:latin typeface="Arial" panose="020B0604020202020204" pitchFamily="34" charset="0"/>
              </a:rPr>
              <a:t> từ hộp thoại xuất hiện.</a:t>
            </a:r>
          </a:p>
        </p:txBody>
      </p:sp>
      <p:pic>
        <p:nvPicPr>
          <p:cNvPr id="4" name="Picture 3" descr="Graphical user interface, application, Word&#10;&#10;Description automatically generated">
            <a:extLst>
              <a:ext uri="{FF2B5EF4-FFF2-40B4-BE49-F238E27FC236}">
                <a16:creationId xmlns:a16="http://schemas.microsoft.com/office/drawing/2014/main" id="{77C4FBB9-B2A3-41F7-B2A1-6451357ABA5C}"/>
              </a:ext>
            </a:extLst>
          </p:cNvPr>
          <p:cNvPicPr>
            <a:picLocks noChangeAspect="1"/>
          </p:cNvPicPr>
          <p:nvPr/>
        </p:nvPicPr>
        <p:blipFill>
          <a:blip r:embed="rId2"/>
          <a:stretch>
            <a:fillRect/>
          </a:stretch>
        </p:blipFill>
        <p:spPr>
          <a:xfrm>
            <a:off x="5124346" y="2819519"/>
            <a:ext cx="5403953" cy="3508280"/>
          </a:xfrm>
          <a:prstGeom prst="rect">
            <a:avLst/>
          </a:prstGeom>
        </p:spPr>
      </p:pic>
    </p:spTree>
    <p:extLst>
      <p:ext uri="{BB962C8B-B14F-4D97-AF65-F5344CB8AC3E}">
        <p14:creationId xmlns:p14="http://schemas.microsoft.com/office/powerpoint/2010/main" val="3003389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19DF0C-20BD-4336-9A9E-B1B92E4C6467}"/>
              </a:ext>
            </a:extLst>
          </p:cNvPr>
          <p:cNvSpPr>
            <a:spLocks noGrp="1"/>
          </p:cNvSpPr>
          <p:nvPr>
            <p:ph type="title"/>
          </p:nvPr>
        </p:nvSpPr>
        <p:spPr/>
        <p:txBody>
          <a:bodyPr/>
          <a:lstStyle/>
          <a:p>
            <a:r>
              <a:rPr lang="en-US" dirty="0"/>
              <a:t>iOS SDK</a:t>
            </a:r>
          </a:p>
        </p:txBody>
      </p:sp>
      <p:sp>
        <p:nvSpPr>
          <p:cNvPr id="6" name="TextBox 5">
            <a:extLst>
              <a:ext uri="{FF2B5EF4-FFF2-40B4-BE49-F238E27FC236}">
                <a16:creationId xmlns:a16="http://schemas.microsoft.com/office/drawing/2014/main" id="{0E98975F-FFE0-4ECB-8FB6-474457A53446}"/>
              </a:ext>
            </a:extLst>
          </p:cNvPr>
          <p:cNvSpPr txBox="1"/>
          <p:nvPr/>
        </p:nvSpPr>
        <p:spPr>
          <a:xfrm>
            <a:off x="730251" y="1155581"/>
            <a:ext cx="6096000" cy="954107"/>
          </a:xfrm>
          <a:prstGeom prst="rect">
            <a:avLst/>
          </a:prstGeom>
          <a:noFill/>
        </p:spPr>
        <p:txBody>
          <a:bodyPr wrap="square">
            <a:spAutoFit/>
          </a:bodyPr>
          <a:lstStyle/>
          <a:p>
            <a:pPr algn="l"/>
            <a:r>
              <a:rPr lang="vi-VN" b="0" i="0" dirty="0">
                <a:solidFill>
                  <a:srgbClr val="555555"/>
                </a:solidFill>
                <a:effectLst/>
                <a:latin typeface="Arial" panose="020B0604020202020204" pitchFamily="34" charset="0"/>
              </a:rPr>
              <a:t>Chọn </a:t>
            </a:r>
            <a:r>
              <a:rPr lang="vi-VN" b="1" i="0" dirty="0">
                <a:solidFill>
                  <a:srgbClr val="555555"/>
                </a:solidFill>
                <a:effectLst/>
                <a:latin typeface="Arial" panose="020B0604020202020204" pitchFamily="34" charset="0"/>
              </a:rPr>
              <a:t>Application</a:t>
            </a:r>
            <a:r>
              <a:rPr lang="vi-VN" b="0" i="0" dirty="0">
                <a:solidFill>
                  <a:srgbClr val="555555"/>
                </a:solidFill>
                <a:effectLst/>
                <a:latin typeface="Arial" panose="020B0604020202020204" pitchFamily="34" charset="0"/>
              </a:rPr>
              <a:t> dưới </a:t>
            </a:r>
            <a:r>
              <a:rPr lang="vi-VN" b="1" i="0" dirty="0">
                <a:solidFill>
                  <a:srgbClr val="555555"/>
                </a:solidFill>
                <a:effectLst/>
                <a:latin typeface="Arial" panose="020B0604020202020204" pitchFamily="34" charset="0"/>
              </a:rPr>
              <a:t>iOS</a:t>
            </a:r>
            <a:r>
              <a:rPr lang="vi-VN" b="0" i="0" dirty="0">
                <a:solidFill>
                  <a:srgbClr val="555555"/>
                </a:solidFill>
                <a:effectLst/>
                <a:latin typeface="Arial" panose="020B0604020202020204" pitchFamily="34" charset="0"/>
              </a:rPr>
              <a:t> ở cột bên trái. Trong danh mục Application bạn sẽ thấy rất nhiều loại application. Tuy nhiên trong bài viết này chúng tôi xin đề cử bạn chọn kiểu ứng dụng đơn giản nhất là </a:t>
            </a:r>
            <a:r>
              <a:rPr lang="vi-VN" b="1" i="0" dirty="0">
                <a:solidFill>
                  <a:srgbClr val="555555"/>
                </a:solidFill>
                <a:effectLst/>
                <a:latin typeface="Arial" panose="020B0604020202020204" pitchFamily="34" charset="0"/>
              </a:rPr>
              <a:t>“Single View Application”</a:t>
            </a:r>
            <a:r>
              <a:rPr lang="vi-VN" b="0" i="0" dirty="0">
                <a:solidFill>
                  <a:srgbClr val="555555"/>
                </a:solidFill>
                <a:effectLst/>
                <a:latin typeface="Arial" panose="020B0604020202020204" pitchFamily="34" charset="0"/>
              </a:rPr>
              <a:t> và sau đó nhấn </a:t>
            </a:r>
            <a:r>
              <a:rPr lang="vi-VN" b="1" i="0" dirty="0">
                <a:solidFill>
                  <a:srgbClr val="555555"/>
                </a:solidFill>
                <a:effectLst/>
                <a:latin typeface="Arial" panose="020B0604020202020204" pitchFamily="34" charset="0"/>
              </a:rPr>
              <a:t>Choose</a:t>
            </a:r>
            <a:r>
              <a:rPr lang="vi-VN" b="0" i="0" dirty="0">
                <a:solidFill>
                  <a:srgbClr val="555555"/>
                </a:solidFill>
                <a:effectLst/>
                <a:latin typeface="Arial" panose="020B0604020202020204" pitchFamily="34" charset="0"/>
              </a:rPr>
              <a:t>.</a:t>
            </a:r>
          </a:p>
        </p:txBody>
      </p:sp>
      <p:pic>
        <p:nvPicPr>
          <p:cNvPr id="3" name="Picture 2" descr="Graphical user interface, application&#10;&#10;Description automatically generated">
            <a:extLst>
              <a:ext uri="{FF2B5EF4-FFF2-40B4-BE49-F238E27FC236}">
                <a16:creationId xmlns:a16="http://schemas.microsoft.com/office/drawing/2014/main" id="{1797C8A8-4C13-411B-88A5-9FEF64F520B4}"/>
              </a:ext>
            </a:extLst>
          </p:cNvPr>
          <p:cNvPicPr>
            <a:picLocks noChangeAspect="1"/>
          </p:cNvPicPr>
          <p:nvPr/>
        </p:nvPicPr>
        <p:blipFill>
          <a:blip r:embed="rId3"/>
          <a:stretch>
            <a:fillRect/>
          </a:stretch>
        </p:blipFill>
        <p:spPr>
          <a:xfrm>
            <a:off x="4717946" y="2255619"/>
            <a:ext cx="5848453" cy="3945385"/>
          </a:xfrm>
          <a:prstGeom prst="rect">
            <a:avLst/>
          </a:prstGeom>
        </p:spPr>
      </p:pic>
    </p:spTree>
    <p:extLst>
      <p:ext uri="{BB962C8B-B14F-4D97-AF65-F5344CB8AC3E}">
        <p14:creationId xmlns:p14="http://schemas.microsoft.com/office/powerpoint/2010/main" val="39105965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19DF0C-20BD-4336-9A9E-B1B92E4C6467}"/>
              </a:ext>
            </a:extLst>
          </p:cNvPr>
          <p:cNvSpPr>
            <a:spLocks noGrp="1"/>
          </p:cNvSpPr>
          <p:nvPr>
            <p:ph type="title"/>
          </p:nvPr>
        </p:nvSpPr>
        <p:spPr/>
        <p:txBody>
          <a:bodyPr/>
          <a:lstStyle/>
          <a:p>
            <a:r>
              <a:rPr lang="en-US" dirty="0"/>
              <a:t>iOS SDK</a:t>
            </a:r>
          </a:p>
        </p:txBody>
      </p:sp>
      <p:sp>
        <p:nvSpPr>
          <p:cNvPr id="6" name="TextBox 5">
            <a:extLst>
              <a:ext uri="{FF2B5EF4-FFF2-40B4-BE49-F238E27FC236}">
                <a16:creationId xmlns:a16="http://schemas.microsoft.com/office/drawing/2014/main" id="{0E98975F-FFE0-4ECB-8FB6-474457A53446}"/>
              </a:ext>
            </a:extLst>
          </p:cNvPr>
          <p:cNvSpPr txBox="1"/>
          <p:nvPr/>
        </p:nvSpPr>
        <p:spPr>
          <a:xfrm>
            <a:off x="730251" y="1172514"/>
            <a:ext cx="6093882" cy="1200329"/>
          </a:xfrm>
          <a:prstGeom prst="rect">
            <a:avLst/>
          </a:prstGeom>
          <a:noFill/>
        </p:spPr>
        <p:txBody>
          <a:bodyPr wrap="square">
            <a:spAutoFit/>
          </a:bodyPr>
          <a:lstStyle/>
          <a:p>
            <a:r>
              <a:rPr lang="en-US" sz="2400" dirty="0" err="1"/>
              <a:t>Tiếp</a:t>
            </a:r>
            <a:r>
              <a:rPr lang="en-US" sz="2400" dirty="0"/>
              <a:t> </a:t>
            </a:r>
            <a:r>
              <a:rPr lang="en-US" sz="2400" dirty="0" err="1"/>
              <a:t>tục</a:t>
            </a:r>
            <a:r>
              <a:rPr lang="en-US" sz="2400" dirty="0"/>
              <a:t>, </a:t>
            </a:r>
            <a:r>
              <a:rPr lang="en-US" sz="2400" dirty="0" err="1"/>
              <a:t>chúng</a:t>
            </a:r>
            <a:r>
              <a:rPr lang="en-US" sz="2400" dirty="0"/>
              <a:t> ta </a:t>
            </a:r>
            <a:r>
              <a:rPr lang="en-US" sz="2400" dirty="0" err="1"/>
              <a:t>nhấn</a:t>
            </a:r>
            <a:r>
              <a:rPr lang="en-US" sz="2400" dirty="0"/>
              <a:t> </a:t>
            </a:r>
            <a:r>
              <a:rPr lang="en-US" sz="2400" dirty="0" err="1"/>
              <a:t>vào</a:t>
            </a:r>
            <a:r>
              <a:rPr lang="en-US" sz="2400" dirty="0"/>
              <a:t> </a:t>
            </a:r>
            <a:r>
              <a:rPr lang="en-US" sz="2400" dirty="0" err="1"/>
              <a:t>nút</a:t>
            </a:r>
            <a:r>
              <a:rPr lang="en-US" sz="2400" dirty="0"/>
              <a:t> </a:t>
            </a:r>
            <a:r>
              <a:rPr lang="en-US" sz="2400" b="1" dirty="0"/>
              <a:t>Next</a:t>
            </a:r>
            <a:r>
              <a:rPr lang="en-US" sz="2400" dirty="0"/>
              <a:t> </a:t>
            </a:r>
            <a:r>
              <a:rPr lang="en-US" sz="2400" dirty="0" err="1"/>
              <a:t>và</a:t>
            </a:r>
            <a:r>
              <a:rPr lang="en-US" sz="2400" dirty="0"/>
              <a:t> </a:t>
            </a:r>
            <a:r>
              <a:rPr lang="en-US" sz="2400" dirty="0" err="1"/>
              <a:t>sau</a:t>
            </a:r>
            <a:r>
              <a:rPr lang="en-US" sz="2400" dirty="0"/>
              <a:t> </a:t>
            </a:r>
            <a:r>
              <a:rPr lang="en-US" sz="2400" dirty="0" err="1"/>
              <a:t>đó</a:t>
            </a:r>
            <a:r>
              <a:rPr lang="en-US" sz="2400" dirty="0"/>
              <a:t> </a:t>
            </a:r>
            <a:r>
              <a:rPr lang="en-US" sz="2400" dirty="0" err="1"/>
              <a:t>khai</a:t>
            </a:r>
            <a:r>
              <a:rPr lang="en-US" sz="2400" dirty="0"/>
              <a:t> </a:t>
            </a:r>
            <a:r>
              <a:rPr lang="en-US" sz="2400" dirty="0" err="1"/>
              <a:t>báo</a:t>
            </a:r>
            <a:r>
              <a:rPr lang="en-US" sz="2400" dirty="0"/>
              <a:t> </a:t>
            </a:r>
            <a:r>
              <a:rPr lang="en-US" sz="2400" dirty="0" err="1"/>
              <a:t>các</a:t>
            </a:r>
            <a:r>
              <a:rPr lang="en-US" sz="2400" dirty="0"/>
              <a:t> </a:t>
            </a:r>
            <a:r>
              <a:rPr lang="en-US" sz="2400" dirty="0" err="1"/>
              <a:t>thông</a:t>
            </a:r>
            <a:r>
              <a:rPr lang="en-US" sz="2400" dirty="0"/>
              <a:t> tin </a:t>
            </a:r>
            <a:r>
              <a:rPr lang="en-US" sz="2400" dirty="0" err="1"/>
              <a:t>liên</a:t>
            </a:r>
            <a:r>
              <a:rPr lang="en-US" sz="2400" dirty="0"/>
              <a:t> </a:t>
            </a:r>
            <a:r>
              <a:rPr lang="en-US" sz="2400" dirty="0" err="1"/>
              <a:t>quan</a:t>
            </a:r>
            <a:r>
              <a:rPr lang="en-US" sz="2400" dirty="0"/>
              <a:t> </a:t>
            </a:r>
            <a:r>
              <a:rPr lang="en-US" sz="2400" dirty="0" err="1"/>
              <a:t>đến</a:t>
            </a:r>
            <a:r>
              <a:rPr lang="en-US" sz="2400" dirty="0"/>
              <a:t> project.</a:t>
            </a:r>
            <a:endParaRPr lang="vi-VN" sz="2400" b="0" i="0" dirty="0">
              <a:solidFill>
                <a:srgbClr val="555555"/>
              </a:solidFill>
              <a:effectLst/>
              <a:latin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3900" y="2091268"/>
            <a:ext cx="6405033" cy="4310689"/>
          </a:xfrm>
          <a:prstGeom prst="rect">
            <a:avLst/>
          </a:prstGeom>
        </p:spPr>
      </p:pic>
    </p:spTree>
    <p:extLst>
      <p:ext uri="{BB962C8B-B14F-4D97-AF65-F5344CB8AC3E}">
        <p14:creationId xmlns:p14="http://schemas.microsoft.com/office/powerpoint/2010/main" val="2072799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93751" y="392324"/>
            <a:ext cx="9550400" cy="430887"/>
          </a:xfrm>
          <a:prstGeom prst="rect">
            <a:avLst/>
          </a:prstGeom>
        </p:spPr>
        <p:txBody>
          <a:bodyPr spcFirstLastPara="1" vert="horz" wrap="square" lIns="0" tIns="0" rIns="0" bIns="0" rtlCol="0" anchor="ctr" anchorCtr="0">
            <a:spAutoFit/>
          </a:bodyPr>
          <a:lstStyle/>
          <a:p>
            <a:pPr marL="12700"/>
            <a:r>
              <a:rPr lang="en-US" spc="-5" dirty="0"/>
              <a:t>History</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4</a:t>
            </a:fld>
            <a:endParaRPr spc="-5" dirty="0"/>
          </a:p>
        </p:txBody>
      </p:sp>
      <p:sp>
        <p:nvSpPr>
          <p:cNvPr id="6" name="TextBox 5">
            <a:extLst>
              <a:ext uri="{FF2B5EF4-FFF2-40B4-BE49-F238E27FC236}">
                <a16:creationId xmlns:a16="http://schemas.microsoft.com/office/drawing/2014/main" id="{EBB65EC6-3D27-4B9C-8E57-48DBDE1A8E42}"/>
              </a:ext>
            </a:extLst>
          </p:cNvPr>
          <p:cNvSpPr txBox="1"/>
          <p:nvPr/>
        </p:nvSpPr>
        <p:spPr>
          <a:xfrm>
            <a:off x="793751" y="1166842"/>
            <a:ext cx="9918700" cy="5262979"/>
          </a:xfrm>
          <a:prstGeom prst="rect">
            <a:avLst/>
          </a:prstGeom>
          <a:noFill/>
        </p:spPr>
        <p:txBody>
          <a:bodyPr wrap="square">
            <a:spAutoFit/>
          </a:bodyPr>
          <a:lstStyle/>
          <a:p>
            <a:pPr marL="457200" indent="-457200">
              <a:buFont typeface="Arial" panose="020B0604020202020204" pitchFamily="34" charset="0"/>
              <a:buChar char="•"/>
            </a:pPr>
            <a:r>
              <a:rPr lang="en-US" sz="2400" dirty="0"/>
              <a:t>iOS 1: The birth of the iPhone (2007) </a:t>
            </a:r>
          </a:p>
          <a:p>
            <a:pPr marL="457200" indent="-457200">
              <a:buFont typeface="Arial" panose="020B0604020202020204" pitchFamily="34" charset="0"/>
              <a:buChar char="•"/>
            </a:pPr>
            <a:r>
              <a:rPr lang="en-US" sz="2400" dirty="0"/>
              <a:t>iOS 2: App Store (2008) </a:t>
            </a:r>
          </a:p>
          <a:p>
            <a:pPr marL="457200" indent="-457200">
              <a:buFont typeface="Arial" panose="020B0604020202020204" pitchFamily="34" charset="0"/>
              <a:buChar char="•"/>
            </a:pPr>
            <a:r>
              <a:rPr lang="en-US" sz="2400" dirty="0"/>
              <a:t>iOS 3: iPhone Enhancements (2009) </a:t>
            </a:r>
          </a:p>
          <a:p>
            <a:pPr marL="457200" indent="-457200">
              <a:buFont typeface="Arial" panose="020B0604020202020204" pitchFamily="34" charset="0"/>
              <a:buChar char="•"/>
            </a:pPr>
            <a:r>
              <a:rPr lang="en-US" sz="2400" dirty="0"/>
              <a:t>IOS 4: Multitasking, Retina and Facetime (2010) </a:t>
            </a:r>
          </a:p>
          <a:p>
            <a:pPr marL="457200" indent="-457200">
              <a:buFont typeface="Arial" panose="020B0604020202020204" pitchFamily="34" charset="0"/>
              <a:buChar char="•"/>
            </a:pPr>
            <a:r>
              <a:rPr lang="en-US" sz="2400" dirty="0"/>
              <a:t>IOS 5: Notification center, Siri &amp; More (2011) </a:t>
            </a:r>
          </a:p>
          <a:p>
            <a:pPr marL="457200" indent="-457200">
              <a:buFont typeface="Arial" panose="020B0604020202020204" pitchFamily="34" charset="0"/>
              <a:buChar char="•"/>
            </a:pPr>
            <a:r>
              <a:rPr lang="en-US" sz="2400" dirty="0"/>
              <a:t>IOS 6: Apple Maps &amp; Passbook (2012) </a:t>
            </a:r>
          </a:p>
          <a:p>
            <a:pPr marL="457200" indent="-457200">
              <a:buFont typeface="Arial" panose="020B0604020202020204" pitchFamily="34" charset="0"/>
              <a:buChar char="•"/>
            </a:pPr>
            <a:r>
              <a:rPr lang="en-US" sz="2400" dirty="0"/>
              <a:t>IOS 7: Wireless sharing feature Airdrop (2013) </a:t>
            </a:r>
          </a:p>
          <a:p>
            <a:pPr marL="457200" indent="-457200">
              <a:buFont typeface="Arial" panose="020B0604020202020204" pitchFamily="34" charset="0"/>
              <a:buChar char="•"/>
            </a:pPr>
            <a:r>
              <a:rPr lang="en-US" sz="2400" dirty="0"/>
              <a:t>IOS 8: iCloud Drive (2014)</a:t>
            </a:r>
          </a:p>
          <a:p>
            <a:pPr marL="457200" indent="-457200">
              <a:buFont typeface="Arial" panose="020B0604020202020204" pitchFamily="34" charset="0"/>
              <a:buChar char="•"/>
            </a:pPr>
            <a:r>
              <a:rPr lang="en-US" sz="2400" dirty="0"/>
              <a:t>iOS 9: 3D touch (2015)</a:t>
            </a:r>
          </a:p>
          <a:p>
            <a:pPr marL="457200" indent="-457200">
              <a:buFont typeface="Arial" panose="020B0604020202020204" pitchFamily="34" charset="0"/>
              <a:buChar char="•"/>
            </a:pPr>
            <a:r>
              <a:rPr lang="en-US" sz="2400" dirty="0"/>
              <a:t>iOS 10: Facial Recognition (2016)</a:t>
            </a:r>
          </a:p>
          <a:p>
            <a:pPr marL="457200" indent="-457200">
              <a:buFont typeface="Arial" panose="020B0604020202020204" pitchFamily="34" charset="0"/>
              <a:buChar char="•"/>
            </a:pPr>
            <a:r>
              <a:rPr lang="en-US" sz="2400" dirty="0"/>
              <a:t>iOS 11: Live Photos (2017)</a:t>
            </a:r>
          </a:p>
          <a:p>
            <a:pPr marL="457200" indent="-457200">
              <a:buFont typeface="Arial" panose="020B0604020202020204" pitchFamily="34" charset="0"/>
              <a:buChar char="•"/>
            </a:pPr>
            <a:r>
              <a:rPr lang="en-US" sz="2400" dirty="0"/>
              <a:t>iOS 12: Emoji (2018)</a:t>
            </a:r>
          </a:p>
          <a:p>
            <a:pPr marL="457200" indent="-457200">
              <a:buFont typeface="Arial" panose="020B0604020202020204" pitchFamily="34" charset="0"/>
              <a:buChar char="•"/>
            </a:pPr>
            <a:r>
              <a:rPr lang="en-US" sz="2400" dirty="0"/>
              <a:t>iOS 13: Dark Mode (2019)</a:t>
            </a:r>
          </a:p>
          <a:p>
            <a:pPr marL="457200" indent="-457200">
              <a:buFont typeface="Arial" panose="020B0604020202020204" pitchFamily="34" charset="0"/>
              <a:buChar char="•"/>
            </a:pPr>
            <a:r>
              <a:rPr lang="en-US" sz="2400" dirty="0"/>
              <a:t>iOS 14: Widgets, App Library (2020)</a:t>
            </a:r>
          </a:p>
        </p:txBody>
      </p:sp>
    </p:spTree>
    <p:extLst>
      <p:ext uri="{BB962C8B-B14F-4D97-AF65-F5344CB8AC3E}">
        <p14:creationId xmlns:p14="http://schemas.microsoft.com/office/powerpoint/2010/main" val="2917431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19DF0C-20BD-4336-9A9E-B1B92E4C6467}"/>
              </a:ext>
            </a:extLst>
          </p:cNvPr>
          <p:cNvSpPr>
            <a:spLocks noGrp="1"/>
          </p:cNvSpPr>
          <p:nvPr>
            <p:ph type="title"/>
          </p:nvPr>
        </p:nvSpPr>
        <p:spPr/>
        <p:txBody>
          <a:bodyPr/>
          <a:lstStyle/>
          <a:p>
            <a:r>
              <a:rPr lang="en-US" dirty="0"/>
              <a:t>iOS SDK</a:t>
            </a:r>
          </a:p>
        </p:txBody>
      </p:sp>
      <p:sp>
        <p:nvSpPr>
          <p:cNvPr id="6" name="TextBox 5">
            <a:extLst>
              <a:ext uri="{FF2B5EF4-FFF2-40B4-BE49-F238E27FC236}">
                <a16:creationId xmlns:a16="http://schemas.microsoft.com/office/drawing/2014/main" id="{0E98975F-FFE0-4ECB-8FB6-474457A53446}"/>
              </a:ext>
            </a:extLst>
          </p:cNvPr>
          <p:cNvSpPr txBox="1"/>
          <p:nvPr/>
        </p:nvSpPr>
        <p:spPr>
          <a:xfrm>
            <a:off x="730251" y="1172514"/>
            <a:ext cx="6093882" cy="1200329"/>
          </a:xfrm>
          <a:prstGeom prst="rect">
            <a:avLst/>
          </a:prstGeom>
          <a:noFill/>
        </p:spPr>
        <p:txBody>
          <a:bodyPr wrap="square">
            <a:spAutoFit/>
          </a:bodyPr>
          <a:lstStyle/>
          <a:p>
            <a:r>
              <a:rPr lang="en-US" sz="2400" dirty="0" err="1"/>
              <a:t>Đặt</a:t>
            </a:r>
            <a:r>
              <a:rPr lang="en-US" sz="2400" dirty="0"/>
              <a:t> </a:t>
            </a:r>
            <a:r>
              <a:rPr lang="en-US" sz="2400" dirty="0" err="1"/>
              <a:t>tên</a:t>
            </a:r>
            <a:r>
              <a:rPr lang="en-US" sz="2400" dirty="0"/>
              <a:t> project </a:t>
            </a:r>
            <a:r>
              <a:rPr lang="en-US" sz="2400" dirty="0" err="1"/>
              <a:t>là</a:t>
            </a:r>
            <a:r>
              <a:rPr lang="en-US" sz="2400" dirty="0"/>
              <a:t> </a:t>
            </a:r>
            <a:r>
              <a:rPr lang="en-US" sz="2400" b="1" dirty="0" err="1"/>
              <a:t>HelloApple</a:t>
            </a:r>
            <a:r>
              <a:rPr lang="en-US" sz="2400" dirty="0"/>
              <a:t> </a:t>
            </a:r>
            <a:r>
              <a:rPr lang="en-US" sz="2400" dirty="0" err="1"/>
              <a:t>và</a:t>
            </a:r>
            <a:r>
              <a:rPr lang="en-US" sz="2400" dirty="0"/>
              <a:t> </a:t>
            </a:r>
            <a:r>
              <a:rPr lang="en-US" sz="2400" dirty="0" err="1"/>
              <a:t>tiếp</a:t>
            </a:r>
            <a:r>
              <a:rPr lang="en-US" sz="2400" dirty="0"/>
              <a:t> </a:t>
            </a:r>
            <a:r>
              <a:rPr lang="en-US" sz="2400" dirty="0" err="1"/>
              <a:t>tục</a:t>
            </a:r>
            <a:r>
              <a:rPr lang="en-US" sz="2400" dirty="0"/>
              <a:t> </a:t>
            </a:r>
            <a:r>
              <a:rPr lang="en-US" sz="2400" dirty="0" err="1"/>
              <a:t>chọn</a:t>
            </a:r>
            <a:r>
              <a:rPr lang="en-US" sz="2400" dirty="0"/>
              <a:t> </a:t>
            </a:r>
            <a:r>
              <a:rPr lang="en-US" sz="2400" dirty="0" err="1"/>
              <a:t>một</a:t>
            </a:r>
            <a:r>
              <a:rPr lang="en-US" sz="2400" dirty="0"/>
              <a:t> </a:t>
            </a:r>
            <a:r>
              <a:rPr lang="en-US" sz="2400" dirty="0" err="1"/>
              <a:t>thư</a:t>
            </a:r>
            <a:r>
              <a:rPr lang="en-US" sz="2400" dirty="0"/>
              <a:t> </a:t>
            </a:r>
            <a:r>
              <a:rPr lang="en-US" sz="2400" dirty="0" err="1"/>
              <a:t>mục</a:t>
            </a:r>
            <a:r>
              <a:rPr lang="en-US" sz="2400" dirty="0"/>
              <a:t> </a:t>
            </a:r>
            <a:r>
              <a:rPr lang="en-US" sz="2400" dirty="0" err="1"/>
              <a:t>trên</a:t>
            </a:r>
            <a:r>
              <a:rPr lang="en-US" sz="2400" dirty="0"/>
              <a:t> </a:t>
            </a:r>
            <a:r>
              <a:rPr lang="en-US" sz="2400" dirty="0" err="1"/>
              <a:t>ổ</a:t>
            </a:r>
            <a:r>
              <a:rPr lang="en-US" sz="2400" dirty="0"/>
              <a:t> </a:t>
            </a:r>
            <a:r>
              <a:rPr lang="en-US" sz="2400" dirty="0" err="1"/>
              <a:t>cứng</a:t>
            </a:r>
            <a:r>
              <a:rPr lang="en-US" sz="2400" dirty="0"/>
              <a:t> </a:t>
            </a:r>
            <a:r>
              <a:rPr lang="en-US" sz="2400" dirty="0" err="1"/>
              <a:t>của</a:t>
            </a:r>
            <a:r>
              <a:rPr lang="en-US" sz="2400" dirty="0"/>
              <a:t> </a:t>
            </a:r>
            <a:r>
              <a:rPr lang="en-US" sz="2400" dirty="0" err="1"/>
              <a:t>bạn</a:t>
            </a:r>
            <a:r>
              <a:rPr lang="en-US" sz="2400" dirty="0"/>
              <a:t> </a:t>
            </a:r>
            <a:r>
              <a:rPr lang="en-US" sz="2400" dirty="0" err="1"/>
              <a:t>để</a:t>
            </a:r>
            <a:r>
              <a:rPr lang="en-US" sz="2400" dirty="0"/>
              <a:t>  save project.</a:t>
            </a:r>
            <a:endParaRPr lang="vi-VN" sz="2400" b="0" i="0" dirty="0">
              <a:solidFill>
                <a:srgbClr val="555555"/>
              </a:solidFill>
              <a:effectLst/>
              <a:latin typeface="Arial" panose="020B0604020202020204" pitchFamily="34" charset="0"/>
            </a:endParaRPr>
          </a:p>
        </p:txBody>
      </p:sp>
      <p:pic>
        <p:nvPicPr>
          <p:cNvPr id="2050" name="Picture 2" descr="ave_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5317" y="1975878"/>
            <a:ext cx="600075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173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19DF0C-20BD-4336-9A9E-B1B92E4C6467}"/>
              </a:ext>
            </a:extLst>
          </p:cNvPr>
          <p:cNvSpPr>
            <a:spLocks noGrp="1"/>
          </p:cNvSpPr>
          <p:nvPr>
            <p:ph type="title"/>
          </p:nvPr>
        </p:nvSpPr>
        <p:spPr/>
        <p:txBody>
          <a:bodyPr/>
          <a:lstStyle/>
          <a:p>
            <a:r>
              <a:rPr lang="en-US" dirty="0"/>
              <a:t>iOS SDK</a:t>
            </a:r>
          </a:p>
        </p:txBody>
      </p:sp>
      <p:sp>
        <p:nvSpPr>
          <p:cNvPr id="6" name="TextBox 5">
            <a:extLst>
              <a:ext uri="{FF2B5EF4-FFF2-40B4-BE49-F238E27FC236}">
                <a16:creationId xmlns:a16="http://schemas.microsoft.com/office/drawing/2014/main" id="{0E98975F-FFE0-4ECB-8FB6-474457A53446}"/>
              </a:ext>
            </a:extLst>
          </p:cNvPr>
          <p:cNvSpPr txBox="1"/>
          <p:nvPr/>
        </p:nvSpPr>
        <p:spPr>
          <a:xfrm>
            <a:off x="730251" y="882650"/>
            <a:ext cx="9937749" cy="3785652"/>
          </a:xfrm>
          <a:prstGeom prst="rect">
            <a:avLst/>
          </a:prstGeom>
          <a:noFill/>
        </p:spPr>
        <p:txBody>
          <a:bodyPr wrap="square">
            <a:spAutoFit/>
          </a:bodyPr>
          <a:lstStyle/>
          <a:p>
            <a:r>
              <a:rPr lang="en-US" sz="2400" dirty="0" err="1"/>
              <a:t>Bước</a:t>
            </a:r>
            <a:r>
              <a:rPr lang="en-US" sz="2400" dirty="0"/>
              <a:t> 3: </a:t>
            </a:r>
            <a:r>
              <a:rPr lang="en-US" sz="2400" dirty="0" err="1"/>
              <a:t>Khởi</a:t>
            </a:r>
            <a:r>
              <a:rPr lang="en-US" sz="2400" dirty="0"/>
              <a:t> </a:t>
            </a:r>
            <a:r>
              <a:rPr lang="en-US" sz="2400" dirty="0" err="1"/>
              <a:t>động</a:t>
            </a:r>
            <a:r>
              <a:rPr lang="en-US" sz="2400" dirty="0"/>
              <a:t> Interface Builder </a:t>
            </a:r>
            <a:r>
              <a:rPr lang="en-US" sz="2400" dirty="0" err="1"/>
              <a:t>và</a:t>
            </a:r>
            <a:r>
              <a:rPr lang="en-US" sz="2400" dirty="0"/>
              <a:t> </a:t>
            </a:r>
            <a:r>
              <a:rPr lang="en-US" sz="2400" dirty="0" err="1"/>
              <a:t>tạo</a:t>
            </a:r>
            <a:r>
              <a:rPr lang="en-US" sz="2400" dirty="0"/>
              <a:t> </a:t>
            </a:r>
            <a:r>
              <a:rPr lang="en-US" sz="2400" dirty="0" err="1"/>
              <a:t>giao</a:t>
            </a:r>
            <a:r>
              <a:rPr lang="en-US" sz="2400" dirty="0"/>
              <a:t> </a:t>
            </a:r>
            <a:r>
              <a:rPr lang="en-US" sz="2400" dirty="0" err="1"/>
              <a:t>diện</a:t>
            </a:r>
            <a:r>
              <a:rPr lang="en-US" sz="2400" dirty="0"/>
              <a:t> </a:t>
            </a:r>
            <a:r>
              <a:rPr lang="en-US" sz="2400" dirty="0" err="1"/>
              <a:t>ứng</a:t>
            </a:r>
            <a:r>
              <a:rPr lang="en-US" sz="2400" dirty="0"/>
              <a:t> </a:t>
            </a:r>
            <a:r>
              <a:rPr lang="en-US" sz="2400" dirty="0" err="1"/>
              <a:t>dụng</a:t>
            </a:r>
            <a:endParaRPr lang="en-US" sz="2400" dirty="0"/>
          </a:p>
          <a:p>
            <a:r>
              <a:rPr lang="en-US" sz="2400" dirty="0" err="1"/>
              <a:t>Điều</a:t>
            </a:r>
            <a:r>
              <a:rPr lang="en-US" sz="2400" dirty="0"/>
              <a:t> </a:t>
            </a:r>
            <a:r>
              <a:rPr lang="en-US" sz="2400" dirty="0" err="1"/>
              <a:t>đầu</a:t>
            </a:r>
            <a:r>
              <a:rPr lang="en-US" sz="2400" dirty="0"/>
              <a:t> </a:t>
            </a:r>
            <a:r>
              <a:rPr lang="en-US" sz="2400" dirty="0" err="1"/>
              <a:t>tiên</a:t>
            </a:r>
            <a:r>
              <a:rPr lang="en-US" sz="2400" dirty="0"/>
              <a:t> </a:t>
            </a:r>
            <a:r>
              <a:rPr lang="en-US" sz="2400" dirty="0" err="1"/>
              <a:t>để</a:t>
            </a:r>
            <a:r>
              <a:rPr lang="en-US" sz="2400" dirty="0"/>
              <a:t> </a:t>
            </a:r>
            <a:r>
              <a:rPr lang="en-US" sz="2400" dirty="0" err="1"/>
              <a:t>bắt</a:t>
            </a:r>
            <a:r>
              <a:rPr lang="en-US" sz="2400" dirty="0"/>
              <a:t> </a:t>
            </a:r>
            <a:r>
              <a:rPr lang="en-US" sz="2400" dirty="0" err="1"/>
              <a:t>đầu</a:t>
            </a:r>
            <a:r>
              <a:rPr lang="en-US" sz="2400" dirty="0"/>
              <a:t> </a:t>
            </a:r>
            <a:r>
              <a:rPr lang="en-US" sz="2400" dirty="0" err="1"/>
              <a:t>cho</a:t>
            </a:r>
            <a:r>
              <a:rPr lang="en-US" sz="2400" dirty="0"/>
              <a:t> </a:t>
            </a:r>
            <a:r>
              <a:rPr lang="en-US" sz="2400" dirty="0" err="1"/>
              <a:t>việc</a:t>
            </a:r>
            <a:r>
              <a:rPr lang="en-US" sz="2400" dirty="0"/>
              <a:t> </a:t>
            </a:r>
            <a:r>
              <a:rPr lang="en-US" sz="2400" dirty="0" err="1"/>
              <a:t>tạo</a:t>
            </a:r>
            <a:r>
              <a:rPr lang="en-US" sz="2400" dirty="0"/>
              <a:t> </a:t>
            </a:r>
            <a:r>
              <a:rPr lang="en-US" sz="2400" dirty="0" err="1"/>
              <a:t>nên</a:t>
            </a:r>
            <a:r>
              <a:rPr lang="en-US" sz="2400" dirty="0"/>
              <a:t> </a:t>
            </a:r>
            <a:r>
              <a:rPr lang="en-US" sz="2400" dirty="0" err="1"/>
              <a:t>một</a:t>
            </a:r>
            <a:r>
              <a:rPr lang="en-US" sz="2400" dirty="0"/>
              <a:t> </a:t>
            </a:r>
            <a:r>
              <a:rPr lang="en-US" sz="2400" dirty="0" err="1"/>
              <a:t>giao</a:t>
            </a:r>
            <a:r>
              <a:rPr lang="en-US" sz="2400" dirty="0"/>
              <a:t> </a:t>
            </a:r>
            <a:r>
              <a:rPr lang="en-US" sz="2400" dirty="0" err="1"/>
              <a:t>diện</a:t>
            </a:r>
            <a:r>
              <a:rPr lang="en-US" sz="2400" dirty="0"/>
              <a:t> </a:t>
            </a:r>
            <a:r>
              <a:rPr lang="en-US" sz="2400" dirty="0" err="1"/>
              <a:t>cho</a:t>
            </a:r>
            <a:r>
              <a:rPr lang="en-US" sz="2400" dirty="0"/>
              <a:t> </a:t>
            </a:r>
            <a:r>
              <a:rPr lang="en-US" sz="2400" dirty="0" err="1"/>
              <a:t>ứng</a:t>
            </a:r>
            <a:r>
              <a:rPr lang="en-US" sz="2400" dirty="0"/>
              <a:t> </a:t>
            </a:r>
            <a:r>
              <a:rPr lang="en-US" sz="2400" dirty="0" err="1"/>
              <a:t>dụng</a:t>
            </a:r>
            <a:r>
              <a:rPr lang="en-US" sz="2400" dirty="0"/>
              <a:t> </a:t>
            </a:r>
            <a:r>
              <a:rPr lang="en-US" sz="2400" b="1" dirty="0"/>
              <a:t>iPhone</a:t>
            </a:r>
            <a:r>
              <a:rPr lang="en-US" sz="2400" dirty="0"/>
              <a:t> </a:t>
            </a:r>
            <a:r>
              <a:rPr lang="en-US" sz="2400" dirty="0" err="1"/>
              <a:t>là</a:t>
            </a:r>
            <a:r>
              <a:rPr lang="en-US" sz="2400" dirty="0"/>
              <a:t> </a:t>
            </a:r>
            <a:r>
              <a:rPr lang="en-US" sz="2400" dirty="0" err="1"/>
              <a:t>bạn</a:t>
            </a:r>
            <a:r>
              <a:rPr lang="en-US" sz="2400" dirty="0"/>
              <a:t> </a:t>
            </a:r>
            <a:r>
              <a:rPr lang="en-US" sz="2400" dirty="0" err="1"/>
              <a:t>phải</a:t>
            </a:r>
            <a:r>
              <a:rPr lang="en-US" sz="2400" dirty="0"/>
              <a:t> </a:t>
            </a:r>
            <a:r>
              <a:rPr lang="en-US" sz="2400" dirty="0" err="1"/>
              <a:t>hiểu</a:t>
            </a:r>
            <a:r>
              <a:rPr lang="en-US" sz="2400" dirty="0"/>
              <a:t> </a:t>
            </a:r>
            <a:r>
              <a:rPr lang="en-US" sz="2400" dirty="0" err="1"/>
              <a:t>cấu</a:t>
            </a:r>
            <a:r>
              <a:rPr lang="en-US" sz="2400" dirty="0"/>
              <a:t> </a:t>
            </a:r>
            <a:r>
              <a:rPr lang="en-US" sz="2400" dirty="0" err="1"/>
              <a:t>trúc</a:t>
            </a:r>
            <a:r>
              <a:rPr lang="en-US" sz="2400" dirty="0"/>
              <a:t> </a:t>
            </a:r>
            <a:r>
              <a:rPr lang="en-US" sz="2400" dirty="0" err="1"/>
              <a:t>của</a:t>
            </a:r>
            <a:r>
              <a:rPr lang="en-US" sz="2400" dirty="0"/>
              <a:t> project. </a:t>
            </a:r>
            <a:r>
              <a:rPr lang="en-US" sz="2400" dirty="0" err="1"/>
              <a:t>Bạn</a:t>
            </a:r>
            <a:r>
              <a:rPr lang="en-US" sz="2400" dirty="0"/>
              <a:t> </a:t>
            </a:r>
            <a:r>
              <a:rPr lang="en-US" sz="2400" dirty="0" err="1"/>
              <a:t>hạy</a:t>
            </a:r>
            <a:r>
              <a:rPr lang="en-US" sz="2400" dirty="0"/>
              <a:t> </a:t>
            </a:r>
            <a:r>
              <a:rPr lang="en-US" sz="2400" dirty="0" err="1"/>
              <a:t>nhìn</a:t>
            </a:r>
            <a:r>
              <a:rPr lang="en-US" sz="2400" dirty="0"/>
              <a:t> </a:t>
            </a:r>
            <a:r>
              <a:rPr lang="en-US" sz="2400" dirty="0" err="1"/>
              <a:t>vào</a:t>
            </a:r>
            <a:r>
              <a:rPr lang="en-US" sz="2400" dirty="0"/>
              <a:t> project tree </a:t>
            </a:r>
            <a:r>
              <a:rPr lang="en-US" sz="2400" dirty="0" err="1"/>
              <a:t>như</a:t>
            </a:r>
            <a:r>
              <a:rPr lang="en-US" sz="2400" dirty="0"/>
              <a:t> </a:t>
            </a:r>
            <a:r>
              <a:rPr lang="en-US" sz="2400" dirty="0" err="1"/>
              <a:t>hình</a:t>
            </a:r>
            <a:r>
              <a:rPr lang="en-US" sz="2400" dirty="0"/>
              <a:t> </a:t>
            </a:r>
            <a:r>
              <a:rPr lang="en-US" sz="2400" dirty="0" err="1"/>
              <a:t>bên</a:t>
            </a:r>
            <a:r>
              <a:rPr lang="en-US" sz="2400" dirty="0"/>
              <a:t> </a:t>
            </a:r>
            <a:r>
              <a:rPr lang="en-US" sz="2400" dirty="0" err="1"/>
              <a:t>dưới</a:t>
            </a:r>
            <a:r>
              <a:rPr lang="en-US" sz="2400" dirty="0"/>
              <a:t>. </a:t>
            </a:r>
            <a:r>
              <a:rPr lang="en-US" sz="2400" dirty="0" err="1"/>
              <a:t>Trong</a:t>
            </a:r>
            <a:r>
              <a:rPr lang="en-US" sz="2400" dirty="0"/>
              <a:t> project tree </a:t>
            </a:r>
            <a:r>
              <a:rPr lang="en-US" sz="2400" dirty="0" err="1"/>
              <a:t>có</a:t>
            </a:r>
            <a:r>
              <a:rPr lang="en-US" sz="2400" dirty="0"/>
              <a:t> </a:t>
            </a:r>
            <a:r>
              <a:rPr lang="en-US" sz="2400" dirty="0" err="1"/>
              <a:t>rất</a:t>
            </a:r>
            <a:r>
              <a:rPr lang="en-US" sz="2400" dirty="0"/>
              <a:t> </a:t>
            </a:r>
            <a:r>
              <a:rPr lang="en-US" sz="2400" dirty="0" err="1"/>
              <a:t>nhiều</a:t>
            </a:r>
            <a:r>
              <a:rPr lang="en-US" sz="2400" dirty="0"/>
              <a:t> file </a:t>
            </a:r>
            <a:r>
              <a:rPr lang="en-US" sz="2400" dirty="0" err="1"/>
              <a:t>và</a:t>
            </a:r>
            <a:r>
              <a:rPr lang="en-US" sz="2400" dirty="0"/>
              <a:t> </a:t>
            </a:r>
            <a:r>
              <a:rPr lang="en-US" sz="2400" dirty="0" err="1"/>
              <a:t>loại</a:t>
            </a:r>
            <a:r>
              <a:rPr lang="en-US" sz="2400" dirty="0"/>
              <a:t> file </a:t>
            </a:r>
            <a:r>
              <a:rPr lang="en-US" sz="2400" dirty="0" err="1"/>
              <a:t>sẽ</a:t>
            </a:r>
            <a:r>
              <a:rPr lang="en-US" sz="2400" dirty="0"/>
              <a:t> </a:t>
            </a:r>
            <a:r>
              <a:rPr lang="en-US" sz="2400" dirty="0" err="1"/>
              <a:t>khác</a:t>
            </a:r>
            <a:r>
              <a:rPr lang="en-US" sz="2400" dirty="0"/>
              <a:t> </a:t>
            </a:r>
            <a:r>
              <a:rPr lang="en-US" sz="2400" dirty="0" err="1"/>
              <a:t>nhau</a:t>
            </a:r>
            <a:r>
              <a:rPr lang="en-US" sz="2400" dirty="0"/>
              <a:t> </a:t>
            </a:r>
            <a:r>
              <a:rPr lang="en-US" sz="2400" dirty="0" err="1"/>
              <a:t>một</a:t>
            </a:r>
            <a:r>
              <a:rPr lang="en-US" sz="2400" dirty="0"/>
              <a:t> </a:t>
            </a:r>
            <a:r>
              <a:rPr lang="en-US" sz="2400" dirty="0" err="1"/>
              <a:t>chút</a:t>
            </a:r>
            <a:r>
              <a:rPr lang="en-US" sz="2400" dirty="0"/>
              <a:t> </a:t>
            </a:r>
            <a:r>
              <a:rPr lang="en-US" sz="2400" dirty="0" err="1"/>
              <a:t>theo</a:t>
            </a:r>
            <a:r>
              <a:rPr lang="en-US" sz="2400" dirty="0"/>
              <a:t> </a:t>
            </a:r>
            <a:r>
              <a:rPr lang="en-US" sz="2400" dirty="0" err="1"/>
              <a:t>từng</a:t>
            </a:r>
            <a:r>
              <a:rPr lang="en-US" sz="2400" dirty="0"/>
              <a:t> </a:t>
            </a:r>
            <a:r>
              <a:rPr lang="en-US" sz="2400" dirty="0" err="1"/>
              <a:t>phiên</a:t>
            </a:r>
            <a:r>
              <a:rPr lang="en-US" sz="2400" dirty="0"/>
              <a:t> </a:t>
            </a:r>
            <a:r>
              <a:rPr lang="en-US" sz="2400" dirty="0" err="1"/>
              <a:t>bản</a:t>
            </a:r>
            <a:r>
              <a:rPr lang="en-US" sz="2400" dirty="0"/>
              <a:t> </a:t>
            </a:r>
            <a:r>
              <a:rPr lang="en-US" sz="2400" dirty="0" err="1"/>
              <a:t>của</a:t>
            </a:r>
            <a:r>
              <a:rPr lang="en-US" sz="2400" dirty="0"/>
              <a:t> </a:t>
            </a:r>
            <a:r>
              <a:rPr lang="en-US" sz="2400" b="1" dirty="0" err="1"/>
              <a:t>Xcode</a:t>
            </a:r>
            <a:r>
              <a:rPr lang="en-US" sz="2400" dirty="0"/>
              <a:t>. </a:t>
            </a:r>
            <a:r>
              <a:rPr lang="en-US" sz="2400" dirty="0" err="1"/>
              <a:t>Cụ</a:t>
            </a:r>
            <a:r>
              <a:rPr lang="en-US" sz="2400" dirty="0"/>
              <a:t> </a:t>
            </a:r>
            <a:r>
              <a:rPr lang="en-US" sz="2400" dirty="0" err="1"/>
              <a:t>thể</a:t>
            </a:r>
            <a:r>
              <a:rPr lang="en-US" sz="2400" dirty="0"/>
              <a:t> </a:t>
            </a:r>
            <a:r>
              <a:rPr lang="en-US" sz="2400" dirty="0" err="1"/>
              <a:t>ở</a:t>
            </a:r>
            <a:r>
              <a:rPr lang="en-US" sz="2400" dirty="0"/>
              <a:t> </a:t>
            </a:r>
            <a:r>
              <a:rPr lang="en-US" sz="2400" dirty="0" err="1"/>
              <a:t>phiên</a:t>
            </a:r>
            <a:r>
              <a:rPr lang="en-US" sz="2400" dirty="0"/>
              <a:t> </a:t>
            </a:r>
            <a:r>
              <a:rPr lang="en-US" sz="2400" dirty="0" err="1"/>
              <a:t>bản</a:t>
            </a:r>
            <a:r>
              <a:rPr lang="en-US" sz="2400" dirty="0"/>
              <a:t> </a:t>
            </a:r>
            <a:r>
              <a:rPr lang="en-US" sz="2400" b="1" dirty="0" err="1"/>
              <a:t>Xcode</a:t>
            </a:r>
            <a:r>
              <a:rPr lang="en-US" sz="2400" dirty="0"/>
              <a:t> 4.6 </a:t>
            </a:r>
            <a:r>
              <a:rPr lang="en-US" sz="2400" dirty="0" err="1"/>
              <a:t>chúng</a:t>
            </a:r>
            <a:r>
              <a:rPr lang="en-US" sz="2400" dirty="0"/>
              <a:t> </a:t>
            </a:r>
            <a:r>
              <a:rPr lang="en-US" sz="2400" dirty="0" err="1"/>
              <a:t>tôi</a:t>
            </a:r>
            <a:r>
              <a:rPr lang="en-US" sz="2400" dirty="0"/>
              <a:t> </a:t>
            </a:r>
            <a:r>
              <a:rPr lang="en-US" sz="2400" dirty="0" err="1"/>
              <a:t>đang</a:t>
            </a:r>
            <a:r>
              <a:rPr lang="en-US" sz="2400" dirty="0"/>
              <a:t> </a:t>
            </a:r>
            <a:r>
              <a:rPr lang="en-US" sz="2400" dirty="0" err="1"/>
              <a:t>sử</a:t>
            </a:r>
            <a:r>
              <a:rPr lang="en-US" sz="2400" dirty="0"/>
              <a:t> </a:t>
            </a:r>
            <a:r>
              <a:rPr lang="en-US" sz="2400" dirty="0" err="1"/>
              <a:t>dụng</a:t>
            </a:r>
            <a:r>
              <a:rPr lang="en-US" sz="2400" dirty="0"/>
              <a:t> </a:t>
            </a:r>
            <a:r>
              <a:rPr lang="en-US" sz="2400" dirty="0" err="1"/>
              <a:t>thì</a:t>
            </a:r>
            <a:r>
              <a:rPr lang="en-US" sz="2400" dirty="0"/>
              <a:t> </a:t>
            </a:r>
            <a:r>
              <a:rPr lang="en-US" sz="2400" dirty="0" err="1"/>
              <a:t>để</a:t>
            </a:r>
            <a:r>
              <a:rPr lang="en-US" sz="2400" dirty="0"/>
              <a:t> </a:t>
            </a:r>
            <a:r>
              <a:rPr lang="en-US" sz="2400" dirty="0" err="1"/>
              <a:t>có</a:t>
            </a:r>
            <a:r>
              <a:rPr lang="en-US" sz="2400" dirty="0"/>
              <a:t> </a:t>
            </a:r>
            <a:r>
              <a:rPr lang="en-US" sz="2400" dirty="0" err="1"/>
              <a:t>thể</a:t>
            </a:r>
            <a:r>
              <a:rPr lang="en-US" sz="2400" dirty="0"/>
              <a:t> </a:t>
            </a:r>
            <a:r>
              <a:rPr lang="en-US" sz="2400" dirty="0" err="1"/>
              <a:t>sử</a:t>
            </a:r>
            <a:r>
              <a:rPr lang="en-US" sz="2400" dirty="0"/>
              <a:t> </a:t>
            </a:r>
            <a:r>
              <a:rPr lang="en-US" sz="2400" dirty="0" err="1"/>
              <a:t>dụng</a:t>
            </a:r>
            <a:r>
              <a:rPr lang="en-US" sz="2400" dirty="0"/>
              <a:t> </a:t>
            </a:r>
            <a:r>
              <a:rPr lang="en-US" sz="2400" dirty="0" err="1"/>
              <a:t>bộ</a:t>
            </a:r>
            <a:r>
              <a:rPr lang="en-US" sz="2400" dirty="0"/>
              <a:t> </a:t>
            </a:r>
            <a:r>
              <a:rPr lang="en-US" sz="2400" dirty="0" err="1"/>
              <a:t>công</a:t>
            </a:r>
            <a:r>
              <a:rPr lang="en-US" sz="2400" dirty="0"/>
              <a:t> </a:t>
            </a:r>
            <a:r>
              <a:rPr lang="en-US" sz="2400" dirty="0" err="1"/>
              <a:t>cụ</a:t>
            </a:r>
            <a:r>
              <a:rPr lang="en-US" sz="2400" dirty="0"/>
              <a:t> </a:t>
            </a:r>
            <a:r>
              <a:rPr lang="en-US" sz="2400" b="1" dirty="0"/>
              <a:t>Interface Builder</a:t>
            </a:r>
            <a:r>
              <a:rPr lang="en-US" sz="2400" dirty="0"/>
              <a:t> </a:t>
            </a:r>
            <a:r>
              <a:rPr lang="en-US" sz="2400" dirty="0" err="1"/>
              <a:t>để</a:t>
            </a:r>
            <a:r>
              <a:rPr lang="en-US" sz="2400" dirty="0"/>
              <a:t> </a:t>
            </a:r>
            <a:r>
              <a:rPr lang="en-US" sz="2400" dirty="0" err="1"/>
              <a:t>thiết</a:t>
            </a:r>
            <a:r>
              <a:rPr lang="en-US" sz="2400" dirty="0"/>
              <a:t> </a:t>
            </a:r>
            <a:r>
              <a:rPr lang="en-US" sz="2400" dirty="0" err="1"/>
              <a:t>kế</a:t>
            </a:r>
            <a:r>
              <a:rPr lang="en-US" sz="2400" dirty="0"/>
              <a:t> </a:t>
            </a:r>
            <a:r>
              <a:rPr lang="en-US" sz="2400" dirty="0" err="1"/>
              <a:t>giao</a:t>
            </a:r>
            <a:r>
              <a:rPr lang="en-US" sz="2400" dirty="0"/>
              <a:t> </a:t>
            </a:r>
            <a:r>
              <a:rPr lang="en-US" sz="2400" dirty="0" err="1"/>
              <a:t>diện</a:t>
            </a:r>
            <a:r>
              <a:rPr lang="en-US" sz="2400" dirty="0"/>
              <a:t> </a:t>
            </a:r>
            <a:r>
              <a:rPr lang="en-US" sz="2400" dirty="0" err="1"/>
              <a:t>cho</a:t>
            </a:r>
            <a:r>
              <a:rPr lang="en-US" sz="2400" dirty="0"/>
              <a:t> </a:t>
            </a:r>
            <a:r>
              <a:rPr lang="en-US" sz="2400" dirty="0" err="1"/>
              <a:t>ứng</a:t>
            </a:r>
            <a:r>
              <a:rPr lang="en-US" sz="2400" dirty="0"/>
              <a:t> </a:t>
            </a:r>
            <a:r>
              <a:rPr lang="en-US" sz="2400" dirty="0" err="1"/>
              <a:t>dụng</a:t>
            </a:r>
            <a:r>
              <a:rPr lang="en-US" sz="2400" dirty="0"/>
              <a:t> </a:t>
            </a:r>
            <a:r>
              <a:rPr lang="en-US" sz="2400" dirty="0" err="1"/>
              <a:t>trên</a:t>
            </a:r>
            <a:r>
              <a:rPr lang="en-US" sz="2400" dirty="0"/>
              <a:t> iPhone </a:t>
            </a:r>
            <a:r>
              <a:rPr lang="en-US" sz="2400" dirty="0" err="1"/>
              <a:t>thì</a:t>
            </a:r>
            <a:r>
              <a:rPr lang="en-US" sz="2400" dirty="0"/>
              <a:t> </a:t>
            </a:r>
            <a:r>
              <a:rPr lang="en-US" sz="2400" dirty="0" err="1"/>
              <a:t>xin</a:t>
            </a:r>
            <a:r>
              <a:rPr lang="en-US" sz="2400" dirty="0"/>
              <a:t> </a:t>
            </a:r>
            <a:r>
              <a:rPr lang="en-US" sz="2400" dirty="0" err="1"/>
              <a:t>mời</a:t>
            </a:r>
            <a:r>
              <a:rPr lang="en-US" sz="2400" dirty="0"/>
              <a:t> </a:t>
            </a:r>
            <a:r>
              <a:rPr lang="en-US" sz="2400" dirty="0" err="1"/>
              <a:t>bạn</a:t>
            </a:r>
            <a:r>
              <a:rPr lang="en-US" sz="2400" dirty="0"/>
              <a:t> </a:t>
            </a:r>
            <a:r>
              <a:rPr lang="en-US" sz="2400" dirty="0" err="1"/>
              <a:t>chọn</a:t>
            </a:r>
            <a:r>
              <a:rPr lang="en-US" sz="2400" dirty="0"/>
              <a:t> </a:t>
            </a:r>
            <a:r>
              <a:rPr lang="en-US" sz="2400" dirty="0" err="1"/>
              <a:t>và</a:t>
            </a:r>
            <a:r>
              <a:rPr lang="en-US" sz="2400" dirty="0"/>
              <a:t> </a:t>
            </a:r>
            <a:r>
              <a:rPr lang="en-US" sz="2400" dirty="0" err="1"/>
              <a:t>nhấn</a:t>
            </a:r>
            <a:r>
              <a:rPr lang="en-US" sz="2400" dirty="0"/>
              <a:t> </a:t>
            </a:r>
            <a:r>
              <a:rPr lang="en-US" sz="2400" dirty="0" err="1"/>
              <a:t>vào</a:t>
            </a:r>
            <a:r>
              <a:rPr lang="en-US" sz="2400" dirty="0"/>
              <a:t> file “</a:t>
            </a:r>
            <a:r>
              <a:rPr lang="en-US" sz="2400" b="1" dirty="0" err="1"/>
              <a:t>MainStorybroad.storyboard</a:t>
            </a:r>
            <a:r>
              <a:rPr lang="en-US" sz="2400" dirty="0"/>
              <a:t>“.</a:t>
            </a:r>
          </a:p>
          <a:p>
            <a:endParaRPr lang="vi-VN" sz="2400" b="0" i="0" dirty="0">
              <a:solidFill>
                <a:srgbClr val="555555"/>
              </a:solidFill>
              <a:effectLst/>
              <a:latin typeface="Arial" panose="020B0604020202020204" pitchFamily="34" charset="0"/>
            </a:endParaRPr>
          </a:p>
        </p:txBody>
      </p:sp>
      <p:pic>
        <p:nvPicPr>
          <p:cNvPr id="3076" name="Picture 4" descr="elloApple_project_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3641294"/>
            <a:ext cx="3894666" cy="3216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4783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19DF0C-20BD-4336-9A9E-B1B92E4C6467}"/>
              </a:ext>
            </a:extLst>
          </p:cNvPr>
          <p:cNvSpPr>
            <a:spLocks noGrp="1"/>
          </p:cNvSpPr>
          <p:nvPr>
            <p:ph type="title"/>
          </p:nvPr>
        </p:nvSpPr>
        <p:spPr/>
        <p:txBody>
          <a:bodyPr/>
          <a:lstStyle/>
          <a:p>
            <a:r>
              <a:rPr lang="en-US" dirty="0"/>
              <a:t>iOS SDK</a:t>
            </a:r>
          </a:p>
        </p:txBody>
      </p:sp>
      <p:sp>
        <p:nvSpPr>
          <p:cNvPr id="6" name="TextBox 5">
            <a:extLst>
              <a:ext uri="{FF2B5EF4-FFF2-40B4-BE49-F238E27FC236}">
                <a16:creationId xmlns:a16="http://schemas.microsoft.com/office/drawing/2014/main" id="{0E98975F-FFE0-4ECB-8FB6-474457A53446}"/>
              </a:ext>
            </a:extLst>
          </p:cNvPr>
          <p:cNvSpPr txBox="1"/>
          <p:nvPr/>
        </p:nvSpPr>
        <p:spPr>
          <a:xfrm>
            <a:off x="730251" y="882650"/>
            <a:ext cx="9937749" cy="2677656"/>
          </a:xfrm>
          <a:prstGeom prst="rect">
            <a:avLst/>
          </a:prstGeom>
          <a:noFill/>
        </p:spPr>
        <p:txBody>
          <a:bodyPr wrap="square">
            <a:spAutoFit/>
          </a:bodyPr>
          <a:lstStyle/>
          <a:p>
            <a:r>
              <a:rPr lang="en-US" sz="2400" b="1" dirty="0"/>
              <a:t>Interface Builder</a:t>
            </a:r>
            <a:r>
              <a:rPr lang="en-US" sz="2400" dirty="0"/>
              <a:t> </a:t>
            </a:r>
            <a:r>
              <a:rPr lang="en-US" sz="2400" dirty="0" err="1"/>
              <a:t>là</a:t>
            </a:r>
            <a:r>
              <a:rPr lang="en-US" sz="2400" dirty="0"/>
              <a:t> </a:t>
            </a:r>
            <a:r>
              <a:rPr lang="en-US" sz="2400" dirty="0" err="1"/>
              <a:t>một</a:t>
            </a:r>
            <a:r>
              <a:rPr lang="en-US" sz="2400" dirty="0"/>
              <a:t> </a:t>
            </a:r>
            <a:r>
              <a:rPr lang="en-US" sz="2400" dirty="0" err="1"/>
              <a:t>công</a:t>
            </a:r>
            <a:r>
              <a:rPr lang="en-US" sz="2400" dirty="0"/>
              <a:t> </a:t>
            </a:r>
            <a:r>
              <a:rPr lang="en-US" sz="2400" dirty="0" err="1"/>
              <a:t>cụ</a:t>
            </a:r>
            <a:r>
              <a:rPr lang="en-US" sz="2400" dirty="0"/>
              <a:t> </a:t>
            </a:r>
            <a:r>
              <a:rPr lang="en-US" sz="2400" dirty="0" err="1"/>
              <a:t>đồ</a:t>
            </a:r>
            <a:r>
              <a:rPr lang="en-US" sz="2400" dirty="0"/>
              <a:t> </a:t>
            </a:r>
            <a:r>
              <a:rPr lang="en-US" sz="2400" dirty="0" err="1"/>
              <a:t>họa</a:t>
            </a:r>
            <a:r>
              <a:rPr lang="en-US" sz="2400" dirty="0"/>
              <a:t> </a:t>
            </a:r>
            <a:r>
              <a:rPr lang="en-US" sz="2400" dirty="0" err="1"/>
              <a:t>cho</a:t>
            </a:r>
            <a:r>
              <a:rPr lang="en-US" sz="2400" dirty="0"/>
              <a:t> </a:t>
            </a:r>
            <a:r>
              <a:rPr lang="en-US" sz="2400" dirty="0" err="1"/>
              <a:t>phép</a:t>
            </a:r>
            <a:r>
              <a:rPr lang="en-US" sz="2400" dirty="0"/>
              <a:t> </a:t>
            </a:r>
            <a:r>
              <a:rPr lang="en-US" sz="2400" dirty="0" err="1"/>
              <a:t>bạn</a:t>
            </a:r>
            <a:r>
              <a:rPr lang="en-US" sz="2400" dirty="0"/>
              <a:t> </a:t>
            </a:r>
            <a:r>
              <a:rPr lang="en-US" sz="2400" dirty="0" err="1"/>
              <a:t>nhanh</a:t>
            </a:r>
            <a:r>
              <a:rPr lang="en-US" sz="2400" dirty="0"/>
              <a:t> </a:t>
            </a:r>
            <a:r>
              <a:rPr lang="en-US" sz="2400" dirty="0" err="1"/>
              <a:t>chóng</a:t>
            </a:r>
            <a:r>
              <a:rPr lang="en-US" sz="2400" dirty="0"/>
              <a:t> </a:t>
            </a:r>
            <a:r>
              <a:rPr lang="en-US" sz="2400" dirty="0" err="1"/>
              <a:t>và</a:t>
            </a:r>
            <a:r>
              <a:rPr lang="en-US" sz="2400" dirty="0"/>
              <a:t> </a:t>
            </a:r>
            <a:r>
              <a:rPr lang="en-US" sz="2400" dirty="0" err="1"/>
              <a:t>dễ</a:t>
            </a:r>
            <a:r>
              <a:rPr lang="en-US" sz="2400" dirty="0"/>
              <a:t> </a:t>
            </a:r>
            <a:r>
              <a:rPr lang="en-US" sz="2400" dirty="0" err="1"/>
              <a:t>dàng</a:t>
            </a:r>
            <a:r>
              <a:rPr lang="en-US" sz="2400" dirty="0"/>
              <a:t> </a:t>
            </a:r>
            <a:r>
              <a:rPr lang="en-US" sz="2400" dirty="0" err="1"/>
              <a:t>tạo</a:t>
            </a:r>
            <a:r>
              <a:rPr lang="en-US" sz="2400" dirty="0"/>
              <a:t> </a:t>
            </a:r>
            <a:r>
              <a:rPr lang="en-US" sz="2400" dirty="0" err="1"/>
              <a:t>ra</a:t>
            </a:r>
            <a:r>
              <a:rPr lang="en-US" sz="2400" dirty="0"/>
              <a:t> layout </a:t>
            </a:r>
            <a:r>
              <a:rPr lang="en-US" sz="2400" dirty="0" err="1"/>
              <a:t>cho</a:t>
            </a:r>
            <a:r>
              <a:rPr lang="en-US" sz="2400" dirty="0"/>
              <a:t> </a:t>
            </a:r>
            <a:r>
              <a:rPr lang="en-US" sz="2400" dirty="0" err="1"/>
              <a:t>các</a:t>
            </a:r>
            <a:r>
              <a:rPr lang="en-US" sz="2400" dirty="0"/>
              <a:t> </a:t>
            </a:r>
            <a:r>
              <a:rPr lang="en-US" sz="2400" dirty="0" err="1"/>
              <a:t>ứng</a:t>
            </a:r>
            <a:r>
              <a:rPr lang="en-US" sz="2400" dirty="0"/>
              <a:t> </a:t>
            </a:r>
            <a:r>
              <a:rPr lang="en-US" sz="2400" dirty="0" err="1"/>
              <a:t>dụng</a:t>
            </a:r>
            <a:r>
              <a:rPr lang="en-US" sz="2400" dirty="0"/>
              <a:t> </a:t>
            </a:r>
            <a:r>
              <a:rPr lang="en-US" sz="2400" dirty="0" err="1"/>
              <a:t>của</a:t>
            </a:r>
            <a:r>
              <a:rPr lang="en-US" sz="2400" dirty="0"/>
              <a:t> </a:t>
            </a:r>
            <a:r>
              <a:rPr lang="en-US" sz="2400" dirty="0" err="1"/>
              <a:t>bạn</a:t>
            </a:r>
            <a:r>
              <a:rPr lang="en-US" sz="2400" dirty="0"/>
              <a:t> </a:t>
            </a:r>
            <a:r>
              <a:rPr lang="en-US" sz="2400" dirty="0" err="1"/>
              <a:t>mà</a:t>
            </a:r>
            <a:r>
              <a:rPr lang="en-US" sz="2400" dirty="0"/>
              <a:t> </a:t>
            </a:r>
            <a:r>
              <a:rPr lang="en-US" sz="2400" dirty="0" err="1"/>
              <a:t>không</a:t>
            </a:r>
            <a:r>
              <a:rPr lang="en-US" sz="2400" dirty="0"/>
              <a:t> </a:t>
            </a:r>
            <a:r>
              <a:rPr lang="en-US" sz="2400" dirty="0" err="1"/>
              <a:t>cần</a:t>
            </a:r>
            <a:r>
              <a:rPr lang="en-US" sz="2400" dirty="0"/>
              <a:t> </a:t>
            </a:r>
            <a:r>
              <a:rPr lang="en-US" sz="2400" dirty="0" err="1"/>
              <a:t>viết</a:t>
            </a:r>
            <a:r>
              <a:rPr lang="en-US" sz="2400" dirty="0"/>
              <a:t> </a:t>
            </a:r>
            <a:r>
              <a:rPr lang="en-US" sz="2400" dirty="0" err="1"/>
              <a:t>một</a:t>
            </a:r>
            <a:r>
              <a:rPr lang="en-US" sz="2400" dirty="0"/>
              <a:t> </a:t>
            </a:r>
            <a:r>
              <a:rPr lang="en-US" sz="2400" dirty="0" err="1"/>
              <a:t>dòng</a:t>
            </a:r>
            <a:r>
              <a:rPr lang="en-US" sz="2400" dirty="0"/>
              <a:t> </a:t>
            </a:r>
            <a:r>
              <a:rPr lang="en-US" sz="2400" dirty="0" err="1"/>
              <a:t>mã</a:t>
            </a:r>
            <a:r>
              <a:rPr lang="en-US" sz="2400" dirty="0"/>
              <a:t> </a:t>
            </a:r>
            <a:r>
              <a:rPr lang="en-US" sz="2400" b="1" dirty="0"/>
              <a:t>Objective-C</a:t>
            </a:r>
            <a:r>
              <a:rPr lang="en-US" sz="2400" dirty="0"/>
              <a:t> </a:t>
            </a:r>
            <a:r>
              <a:rPr lang="en-US" sz="2400" dirty="0" err="1"/>
              <a:t>nào</a:t>
            </a:r>
            <a:r>
              <a:rPr lang="en-US" sz="2400" dirty="0"/>
              <a:t> </a:t>
            </a:r>
            <a:r>
              <a:rPr lang="en-US" sz="2400" dirty="0" err="1"/>
              <a:t>cả</a:t>
            </a:r>
            <a:r>
              <a:rPr lang="en-US" sz="2400" dirty="0"/>
              <a:t>. </a:t>
            </a:r>
            <a:r>
              <a:rPr lang="en-US" sz="2400" dirty="0" err="1"/>
              <a:t>Như</a:t>
            </a:r>
            <a:r>
              <a:rPr lang="en-US" sz="2400" dirty="0"/>
              <a:t> </a:t>
            </a:r>
            <a:r>
              <a:rPr lang="en-US" sz="2400" dirty="0" err="1"/>
              <a:t>chúng</a:t>
            </a:r>
            <a:r>
              <a:rPr lang="en-US" sz="2400" dirty="0"/>
              <a:t> ta </a:t>
            </a:r>
            <a:r>
              <a:rPr lang="en-US" sz="2400" dirty="0" err="1"/>
              <a:t>sẽ</a:t>
            </a:r>
            <a:r>
              <a:rPr lang="en-US" sz="2400" dirty="0"/>
              <a:t> </a:t>
            </a:r>
            <a:r>
              <a:rPr lang="en-US" sz="2400" dirty="0" err="1"/>
              <a:t>thấy</a:t>
            </a:r>
            <a:r>
              <a:rPr lang="en-US" sz="2400" dirty="0"/>
              <a:t>, </a:t>
            </a:r>
            <a:r>
              <a:rPr lang="en-US" sz="2400" dirty="0" err="1"/>
              <a:t>nó</a:t>
            </a:r>
            <a:r>
              <a:rPr lang="en-US" sz="2400" dirty="0"/>
              <a:t> </a:t>
            </a:r>
            <a:r>
              <a:rPr lang="en-US" sz="2400" dirty="0" err="1"/>
              <a:t>cũng</a:t>
            </a:r>
            <a:r>
              <a:rPr lang="en-US" sz="2400" dirty="0"/>
              <a:t> </a:t>
            </a:r>
            <a:r>
              <a:rPr lang="en-US" sz="2400" dirty="0" err="1"/>
              <a:t>cho</a:t>
            </a:r>
            <a:r>
              <a:rPr lang="en-US" sz="2400" dirty="0"/>
              <a:t> </a:t>
            </a:r>
            <a:r>
              <a:rPr lang="en-US" sz="2400" dirty="0" err="1"/>
              <a:t>phép</a:t>
            </a:r>
            <a:r>
              <a:rPr lang="en-US" sz="2400" dirty="0"/>
              <a:t> </a:t>
            </a:r>
            <a:r>
              <a:rPr lang="en-US" sz="2400" dirty="0" err="1"/>
              <a:t>bạn</a:t>
            </a:r>
            <a:r>
              <a:rPr lang="en-US" sz="2400" dirty="0"/>
              <a:t> </a:t>
            </a:r>
            <a:r>
              <a:rPr lang="en-US" sz="2400" dirty="0" err="1"/>
              <a:t>nhìn</a:t>
            </a:r>
            <a:r>
              <a:rPr lang="en-US" sz="2400" dirty="0"/>
              <a:t> </a:t>
            </a:r>
            <a:r>
              <a:rPr lang="en-US" sz="2400" dirty="0" err="1"/>
              <a:t>trực</a:t>
            </a:r>
            <a:r>
              <a:rPr lang="en-US" sz="2400" dirty="0"/>
              <a:t> </a:t>
            </a:r>
            <a:r>
              <a:rPr lang="en-US" sz="2400" dirty="0" err="1"/>
              <a:t>quan</a:t>
            </a:r>
            <a:r>
              <a:rPr lang="en-US" sz="2400" dirty="0"/>
              <a:t> </a:t>
            </a:r>
            <a:r>
              <a:rPr lang="en-US" sz="2400" dirty="0" err="1"/>
              <a:t>để</a:t>
            </a:r>
            <a:r>
              <a:rPr lang="en-US" sz="2400" dirty="0"/>
              <a:t> </a:t>
            </a:r>
            <a:r>
              <a:rPr lang="en-US" sz="2400" dirty="0" err="1"/>
              <a:t>xác</a:t>
            </a:r>
            <a:r>
              <a:rPr lang="en-US" sz="2400" dirty="0"/>
              <a:t> </a:t>
            </a:r>
            <a:r>
              <a:rPr lang="en-US" sz="2400" dirty="0" err="1"/>
              <a:t>định</a:t>
            </a:r>
            <a:r>
              <a:rPr lang="en-US" sz="2400" dirty="0"/>
              <a:t> </a:t>
            </a:r>
            <a:r>
              <a:rPr lang="en-US" sz="2400" dirty="0" err="1"/>
              <a:t>được</a:t>
            </a:r>
            <a:r>
              <a:rPr lang="en-US" sz="2400" dirty="0"/>
              <a:t> </a:t>
            </a:r>
            <a:r>
              <a:rPr lang="en-US" sz="2400" dirty="0" err="1"/>
              <a:t>mối</a:t>
            </a:r>
            <a:r>
              <a:rPr lang="en-US" sz="2400" dirty="0"/>
              <a:t> </a:t>
            </a:r>
            <a:r>
              <a:rPr lang="en-US" sz="2400" dirty="0" err="1"/>
              <a:t>quan</a:t>
            </a:r>
            <a:r>
              <a:rPr lang="en-US" sz="2400" dirty="0"/>
              <a:t> </a:t>
            </a:r>
            <a:r>
              <a:rPr lang="en-US" sz="2400" dirty="0" err="1"/>
              <a:t>hệ</a:t>
            </a:r>
            <a:r>
              <a:rPr lang="en-US" sz="2400" dirty="0"/>
              <a:t> </a:t>
            </a:r>
            <a:r>
              <a:rPr lang="en-US" sz="2400" dirty="0" err="1"/>
              <a:t>giữa</a:t>
            </a:r>
            <a:r>
              <a:rPr lang="en-US" sz="2400" dirty="0"/>
              <a:t> </a:t>
            </a:r>
            <a:r>
              <a:rPr lang="en-US" sz="2400" dirty="0" err="1"/>
              <a:t>các</a:t>
            </a:r>
            <a:r>
              <a:rPr lang="en-US" sz="2400" dirty="0"/>
              <a:t> </a:t>
            </a:r>
            <a:r>
              <a:rPr lang="en-US" sz="2400" dirty="0" err="1"/>
              <a:t>đối</a:t>
            </a:r>
            <a:r>
              <a:rPr lang="en-US" sz="2400" dirty="0"/>
              <a:t> </a:t>
            </a:r>
            <a:r>
              <a:rPr lang="en-US" sz="2400" dirty="0" err="1"/>
              <a:t>tượng</a:t>
            </a:r>
            <a:r>
              <a:rPr lang="en-US" sz="2400" dirty="0"/>
              <a:t> </a:t>
            </a:r>
            <a:r>
              <a:rPr lang="en-US" sz="2400" dirty="0" err="1"/>
              <a:t>như</a:t>
            </a:r>
            <a:r>
              <a:rPr lang="en-US" sz="2400" dirty="0"/>
              <a:t> buttons </a:t>
            </a:r>
            <a:r>
              <a:rPr lang="en-US" sz="2400" dirty="0" err="1"/>
              <a:t>và</a:t>
            </a:r>
            <a:r>
              <a:rPr lang="en-US" sz="2400" dirty="0"/>
              <a:t> methods </a:t>
            </a:r>
            <a:r>
              <a:rPr lang="en-US" sz="2400" dirty="0" err="1"/>
              <a:t>mà</a:t>
            </a:r>
            <a:r>
              <a:rPr lang="en-US" sz="2400" dirty="0"/>
              <a:t> </a:t>
            </a:r>
            <a:r>
              <a:rPr lang="en-US" sz="2400" dirty="0" err="1"/>
              <a:t>bạn</a:t>
            </a:r>
            <a:r>
              <a:rPr lang="en-US" sz="2400" dirty="0"/>
              <a:t> </a:t>
            </a:r>
            <a:r>
              <a:rPr lang="en-US" sz="2400" dirty="0" err="1"/>
              <a:t>viết</a:t>
            </a:r>
            <a:r>
              <a:rPr lang="en-US" sz="2400" dirty="0"/>
              <a:t> </a:t>
            </a:r>
            <a:r>
              <a:rPr lang="en-US" sz="2400" dirty="0" err="1"/>
              <a:t>trong</a:t>
            </a:r>
            <a:r>
              <a:rPr lang="en-US" sz="2400" dirty="0"/>
              <a:t> </a:t>
            </a:r>
            <a:r>
              <a:rPr lang="en-US" sz="2400" dirty="0" err="1"/>
              <a:t>ứng</a:t>
            </a:r>
            <a:r>
              <a:rPr lang="en-US" sz="2400" dirty="0"/>
              <a:t> </a:t>
            </a:r>
            <a:r>
              <a:rPr lang="en-US" sz="2400" dirty="0" err="1"/>
              <a:t>dụng</a:t>
            </a:r>
            <a:r>
              <a:rPr lang="en-US" sz="2400" dirty="0"/>
              <a:t> </a:t>
            </a:r>
            <a:r>
              <a:rPr lang="en-US" sz="2400" dirty="0" err="1"/>
              <a:t>của</a:t>
            </a:r>
            <a:r>
              <a:rPr lang="en-US" sz="2400" dirty="0"/>
              <a:t> </a:t>
            </a:r>
            <a:r>
              <a:rPr lang="en-US" sz="2400" dirty="0" err="1"/>
              <a:t>bạn</a:t>
            </a:r>
            <a:r>
              <a:rPr lang="en-US" sz="2400" dirty="0"/>
              <a:t>. </a:t>
            </a:r>
            <a:r>
              <a:rPr lang="en-US" sz="2400" dirty="0" err="1"/>
              <a:t>Cụ</a:t>
            </a:r>
            <a:r>
              <a:rPr lang="en-US" sz="2400" dirty="0"/>
              <a:t> </a:t>
            </a:r>
            <a:r>
              <a:rPr lang="en-US" sz="2400" dirty="0" err="1"/>
              <a:t>thể</a:t>
            </a:r>
            <a:r>
              <a:rPr lang="en-US" sz="2400" dirty="0"/>
              <a:t> </a:t>
            </a:r>
            <a:r>
              <a:rPr lang="en-US" sz="2400" dirty="0" err="1"/>
              <a:t>sau</a:t>
            </a:r>
            <a:r>
              <a:rPr lang="en-US" sz="2400" dirty="0"/>
              <a:t> </a:t>
            </a:r>
            <a:r>
              <a:rPr lang="en-US" sz="2400" dirty="0" err="1"/>
              <a:t>khi</a:t>
            </a:r>
            <a:r>
              <a:rPr lang="en-US" sz="2400" dirty="0"/>
              <a:t> </a:t>
            </a:r>
            <a:r>
              <a:rPr lang="en-US" sz="2400" dirty="0" err="1"/>
              <a:t>nhấn</a:t>
            </a:r>
            <a:r>
              <a:rPr lang="en-US" sz="2400" dirty="0"/>
              <a:t> </a:t>
            </a:r>
            <a:r>
              <a:rPr lang="en-US" sz="2400" dirty="0" err="1"/>
              <a:t>vào</a:t>
            </a:r>
            <a:r>
              <a:rPr lang="en-US" sz="2400" dirty="0"/>
              <a:t> file storyboard </a:t>
            </a:r>
            <a:r>
              <a:rPr lang="en-US" sz="2400" dirty="0" err="1"/>
              <a:t>thì</a:t>
            </a:r>
            <a:r>
              <a:rPr lang="en-US" sz="2400" dirty="0"/>
              <a:t> </a:t>
            </a:r>
            <a:r>
              <a:rPr lang="en-US" sz="2400" dirty="0" err="1"/>
              <a:t>giạo</a:t>
            </a:r>
            <a:r>
              <a:rPr lang="en-US" sz="2400" dirty="0"/>
              <a:t> </a:t>
            </a:r>
            <a:r>
              <a:rPr lang="en-US" sz="2400" dirty="0" err="1"/>
              <a:t>diện</a:t>
            </a:r>
            <a:r>
              <a:rPr lang="en-US" sz="2400" b="1" dirty="0"/>
              <a:t> Interface Builder</a:t>
            </a:r>
            <a:r>
              <a:rPr lang="en-US" sz="2400" dirty="0"/>
              <a:t> </a:t>
            </a:r>
            <a:r>
              <a:rPr lang="en-US" sz="2400" dirty="0" err="1"/>
              <a:t>sẽ</a:t>
            </a:r>
            <a:r>
              <a:rPr lang="en-US" sz="2400" dirty="0"/>
              <a:t> </a:t>
            </a:r>
            <a:r>
              <a:rPr lang="en-US" sz="2400" dirty="0" err="1"/>
              <a:t>như</a:t>
            </a:r>
            <a:r>
              <a:rPr lang="en-US" sz="2400" dirty="0"/>
              <a:t> </a:t>
            </a:r>
            <a:r>
              <a:rPr lang="en-US" sz="2400" dirty="0" err="1"/>
              <a:t>sau</a:t>
            </a:r>
            <a:r>
              <a:rPr lang="en-US" sz="2400" dirty="0"/>
              <a:t>:</a:t>
            </a:r>
            <a:endParaRPr lang="vi-VN" sz="2400" b="0" i="0" dirty="0">
              <a:solidFill>
                <a:srgbClr val="555555"/>
              </a:solidFill>
              <a:effectLst/>
              <a:latin typeface="Arial" panose="020B0604020202020204" pitchFamily="34" charset="0"/>
            </a:endParaRPr>
          </a:p>
        </p:txBody>
      </p:sp>
    </p:spTree>
    <p:extLst>
      <p:ext uri="{BB962C8B-B14F-4D97-AF65-F5344CB8AC3E}">
        <p14:creationId xmlns:p14="http://schemas.microsoft.com/office/powerpoint/2010/main" val="7520962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19DF0C-20BD-4336-9A9E-B1B92E4C6467}"/>
              </a:ext>
            </a:extLst>
          </p:cNvPr>
          <p:cNvSpPr>
            <a:spLocks noGrp="1"/>
          </p:cNvSpPr>
          <p:nvPr>
            <p:ph type="title"/>
          </p:nvPr>
        </p:nvSpPr>
        <p:spPr/>
        <p:txBody>
          <a:bodyPr/>
          <a:lstStyle/>
          <a:p>
            <a:r>
              <a:rPr lang="en-US" dirty="0"/>
              <a:t>iOS SDK</a:t>
            </a:r>
          </a:p>
        </p:txBody>
      </p:sp>
      <p:pic>
        <p:nvPicPr>
          <p:cNvPr id="5122" name="Picture 2" descr="elloApple_project_drag_lab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133" y="1012828"/>
            <a:ext cx="8669867" cy="5244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7277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19DF0C-20BD-4336-9A9E-B1B92E4C6467}"/>
              </a:ext>
            </a:extLst>
          </p:cNvPr>
          <p:cNvSpPr>
            <a:spLocks noGrp="1"/>
          </p:cNvSpPr>
          <p:nvPr>
            <p:ph type="title"/>
          </p:nvPr>
        </p:nvSpPr>
        <p:spPr/>
        <p:txBody>
          <a:bodyPr/>
          <a:lstStyle/>
          <a:p>
            <a:r>
              <a:rPr lang="en-US" dirty="0"/>
              <a:t>iOS SDK</a:t>
            </a:r>
          </a:p>
        </p:txBody>
      </p:sp>
      <p:sp>
        <p:nvSpPr>
          <p:cNvPr id="2" name="Rectangle 1"/>
          <p:cNvSpPr/>
          <p:nvPr/>
        </p:nvSpPr>
        <p:spPr>
          <a:xfrm>
            <a:off x="948267" y="1066618"/>
            <a:ext cx="9652000" cy="4708981"/>
          </a:xfrm>
          <a:prstGeom prst="rect">
            <a:avLst/>
          </a:prstGeom>
        </p:spPr>
        <p:txBody>
          <a:bodyPr wrap="square">
            <a:spAutoFit/>
          </a:bodyPr>
          <a:lstStyle/>
          <a:p>
            <a:r>
              <a:rPr lang="en-US" sz="2000" dirty="0" err="1">
                <a:solidFill>
                  <a:srgbClr val="555555"/>
                </a:solidFill>
                <a:latin typeface="Arial" charset="0"/>
              </a:rPr>
              <a:t>Công</a:t>
            </a:r>
            <a:r>
              <a:rPr lang="en-US" sz="2000" dirty="0">
                <a:solidFill>
                  <a:srgbClr val="555555"/>
                </a:solidFill>
                <a:latin typeface="Arial" charset="0"/>
              </a:rPr>
              <a:t> </a:t>
            </a:r>
            <a:r>
              <a:rPr lang="en-US" sz="2000" dirty="0" err="1">
                <a:solidFill>
                  <a:srgbClr val="555555"/>
                </a:solidFill>
                <a:latin typeface="Arial" charset="0"/>
              </a:rPr>
              <a:t>cụ</a:t>
            </a:r>
            <a:r>
              <a:rPr lang="en-US" sz="2000" dirty="0">
                <a:solidFill>
                  <a:srgbClr val="555555"/>
                </a:solidFill>
                <a:latin typeface="Arial" charset="0"/>
              </a:rPr>
              <a:t> </a:t>
            </a:r>
            <a:r>
              <a:rPr lang="en-US" sz="2000" b="1" dirty="0">
                <a:solidFill>
                  <a:srgbClr val="555555"/>
                </a:solidFill>
                <a:latin typeface="Arial" charset="0"/>
              </a:rPr>
              <a:t>Interface Builder</a:t>
            </a:r>
            <a:r>
              <a:rPr lang="en-US" sz="2000" dirty="0">
                <a:solidFill>
                  <a:srgbClr val="555555"/>
                </a:solidFill>
                <a:latin typeface="Arial" charset="0"/>
              </a:rPr>
              <a:t> </a:t>
            </a:r>
            <a:r>
              <a:rPr lang="en-US" sz="2000" dirty="0" err="1">
                <a:solidFill>
                  <a:srgbClr val="555555"/>
                </a:solidFill>
                <a:latin typeface="Arial" charset="0"/>
              </a:rPr>
              <a:t>gồm</a:t>
            </a:r>
            <a:r>
              <a:rPr lang="en-US" sz="2000" dirty="0">
                <a:solidFill>
                  <a:srgbClr val="555555"/>
                </a:solidFill>
                <a:latin typeface="Arial" charset="0"/>
              </a:rPr>
              <a:t> 3 </a:t>
            </a:r>
            <a:r>
              <a:rPr lang="en-US" sz="2000" dirty="0" err="1">
                <a:solidFill>
                  <a:srgbClr val="555555"/>
                </a:solidFill>
                <a:latin typeface="Arial" charset="0"/>
              </a:rPr>
              <a:t>phần</a:t>
            </a:r>
            <a:r>
              <a:rPr lang="en-US" sz="2000" dirty="0">
                <a:solidFill>
                  <a:srgbClr val="555555"/>
                </a:solidFill>
                <a:latin typeface="Arial" charset="0"/>
              </a:rPr>
              <a:t> </a:t>
            </a:r>
            <a:r>
              <a:rPr lang="en-US" sz="2000" dirty="0" err="1">
                <a:solidFill>
                  <a:srgbClr val="555555"/>
                </a:solidFill>
                <a:latin typeface="Arial" charset="0"/>
              </a:rPr>
              <a:t>chính</a:t>
            </a:r>
            <a:r>
              <a:rPr lang="en-US" sz="2000" dirty="0">
                <a:solidFill>
                  <a:srgbClr val="555555"/>
                </a:solidFill>
                <a:latin typeface="Arial" charset="0"/>
              </a:rPr>
              <a:t> </a:t>
            </a:r>
            <a:r>
              <a:rPr lang="en-US" sz="2000" dirty="0" err="1">
                <a:solidFill>
                  <a:srgbClr val="555555"/>
                </a:solidFill>
                <a:latin typeface="Arial" charset="0"/>
              </a:rPr>
              <a:t>mà</a:t>
            </a:r>
            <a:r>
              <a:rPr lang="en-US" sz="2000" dirty="0">
                <a:solidFill>
                  <a:srgbClr val="555555"/>
                </a:solidFill>
                <a:latin typeface="Arial" charset="0"/>
              </a:rPr>
              <a:t> </a:t>
            </a:r>
            <a:r>
              <a:rPr lang="en-US" sz="2000" dirty="0" err="1">
                <a:solidFill>
                  <a:srgbClr val="555555"/>
                </a:solidFill>
                <a:latin typeface="Arial" charset="0"/>
              </a:rPr>
              <a:t>bạn</a:t>
            </a:r>
            <a:r>
              <a:rPr lang="en-US" sz="2000" dirty="0">
                <a:solidFill>
                  <a:srgbClr val="555555"/>
                </a:solidFill>
                <a:latin typeface="Arial" charset="0"/>
              </a:rPr>
              <a:t> </a:t>
            </a:r>
            <a:r>
              <a:rPr lang="en-US" sz="2000" dirty="0" err="1">
                <a:solidFill>
                  <a:srgbClr val="555555"/>
                </a:solidFill>
                <a:latin typeface="Arial" charset="0"/>
              </a:rPr>
              <a:t>cần</a:t>
            </a:r>
            <a:r>
              <a:rPr lang="en-US" sz="2000" dirty="0">
                <a:solidFill>
                  <a:srgbClr val="555555"/>
                </a:solidFill>
                <a:latin typeface="Arial" charset="0"/>
              </a:rPr>
              <a:t> </a:t>
            </a:r>
            <a:r>
              <a:rPr lang="en-US" sz="2000" dirty="0" err="1">
                <a:solidFill>
                  <a:srgbClr val="555555"/>
                </a:solidFill>
                <a:latin typeface="Arial" charset="0"/>
              </a:rPr>
              <a:t>biết</a:t>
            </a:r>
            <a:r>
              <a:rPr lang="en-US" sz="2000" dirty="0">
                <a:solidFill>
                  <a:srgbClr val="555555"/>
                </a:solidFill>
                <a:latin typeface="Arial" charset="0"/>
              </a:rPr>
              <a:t>:</a:t>
            </a:r>
          </a:p>
          <a:p>
            <a:pPr>
              <a:buFont typeface="Arial" charset="0"/>
              <a:buChar char="•"/>
            </a:pPr>
            <a:r>
              <a:rPr lang="en-US" sz="2000" b="1" dirty="0">
                <a:solidFill>
                  <a:srgbClr val="333333"/>
                </a:solidFill>
                <a:latin typeface="Arial" charset="0"/>
              </a:rPr>
              <a:t>View Controller</a:t>
            </a:r>
            <a:endParaRPr lang="en-US" sz="2000" dirty="0">
              <a:solidFill>
                <a:srgbClr val="333333"/>
              </a:solidFill>
              <a:latin typeface="Arial" charset="0"/>
            </a:endParaRPr>
          </a:p>
          <a:p>
            <a:pPr>
              <a:buFont typeface="Arial" charset="0"/>
              <a:buChar char="•"/>
            </a:pPr>
            <a:r>
              <a:rPr lang="en-US" sz="2000" b="1" dirty="0">
                <a:solidFill>
                  <a:srgbClr val="555555"/>
                </a:solidFill>
                <a:latin typeface="Arial" charset="0"/>
              </a:rPr>
              <a:t>View Controller</a:t>
            </a:r>
            <a:r>
              <a:rPr lang="en-US" sz="2000" dirty="0">
                <a:solidFill>
                  <a:srgbClr val="555555"/>
                </a:solidFill>
                <a:latin typeface="Arial" charset="0"/>
              </a:rPr>
              <a:t> </a:t>
            </a:r>
            <a:r>
              <a:rPr lang="en-US" sz="2000" dirty="0" err="1">
                <a:solidFill>
                  <a:srgbClr val="555555"/>
                </a:solidFill>
                <a:latin typeface="Arial" charset="0"/>
              </a:rPr>
              <a:t>cung</a:t>
            </a:r>
            <a:r>
              <a:rPr lang="en-US" sz="2000" dirty="0">
                <a:solidFill>
                  <a:srgbClr val="555555"/>
                </a:solidFill>
                <a:latin typeface="Arial" charset="0"/>
              </a:rPr>
              <a:t> </a:t>
            </a:r>
            <a:r>
              <a:rPr lang="en-US" sz="2000" dirty="0" err="1">
                <a:solidFill>
                  <a:srgbClr val="555555"/>
                </a:solidFill>
                <a:latin typeface="Arial" charset="0"/>
              </a:rPr>
              <a:t>cấp</a:t>
            </a:r>
            <a:r>
              <a:rPr lang="en-US" sz="2000" dirty="0">
                <a:solidFill>
                  <a:srgbClr val="555555"/>
                </a:solidFill>
                <a:latin typeface="Arial" charset="0"/>
              </a:rPr>
              <a:t> </a:t>
            </a:r>
            <a:r>
              <a:rPr lang="en-US" sz="2000" dirty="0" err="1">
                <a:solidFill>
                  <a:srgbClr val="555555"/>
                </a:solidFill>
                <a:latin typeface="Arial" charset="0"/>
              </a:rPr>
              <a:t>cho</a:t>
            </a:r>
            <a:r>
              <a:rPr lang="en-US" sz="2000" dirty="0">
                <a:solidFill>
                  <a:srgbClr val="555555"/>
                </a:solidFill>
                <a:latin typeface="Arial" charset="0"/>
              </a:rPr>
              <a:t> </a:t>
            </a:r>
            <a:r>
              <a:rPr lang="en-US" sz="2000" dirty="0" err="1">
                <a:solidFill>
                  <a:srgbClr val="555555"/>
                </a:solidFill>
                <a:latin typeface="Arial" charset="0"/>
              </a:rPr>
              <a:t>bạn</a:t>
            </a:r>
            <a:r>
              <a:rPr lang="en-US" sz="2000" dirty="0">
                <a:solidFill>
                  <a:srgbClr val="555555"/>
                </a:solidFill>
                <a:latin typeface="Arial" charset="0"/>
              </a:rPr>
              <a:t> </a:t>
            </a:r>
            <a:r>
              <a:rPr lang="en-US" sz="2000" dirty="0" err="1">
                <a:solidFill>
                  <a:srgbClr val="555555"/>
                </a:solidFill>
                <a:latin typeface="Arial" charset="0"/>
              </a:rPr>
              <a:t>cái</a:t>
            </a:r>
            <a:r>
              <a:rPr lang="en-US" sz="2000" dirty="0">
                <a:solidFill>
                  <a:srgbClr val="555555"/>
                </a:solidFill>
                <a:latin typeface="Arial" charset="0"/>
              </a:rPr>
              <a:t> </a:t>
            </a:r>
            <a:r>
              <a:rPr lang="en-US" sz="2000" dirty="0" err="1">
                <a:solidFill>
                  <a:srgbClr val="555555"/>
                </a:solidFill>
                <a:latin typeface="Arial" charset="0"/>
              </a:rPr>
              <a:t>nhìn</a:t>
            </a:r>
            <a:r>
              <a:rPr lang="en-US" sz="2000" dirty="0">
                <a:solidFill>
                  <a:srgbClr val="555555"/>
                </a:solidFill>
                <a:latin typeface="Arial" charset="0"/>
              </a:rPr>
              <a:t> </a:t>
            </a:r>
            <a:r>
              <a:rPr lang="en-US" sz="2000" dirty="0" err="1">
                <a:solidFill>
                  <a:srgbClr val="555555"/>
                </a:solidFill>
                <a:latin typeface="Arial" charset="0"/>
              </a:rPr>
              <a:t>trực</a:t>
            </a:r>
            <a:r>
              <a:rPr lang="en-US" sz="2000" dirty="0">
                <a:solidFill>
                  <a:srgbClr val="555555"/>
                </a:solidFill>
                <a:latin typeface="Arial" charset="0"/>
              </a:rPr>
              <a:t> </a:t>
            </a:r>
            <a:r>
              <a:rPr lang="en-US" sz="2000" dirty="0" err="1">
                <a:solidFill>
                  <a:srgbClr val="555555"/>
                </a:solidFill>
                <a:latin typeface="Arial" charset="0"/>
              </a:rPr>
              <a:t>quan</a:t>
            </a:r>
            <a:r>
              <a:rPr lang="en-US" sz="2000" dirty="0">
                <a:solidFill>
                  <a:srgbClr val="555555"/>
                </a:solidFill>
                <a:latin typeface="Arial" charset="0"/>
              </a:rPr>
              <a:t> </a:t>
            </a:r>
            <a:r>
              <a:rPr lang="en-US" sz="2000" dirty="0" err="1">
                <a:solidFill>
                  <a:srgbClr val="555555"/>
                </a:solidFill>
                <a:latin typeface="Arial" charset="0"/>
              </a:rPr>
              <a:t>ứng</a:t>
            </a:r>
            <a:r>
              <a:rPr lang="en-US" sz="2000" dirty="0">
                <a:solidFill>
                  <a:srgbClr val="555555"/>
                </a:solidFill>
                <a:latin typeface="Arial" charset="0"/>
              </a:rPr>
              <a:t> </a:t>
            </a:r>
            <a:r>
              <a:rPr lang="en-US" sz="2000" dirty="0" err="1">
                <a:solidFill>
                  <a:srgbClr val="555555"/>
                </a:solidFill>
                <a:latin typeface="Arial" charset="0"/>
              </a:rPr>
              <a:t>dụng</a:t>
            </a:r>
            <a:r>
              <a:rPr lang="en-US" sz="2000" dirty="0">
                <a:solidFill>
                  <a:srgbClr val="555555"/>
                </a:solidFill>
                <a:latin typeface="Arial" charset="0"/>
              </a:rPr>
              <a:t> </a:t>
            </a:r>
            <a:r>
              <a:rPr lang="en-US" sz="2000" dirty="0" err="1">
                <a:solidFill>
                  <a:srgbClr val="555555"/>
                </a:solidFill>
                <a:latin typeface="Arial" charset="0"/>
              </a:rPr>
              <a:t>của</a:t>
            </a:r>
            <a:r>
              <a:rPr lang="en-US" sz="2000" dirty="0">
                <a:solidFill>
                  <a:srgbClr val="555555"/>
                </a:solidFill>
                <a:latin typeface="Arial" charset="0"/>
              </a:rPr>
              <a:t> </a:t>
            </a:r>
            <a:r>
              <a:rPr lang="en-US" sz="2000" dirty="0" err="1">
                <a:solidFill>
                  <a:srgbClr val="555555"/>
                </a:solidFill>
                <a:latin typeface="Arial" charset="0"/>
              </a:rPr>
              <a:t>bạn</a:t>
            </a:r>
            <a:r>
              <a:rPr lang="en-US" sz="2000" dirty="0">
                <a:solidFill>
                  <a:srgbClr val="555555"/>
                </a:solidFill>
                <a:latin typeface="Arial" charset="0"/>
              </a:rPr>
              <a:t> </a:t>
            </a:r>
            <a:r>
              <a:rPr lang="en-US" sz="2000" dirty="0" err="1">
                <a:solidFill>
                  <a:srgbClr val="555555"/>
                </a:solidFill>
                <a:latin typeface="Arial" charset="0"/>
              </a:rPr>
              <a:t>trên</a:t>
            </a:r>
            <a:r>
              <a:rPr lang="en-US" sz="2000" dirty="0">
                <a:solidFill>
                  <a:srgbClr val="555555"/>
                </a:solidFill>
                <a:latin typeface="Arial" charset="0"/>
              </a:rPr>
              <a:t> </a:t>
            </a:r>
            <a:r>
              <a:rPr lang="en-US" sz="2000" dirty="0" err="1">
                <a:solidFill>
                  <a:srgbClr val="555555"/>
                </a:solidFill>
                <a:latin typeface="Arial" charset="0"/>
              </a:rPr>
              <a:t>một</a:t>
            </a:r>
            <a:r>
              <a:rPr lang="en-US" sz="2000" dirty="0">
                <a:solidFill>
                  <a:srgbClr val="555555"/>
                </a:solidFill>
                <a:latin typeface="Arial" charset="0"/>
              </a:rPr>
              <a:t> </a:t>
            </a:r>
            <a:r>
              <a:rPr lang="en-US" sz="2000" dirty="0" err="1">
                <a:solidFill>
                  <a:srgbClr val="555555"/>
                </a:solidFill>
                <a:latin typeface="Arial" charset="0"/>
              </a:rPr>
              <a:t>màn</a:t>
            </a:r>
            <a:r>
              <a:rPr lang="en-US" sz="2000" dirty="0">
                <a:solidFill>
                  <a:srgbClr val="555555"/>
                </a:solidFill>
                <a:latin typeface="Arial" charset="0"/>
              </a:rPr>
              <a:t> </a:t>
            </a:r>
            <a:r>
              <a:rPr lang="en-US" sz="2000" dirty="0" err="1">
                <a:solidFill>
                  <a:srgbClr val="555555"/>
                </a:solidFill>
                <a:latin typeface="Arial" charset="0"/>
              </a:rPr>
              <a:t>hình</a:t>
            </a:r>
            <a:r>
              <a:rPr lang="en-US" sz="2000" dirty="0">
                <a:solidFill>
                  <a:srgbClr val="555555"/>
                </a:solidFill>
                <a:latin typeface="Arial" charset="0"/>
              </a:rPr>
              <a:t> </a:t>
            </a:r>
            <a:r>
              <a:rPr lang="en-US" sz="2000" dirty="0" err="1">
                <a:solidFill>
                  <a:srgbClr val="555555"/>
                </a:solidFill>
                <a:latin typeface="Arial" charset="0"/>
              </a:rPr>
              <a:t>thiết</a:t>
            </a:r>
            <a:r>
              <a:rPr lang="en-US" sz="2000" dirty="0">
                <a:solidFill>
                  <a:srgbClr val="555555"/>
                </a:solidFill>
                <a:latin typeface="Arial" charset="0"/>
              </a:rPr>
              <a:t> </a:t>
            </a:r>
            <a:r>
              <a:rPr lang="en-US" sz="2000" dirty="0" err="1">
                <a:solidFill>
                  <a:srgbClr val="555555"/>
                </a:solidFill>
                <a:latin typeface="Arial" charset="0"/>
              </a:rPr>
              <a:t>bị</a:t>
            </a:r>
            <a:r>
              <a:rPr lang="en-US" sz="2000" dirty="0">
                <a:solidFill>
                  <a:srgbClr val="555555"/>
                </a:solidFill>
                <a:latin typeface="Arial" charset="0"/>
              </a:rPr>
              <a:t> </a:t>
            </a:r>
            <a:r>
              <a:rPr lang="en-US" sz="2000" dirty="0" err="1">
                <a:solidFill>
                  <a:srgbClr val="555555"/>
                </a:solidFill>
                <a:latin typeface="Arial" charset="0"/>
              </a:rPr>
              <a:t>cụ</a:t>
            </a:r>
            <a:r>
              <a:rPr lang="en-US" sz="2000" dirty="0">
                <a:solidFill>
                  <a:srgbClr val="555555"/>
                </a:solidFill>
                <a:latin typeface="Arial" charset="0"/>
              </a:rPr>
              <a:t> </a:t>
            </a:r>
            <a:r>
              <a:rPr lang="en-US" sz="2000" dirty="0" err="1">
                <a:solidFill>
                  <a:srgbClr val="555555"/>
                </a:solidFill>
                <a:latin typeface="Arial" charset="0"/>
              </a:rPr>
              <a:t>thể</a:t>
            </a:r>
            <a:r>
              <a:rPr lang="en-US" sz="2000" dirty="0">
                <a:solidFill>
                  <a:srgbClr val="555555"/>
                </a:solidFill>
                <a:latin typeface="Arial" charset="0"/>
              </a:rPr>
              <a:t>. </a:t>
            </a:r>
            <a:r>
              <a:rPr lang="en-US" sz="2000" dirty="0" err="1">
                <a:solidFill>
                  <a:srgbClr val="555555"/>
                </a:solidFill>
                <a:latin typeface="Arial" charset="0"/>
              </a:rPr>
              <a:t>Bạn</a:t>
            </a:r>
            <a:r>
              <a:rPr lang="en-US" sz="2000" dirty="0">
                <a:solidFill>
                  <a:srgbClr val="555555"/>
                </a:solidFill>
                <a:latin typeface="Arial" charset="0"/>
              </a:rPr>
              <a:t> </a:t>
            </a:r>
            <a:r>
              <a:rPr lang="en-US" sz="2000" dirty="0" err="1">
                <a:solidFill>
                  <a:srgbClr val="555555"/>
                </a:solidFill>
                <a:latin typeface="Arial" charset="0"/>
              </a:rPr>
              <a:t>có</a:t>
            </a:r>
            <a:r>
              <a:rPr lang="en-US" sz="2000" dirty="0">
                <a:solidFill>
                  <a:srgbClr val="555555"/>
                </a:solidFill>
                <a:latin typeface="Arial" charset="0"/>
              </a:rPr>
              <a:t> </a:t>
            </a:r>
            <a:r>
              <a:rPr lang="en-US" sz="2000" dirty="0" err="1">
                <a:solidFill>
                  <a:srgbClr val="555555"/>
                </a:solidFill>
                <a:latin typeface="Arial" charset="0"/>
              </a:rPr>
              <a:t>thể</a:t>
            </a:r>
            <a:r>
              <a:rPr lang="en-US" sz="2000" dirty="0">
                <a:solidFill>
                  <a:srgbClr val="555555"/>
                </a:solidFill>
                <a:latin typeface="Arial" charset="0"/>
              </a:rPr>
              <a:t> </a:t>
            </a:r>
            <a:r>
              <a:rPr lang="en-US" sz="2000" dirty="0" err="1">
                <a:solidFill>
                  <a:srgbClr val="555555"/>
                </a:solidFill>
                <a:latin typeface="Arial" charset="0"/>
              </a:rPr>
              <a:t>kéo</a:t>
            </a:r>
            <a:r>
              <a:rPr lang="en-US" sz="2000" dirty="0">
                <a:solidFill>
                  <a:srgbClr val="555555"/>
                </a:solidFill>
                <a:latin typeface="Arial" charset="0"/>
              </a:rPr>
              <a:t> </a:t>
            </a:r>
            <a:r>
              <a:rPr lang="en-US" sz="2000" dirty="0" err="1">
                <a:solidFill>
                  <a:srgbClr val="555555"/>
                </a:solidFill>
                <a:latin typeface="Arial" charset="0"/>
              </a:rPr>
              <a:t>thả</a:t>
            </a:r>
            <a:r>
              <a:rPr lang="en-US" sz="2000" dirty="0">
                <a:solidFill>
                  <a:srgbClr val="555555"/>
                </a:solidFill>
                <a:latin typeface="Arial" charset="0"/>
              </a:rPr>
              <a:t> </a:t>
            </a:r>
            <a:r>
              <a:rPr lang="en-US" sz="2000" dirty="0" err="1">
                <a:solidFill>
                  <a:srgbClr val="555555"/>
                </a:solidFill>
                <a:latin typeface="Arial" charset="0"/>
              </a:rPr>
              <a:t>các</a:t>
            </a:r>
            <a:r>
              <a:rPr lang="en-US" sz="2000" dirty="0">
                <a:solidFill>
                  <a:srgbClr val="555555"/>
                </a:solidFill>
                <a:latin typeface="Arial" charset="0"/>
              </a:rPr>
              <a:t> GUI control </a:t>
            </a:r>
            <a:r>
              <a:rPr lang="en-US" sz="2000" dirty="0" err="1">
                <a:solidFill>
                  <a:srgbClr val="555555"/>
                </a:solidFill>
                <a:latin typeface="Arial" charset="0"/>
              </a:rPr>
              <a:t>trong</a:t>
            </a:r>
            <a:r>
              <a:rPr lang="en-US" sz="2000" dirty="0">
                <a:solidFill>
                  <a:srgbClr val="555555"/>
                </a:solidFill>
                <a:latin typeface="Arial" charset="0"/>
              </a:rPr>
              <a:t> </a:t>
            </a:r>
            <a:r>
              <a:rPr lang="en-US" sz="2000" dirty="0" err="1">
                <a:solidFill>
                  <a:srgbClr val="555555"/>
                </a:solidFill>
                <a:latin typeface="Arial" charset="0"/>
              </a:rPr>
              <a:t>thanh</a:t>
            </a:r>
            <a:r>
              <a:rPr lang="en-US" sz="2000" dirty="0">
                <a:solidFill>
                  <a:srgbClr val="555555"/>
                </a:solidFill>
                <a:latin typeface="Arial" charset="0"/>
              </a:rPr>
              <a:t> </a:t>
            </a:r>
            <a:r>
              <a:rPr lang="en-US" sz="2000" dirty="0" err="1">
                <a:solidFill>
                  <a:srgbClr val="555555"/>
                </a:solidFill>
                <a:latin typeface="Arial" charset="0"/>
              </a:rPr>
              <a:t>Libray</a:t>
            </a:r>
            <a:r>
              <a:rPr lang="en-US" sz="2000" dirty="0">
                <a:solidFill>
                  <a:srgbClr val="555555"/>
                </a:solidFill>
                <a:latin typeface="Arial" charset="0"/>
              </a:rPr>
              <a:t> </a:t>
            </a:r>
            <a:r>
              <a:rPr lang="en-US" sz="2000" dirty="0" err="1">
                <a:solidFill>
                  <a:srgbClr val="555555"/>
                </a:solidFill>
                <a:latin typeface="Arial" charset="0"/>
              </a:rPr>
              <a:t>vào</a:t>
            </a:r>
            <a:r>
              <a:rPr lang="en-US" sz="2000" dirty="0">
                <a:solidFill>
                  <a:srgbClr val="555555"/>
                </a:solidFill>
                <a:latin typeface="Arial" charset="0"/>
              </a:rPr>
              <a:t> </a:t>
            </a:r>
            <a:r>
              <a:rPr lang="en-US" sz="2000" dirty="0" err="1">
                <a:solidFill>
                  <a:srgbClr val="555555"/>
                </a:solidFill>
                <a:latin typeface="Arial" charset="0"/>
              </a:rPr>
              <a:t>giao</a:t>
            </a:r>
            <a:r>
              <a:rPr lang="en-US" sz="2000" dirty="0">
                <a:solidFill>
                  <a:srgbClr val="555555"/>
                </a:solidFill>
                <a:latin typeface="Arial" charset="0"/>
              </a:rPr>
              <a:t> </a:t>
            </a:r>
            <a:r>
              <a:rPr lang="en-US" sz="2000" dirty="0" err="1">
                <a:solidFill>
                  <a:srgbClr val="555555"/>
                </a:solidFill>
                <a:latin typeface="Arial" charset="0"/>
              </a:rPr>
              <a:t>diện</a:t>
            </a:r>
            <a:r>
              <a:rPr lang="en-US" sz="2000" dirty="0">
                <a:solidFill>
                  <a:srgbClr val="555555"/>
                </a:solidFill>
                <a:latin typeface="Arial" charset="0"/>
              </a:rPr>
              <a:t> </a:t>
            </a:r>
            <a:r>
              <a:rPr lang="en-US" sz="2000" dirty="0" err="1">
                <a:solidFill>
                  <a:srgbClr val="555555"/>
                </a:solidFill>
                <a:latin typeface="Arial" charset="0"/>
              </a:rPr>
              <a:t>sau</a:t>
            </a:r>
            <a:r>
              <a:rPr lang="en-US" sz="2000" dirty="0">
                <a:solidFill>
                  <a:srgbClr val="555555"/>
                </a:solidFill>
                <a:latin typeface="Arial" charset="0"/>
              </a:rPr>
              <a:t> </a:t>
            </a:r>
            <a:r>
              <a:rPr lang="en-US" sz="2000" dirty="0" err="1">
                <a:solidFill>
                  <a:srgbClr val="555555"/>
                </a:solidFill>
                <a:latin typeface="Arial" charset="0"/>
              </a:rPr>
              <a:t>đó</a:t>
            </a:r>
            <a:r>
              <a:rPr lang="en-US" sz="2000" dirty="0">
                <a:solidFill>
                  <a:srgbClr val="555555"/>
                </a:solidFill>
                <a:latin typeface="Arial" charset="0"/>
              </a:rPr>
              <a:t> </a:t>
            </a:r>
            <a:r>
              <a:rPr lang="en-US" sz="2000" dirty="0" err="1">
                <a:solidFill>
                  <a:srgbClr val="555555"/>
                </a:solidFill>
                <a:latin typeface="Arial" charset="0"/>
              </a:rPr>
              <a:t>thiết</a:t>
            </a:r>
            <a:r>
              <a:rPr lang="en-US" sz="2000" dirty="0">
                <a:solidFill>
                  <a:srgbClr val="555555"/>
                </a:solidFill>
                <a:latin typeface="Arial" charset="0"/>
              </a:rPr>
              <a:t> </a:t>
            </a:r>
            <a:r>
              <a:rPr lang="en-US" sz="2000" dirty="0" err="1">
                <a:solidFill>
                  <a:srgbClr val="555555"/>
                </a:solidFill>
                <a:latin typeface="Arial" charset="0"/>
              </a:rPr>
              <a:t>lập</a:t>
            </a:r>
            <a:r>
              <a:rPr lang="en-US" sz="2000" dirty="0">
                <a:solidFill>
                  <a:srgbClr val="555555"/>
                </a:solidFill>
                <a:latin typeface="Arial" charset="0"/>
              </a:rPr>
              <a:t> </a:t>
            </a:r>
            <a:r>
              <a:rPr lang="en-US" sz="2000" dirty="0" err="1">
                <a:solidFill>
                  <a:srgbClr val="555555"/>
                </a:solidFill>
                <a:latin typeface="Arial" charset="0"/>
              </a:rPr>
              <a:t>các</a:t>
            </a:r>
            <a:r>
              <a:rPr lang="en-US" sz="2000" dirty="0">
                <a:solidFill>
                  <a:srgbClr val="555555"/>
                </a:solidFill>
                <a:latin typeface="Arial" charset="0"/>
              </a:rPr>
              <a:t> </a:t>
            </a:r>
            <a:r>
              <a:rPr lang="en-US" sz="2000" dirty="0" err="1">
                <a:solidFill>
                  <a:srgbClr val="555555"/>
                </a:solidFill>
                <a:latin typeface="Arial" charset="0"/>
              </a:rPr>
              <a:t>thuộc</a:t>
            </a:r>
            <a:r>
              <a:rPr lang="en-US" sz="2000" dirty="0">
                <a:solidFill>
                  <a:srgbClr val="555555"/>
                </a:solidFill>
                <a:latin typeface="Arial" charset="0"/>
              </a:rPr>
              <a:t> </a:t>
            </a:r>
            <a:r>
              <a:rPr lang="en-US" sz="2000" dirty="0" err="1">
                <a:solidFill>
                  <a:srgbClr val="555555"/>
                </a:solidFill>
                <a:latin typeface="Arial" charset="0"/>
              </a:rPr>
              <a:t>tính</a:t>
            </a:r>
            <a:r>
              <a:rPr lang="en-US" sz="2000" dirty="0">
                <a:solidFill>
                  <a:srgbClr val="555555"/>
                </a:solidFill>
                <a:latin typeface="Arial" charset="0"/>
              </a:rPr>
              <a:t> </a:t>
            </a:r>
            <a:r>
              <a:rPr lang="en-US" sz="2000" dirty="0" err="1">
                <a:solidFill>
                  <a:srgbClr val="555555"/>
                </a:solidFill>
                <a:latin typeface="Arial" charset="0"/>
              </a:rPr>
              <a:t>cũng</a:t>
            </a:r>
            <a:r>
              <a:rPr lang="en-US" sz="2000" dirty="0">
                <a:solidFill>
                  <a:srgbClr val="555555"/>
                </a:solidFill>
                <a:latin typeface="Arial" charset="0"/>
              </a:rPr>
              <a:t> </a:t>
            </a:r>
            <a:r>
              <a:rPr lang="en-US" sz="2000" dirty="0" err="1">
                <a:solidFill>
                  <a:srgbClr val="555555"/>
                </a:solidFill>
                <a:latin typeface="Arial" charset="0"/>
              </a:rPr>
              <a:t>như</a:t>
            </a:r>
            <a:r>
              <a:rPr lang="en-US" sz="2000" dirty="0">
                <a:solidFill>
                  <a:srgbClr val="555555"/>
                </a:solidFill>
                <a:latin typeface="Arial" charset="0"/>
              </a:rPr>
              <a:t> </a:t>
            </a:r>
            <a:r>
              <a:rPr lang="en-US" sz="2000" dirty="0" err="1">
                <a:solidFill>
                  <a:srgbClr val="555555"/>
                </a:solidFill>
                <a:latin typeface="Arial" charset="0"/>
              </a:rPr>
              <a:t>định</a:t>
            </a:r>
            <a:r>
              <a:rPr lang="en-US" sz="2000" dirty="0">
                <a:solidFill>
                  <a:srgbClr val="555555"/>
                </a:solidFill>
                <a:latin typeface="Arial" charset="0"/>
              </a:rPr>
              <a:t> </a:t>
            </a:r>
            <a:r>
              <a:rPr lang="en-US" sz="2000" dirty="0" err="1">
                <a:solidFill>
                  <a:srgbClr val="555555"/>
                </a:solidFill>
                <a:latin typeface="Arial" charset="0"/>
              </a:rPr>
              <a:t>dạng</a:t>
            </a:r>
            <a:r>
              <a:rPr lang="en-US" sz="2000" dirty="0">
                <a:solidFill>
                  <a:srgbClr val="555555"/>
                </a:solidFill>
                <a:latin typeface="Arial" charset="0"/>
              </a:rPr>
              <a:t> </a:t>
            </a:r>
            <a:r>
              <a:rPr lang="en-US" sz="2000" dirty="0" err="1">
                <a:solidFill>
                  <a:srgbClr val="555555"/>
                </a:solidFill>
                <a:latin typeface="Arial" charset="0"/>
              </a:rPr>
              <a:t>ở</a:t>
            </a:r>
            <a:r>
              <a:rPr lang="en-US" sz="2000" dirty="0">
                <a:solidFill>
                  <a:srgbClr val="555555"/>
                </a:solidFill>
                <a:latin typeface="Arial" charset="0"/>
              </a:rPr>
              <a:t> </a:t>
            </a:r>
            <a:r>
              <a:rPr lang="en-US" sz="2000" dirty="0" err="1">
                <a:solidFill>
                  <a:srgbClr val="555555"/>
                </a:solidFill>
                <a:latin typeface="Arial" charset="0"/>
              </a:rPr>
              <a:t>phần</a:t>
            </a:r>
            <a:r>
              <a:rPr lang="en-US" sz="2000" dirty="0">
                <a:solidFill>
                  <a:srgbClr val="555555"/>
                </a:solidFill>
                <a:latin typeface="Arial" charset="0"/>
              </a:rPr>
              <a:t> Inspector.</a:t>
            </a:r>
          </a:p>
          <a:p>
            <a:pPr>
              <a:buFont typeface="Arial" charset="0"/>
              <a:buChar char="•"/>
            </a:pPr>
            <a:r>
              <a:rPr lang="en-US" sz="2000" b="1" dirty="0">
                <a:solidFill>
                  <a:srgbClr val="333333"/>
                </a:solidFill>
                <a:latin typeface="Arial" charset="0"/>
              </a:rPr>
              <a:t> Library</a:t>
            </a:r>
            <a:endParaRPr lang="en-US" sz="2000" dirty="0">
              <a:solidFill>
                <a:srgbClr val="333333"/>
              </a:solidFill>
              <a:latin typeface="Arial" charset="0"/>
            </a:endParaRPr>
          </a:p>
          <a:p>
            <a:pPr>
              <a:buFont typeface="Arial" charset="0"/>
              <a:buChar char="•"/>
            </a:pPr>
            <a:r>
              <a:rPr lang="en-US" sz="2000" dirty="0" err="1">
                <a:solidFill>
                  <a:srgbClr val="555555"/>
                </a:solidFill>
                <a:latin typeface="Arial" charset="0"/>
              </a:rPr>
              <a:t>Thư</a:t>
            </a:r>
            <a:r>
              <a:rPr lang="en-US" sz="2000" dirty="0">
                <a:solidFill>
                  <a:srgbClr val="555555"/>
                </a:solidFill>
                <a:latin typeface="Arial" charset="0"/>
              </a:rPr>
              <a:t> </a:t>
            </a:r>
            <a:r>
              <a:rPr lang="en-US" sz="2000" dirty="0" err="1">
                <a:solidFill>
                  <a:srgbClr val="555555"/>
                </a:solidFill>
                <a:latin typeface="Arial" charset="0"/>
              </a:rPr>
              <a:t>viện</a:t>
            </a:r>
            <a:r>
              <a:rPr lang="en-US" sz="2000" dirty="0">
                <a:solidFill>
                  <a:srgbClr val="555555"/>
                </a:solidFill>
                <a:latin typeface="Arial" charset="0"/>
              </a:rPr>
              <a:t> </a:t>
            </a:r>
            <a:r>
              <a:rPr lang="en-US" sz="2000" dirty="0" err="1">
                <a:solidFill>
                  <a:srgbClr val="555555"/>
                </a:solidFill>
                <a:latin typeface="Arial" charset="0"/>
              </a:rPr>
              <a:t>hiển</a:t>
            </a:r>
            <a:r>
              <a:rPr lang="en-US" sz="2000" dirty="0">
                <a:solidFill>
                  <a:srgbClr val="555555"/>
                </a:solidFill>
                <a:latin typeface="Arial" charset="0"/>
              </a:rPr>
              <a:t> </a:t>
            </a:r>
            <a:r>
              <a:rPr lang="en-US" sz="2000" dirty="0" err="1">
                <a:solidFill>
                  <a:srgbClr val="555555"/>
                </a:solidFill>
                <a:latin typeface="Arial" charset="0"/>
              </a:rPr>
              <a:t>thị</a:t>
            </a:r>
            <a:r>
              <a:rPr lang="en-US" sz="2000" dirty="0">
                <a:solidFill>
                  <a:srgbClr val="555555"/>
                </a:solidFill>
                <a:latin typeface="Arial" charset="0"/>
              </a:rPr>
              <a:t> </a:t>
            </a:r>
            <a:r>
              <a:rPr lang="en-US" sz="2000" dirty="0" err="1">
                <a:solidFill>
                  <a:srgbClr val="555555"/>
                </a:solidFill>
                <a:latin typeface="Arial" charset="0"/>
              </a:rPr>
              <a:t>các</a:t>
            </a:r>
            <a:r>
              <a:rPr lang="en-US" sz="2000" dirty="0">
                <a:solidFill>
                  <a:srgbClr val="555555"/>
                </a:solidFill>
                <a:latin typeface="Arial" charset="0"/>
              </a:rPr>
              <a:t> </a:t>
            </a:r>
            <a:r>
              <a:rPr lang="en-US" sz="2000" dirty="0" err="1">
                <a:solidFill>
                  <a:srgbClr val="555555"/>
                </a:solidFill>
                <a:latin typeface="Arial" charset="0"/>
              </a:rPr>
              <a:t>đối</a:t>
            </a:r>
            <a:r>
              <a:rPr lang="en-US" sz="2000" dirty="0">
                <a:solidFill>
                  <a:srgbClr val="555555"/>
                </a:solidFill>
                <a:latin typeface="Arial" charset="0"/>
              </a:rPr>
              <a:t> </a:t>
            </a:r>
            <a:r>
              <a:rPr lang="en-US" sz="2000" dirty="0" err="1">
                <a:solidFill>
                  <a:srgbClr val="555555"/>
                </a:solidFill>
                <a:latin typeface="Arial" charset="0"/>
              </a:rPr>
              <a:t>tượng</a:t>
            </a:r>
            <a:r>
              <a:rPr lang="en-US" sz="2000" dirty="0">
                <a:solidFill>
                  <a:srgbClr val="555555"/>
                </a:solidFill>
                <a:latin typeface="Arial" charset="0"/>
              </a:rPr>
              <a:t> </a:t>
            </a:r>
            <a:r>
              <a:rPr lang="en-US" sz="2000" dirty="0" err="1">
                <a:solidFill>
                  <a:srgbClr val="555555"/>
                </a:solidFill>
                <a:latin typeface="Arial" charset="0"/>
              </a:rPr>
              <a:t>như</a:t>
            </a:r>
            <a:r>
              <a:rPr lang="en-US" sz="2000" dirty="0">
                <a:solidFill>
                  <a:srgbClr val="555555"/>
                </a:solidFill>
                <a:latin typeface="Arial" charset="0"/>
              </a:rPr>
              <a:t> buttons, labels, </a:t>
            </a:r>
            <a:r>
              <a:rPr lang="en-US" sz="2000" dirty="0" err="1">
                <a:solidFill>
                  <a:srgbClr val="555555"/>
                </a:solidFill>
                <a:latin typeface="Arial" charset="0"/>
              </a:rPr>
              <a:t>và</a:t>
            </a:r>
            <a:r>
              <a:rPr lang="en-US" sz="2000" dirty="0">
                <a:solidFill>
                  <a:srgbClr val="555555"/>
                </a:solidFill>
                <a:latin typeface="Arial" charset="0"/>
              </a:rPr>
              <a:t> </a:t>
            </a:r>
            <a:r>
              <a:rPr lang="en-US" sz="2000" dirty="0" err="1">
                <a:solidFill>
                  <a:srgbClr val="555555"/>
                </a:solidFill>
                <a:latin typeface="Arial" charset="0"/>
              </a:rPr>
              <a:t>textfields</a:t>
            </a:r>
            <a:r>
              <a:rPr lang="en-US" sz="2000" dirty="0">
                <a:solidFill>
                  <a:srgbClr val="555555"/>
                </a:solidFill>
                <a:latin typeface="Arial" charset="0"/>
              </a:rPr>
              <a:t> </a:t>
            </a:r>
            <a:r>
              <a:rPr lang="en-US" sz="2000" dirty="0" err="1">
                <a:solidFill>
                  <a:srgbClr val="555555"/>
                </a:solidFill>
                <a:latin typeface="Arial" charset="0"/>
              </a:rPr>
              <a:t>có</a:t>
            </a:r>
            <a:r>
              <a:rPr lang="en-US" sz="2000" dirty="0">
                <a:solidFill>
                  <a:srgbClr val="555555"/>
                </a:solidFill>
                <a:latin typeface="Arial" charset="0"/>
              </a:rPr>
              <a:t> </a:t>
            </a:r>
            <a:r>
              <a:rPr lang="en-US" sz="2000" dirty="0" err="1">
                <a:solidFill>
                  <a:srgbClr val="555555"/>
                </a:solidFill>
                <a:latin typeface="Arial" charset="0"/>
              </a:rPr>
              <a:t>sẵn</a:t>
            </a:r>
            <a:r>
              <a:rPr lang="en-US" sz="2000" dirty="0">
                <a:solidFill>
                  <a:srgbClr val="555555"/>
                </a:solidFill>
                <a:latin typeface="Arial" charset="0"/>
              </a:rPr>
              <a:t> </a:t>
            </a:r>
            <a:r>
              <a:rPr lang="en-US" sz="2000" dirty="0" err="1">
                <a:solidFill>
                  <a:srgbClr val="555555"/>
                </a:solidFill>
                <a:latin typeface="Arial" charset="0"/>
              </a:rPr>
              <a:t>để</a:t>
            </a:r>
            <a:r>
              <a:rPr lang="en-US" sz="2000" dirty="0">
                <a:solidFill>
                  <a:srgbClr val="555555"/>
                </a:solidFill>
                <a:latin typeface="Arial" charset="0"/>
              </a:rPr>
              <a:t> </a:t>
            </a:r>
            <a:r>
              <a:rPr lang="en-US" sz="2000" dirty="0" err="1">
                <a:solidFill>
                  <a:srgbClr val="555555"/>
                </a:solidFill>
                <a:latin typeface="Arial" charset="0"/>
              </a:rPr>
              <a:t>sử</a:t>
            </a:r>
            <a:r>
              <a:rPr lang="en-US" sz="2000" dirty="0">
                <a:solidFill>
                  <a:srgbClr val="555555"/>
                </a:solidFill>
                <a:latin typeface="Arial" charset="0"/>
              </a:rPr>
              <a:t> </a:t>
            </a:r>
            <a:r>
              <a:rPr lang="en-US" sz="2000" dirty="0" err="1">
                <a:solidFill>
                  <a:srgbClr val="555555"/>
                </a:solidFill>
                <a:latin typeface="Arial" charset="0"/>
              </a:rPr>
              <a:t>dụng</a:t>
            </a:r>
            <a:r>
              <a:rPr lang="en-US" sz="2000" dirty="0">
                <a:solidFill>
                  <a:srgbClr val="555555"/>
                </a:solidFill>
                <a:latin typeface="Arial" charset="0"/>
              </a:rPr>
              <a:t> </a:t>
            </a:r>
            <a:r>
              <a:rPr lang="en-US" sz="2000" dirty="0" err="1">
                <a:solidFill>
                  <a:srgbClr val="555555"/>
                </a:solidFill>
                <a:latin typeface="Arial" charset="0"/>
              </a:rPr>
              <a:t>trong</a:t>
            </a:r>
            <a:r>
              <a:rPr lang="en-US" sz="2000" dirty="0">
                <a:solidFill>
                  <a:srgbClr val="555555"/>
                </a:solidFill>
                <a:latin typeface="Arial" charset="0"/>
              </a:rPr>
              <a:t> view </a:t>
            </a:r>
            <a:r>
              <a:rPr lang="en-US" sz="2000" dirty="0" err="1">
                <a:solidFill>
                  <a:srgbClr val="555555"/>
                </a:solidFill>
                <a:latin typeface="Arial" charset="0"/>
              </a:rPr>
              <a:t>của</a:t>
            </a:r>
            <a:r>
              <a:rPr lang="en-US" sz="2000" dirty="0">
                <a:solidFill>
                  <a:srgbClr val="555555"/>
                </a:solidFill>
                <a:latin typeface="Arial" charset="0"/>
              </a:rPr>
              <a:t> </a:t>
            </a:r>
            <a:r>
              <a:rPr lang="en-US" sz="2000" dirty="0" err="1">
                <a:solidFill>
                  <a:srgbClr val="555555"/>
                </a:solidFill>
                <a:latin typeface="Arial" charset="0"/>
              </a:rPr>
              <a:t>bạn</a:t>
            </a:r>
            <a:r>
              <a:rPr lang="en-US" sz="2000" dirty="0">
                <a:solidFill>
                  <a:srgbClr val="555555"/>
                </a:solidFill>
                <a:latin typeface="Arial" charset="0"/>
              </a:rPr>
              <a:t>. </a:t>
            </a:r>
            <a:r>
              <a:rPr lang="en-US" sz="2000" dirty="0" err="1">
                <a:solidFill>
                  <a:srgbClr val="555555"/>
                </a:solidFill>
                <a:latin typeface="Arial" charset="0"/>
              </a:rPr>
              <a:t>Các</a:t>
            </a:r>
            <a:r>
              <a:rPr lang="en-US" sz="2000" dirty="0">
                <a:solidFill>
                  <a:srgbClr val="555555"/>
                </a:solidFill>
                <a:latin typeface="Arial" charset="0"/>
              </a:rPr>
              <a:t> </a:t>
            </a:r>
            <a:r>
              <a:rPr lang="en-US" sz="2000" dirty="0" err="1">
                <a:solidFill>
                  <a:srgbClr val="555555"/>
                </a:solidFill>
                <a:latin typeface="Arial" charset="0"/>
              </a:rPr>
              <a:t>đối</a:t>
            </a:r>
            <a:r>
              <a:rPr lang="en-US" sz="2000" dirty="0">
                <a:solidFill>
                  <a:srgbClr val="555555"/>
                </a:solidFill>
                <a:latin typeface="Arial" charset="0"/>
              </a:rPr>
              <a:t> </a:t>
            </a:r>
            <a:r>
              <a:rPr lang="en-US" sz="2000" dirty="0" err="1">
                <a:solidFill>
                  <a:srgbClr val="555555"/>
                </a:solidFill>
                <a:latin typeface="Arial" charset="0"/>
              </a:rPr>
              <a:t>tượng</a:t>
            </a:r>
            <a:r>
              <a:rPr lang="en-US" sz="2000" dirty="0">
                <a:solidFill>
                  <a:srgbClr val="555555"/>
                </a:solidFill>
                <a:latin typeface="Arial" charset="0"/>
              </a:rPr>
              <a:t> </a:t>
            </a:r>
            <a:r>
              <a:rPr lang="en-US" sz="2000" dirty="0" err="1">
                <a:solidFill>
                  <a:srgbClr val="555555"/>
                </a:solidFill>
                <a:latin typeface="Arial" charset="0"/>
              </a:rPr>
              <a:t>có</a:t>
            </a:r>
            <a:r>
              <a:rPr lang="en-US" sz="2000" dirty="0">
                <a:solidFill>
                  <a:srgbClr val="555555"/>
                </a:solidFill>
                <a:latin typeface="Arial" charset="0"/>
              </a:rPr>
              <a:t> </a:t>
            </a:r>
            <a:r>
              <a:rPr lang="en-US" sz="2000" dirty="0" err="1">
                <a:solidFill>
                  <a:srgbClr val="555555"/>
                </a:solidFill>
                <a:latin typeface="Arial" charset="0"/>
              </a:rPr>
              <a:t>thể</a:t>
            </a:r>
            <a:r>
              <a:rPr lang="en-US" sz="2000" dirty="0">
                <a:solidFill>
                  <a:srgbClr val="555555"/>
                </a:solidFill>
                <a:latin typeface="Arial" charset="0"/>
              </a:rPr>
              <a:t> </a:t>
            </a:r>
            <a:r>
              <a:rPr lang="en-US" sz="2000" dirty="0" err="1">
                <a:solidFill>
                  <a:srgbClr val="555555"/>
                </a:solidFill>
                <a:latin typeface="Arial" charset="0"/>
              </a:rPr>
              <a:t>được</a:t>
            </a:r>
            <a:r>
              <a:rPr lang="en-US" sz="2000" dirty="0">
                <a:solidFill>
                  <a:srgbClr val="555555"/>
                </a:solidFill>
                <a:latin typeface="Arial" charset="0"/>
              </a:rPr>
              <a:t> </a:t>
            </a:r>
            <a:r>
              <a:rPr lang="en-US" sz="2000" dirty="0" err="1">
                <a:solidFill>
                  <a:srgbClr val="555555"/>
                </a:solidFill>
                <a:latin typeface="Arial" charset="0"/>
              </a:rPr>
              <a:t>tạo</a:t>
            </a:r>
            <a:r>
              <a:rPr lang="en-US" sz="2000" dirty="0">
                <a:solidFill>
                  <a:srgbClr val="555555"/>
                </a:solidFill>
                <a:latin typeface="Arial" charset="0"/>
              </a:rPr>
              <a:t> </a:t>
            </a:r>
            <a:r>
              <a:rPr lang="en-US" sz="2000" dirty="0" err="1">
                <a:solidFill>
                  <a:srgbClr val="555555"/>
                </a:solidFill>
                <a:latin typeface="Arial" charset="0"/>
              </a:rPr>
              <a:t>ra</a:t>
            </a:r>
            <a:r>
              <a:rPr lang="en-US" sz="2000" dirty="0">
                <a:solidFill>
                  <a:srgbClr val="555555"/>
                </a:solidFill>
                <a:latin typeface="Arial" charset="0"/>
              </a:rPr>
              <a:t> </a:t>
            </a:r>
            <a:r>
              <a:rPr lang="en-US" sz="2000" dirty="0" err="1">
                <a:solidFill>
                  <a:srgbClr val="555555"/>
                </a:solidFill>
                <a:latin typeface="Arial" charset="0"/>
              </a:rPr>
              <a:t>trong</a:t>
            </a:r>
            <a:r>
              <a:rPr lang="en-US" sz="2000" dirty="0">
                <a:solidFill>
                  <a:srgbClr val="555555"/>
                </a:solidFill>
                <a:latin typeface="Arial" charset="0"/>
              </a:rPr>
              <a:t> canvas </a:t>
            </a:r>
            <a:r>
              <a:rPr lang="en-US" sz="2000" dirty="0" err="1">
                <a:solidFill>
                  <a:srgbClr val="555555"/>
                </a:solidFill>
                <a:latin typeface="Arial" charset="0"/>
              </a:rPr>
              <a:t>của</a:t>
            </a:r>
            <a:r>
              <a:rPr lang="en-US" sz="2000" dirty="0">
                <a:solidFill>
                  <a:srgbClr val="555555"/>
                </a:solidFill>
                <a:latin typeface="Arial" charset="0"/>
              </a:rPr>
              <a:t> </a:t>
            </a:r>
            <a:r>
              <a:rPr lang="en-US" sz="2000" dirty="0" err="1">
                <a:solidFill>
                  <a:srgbClr val="555555"/>
                </a:solidFill>
                <a:latin typeface="Arial" charset="0"/>
              </a:rPr>
              <a:t>bạn</a:t>
            </a:r>
            <a:r>
              <a:rPr lang="en-US" sz="2000" dirty="0">
                <a:solidFill>
                  <a:srgbClr val="555555"/>
                </a:solidFill>
                <a:latin typeface="Arial" charset="0"/>
              </a:rPr>
              <a:t> </a:t>
            </a:r>
            <a:r>
              <a:rPr lang="en-US" sz="2000" dirty="0" err="1">
                <a:solidFill>
                  <a:srgbClr val="555555"/>
                </a:solidFill>
                <a:latin typeface="Arial" charset="0"/>
              </a:rPr>
              <a:t>chỉ</a:t>
            </a:r>
            <a:r>
              <a:rPr lang="en-US" sz="2000" dirty="0">
                <a:solidFill>
                  <a:srgbClr val="555555"/>
                </a:solidFill>
                <a:latin typeface="Arial" charset="0"/>
              </a:rPr>
              <a:t> </a:t>
            </a:r>
            <a:r>
              <a:rPr lang="en-US" sz="2000" dirty="0" err="1">
                <a:solidFill>
                  <a:srgbClr val="555555"/>
                </a:solidFill>
                <a:latin typeface="Arial" charset="0"/>
              </a:rPr>
              <a:t>đơn</a:t>
            </a:r>
            <a:r>
              <a:rPr lang="en-US" sz="2000" dirty="0">
                <a:solidFill>
                  <a:srgbClr val="555555"/>
                </a:solidFill>
                <a:latin typeface="Arial" charset="0"/>
              </a:rPr>
              <a:t> </a:t>
            </a:r>
            <a:r>
              <a:rPr lang="en-US" sz="2000" dirty="0" err="1">
                <a:solidFill>
                  <a:srgbClr val="555555"/>
                </a:solidFill>
                <a:latin typeface="Arial" charset="0"/>
              </a:rPr>
              <a:t>giản</a:t>
            </a:r>
            <a:r>
              <a:rPr lang="en-US" sz="2000" dirty="0">
                <a:solidFill>
                  <a:srgbClr val="555555"/>
                </a:solidFill>
                <a:latin typeface="Arial" charset="0"/>
              </a:rPr>
              <a:t> </a:t>
            </a:r>
            <a:r>
              <a:rPr lang="en-US" sz="2000" dirty="0" err="1">
                <a:solidFill>
                  <a:srgbClr val="555555"/>
                </a:solidFill>
                <a:latin typeface="Arial" charset="0"/>
              </a:rPr>
              <a:t>bằng</a:t>
            </a:r>
            <a:r>
              <a:rPr lang="en-US" sz="2000" dirty="0">
                <a:solidFill>
                  <a:srgbClr val="555555"/>
                </a:solidFill>
                <a:latin typeface="Arial" charset="0"/>
              </a:rPr>
              <a:t> </a:t>
            </a:r>
            <a:r>
              <a:rPr lang="en-US" sz="2000" dirty="0" err="1">
                <a:solidFill>
                  <a:srgbClr val="555555"/>
                </a:solidFill>
                <a:latin typeface="Arial" charset="0"/>
              </a:rPr>
              <a:t>cách</a:t>
            </a:r>
            <a:r>
              <a:rPr lang="en-US" sz="2000" dirty="0">
                <a:solidFill>
                  <a:srgbClr val="555555"/>
                </a:solidFill>
                <a:latin typeface="Arial" charset="0"/>
              </a:rPr>
              <a:t> </a:t>
            </a:r>
            <a:r>
              <a:rPr lang="en-US" sz="2000" dirty="0" err="1">
                <a:solidFill>
                  <a:srgbClr val="555555"/>
                </a:solidFill>
                <a:latin typeface="Arial" charset="0"/>
              </a:rPr>
              <a:t>kéo</a:t>
            </a:r>
            <a:r>
              <a:rPr lang="en-US" sz="2000" dirty="0">
                <a:solidFill>
                  <a:srgbClr val="555555"/>
                </a:solidFill>
                <a:latin typeface="Arial" charset="0"/>
              </a:rPr>
              <a:t> </a:t>
            </a:r>
            <a:r>
              <a:rPr lang="en-US" sz="2000" dirty="0" err="1">
                <a:solidFill>
                  <a:srgbClr val="555555"/>
                </a:solidFill>
                <a:latin typeface="Arial" charset="0"/>
              </a:rPr>
              <a:t>chúng</a:t>
            </a:r>
            <a:r>
              <a:rPr lang="en-US" sz="2000" dirty="0">
                <a:solidFill>
                  <a:srgbClr val="555555"/>
                </a:solidFill>
                <a:latin typeface="Arial" charset="0"/>
              </a:rPr>
              <a:t> </a:t>
            </a:r>
            <a:r>
              <a:rPr lang="en-US" sz="2000" dirty="0" err="1">
                <a:solidFill>
                  <a:srgbClr val="555555"/>
                </a:solidFill>
                <a:latin typeface="Arial" charset="0"/>
              </a:rPr>
              <a:t>vào</a:t>
            </a:r>
            <a:r>
              <a:rPr lang="en-US" sz="2000" dirty="0">
                <a:solidFill>
                  <a:srgbClr val="555555"/>
                </a:solidFill>
                <a:latin typeface="Arial" charset="0"/>
              </a:rPr>
              <a:t> </a:t>
            </a:r>
            <a:r>
              <a:rPr lang="en-US" sz="2000" dirty="0" err="1">
                <a:solidFill>
                  <a:srgbClr val="555555"/>
                </a:solidFill>
                <a:latin typeface="Arial" charset="0"/>
              </a:rPr>
              <a:t>các</a:t>
            </a:r>
            <a:r>
              <a:rPr lang="en-US" sz="2000" dirty="0">
                <a:solidFill>
                  <a:srgbClr val="555555"/>
                </a:solidFill>
                <a:latin typeface="Arial" charset="0"/>
              </a:rPr>
              <a:t> view instance. </a:t>
            </a:r>
            <a:r>
              <a:rPr lang="en-US" sz="2000" dirty="0" err="1">
                <a:solidFill>
                  <a:srgbClr val="555555"/>
                </a:solidFill>
                <a:latin typeface="Arial" charset="0"/>
              </a:rPr>
              <a:t>Để</a:t>
            </a:r>
            <a:r>
              <a:rPr lang="en-US" sz="2000" dirty="0">
                <a:solidFill>
                  <a:srgbClr val="555555"/>
                </a:solidFill>
                <a:latin typeface="Arial" charset="0"/>
              </a:rPr>
              <a:t> </a:t>
            </a:r>
            <a:r>
              <a:rPr lang="en-US" sz="2000" dirty="0" err="1">
                <a:solidFill>
                  <a:srgbClr val="555555"/>
                </a:solidFill>
                <a:latin typeface="Arial" charset="0"/>
              </a:rPr>
              <a:t>mở</a:t>
            </a:r>
            <a:r>
              <a:rPr lang="en-US" sz="2000" dirty="0">
                <a:solidFill>
                  <a:srgbClr val="555555"/>
                </a:solidFill>
                <a:latin typeface="Arial" charset="0"/>
              </a:rPr>
              <a:t> </a:t>
            </a:r>
            <a:r>
              <a:rPr lang="en-US" sz="2000" dirty="0" err="1">
                <a:solidFill>
                  <a:srgbClr val="555555"/>
                </a:solidFill>
                <a:latin typeface="Arial" charset="0"/>
              </a:rPr>
              <a:t>thư</a:t>
            </a:r>
            <a:r>
              <a:rPr lang="en-US" sz="2000" dirty="0">
                <a:solidFill>
                  <a:srgbClr val="555555"/>
                </a:solidFill>
                <a:latin typeface="Arial" charset="0"/>
              </a:rPr>
              <a:t> </a:t>
            </a:r>
            <a:r>
              <a:rPr lang="en-US" sz="2000" dirty="0" err="1">
                <a:solidFill>
                  <a:srgbClr val="555555"/>
                </a:solidFill>
                <a:latin typeface="Arial" charset="0"/>
              </a:rPr>
              <a:t>viện</a:t>
            </a:r>
            <a:r>
              <a:rPr lang="en-US" sz="2000" dirty="0">
                <a:solidFill>
                  <a:srgbClr val="555555"/>
                </a:solidFill>
                <a:latin typeface="Arial" charset="0"/>
              </a:rPr>
              <a:t>, </a:t>
            </a:r>
            <a:r>
              <a:rPr lang="en-US" sz="2000" dirty="0" err="1">
                <a:solidFill>
                  <a:srgbClr val="555555"/>
                </a:solidFill>
                <a:latin typeface="Arial" charset="0"/>
              </a:rPr>
              <a:t>chọn</a:t>
            </a:r>
            <a:r>
              <a:rPr lang="en-US" sz="2000" dirty="0">
                <a:solidFill>
                  <a:srgbClr val="555555"/>
                </a:solidFill>
                <a:latin typeface="Arial" charset="0"/>
              </a:rPr>
              <a:t> </a:t>
            </a:r>
            <a:r>
              <a:rPr lang="en-US" sz="2000" b="1" dirty="0">
                <a:solidFill>
                  <a:srgbClr val="555555"/>
                </a:solidFill>
                <a:latin typeface="Arial" charset="0"/>
              </a:rPr>
              <a:t>Tools&gt; </a:t>
            </a:r>
            <a:r>
              <a:rPr lang="en-US" sz="2000" b="1" dirty="0" err="1">
                <a:solidFill>
                  <a:srgbClr val="555555"/>
                </a:solidFill>
                <a:latin typeface="Arial" charset="0"/>
              </a:rPr>
              <a:t>Libary</a:t>
            </a:r>
            <a:r>
              <a:rPr lang="en-US" sz="2000" dirty="0">
                <a:solidFill>
                  <a:srgbClr val="555555"/>
                </a:solidFill>
                <a:latin typeface="Arial" charset="0"/>
              </a:rPr>
              <a:t> </a:t>
            </a:r>
            <a:r>
              <a:rPr lang="en-US" sz="2000" dirty="0" err="1">
                <a:solidFill>
                  <a:srgbClr val="555555"/>
                </a:solidFill>
                <a:latin typeface="Arial" charset="0"/>
              </a:rPr>
              <a:t>từ</a:t>
            </a:r>
            <a:r>
              <a:rPr lang="en-US" sz="2000" dirty="0">
                <a:solidFill>
                  <a:srgbClr val="555555"/>
                </a:solidFill>
                <a:latin typeface="Arial" charset="0"/>
              </a:rPr>
              <a:t> </a:t>
            </a:r>
            <a:r>
              <a:rPr lang="en-US" sz="2000" dirty="0" err="1">
                <a:solidFill>
                  <a:srgbClr val="555555"/>
                </a:solidFill>
                <a:latin typeface="Arial" charset="0"/>
              </a:rPr>
              <a:t>thanh</a:t>
            </a:r>
            <a:r>
              <a:rPr lang="en-US" sz="2000" dirty="0">
                <a:solidFill>
                  <a:srgbClr val="555555"/>
                </a:solidFill>
                <a:latin typeface="Arial" charset="0"/>
              </a:rPr>
              <a:t> menu.</a:t>
            </a:r>
          </a:p>
          <a:p>
            <a:pPr>
              <a:buFont typeface="Arial" charset="0"/>
              <a:buChar char="•"/>
            </a:pPr>
            <a:r>
              <a:rPr lang="en-US" sz="2000" b="1" dirty="0">
                <a:solidFill>
                  <a:srgbClr val="333333"/>
                </a:solidFill>
                <a:latin typeface="Arial" charset="0"/>
              </a:rPr>
              <a:t>Inspector</a:t>
            </a:r>
            <a:endParaRPr lang="en-US" sz="2000" dirty="0">
              <a:solidFill>
                <a:srgbClr val="333333"/>
              </a:solidFill>
              <a:latin typeface="Arial" charset="0"/>
            </a:endParaRPr>
          </a:p>
          <a:p>
            <a:pPr>
              <a:buFont typeface="Arial" charset="0"/>
              <a:buChar char="•"/>
            </a:pPr>
            <a:r>
              <a:rPr lang="en-US" sz="2000" dirty="0">
                <a:solidFill>
                  <a:srgbClr val="555555"/>
                </a:solidFill>
                <a:latin typeface="Arial" charset="0"/>
              </a:rPr>
              <a:t>Inspector </a:t>
            </a:r>
            <a:r>
              <a:rPr lang="en-US" sz="2000" dirty="0" err="1">
                <a:solidFill>
                  <a:srgbClr val="555555"/>
                </a:solidFill>
                <a:latin typeface="Arial" charset="0"/>
              </a:rPr>
              <a:t>cung</a:t>
            </a:r>
            <a:r>
              <a:rPr lang="en-US" sz="2000" dirty="0">
                <a:solidFill>
                  <a:srgbClr val="555555"/>
                </a:solidFill>
                <a:latin typeface="Arial" charset="0"/>
              </a:rPr>
              <a:t> </a:t>
            </a:r>
            <a:r>
              <a:rPr lang="en-US" sz="2000" dirty="0" err="1">
                <a:solidFill>
                  <a:srgbClr val="555555"/>
                </a:solidFill>
                <a:latin typeface="Arial" charset="0"/>
              </a:rPr>
              <a:t>cấp</a:t>
            </a:r>
            <a:r>
              <a:rPr lang="en-US" sz="2000" dirty="0">
                <a:solidFill>
                  <a:srgbClr val="555555"/>
                </a:solidFill>
                <a:latin typeface="Arial" charset="0"/>
              </a:rPr>
              <a:t> </a:t>
            </a:r>
            <a:r>
              <a:rPr lang="en-US" sz="2000" dirty="0" err="1">
                <a:solidFill>
                  <a:srgbClr val="555555"/>
                </a:solidFill>
                <a:latin typeface="Arial" charset="0"/>
              </a:rPr>
              <a:t>một</a:t>
            </a:r>
            <a:r>
              <a:rPr lang="en-US" sz="2000" dirty="0">
                <a:solidFill>
                  <a:srgbClr val="555555"/>
                </a:solidFill>
                <a:latin typeface="Arial" charset="0"/>
              </a:rPr>
              <a:t> </a:t>
            </a:r>
            <a:r>
              <a:rPr lang="en-US" sz="2000" dirty="0" err="1">
                <a:solidFill>
                  <a:srgbClr val="555555"/>
                </a:solidFill>
                <a:latin typeface="Arial" charset="0"/>
              </a:rPr>
              <a:t>cái</a:t>
            </a:r>
            <a:r>
              <a:rPr lang="en-US" sz="2000" dirty="0">
                <a:solidFill>
                  <a:srgbClr val="555555"/>
                </a:solidFill>
                <a:latin typeface="Arial" charset="0"/>
              </a:rPr>
              <a:t> </a:t>
            </a:r>
            <a:r>
              <a:rPr lang="en-US" sz="2000" dirty="0" err="1">
                <a:solidFill>
                  <a:srgbClr val="555555"/>
                </a:solidFill>
                <a:latin typeface="Arial" charset="0"/>
              </a:rPr>
              <a:t>nhìn</a:t>
            </a:r>
            <a:r>
              <a:rPr lang="en-US" sz="2000" dirty="0">
                <a:solidFill>
                  <a:srgbClr val="555555"/>
                </a:solidFill>
                <a:latin typeface="Arial" charset="0"/>
              </a:rPr>
              <a:t> chi </a:t>
            </a:r>
            <a:r>
              <a:rPr lang="en-US" sz="2000" dirty="0" err="1">
                <a:solidFill>
                  <a:srgbClr val="555555"/>
                </a:solidFill>
                <a:latin typeface="Arial" charset="0"/>
              </a:rPr>
              <a:t>tiết</a:t>
            </a:r>
            <a:r>
              <a:rPr lang="en-US" sz="2000" dirty="0">
                <a:solidFill>
                  <a:srgbClr val="555555"/>
                </a:solidFill>
                <a:latin typeface="Arial" charset="0"/>
              </a:rPr>
              <a:t> </a:t>
            </a:r>
            <a:r>
              <a:rPr lang="en-US" sz="2000" dirty="0" err="1">
                <a:solidFill>
                  <a:srgbClr val="555555"/>
                </a:solidFill>
                <a:latin typeface="Arial" charset="0"/>
              </a:rPr>
              <a:t>về</a:t>
            </a:r>
            <a:r>
              <a:rPr lang="en-US" sz="2000" dirty="0">
                <a:solidFill>
                  <a:srgbClr val="555555"/>
                </a:solidFill>
                <a:latin typeface="Arial" charset="0"/>
              </a:rPr>
              <a:t> </a:t>
            </a:r>
            <a:r>
              <a:rPr lang="en-US" sz="2000" dirty="0" err="1">
                <a:solidFill>
                  <a:srgbClr val="555555"/>
                </a:solidFill>
                <a:latin typeface="Arial" charset="0"/>
              </a:rPr>
              <a:t>các</a:t>
            </a:r>
            <a:r>
              <a:rPr lang="en-US" sz="2000" dirty="0">
                <a:solidFill>
                  <a:srgbClr val="555555"/>
                </a:solidFill>
                <a:latin typeface="Arial" charset="0"/>
              </a:rPr>
              <a:t> attributes </a:t>
            </a:r>
            <a:r>
              <a:rPr lang="en-US" sz="2000" dirty="0" err="1">
                <a:solidFill>
                  <a:srgbClr val="555555"/>
                </a:solidFill>
                <a:latin typeface="Arial" charset="0"/>
              </a:rPr>
              <a:t>và</a:t>
            </a:r>
            <a:r>
              <a:rPr lang="en-US" sz="2000" dirty="0">
                <a:solidFill>
                  <a:srgbClr val="555555"/>
                </a:solidFill>
                <a:latin typeface="Arial" charset="0"/>
              </a:rPr>
              <a:t> </a:t>
            </a:r>
            <a:r>
              <a:rPr lang="en-US" sz="2000" dirty="0" err="1">
                <a:solidFill>
                  <a:srgbClr val="555555"/>
                </a:solidFill>
                <a:latin typeface="Arial" charset="0"/>
              </a:rPr>
              <a:t>các</a:t>
            </a:r>
            <a:r>
              <a:rPr lang="en-US" sz="2000" dirty="0">
                <a:solidFill>
                  <a:srgbClr val="555555"/>
                </a:solidFill>
                <a:latin typeface="Arial" charset="0"/>
              </a:rPr>
              <a:t> connection </a:t>
            </a:r>
            <a:r>
              <a:rPr lang="en-US" sz="2000" dirty="0" err="1">
                <a:solidFill>
                  <a:srgbClr val="555555"/>
                </a:solidFill>
                <a:latin typeface="Arial" charset="0"/>
              </a:rPr>
              <a:t>giữa</a:t>
            </a:r>
            <a:r>
              <a:rPr lang="en-US" sz="2000" dirty="0">
                <a:solidFill>
                  <a:srgbClr val="555555"/>
                </a:solidFill>
                <a:latin typeface="Arial" charset="0"/>
              </a:rPr>
              <a:t> </a:t>
            </a:r>
            <a:r>
              <a:rPr lang="en-US" sz="2000" dirty="0" err="1">
                <a:solidFill>
                  <a:srgbClr val="555555"/>
                </a:solidFill>
                <a:latin typeface="Arial" charset="0"/>
              </a:rPr>
              <a:t>các</a:t>
            </a:r>
            <a:r>
              <a:rPr lang="en-US" sz="2000" dirty="0">
                <a:solidFill>
                  <a:srgbClr val="555555"/>
                </a:solidFill>
                <a:latin typeface="Arial" charset="0"/>
              </a:rPr>
              <a:t> </a:t>
            </a:r>
            <a:r>
              <a:rPr lang="en-US" sz="2000" dirty="0" err="1">
                <a:solidFill>
                  <a:srgbClr val="555555"/>
                </a:solidFill>
                <a:latin typeface="Arial" charset="0"/>
              </a:rPr>
              <a:t>đối</a:t>
            </a:r>
            <a:r>
              <a:rPr lang="en-US" sz="2000" dirty="0">
                <a:solidFill>
                  <a:srgbClr val="555555"/>
                </a:solidFill>
                <a:latin typeface="Arial" charset="0"/>
              </a:rPr>
              <a:t> </a:t>
            </a:r>
            <a:r>
              <a:rPr lang="en-US" sz="2000" dirty="0" err="1">
                <a:solidFill>
                  <a:srgbClr val="555555"/>
                </a:solidFill>
                <a:latin typeface="Arial" charset="0"/>
              </a:rPr>
              <a:t>tượng</a:t>
            </a:r>
            <a:r>
              <a:rPr lang="en-US" sz="2000" dirty="0">
                <a:solidFill>
                  <a:srgbClr val="555555"/>
                </a:solidFill>
                <a:latin typeface="Arial" charset="0"/>
              </a:rPr>
              <a:t> </a:t>
            </a:r>
            <a:r>
              <a:rPr lang="en-US" sz="2000" dirty="0" err="1">
                <a:solidFill>
                  <a:srgbClr val="555555"/>
                </a:solidFill>
                <a:latin typeface="Arial" charset="0"/>
              </a:rPr>
              <a:t>của</a:t>
            </a:r>
            <a:r>
              <a:rPr lang="en-US" sz="2000" dirty="0">
                <a:solidFill>
                  <a:srgbClr val="555555"/>
                </a:solidFill>
                <a:latin typeface="Arial" charset="0"/>
              </a:rPr>
              <a:t> </a:t>
            </a:r>
            <a:r>
              <a:rPr lang="en-US" sz="2000" dirty="0" err="1">
                <a:solidFill>
                  <a:srgbClr val="555555"/>
                </a:solidFill>
                <a:latin typeface="Arial" charset="0"/>
              </a:rPr>
              <a:t>bạn</a:t>
            </a:r>
            <a:r>
              <a:rPr lang="en-US" sz="2000" dirty="0">
                <a:solidFill>
                  <a:srgbClr val="555555"/>
                </a:solidFill>
                <a:latin typeface="Arial" charset="0"/>
              </a:rPr>
              <a:t>. </a:t>
            </a:r>
            <a:r>
              <a:rPr lang="en-US" sz="2000" dirty="0" err="1">
                <a:solidFill>
                  <a:srgbClr val="555555"/>
                </a:solidFill>
                <a:latin typeface="Arial" charset="0"/>
              </a:rPr>
              <a:t>Mở</a:t>
            </a:r>
            <a:r>
              <a:rPr lang="en-US" sz="2000" dirty="0">
                <a:solidFill>
                  <a:srgbClr val="555555"/>
                </a:solidFill>
                <a:latin typeface="Arial" charset="0"/>
              </a:rPr>
              <a:t> </a:t>
            </a:r>
            <a:r>
              <a:rPr lang="en-US" sz="2000" dirty="0" err="1">
                <a:solidFill>
                  <a:srgbClr val="555555"/>
                </a:solidFill>
                <a:latin typeface="Arial" charset="0"/>
              </a:rPr>
              <a:t>cửa</a:t>
            </a:r>
            <a:r>
              <a:rPr lang="en-US" sz="2000" dirty="0">
                <a:solidFill>
                  <a:srgbClr val="555555"/>
                </a:solidFill>
                <a:latin typeface="Arial" charset="0"/>
              </a:rPr>
              <a:t> </a:t>
            </a:r>
            <a:r>
              <a:rPr lang="en-US" sz="2000" dirty="0" err="1">
                <a:solidFill>
                  <a:srgbClr val="555555"/>
                </a:solidFill>
                <a:latin typeface="Arial" charset="0"/>
              </a:rPr>
              <a:t>sổ</a:t>
            </a:r>
            <a:r>
              <a:rPr lang="en-US" sz="2000" dirty="0">
                <a:solidFill>
                  <a:srgbClr val="555555"/>
                </a:solidFill>
                <a:latin typeface="Arial" charset="0"/>
              </a:rPr>
              <a:t> Inspector </a:t>
            </a:r>
            <a:r>
              <a:rPr lang="en-US" sz="2000" dirty="0" err="1">
                <a:solidFill>
                  <a:srgbClr val="555555"/>
                </a:solidFill>
                <a:latin typeface="Arial" charset="0"/>
              </a:rPr>
              <a:t>bằng</a:t>
            </a:r>
            <a:r>
              <a:rPr lang="en-US" sz="2000" dirty="0">
                <a:solidFill>
                  <a:srgbClr val="555555"/>
                </a:solidFill>
                <a:latin typeface="Arial" charset="0"/>
              </a:rPr>
              <a:t> </a:t>
            </a:r>
            <a:r>
              <a:rPr lang="en-US" sz="2000" dirty="0" err="1">
                <a:solidFill>
                  <a:srgbClr val="555555"/>
                </a:solidFill>
                <a:latin typeface="Arial" charset="0"/>
              </a:rPr>
              <a:t>cách</a:t>
            </a:r>
            <a:r>
              <a:rPr lang="en-US" sz="2000" dirty="0">
                <a:solidFill>
                  <a:srgbClr val="555555"/>
                </a:solidFill>
                <a:latin typeface="Arial" charset="0"/>
              </a:rPr>
              <a:t> </a:t>
            </a:r>
            <a:r>
              <a:rPr lang="en-US" sz="2000" dirty="0" err="1">
                <a:solidFill>
                  <a:srgbClr val="555555"/>
                </a:solidFill>
                <a:latin typeface="Arial" charset="0"/>
              </a:rPr>
              <a:t>chọn</a:t>
            </a:r>
            <a:r>
              <a:rPr lang="en-US" sz="2000" dirty="0">
                <a:solidFill>
                  <a:srgbClr val="555555"/>
                </a:solidFill>
                <a:latin typeface="Arial" charset="0"/>
              </a:rPr>
              <a:t> </a:t>
            </a:r>
            <a:r>
              <a:rPr lang="en-US" sz="2000" b="1" dirty="0">
                <a:solidFill>
                  <a:srgbClr val="555555"/>
                </a:solidFill>
                <a:latin typeface="Arial" charset="0"/>
              </a:rPr>
              <a:t>Tools&gt; Inspector</a:t>
            </a:r>
            <a:r>
              <a:rPr lang="en-US" sz="2000" dirty="0">
                <a:solidFill>
                  <a:srgbClr val="555555"/>
                </a:solidFill>
                <a:latin typeface="Arial" charset="0"/>
              </a:rPr>
              <a:t> </a:t>
            </a:r>
            <a:r>
              <a:rPr lang="en-US" sz="2000" dirty="0" err="1">
                <a:solidFill>
                  <a:srgbClr val="555555"/>
                </a:solidFill>
                <a:latin typeface="Arial" charset="0"/>
              </a:rPr>
              <a:t>nếu</a:t>
            </a:r>
            <a:r>
              <a:rPr lang="en-US" sz="2000" dirty="0">
                <a:solidFill>
                  <a:srgbClr val="555555"/>
                </a:solidFill>
                <a:latin typeface="Arial" charset="0"/>
              </a:rPr>
              <a:t> </a:t>
            </a:r>
            <a:r>
              <a:rPr lang="en-US" sz="2000" dirty="0" err="1">
                <a:solidFill>
                  <a:srgbClr val="555555"/>
                </a:solidFill>
                <a:latin typeface="Arial" charset="0"/>
              </a:rPr>
              <a:t>nó</a:t>
            </a:r>
            <a:r>
              <a:rPr lang="en-US" sz="2000" dirty="0">
                <a:solidFill>
                  <a:srgbClr val="555555"/>
                </a:solidFill>
                <a:latin typeface="Arial" charset="0"/>
              </a:rPr>
              <a:t> </a:t>
            </a:r>
            <a:r>
              <a:rPr lang="en-US" sz="2000" dirty="0" err="1">
                <a:solidFill>
                  <a:srgbClr val="555555"/>
                </a:solidFill>
                <a:latin typeface="Arial" charset="0"/>
              </a:rPr>
              <a:t>chưa</a:t>
            </a:r>
            <a:r>
              <a:rPr lang="en-US" sz="2000" dirty="0">
                <a:solidFill>
                  <a:srgbClr val="555555"/>
                </a:solidFill>
                <a:latin typeface="Arial" charset="0"/>
              </a:rPr>
              <a:t> </a:t>
            </a:r>
            <a:r>
              <a:rPr lang="en-US" sz="2000" dirty="0" err="1">
                <a:solidFill>
                  <a:srgbClr val="555555"/>
                </a:solidFill>
                <a:latin typeface="Arial" charset="0"/>
              </a:rPr>
              <a:t>được</a:t>
            </a:r>
            <a:r>
              <a:rPr lang="en-US" sz="2000" dirty="0">
                <a:solidFill>
                  <a:srgbClr val="555555"/>
                </a:solidFill>
                <a:latin typeface="Arial" charset="0"/>
              </a:rPr>
              <a:t> </a:t>
            </a:r>
            <a:r>
              <a:rPr lang="en-US" sz="2000" dirty="0" err="1">
                <a:solidFill>
                  <a:srgbClr val="555555"/>
                </a:solidFill>
                <a:latin typeface="Arial" charset="0"/>
              </a:rPr>
              <a:t>mở</a:t>
            </a:r>
            <a:r>
              <a:rPr lang="en-US" sz="2000" dirty="0">
                <a:solidFill>
                  <a:srgbClr val="555555"/>
                </a:solidFill>
                <a:latin typeface="Arial" charset="0"/>
              </a:rPr>
              <a:t>. </a:t>
            </a:r>
            <a:r>
              <a:rPr lang="en-US" sz="2000" dirty="0" err="1">
                <a:solidFill>
                  <a:srgbClr val="555555"/>
                </a:solidFill>
                <a:latin typeface="Arial" charset="0"/>
              </a:rPr>
              <a:t>Lưu</a:t>
            </a:r>
            <a:r>
              <a:rPr lang="en-US" sz="2000" dirty="0">
                <a:solidFill>
                  <a:srgbClr val="555555"/>
                </a:solidFill>
                <a:latin typeface="Arial" charset="0"/>
              </a:rPr>
              <a:t> </a:t>
            </a:r>
            <a:r>
              <a:rPr lang="en-US" sz="2000" dirty="0" err="1">
                <a:solidFill>
                  <a:srgbClr val="555555"/>
                </a:solidFill>
                <a:latin typeface="Arial" charset="0"/>
              </a:rPr>
              <a:t>ý</a:t>
            </a:r>
            <a:r>
              <a:rPr lang="en-US" sz="2000" dirty="0">
                <a:solidFill>
                  <a:srgbClr val="555555"/>
                </a:solidFill>
                <a:latin typeface="Arial" charset="0"/>
              </a:rPr>
              <a:t> 4 </a:t>
            </a:r>
            <a:r>
              <a:rPr lang="en-US" sz="2000" dirty="0" err="1">
                <a:solidFill>
                  <a:srgbClr val="555555"/>
                </a:solidFill>
                <a:latin typeface="Arial" charset="0"/>
              </a:rPr>
              <a:t>thẻ</a:t>
            </a:r>
            <a:r>
              <a:rPr lang="en-US" sz="2000" dirty="0">
                <a:solidFill>
                  <a:srgbClr val="555555"/>
                </a:solidFill>
                <a:latin typeface="Arial" charset="0"/>
              </a:rPr>
              <a:t> tab </a:t>
            </a:r>
            <a:r>
              <a:rPr lang="en-US" sz="2000" dirty="0" err="1">
                <a:solidFill>
                  <a:srgbClr val="555555"/>
                </a:solidFill>
                <a:latin typeface="Arial" charset="0"/>
              </a:rPr>
              <a:t>ở</a:t>
            </a:r>
            <a:r>
              <a:rPr lang="en-US" sz="2000" dirty="0">
                <a:solidFill>
                  <a:srgbClr val="555555"/>
                </a:solidFill>
                <a:latin typeface="Arial" charset="0"/>
              </a:rPr>
              <a:t> </a:t>
            </a:r>
            <a:r>
              <a:rPr lang="en-US" sz="2000" dirty="0" err="1">
                <a:solidFill>
                  <a:srgbClr val="555555"/>
                </a:solidFill>
                <a:latin typeface="Arial" charset="0"/>
              </a:rPr>
              <a:t>phía</a:t>
            </a:r>
            <a:r>
              <a:rPr lang="en-US" sz="2000" dirty="0">
                <a:solidFill>
                  <a:srgbClr val="555555"/>
                </a:solidFill>
                <a:latin typeface="Arial" charset="0"/>
              </a:rPr>
              <a:t> </a:t>
            </a:r>
            <a:r>
              <a:rPr lang="en-US" sz="2000" dirty="0" err="1">
                <a:solidFill>
                  <a:srgbClr val="555555"/>
                </a:solidFill>
                <a:latin typeface="Arial" charset="0"/>
              </a:rPr>
              <a:t>trên</a:t>
            </a:r>
            <a:r>
              <a:rPr lang="en-US" sz="2000" dirty="0">
                <a:solidFill>
                  <a:srgbClr val="555555"/>
                </a:solidFill>
                <a:latin typeface="Arial" charset="0"/>
              </a:rPr>
              <a:t> </a:t>
            </a:r>
            <a:r>
              <a:rPr lang="en-US" sz="2000" dirty="0" err="1">
                <a:solidFill>
                  <a:srgbClr val="555555"/>
                </a:solidFill>
                <a:latin typeface="Arial" charset="0"/>
              </a:rPr>
              <a:t>cùng</a:t>
            </a:r>
            <a:r>
              <a:rPr lang="en-US" sz="2000" dirty="0">
                <a:solidFill>
                  <a:srgbClr val="555555"/>
                </a:solidFill>
                <a:latin typeface="Arial" charset="0"/>
              </a:rPr>
              <a:t> </a:t>
            </a:r>
            <a:r>
              <a:rPr lang="en-US" sz="2000" dirty="0" err="1">
                <a:solidFill>
                  <a:srgbClr val="555555"/>
                </a:solidFill>
                <a:latin typeface="Arial" charset="0"/>
              </a:rPr>
              <a:t>của</a:t>
            </a:r>
            <a:r>
              <a:rPr lang="en-US" sz="2000" dirty="0">
                <a:solidFill>
                  <a:srgbClr val="555555"/>
                </a:solidFill>
                <a:latin typeface="Arial" charset="0"/>
              </a:rPr>
              <a:t> </a:t>
            </a:r>
            <a:r>
              <a:rPr lang="en-US" sz="2000" dirty="0" err="1">
                <a:solidFill>
                  <a:srgbClr val="555555"/>
                </a:solidFill>
                <a:latin typeface="Arial" charset="0"/>
              </a:rPr>
              <a:t>cửa</a:t>
            </a:r>
            <a:r>
              <a:rPr lang="en-US" sz="2000" dirty="0">
                <a:solidFill>
                  <a:srgbClr val="555555"/>
                </a:solidFill>
                <a:latin typeface="Arial" charset="0"/>
              </a:rPr>
              <a:t> </a:t>
            </a:r>
            <a:r>
              <a:rPr lang="en-US" sz="2000" dirty="0" err="1">
                <a:solidFill>
                  <a:srgbClr val="555555"/>
                </a:solidFill>
                <a:latin typeface="Arial" charset="0"/>
              </a:rPr>
              <a:t>sổ</a:t>
            </a:r>
            <a:r>
              <a:rPr lang="en-US" sz="2000" dirty="0">
                <a:solidFill>
                  <a:srgbClr val="555555"/>
                </a:solidFill>
                <a:latin typeface="Arial" charset="0"/>
              </a:rPr>
              <a:t> Inspector: attributes, connections, size </a:t>
            </a:r>
            <a:r>
              <a:rPr lang="en-US" sz="2000" dirty="0" err="1">
                <a:solidFill>
                  <a:srgbClr val="555555"/>
                </a:solidFill>
                <a:latin typeface="Arial" charset="0"/>
              </a:rPr>
              <a:t>và</a:t>
            </a:r>
            <a:r>
              <a:rPr lang="en-US" sz="2000" dirty="0">
                <a:solidFill>
                  <a:srgbClr val="555555"/>
                </a:solidFill>
                <a:latin typeface="Arial" charset="0"/>
              </a:rPr>
              <a:t> identity.</a:t>
            </a:r>
          </a:p>
        </p:txBody>
      </p:sp>
    </p:spTree>
    <p:extLst>
      <p:ext uri="{BB962C8B-B14F-4D97-AF65-F5344CB8AC3E}">
        <p14:creationId xmlns:p14="http://schemas.microsoft.com/office/powerpoint/2010/main" val="20519487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19DF0C-20BD-4336-9A9E-B1B92E4C6467}"/>
              </a:ext>
            </a:extLst>
          </p:cNvPr>
          <p:cNvSpPr>
            <a:spLocks noGrp="1"/>
          </p:cNvSpPr>
          <p:nvPr>
            <p:ph type="title"/>
          </p:nvPr>
        </p:nvSpPr>
        <p:spPr/>
        <p:txBody>
          <a:bodyPr/>
          <a:lstStyle/>
          <a:p>
            <a:r>
              <a:rPr lang="en-US" dirty="0"/>
              <a:t>iOS SDK</a:t>
            </a:r>
          </a:p>
        </p:txBody>
      </p:sp>
      <p:sp>
        <p:nvSpPr>
          <p:cNvPr id="2" name="Rectangle 1"/>
          <p:cNvSpPr/>
          <p:nvPr/>
        </p:nvSpPr>
        <p:spPr>
          <a:xfrm>
            <a:off x="948267" y="1066618"/>
            <a:ext cx="9652000" cy="2246769"/>
          </a:xfrm>
          <a:prstGeom prst="rect">
            <a:avLst/>
          </a:prstGeom>
        </p:spPr>
        <p:txBody>
          <a:bodyPr wrap="square">
            <a:spAutoFit/>
          </a:bodyPr>
          <a:lstStyle/>
          <a:p>
            <a:r>
              <a:rPr lang="en-US" sz="2000" dirty="0" err="1"/>
              <a:t>Bây</a:t>
            </a:r>
            <a:r>
              <a:rPr lang="en-US" sz="2000" dirty="0"/>
              <a:t> </a:t>
            </a:r>
            <a:r>
              <a:rPr lang="en-US" sz="2000" dirty="0" err="1"/>
              <a:t>giờ</a:t>
            </a:r>
            <a:r>
              <a:rPr lang="en-US" sz="2000" dirty="0"/>
              <a:t> </a:t>
            </a:r>
            <a:r>
              <a:rPr lang="en-US" sz="2000" dirty="0" err="1"/>
              <a:t>chúng</a:t>
            </a:r>
            <a:r>
              <a:rPr lang="en-US" sz="2000" dirty="0"/>
              <a:t> ta </a:t>
            </a:r>
            <a:r>
              <a:rPr lang="en-US" sz="2000" dirty="0" err="1"/>
              <a:t>sẽ</a:t>
            </a:r>
            <a:r>
              <a:rPr lang="en-US" sz="2000" dirty="0"/>
              <a:t> </a:t>
            </a:r>
            <a:r>
              <a:rPr lang="en-US" sz="2000" dirty="0" err="1"/>
              <a:t>làm</a:t>
            </a:r>
            <a:r>
              <a:rPr lang="en-US" sz="2000" dirty="0"/>
              <a:t> </a:t>
            </a:r>
            <a:r>
              <a:rPr lang="en-US" sz="2000" dirty="0" err="1"/>
              <a:t>quen</a:t>
            </a:r>
            <a:r>
              <a:rPr lang="en-US" sz="2000" dirty="0"/>
              <a:t> </a:t>
            </a:r>
            <a:r>
              <a:rPr lang="en-US" sz="2000" dirty="0" err="1"/>
              <a:t>với</a:t>
            </a:r>
            <a:r>
              <a:rPr lang="en-US" sz="2000" dirty="0"/>
              <a:t> </a:t>
            </a:r>
            <a:r>
              <a:rPr lang="en-US" sz="2000" b="1" dirty="0"/>
              <a:t>Interface Builder</a:t>
            </a:r>
            <a:r>
              <a:rPr lang="en-US" sz="2000" dirty="0"/>
              <a:t> </a:t>
            </a:r>
            <a:r>
              <a:rPr lang="en-US" sz="2000" dirty="0" err="1"/>
              <a:t>thông</a:t>
            </a:r>
            <a:r>
              <a:rPr lang="en-US" sz="2000" dirty="0"/>
              <a:t> qua </a:t>
            </a:r>
            <a:r>
              <a:rPr lang="en-US" sz="2000" dirty="0" err="1"/>
              <a:t>một</a:t>
            </a:r>
            <a:r>
              <a:rPr lang="en-US" sz="2000" dirty="0"/>
              <a:t> </a:t>
            </a:r>
            <a:r>
              <a:rPr lang="en-US" sz="2000" dirty="0" err="1"/>
              <a:t>ví</a:t>
            </a:r>
            <a:r>
              <a:rPr lang="en-US" sz="2000" dirty="0"/>
              <a:t> </a:t>
            </a:r>
            <a:r>
              <a:rPr lang="en-US" sz="2000" dirty="0" err="1"/>
              <a:t>dụ</a:t>
            </a:r>
            <a:r>
              <a:rPr lang="en-US" sz="2000" dirty="0"/>
              <a:t> </a:t>
            </a:r>
            <a:r>
              <a:rPr lang="en-US" sz="2000" dirty="0" err="1"/>
              <a:t>nhỏ</a:t>
            </a:r>
            <a:r>
              <a:rPr lang="en-US" sz="2000" dirty="0"/>
              <a:t>. </a:t>
            </a:r>
            <a:r>
              <a:rPr lang="en-US" sz="2000" dirty="0" err="1"/>
              <a:t>Ở</a:t>
            </a:r>
            <a:r>
              <a:rPr lang="en-US" sz="2000" dirty="0"/>
              <a:t> </a:t>
            </a:r>
            <a:r>
              <a:rPr lang="en-US" sz="2000" dirty="0" err="1"/>
              <a:t>trên</a:t>
            </a:r>
            <a:r>
              <a:rPr lang="en-US" sz="2000" dirty="0"/>
              <a:t> </a:t>
            </a:r>
            <a:r>
              <a:rPr lang="en-US" sz="2000" dirty="0" err="1"/>
              <a:t>phần</a:t>
            </a:r>
            <a:r>
              <a:rPr lang="en-US" sz="2000" dirty="0"/>
              <a:t> Library, </a:t>
            </a:r>
            <a:r>
              <a:rPr lang="en-US" sz="2000" dirty="0" err="1"/>
              <a:t>bạn</a:t>
            </a:r>
            <a:r>
              <a:rPr lang="en-US" sz="2000" dirty="0"/>
              <a:t> </a:t>
            </a:r>
            <a:r>
              <a:rPr lang="en-US" sz="2000" dirty="0" err="1"/>
              <a:t>chọn</a:t>
            </a:r>
            <a:r>
              <a:rPr lang="en-US" sz="2000" dirty="0"/>
              <a:t> </a:t>
            </a:r>
            <a:r>
              <a:rPr lang="en-US" sz="2000" dirty="0" err="1"/>
              <a:t>phần</a:t>
            </a:r>
            <a:r>
              <a:rPr lang="en-US" sz="2000" dirty="0"/>
              <a:t> “</a:t>
            </a:r>
            <a:r>
              <a:rPr lang="en-US" sz="2000" b="1" dirty="0"/>
              <a:t>Show Object Library</a:t>
            </a:r>
            <a:r>
              <a:rPr lang="en-US" sz="2000" dirty="0"/>
              <a:t>“. </a:t>
            </a:r>
            <a:r>
              <a:rPr lang="en-US" sz="2000" dirty="0" err="1"/>
              <a:t>Tiếp</a:t>
            </a:r>
            <a:r>
              <a:rPr lang="en-US" sz="2000" dirty="0"/>
              <a:t> </a:t>
            </a:r>
            <a:r>
              <a:rPr lang="en-US" sz="2000" dirty="0" err="1"/>
              <a:t>tục</a:t>
            </a:r>
            <a:r>
              <a:rPr lang="en-US" sz="2000" dirty="0"/>
              <a:t> </a:t>
            </a:r>
            <a:r>
              <a:rPr lang="en-US" sz="2000" dirty="0" err="1"/>
              <a:t>bạn</a:t>
            </a:r>
            <a:r>
              <a:rPr lang="en-US" sz="2000" dirty="0"/>
              <a:t> </a:t>
            </a:r>
            <a:r>
              <a:rPr lang="en-US" sz="2000" dirty="0" err="1"/>
              <a:t>sẽ</a:t>
            </a:r>
            <a:r>
              <a:rPr lang="en-US" sz="2000" dirty="0"/>
              <a:t> </a:t>
            </a:r>
            <a:r>
              <a:rPr lang="en-US" sz="2000" dirty="0" err="1"/>
              <a:t>nhìn</a:t>
            </a:r>
            <a:r>
              <a:rPr lang="en-US" sz="2000" dirty="0"/>
              <a:t> </a:t>
            </a:r>
            <a:r>
              <a:rPr lang="en-US" sz="2000" dirty="0" err="1"/>
              <a:t>thấy</a:t>
            </a:r>
            <a:r>
              <a:rPr lang="en-US" sz="2000" dirty="0"/>
              <a:t> </a:t>
            </a:r>
            <a:r>
              <a:rPr lang="en-US" sz="2000" dirty="0" err="1"/>
              <a:t>danh</a:t>
            </a:r>
            <a:r>
              <a:rPr lang="en-US" sz="2000" dirty="0"/>
              <a:t> </a:t>
            </a:r>
            <a:r>
              <a:rPr lang="en-US" sz="2000" dirty="0" err="1"/>
              <a:t>sách</a:t>
            </a:r>
            <a:r>
              <a:rPr lang="en-US" sz="2000" dirty="0"/>
              <a:t> </a:t>
            </a:r>
            <a:r>
              <a:rPr lang="en-US" sz="2000" dirty="0" err="1"/>
              <a:t>các</a:t>
            </a:r>
            <a:r>
              <a:rPr lang="en-US" sz="2000" dirty="0"/>
              <a:t> GUI control </a:t>
            </a:r>
            <a:r>
              <a:rPr lang="en-US" sz="2000" dirty="0" err="1"/>
              <a:t>thông</a:t>
            </a:r>
            <a:r>
              <a:rPr lang="en-US" sz="2000" dirty="0"/>
              <a:t> </a:t>
            </a:r>
            <a:r>
              <a:rPr lang="en-US" sz="2000" dirty="0" err="1"/>
              <a:t>dụng</a:t>
            </a:r>
            <a:r>
              <a:rPr lang="en-US" sz="2000" dirty="0"/>
              <a:t>. </a:t>
            </a:r>
            <a:r>
              <a:rPr lang="en-US" sz="2000" dirty="0" err="1"/>
              <a:t>Ở</a:t>
            </a:r>
            <a:r>
              <a:rPr lang="en-US" sz="2000" dirty="0"/>
              <a:t> </a:t>
            </a:r>
            <a:r>
              <a:rPr lang="en-US" sz="2000" dirty="0" err="1"/>
              <a:t>ví</a:t>
            </a:r>
            <a:r>
              <a:rPr lang="en-US" sz="2000" dirty="0"/>
              <a:t> </a:t>
            </a:r>
            <a:r>
              <a:rPr lang="en-US" sz="2000" dirty="0" err="1"/>
              <a:t>dụ</a:t>
            </a:r>
            <a:r>
              <a:rPr lang="en-US" sz="2000" dirty="0"/>
              <a:t> </a:t>
            </a:r>
            <a:r>
              <a:rPr lang="en-US" sz="2000" dirty="0" err="1"/>
              <a:t>này</a:t>
            </a:r>
            <a:r>
              <a:rPr lang="en-US" sz="2000" dirty="0"/>
              <a:t> </a:t>
            </a:r>
            <a:r>
              <a:rPr lang="en-US" sz="2000" dirty="0" err="1"/>
              <a:t>tôi</a:t>
            </a:r>
            <a:r>
              <a:rPr lang="en-US" sz="2000" dirty="0"/>
              <a:t> chi </a:t>
            </a:r>
            <a:r>
              <a:rPr lang="en-US" sz="2000" dirty="0" err="1"/>
              <a:t>muốn</a:t>
            </a:r>
            <a:r>
              <a:rPr lang="en-US" sz="2000" dirty="0"/>
              <a:t> </a:t>
            </a:r>
            <a:r>
              <a:rPr lang="en-US" sz="2000" dirty="0" err="1"/>
              <a:t>các</a:t>
            </a:r>
            <a:r>
              <a:rPr lang="en-US" sz="2000" dirty="0"/>
              <a:t> </a:t>
            </a:r>
            <a:r>
              <a:rPr lang="en-US" sz="2000" dirty="0" err="1"/>
              <a:t>bạn</a:t>
            </a:r>
            <a:r>
              <a:rPr lang="en-US" sz="2000" dirty="0"/>
              <a:t> </a:t>
            </a:r>
            <a:r>
              <a:rPr lang="en-US" sz="2000" dirty="0" err="1"/>
              <a:t>làm</a:t>
            </a:r>
            <a:r>
              <a:rPr lang="en-US" sz="2000" dirty="0"/>
              <a:t> </a:t>
            </a:r>
            <a:r>
              <a:rPr lang="en-US" sz="2000" dirty="0" err="1"/>
              <a:t>một</a:t>
            </a:r>
            <a:r>
              <a:rPr lang="en-US" sz="2000" dirty="0"/>
              <a:t> </a:t>
            </a:r>
            <a:r>
              <a:rPr lang="en-US" sz="2000" dirty="0" err="1"/>
              <a:t>thao</a:t>
            </a:r>
            <a:r>
              <a:rPr lang="en-US" sz="2000" dirty="0"/>
              <a:t> </a:t>
            </a:r>
            <a:r>
              <a:rPr lang="en-US" sz="2000" dirty="0" err="1"/>
              <a:t>tác</a:t>
            </a:r>
            <a:r>
              <a:rPr lang="en-US" sz="2000" dirty="0"/>
              <a:t> </a:t>
            </a:r>
            <a:r>
              <a:rPr lang="en-US" sz="2000" dirty="0" err="1"/>
              <a:t>đơn</a:t>
            </a:r>
            <a:r>
              <a:rPr lang="en-US" sz="2000" dirty="0"/>
              <a:t> </a:t>
            </a:r>
            <a:r>
              <a:rPr lang="en-US" sz="2000" dirty="0" err="1"/>
              <a:t>giả</a:t>
            </a:r>
            <a:r>
              <a:rPr lang="en-US" sz="2000" dirty="0"/>
              <a:t> </a:t>
            </a:r>
            <a:r>
              <a:rPr lang="en-US" sz="2000" dirty="0" err="1"/>
              <a:t>đó</a:t>
            </a:r>
            <a:r>
              <a:rPr lang="en-US" sz="2000" dirty="0"/>
              <a:t> </a:t>
            </a:r>
            <a:r>
              <a:rPr lang="en-US" sz="2000" dirty="0" err="1"/>
              <a:t>là</a:t>
            </a:r>
            <a:r>
              <a:rPr lang="en-US" sz="2000" dirty="0"/>
              <a:t> </a:t>
            </a:r>
            <a:r>
              <a:rPr lang="en-US" sz="2000" dirty="0" err="1"/>
              <a:t>tạo</a:t>
            </a:r>
            <a:r>
              <a:rPr lang="en-US" sz="2000" dirty="0"/>
              <a:t> </a:t>
            </a:r>
            <a:r>
              <a:rPr lang="en-US" sz="2000" dirty="0" err="1"/>
              <a:t>nên</a:t>
            </a:r>
            <a:r>
              <a:rPr lang="en-US" sz="2000" dirty="0"/>
              <a:t> </a:t>
            </a:r>
            <a:r>
              <a:rPr lang="en-US" sz="2000" dirty="0" err="1"/>
              <a:t>một</a:t>
            </a:r>
            <a:r>
              <a:rPr lang="en-US" sz="2000" dirty="0"/>
              <a:t> </a:t>
            </a:r>
            <a:r>
              <a:rPr lang="en-US" sz="2000" dirty="0" err="1"/>
              <a:t>giao</a:t>
            </a:r>
            <a:r>
              <a:rPr lang="en-US" sz="2000" dirty="0"/>
              <a:t> </a:t>
            </a:r>
            <a:r>
              <a:rPr lang="en-US" sz="2000" dirty="0" err="1"/>
              <a:t>diện</a:t>
            </a:r>
            <a:r>
              <a:rPr lang="en-US" sz="2000" dirty="0"/>
              <a:t> </a:t>
            </a:r>
            <a:r>
              <a:rPr lang="en-US" sz="2000" dirty="0" err="1"/>
              <a:t>với</a:t>
            </a:r>
            <a:r>
              <a:rPr lang="en-US" sz="2000" dirty="0"/>
              <a:t> </a:t>
            </a:r>
            <a:r>
              <a:rPr lang="en-US" sz="2000" dirty="0" err="1"/>
              <a:t>một</a:t>
            </a:r>
            <a:r>
              <a:rPr lang="en-US" sz="2000" dirty="0"/>
              <a:t> label </a:t>
            </a:r>
            <a:r>
              <a:rPr lang="en-US" sz="2000" dirty="0" err="1"/>
              <a:t>có</a:t>
            </a:r>
            <a:r>
              <a:rPr lang="en-US" sz="2000" dirty="0"/>
              <a:t> </a:t>
            </a:r>
            <a:r>
              <a:rPr lang="en-US" sz="2000" dirty="0" err="1"/>
              <a:t>dọng</a:t>
            </a:r>
            <a:r>
              <a:rPr lang="en-US" sz="2000" dirty="0"/>
              <a:t> </a:t>
            </a:r>
            <a:r>
              <a:rPr lang="en-US" sz="2000" dirty="0" err="1"/>
              <a:t>chữ</a:t>
            </a:r>
            <a:r>
              <a:rPr lang="en-US" sz="2000" dirty="0"/>
              <a:t> “</a:t>
            </a:r>
            <a:r>
              <a:rPr lang="en-US" sz="2000" b="1" dirty="0"/>
              <a:t>Hello Apple</a:t>
            </a:r>
            <a:r>
              <a:rPr lang="en-US" sz="2000" dirty="0"/>
              <a:t>“. </a:t>
            </a:r>
            <a:r>
              <a:rPr lang="en-US" sz="2000" dirty="0" err="1"/>
              <a:t>Để</a:t>
            </a:r>
            <a:r>
              <a:rPr lang="en-US" sz="2000" dirty="0"/>
              <a:t> </a:t>
            </a:r>
            <a:r>
              <a:rPr lang="en-US" sz="2000" dirty="0" err="1"/>
              <a:t>làm</a:t>
            </a:r>
            <a:r>
              <a:rPr lang="en-US" sz="2000" dirty="0"/>
              <a:t> </a:t>
            </a:r>
            <a:r>
              <a:rPr lang="en-US" sz="2000" dirty="0" err="1"/>
              <a:t>điều</a:t>
            </a:r>
            <a:r>
              <a:rPr lang="en-US" sz="2000" dirty="0"/>
              <a:t> </a:t>
            </a:r>
            <a:r>
              <a:rPr lang="en-US" sz="2000" dirty="0" err="1"/>
              <a:t>đó</a:t>
            </a:r>
            <a:r>
              <a:rPr lang="en-US" sz="2000" dirty="0"/>
              <a:t>, </a:t>
            </a:r>
            <a:r>
              <a:rPr lang="en-US" sz="2000" dirty="0" err="1"/>
              <a:t>ở</a:t>
            </a:r>
            <a:r>
              <a:rPr lang="en-US" sz="2000" dirty="0"/>
              <a:t> </a:t>
            </a:r>
            <a:r>
              <a:rPr lang="en-US" sz="2000" dirty="0" err="1"/>
              <a:t>bên</a:t>
            </a:r>
            <a:r>
              <a:rPr lang="en-US" sz="2000" dirty="0"/>
              <a:t> </a:t>
            </a:r>
            <a:r>
              <a:rPr lang="en-US" sz="2000" dirty="0" err="1"/>
              <a:t>phần</a:t>
            </a:r>
            <a:r>
              <a:rPr lang="en-US" sz="2000" dirty="0"/>
              <a:t> “</a:t>
            </a:r>
            <a:r>
              <a:rPr lang="en-US" sz="2000" b="1" dirty="0"/>
              <a:t>Object Library</a:t>
            </a:r>
            <a:r>
              <a:rPr lang="en-US" sz="2000" dirty="0"/>
              <a:t>“, </a:t>
            </a:r>
            <a:r>
              <a:rPr lang="en-US" sz="2000" dirty="0" err="1"/>
              <a:t>bạn</a:t>
            </a:r>
            <a:r>
              <a:rPr lang="en-US" sz="2000" dirty="0"/>
              <a:t> </a:t>
            </a:r>
            <a:r>
              <a:rPr lang="en-US" sz="2000" dirty="0" err="1"/>
              <a:t>kéo</a:t>
            </a:r>
            <a:r>
              <a:rPr lang="en-US" sz="2000" dirty="0"/>
              <a:t> label control </a:t>
            </a:r>
            <a:r>
              <a:rPr lang="en-US" sz="2000" dirty="0" err="1"/>
              <a:t>vào</a:t>
            </a:r>
            <a:r>
              <a:rPr lang="en-US" sz="2000" dirty="0"/>
              <a:t> </a:t>
            </a:r>
            <a:r>
              <a:rPr lang="en-US" sz="2000" b="1" dirty="0"/>
              <a:t>View Controller</a:t>
            </a:r>
            <a:r>
              <a:rPr lang="en-US" sz="2000" dirty="0"/>
              <a:t> </a:t>
            </a:r>
            <a:r>
              <a:rPr lang="en-US" sz="2000" dirty="0" err="1"/>
              <a:t>và</a:t>
            </a:r>
            <a:r>
              <a:rPr lang="en-US" sz="2000" dirty="0"/>
              <a:t> </a:t>
            </a:r>
            <a:r>
              <a:rPr lang="en-US" sz="2000" dirty="0" err="1"/>
              <a:t>thiết</a:t>
            </a:r>
            <a:r>
              <a:rPr lang="en-US" sz="2000" dirty="0"/>
              <a:t> </a:t>
            </a:r>
            <a:r>
              <a:rPr lang="en-US" sz="2000" dirty="0" err="1"/>
              <a:t>lập</a:t>
            </a:r>
            <a:r>
              <a:rPr lang="en-US" sz="2000" dirty="0"/>
              <a:t> </a:t>
            </a:r>
            <a:r>
              <a:rPr lang="en-US" sz="2000" dirty="0" err="1"/>
              <a:t>một</a:t>
            </a:r>
            <a:r>
              <a:rPr lang="en-US" sz="2000" dirty="0"/>
              <a:t> </a:t>
            </a:r>
            <a:r>
              <a:rPr lang="en-US" sz="2000" dirty="0" err="1"/>
              <a:t>số</a:t>
            </a:r>
            <a:r>
              <a:rPr lang="en-US" sz="2000" dirty="0"/>
              <a:t> </a:t>
            </a:r>
            <a:r>
              <a:rPr lang="en-US" sz="2000" dirty="0" err="1"/>
              <a:t>thuộc</a:t>
            </a:r>
            <a:r>
              <a:rPr lang="en-US" sz="2000" dirty="0"/>
              <a:t> </a:t>
            </a:r>
            <a:r>
              <a:rPr lang="en-US" sz="2000" dirty="0" err="1"/>
              <a:t>tính</a:t>
            </a:r>
            <a:r>
              <a:rPr lang="en-US" sz="2000" dirty="0"/>
              <a:t> </a:t>
            </a:r>
            <a:r>
              <a:rPr lang="en-US" sz="2000" dirty="0" err="1"/>
              <a:t>về</a:t>
            </a:r>
            <a:r>
              <a:rPr lang="en-US" sz="2000" dirty="0"/>
              <a:t> font </a:t>
            </a:r>
            <a:r>
              <a:rPr lang="en-US" sz="2000" dirty="0" err="1"/>
              <a:t>bên</a:t>
            </a:r>
            <a:r>
              <a:rPr lang="en-US" sz="2000" dirty="0"/>
              <a:t> </a:t>
            </a:r>
            <a:r>
              <a:rPr lang="en-US" sz="2000" dirty="0" err="1"/>
              <a:t>thanh</a:t>
            </a:r>
            <a:r>
              <a:rPr lang="en-US" sz="2000" dirty="0"/>
              <a:t> </a:t>
            </a:r>
            <a:r>
              <a:rPr lang="en-US" sz="2000" b="1" dirty="0"/>
              <a:t>Inspector&gt; Show the </a:t>
            </a:r>
            <a:r>
              <a:rPr lang="en-US" sz="2000" b="1" dirty="0" err="1"/>
              <a:t>Attrtibutes</a:t>
            </a:r>
            <a:r>
              <a:rPr lang="en-US" sz="2000" b="1" dirty="0"/>
              <a:t> inspector</a:t>
            </a:r>
            <a:r>
              <a:rPr lang="en-US" sz="2000" dirty="0"/>
              <a:t>. </a:t>
            </a:r>
            <a:r>
              <a:rPr lang="en-US" sz="2000" dirty="0" err="1"/>
              <a:t>Kết</a:t>
            </a:r>
            <a:r>
              <a:rPr lang="en-US" sz="2000" dirty="0"/>
              <a:t> </a:t>
            </a:r>
            <a:r>
              <a:rPr lang="en-US" sz="2000" dirty="0" err="1"/>
              <a:t>quả</a:t>
            </a:r>
            <a:r>
              <a:rPr lang="en-US" sz="2000" dirty="0"/>
              <a:t> </a:t>
            </a:r>
            <a:r>
              <a:rPr lang="en-US" sz="2000" dirty="0" err="1"/>
              <a:t>sẽ</a:t>
            </a:r>
            <a:r>
              <a:rPr lang="en-US" sz="2000" dirty="0"/>
              <a:t> </a:t>
            </a:r>
            <a:r>
              <a:rPr lang="en-US" sz="2000" dirty="0" err="1"/>
              <a:t>như</a:t>
            </a:r>
            <a:r>
              <a:rPr lang="en-US" sz="2000" dirty="0"/>
              <a:t> </a:t>
            </a:r>
            <a:r>
              <a:rPr lang="en-US" sz="2000" dirty="0" err="1"/>
              <a:t>hình</a:t>
            </a:r>
            <a:r>
              <a:rPr lang="en-US" sz="2000" dirty="0"/>
              <a:t> </a:t>
            </a:r>
            <a:r>
              <a:rPr lang="en-US" sz="2000" dirty="0" err="1"/>
              <a:t>bên</a:t>
            </a:r>
            <a:r>
              <a:rPr lang="en-US" sz="2000" dirty="0"/>
              <a:t> </a:t>
            </a:r>
            <a:r>
              <a:rPr lang="en-US" sz="2000" dirty="0" err="1"/>
              <a:t>dưới</a:t>
            </a:r>
            <a:r>
              <a:rPr lang="en-US" sz="2000" dirty="0"/>
              <a:t>:</a:t>
            </a:r>
            <a:endParaRPr lang="en-US" sz="2000" dirty="0">
              <a:solidFill>
                <a:srgbClr val="555555"/>
              </a:solidFill>
              <a:latin typeface="Arial" charset="0"/>
            </a:endParaRPr>
          </a:p>
        </p:txBody>
      </p:sp>
    </p:spTree>
    <p:extLst>
      <p:ext uri="{BB962C8B-B14F-4D97-AF65-F5344CB8AC3E}">
        <p14:creationId xmlns:p14="http://schemas.microsoft.com/office/powerpoint/2010/main" val="5947581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19DF0C-20BD-4336-9A9E-B1B92E4C6467}"/>
              </a:ext>
            </a:extLst>
          </p:cNvPr>
          <p:cNvSpPr>
            <a:spLocks noGrp="1"/>
          </p:cNvSpPr>
          <p:nvPr>
            <p:ph type="title"/>
          </p:nvPr>
        </p:nvSpPr>
        <p:spPr/>
        <p:txBody>
          <a:bodyPr/>
          <a:lstStyle/>
          <a:p>
            <a:r>
              <a:rPr lang="en-US" dirty="0"/>
              <a:t>iOS SDK</a:t>
            </a:r>
          </a:p>
        </p:txBody>
      </p:sp>
      <p:pic>
        <p:nvPicPr>
          <p:cNvPr id="8194" name="Picture 2" descr="elloApple_set_label_forma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1018117"/>
            <a:ext cx="7924801" cy="5379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9835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19DF0C-20BD-4336-9A9E-B1B92E4C6467}"/>
              </a:ext>
            </a:extLst>
          </p:cNvPr>
          <p:cNvSpPr>
            <a:spLocks noGrp="1"/>
          </p:cNvSpPr>
          <p:nvPr>
            <p:ph type="title"/>
          </p:nvPr>
        </p:nvSpPr>
        <p:spPr/>
        <p:txBody>
          <a:bodyPr/>
          <a:lstStyle/>
          <a:p>
            <a:r>
              <a:rPr lang="en-US" dirty="0"/>
              <a:t>iOS SDK</a:t>
            </a:r>
          </a:p>
        </p:txBody>
      </p:sp>
      <p:sp>
        <p:nvSpPr>
          <p:cNvPr id="2" name="Rectangle 1"/>
          <p:cNvSpPr/>
          <p:nvPr/>
        </p:nvSpPr>
        <p:spPr>
          <a:xfrm>
            <a:off x="730251" y="1051983"/>
            <a:ext cx="9378949" cy="738664"/>
          </a:xfrm>
          <a:prstGeom prst="rect">
            <a:avLst/>
          </a:prstGeom>
        </p:spPr>
        <p:txBody>
          <a:bodyPr wrap="square">
            <a:spAutoFit/>
          </a:bodyPr>
          <a:lstStyle/>
          <a:p>
            <a:r>
              <a:rPr lang="en-US" dirty="0" err="1">
                <a:solidFill>
                  <a:srgbClr val="555555"/>
                </a:solidFill>
                <a:latin typeface="Arial" charset="0"/>
              </a:rPr>
              <a:t>Đến</a:t>
            </a:r>
            <a:r>
              <a:rPr lang="en-US" dirty="0">
                <a:solidFill>
                  <a:srgbClr val="555555"/>
                </a:solidFill>
                <a:latin typeface="Arial" charset="0"/>
              </a:rPr>
              <a:t> </a:t>
            </a:r>
            <a:r>
              <a:rPr lang="en-US" dirty="0" err="1">
                <a:solidFill>
                  <a:srgbClr val="555555"/>
                </a:solidFill>
                <a:latin typeface="Arial" charset="0"/>
              </a:rPr>
              <a:t>bước</a:t>
            </a:r>
            <a:r>
              <a:rPr lang="en-US" dirty="0">
                <a:solidFill>
                  <a:srgbClr val="555555"/>
                </a:solidFill>
                <a:latin typeface="Arial" charset="0"/>
              </a:rPr>
              <a:t> </a:t>
            </a:r>
            <a:r>
              <a:rPr lang="en-US" dirty="0" err="1">
                <a:solidFill>
                  <a:srgbClr val="555555"/>
                </a:solidFill>
                <a:latin typeface="Arial" charset="0"/>
              </a:rPr>
              <a:t>này</a:t>
            </a:r>
            <a:r>
              <a:rPr lang="en-US" dirty="0">
                <a:solidFill>
                  <a:srgbClr val="555555"/>
                </a:solidFill>
                <a:latin typeface="Arial" charset="0"/>
              </a:rPr>
              <a:t> </a:t>
            </a:r>
            <a:r>
              <a:rPr lang="en-US" dirty="0" err="1">
                <a:solidFill>
                  <a:srgbClr val="555555"/>
                </a:solidFill>
                <a:latin typeface="Arial" charset="0"/>
              </a:rPr>
              <a:t>chắc</a:t>
            </a:r>
            <a:r>
              <a:rPr lang="en-US" dirty="0">
                <a:solidFill>
                  <a:srgbClr val="555555"/>
                </a:solidFill>
                <a:latin typeface="Arial" charset="0"/>
              </a:rPr>
              <a:t> </a:t>
            </a:r>
            <a:r>
              <a:rPr lang="en-US" dirty="0" err="1">
                <a:solidFill>
                  <a:srgbClr val="555555"/>
                </a:solidFill>
                <a:latin typeface="Arial" charset="0"/>
              </a:rPr>
              <a:t>các</a:t>
            </a:r>
            <a:r>
              <a:rPr lang="en-US" dirty="0">
                <a:solidFill>
                  <a:srgbClr val="555555"/>
                </a:solidFill>
                <a:latin typeface="Arial" charset="0"/>
              </a:rPr>
              <a:t> </a:t>
            </a:r>
            <a:r>
              <a:rPr lang="en-US" dirty="0" err="1">
                <a:solidFill>
                  <a:srgbClr val="555555"/>
                </a:solidFill>
                <a:latin typeface="Arial" charset="0"/>
              </a:rPr>
              <a:t>bạn</a:t>
            </a:r>
            <a:r>
              <a:rPr lang="en-US" dirty="0">
                <a:solidFill>
                  <a:srgbClr val="555555"/>
                </a:solidFill>
                <a:latin typeface="Arial" charset="0"/>
              </a:rPr>
              <a:t> </a:t>
            </a:r>
            <a:r>
              <a:rPr lang="en-US" dirty="0" err="1">
                <a:solidFill>
                  <a:srgbClr val="555555"/>
                </a:solidFill>
                <a:latin typeface="Arial" charset="0"/>
              </a:rPr>
              <a:t>rất</a:t>
            </a:r>
            <a:r>
              <a:rPr lang="en-US" dirty="0">
                <a:solidFill>
                  <a:srgbClr val="555555"/>
                </a:solidFill>
                <a:latin typeface="Arial" charset="0"/>
              </a:rPr>
              <a:t> </a:t>
            </a:r>
            <a:r>
              <a:rPr lang="en-US" dirty="0" err="1">
                <a:solidFill>
                  <a:srgbClr val="555555"/>
                </a:solidFill>
                <a:latin typeface="Arial" charset="0"/>
              </a:rPr>
              <a:t>nóng</a:t>
            </a:r>
            <a:r>
              <a:rPr lang="en-US" dirty="0">
                <a:solidFill>
                  <a:srgbClr val="555555"/>
                </a:solidFill>
                <a:latin typeface="Arial" charset="0"/>
              </a:rPr>
              <a:t> </a:t>
            </a:r>
            <a:r>
              <a:rPr lang="en-US" dirty="0" err="1">
                <a:solidFill>
                  <a:srgbClr val="555555"/>
                </a:solidFill>
                <a:latin typeface="Arial" charset="0"/>
              </a:rPr>
              <a:t>lòng</a:t>
            </a:r>
            <a:r>
              <a:rPr lang="en-US" dirty="0">
                <a:solidFill>
                  <a:srgbClr val="555555"/>
                </a:solidFill>
                <a:latin typeface="Arial" charset="0"/>
              </a:rPr>
              <a:t> </a:t>
            </a:r>
            <a:r>
              <a:rPr lang="en-US" dirty="0" err="1">
                <a:solidFill>
                  <a:srgbClr val="555555"/>
                </a:solidFill>
                <a:latin typeface="Arial" charset="0"/>
              </a:rPr>
              <a:t>muốn</a:t>
            </a:r>
            <a:r>
              <a:rPr lang="en-US" dirty="0">
                <a:solidFill>
                  <a:srgbClr val="555555"/>
                </a:solidFill>
                <a:latin typeface="Arial" charset="0"/>
              </a:rPr>
              <a:t> </a:t>
            </a:r>
            <a:r>
              <a:rPr lang="en-US" dirty="0" err="1">
                <a:solidFill>
                  <a:srgbClr val="555555"/>
                </a:solidFill>
                <a:latin typeface="Arial" charset="0"/>
              </a:rPr>
              <a:t>chạy</a:t>
            </a:r>
            <a:r>
              <a:rPr lang="en-US" dirty="0">
                <a:solidFill>
                  <a:srgbClr val="555555"/>
                </a:solidFill>
                <a:latin typeface="Arial" charset="0"/>
              </a:rPr>
              <a:t> </a:t>
            </a:r>
            <a:r>
              <a:rPr lang="en-US" dirty="0" err="1">
                <a:solidFill>
                  <a:srgbClr val="555555"/>
                </a:solidFill>
                <a:latin typeface="Arial" charset="0"/>
              </a:rPr>
              <a:t>ngay</a:t>
            </a:r>
            <a:r>
              <a:rPr lang="en-US" dirty="0">
                <a:solidFill>
                  <a:srgbClr val="555555"/>
                </a:solidFill>
                <a:latin typeface="Arial" charset="0"/>
              </a:rPr>
              <a:t> </a:t>
            </a:r>
            <a:r>
              <a:rPr lang="en-US" dirty="0" err="1">
                <a:solidFill>
                  <a:srgbClr val="555555"/>
                </a:solidFill>
                <a:latin typeface="Arial" charset="0"/>
              </a:rPr>
              <a:t>đúng</a:t>
            </a:r>
            <a:r>
              <a:rPr lang="en-US" dirty="0">
                <a:solidFill>
                  <a:srgbClr val="555555"/>
                </a:solidFill>
                <a:latin typeface="Arial" charset="0"/>
              </a:rPr>
              <a:t> </a:t>
            </a:r>
            <a:r>
              <a:rPr lang="en-US" dirty="0" err="1">
                <a:solidFill>
                  <a:srgbClr val="555555"/>
                </a:solidFill>
                <a:latin typeface="Arial" charset="0"/>
              </a:rPr>
              <a:t>không</a:t>
            </a:r>
            <a:r>
              <a:rPr lang="en-US" dirty="0">
                <a:solidFill>
                  <a:srgbClr val="555555"/>
                </a:solidFill>
                <a:latin typeface="Arial" charset="0"/>
              </a:rPr>
              <a:t>? </a:t>
            </a:r>
            <a:r>
              <a:rPr lang="en-US" dirty="0" err="1">
                <a:solidFill>
                  <a:srgbClr val="555555"/>
                </a:solidFill>
                <a:latin typeface="Arial" charset="0"/>
              </a:rPr>
              <a:t>Đừng</a:t>
            </a:r>
            <a:r>
              <a:rPr lang="en-US" dirty="0">
                <a:solidFill>
                  <a:srgbClr val="555555"/>
                </a:solidFill>
                <a:latin typeface="Arial" charset="0"/>
              </a:rPr>
              <a:t> </a:t>
            </a:r>
            <a:r>
              <a:rPr lang="en-US" dirty="0" err="1">
                <a:solidFill>
                  <a:srgbClr val="555555"/>
                </a:solidFill>
                <a:latin typeface="Arial" charset="0"/>
              </a:rPr>
              <a:t>vội</a:t>
            </a:r>
            <a:r>
              <a:rPr lang="en-US" dirty="0">
                <a:solidFill>
                  <a:srgbClr val="555555"/>
                </a:solidFill>
                <a:latin typeface="Arial" charset="0"/>
              </a:rPr>
              <a:t>, </a:t>
            </a:r>
            <a:r>
              <a:rPr lang="en-US" dirty="0" err="1">
                <a:solidFill>
                  <a:srgbClr val="555555"/>
                </a:solidFill>
                <a:latin typeface="Arial" charset="0"/>
              </a:rPr>
              <a:t>hãy</a:t>
            </a:r>
            <a:r>
              <a:rPr lang="en-US" dirty="0">
                <a:solidFill>
                  <a:srgbClr val="555555"/>
                </a:solidFill>
                <a:latin typeface="Arial" charset="0"/>
              </a:rPr>
              <a:t> </a:t>
            </a:r>
            <a:r>
              <a:rPr lang="en-US" dirty="0" err="1">
                <a:solidFill>
                  <a:srgbClr val="555555"/>
                </a:solidFill>
                <a:latin typeface="Arial" charset="0"/>
              </a:rPr>
              <a:t>chắc</a:t>
            </a:r>
            <a:r>
              <a:rPr lang="en-US" dirty="0">
                <a:solidFill>
                  <a:srgbClr val="555555"/>
                </a:solidFill>
                <a:latin typeface="Arial" charset="0"/>
              </a:rPr>
              <a:t> </a:t>
            </a:r>
            <a:r>
              <a:rPr lang="en-US" dirty="0" err="1">
                <a:solidFill>
                  <a:srgbClr val="555555"/>
                </a:solidFill>
                <a:latin typeface="Arial" charset="0"/>
              </a:rPr>
              <a:t>chắn</a:t>
            </a:r>
            <a:r>
              <a:rPr lang="en-US" dirty="0">
                <a:solidFill>
                  <a:srgbClr val="555555"/>
                </a:solidFill>
                <a:latin typeface="Arial" charset="0"/>
              </a:rPr>
              <a:t> </a:t>
            </a:r>
            <a:r>
              <a:rPr lang="en-US" dirty="0" err="1">
                <a:solidFill>
                  <a:srgbClr val="555555"/>
                </a:solidFill>
                <a:latin typeface="Arial" charset="0"/>
              </a:rPr>
              <a:t>rằng</a:t>
            </a:r>
            <a:r>
              <a:rPr lang="en-US" dirty="0">
                <a:solidFill>
                  <a:srgbClr val="555555"/>
                </a:solidFill>
                <a:latin typeface="Arial" charset="0"/>
              </a:rPr>
              <a:t> </a:t>
            </a:r>
            <a:r>
              <a:rPr lang="en-US" dirty="0" err="1">
                <a:solidFill>
                  <a:srgbClr val="555555"/>
                </a:solidFill>
                <a:latin typeface="Arial" charset="0"/>
              </a:rPr>
              <a:t>bạn</a:t>
            </a:r>
            <a:r>
              <a:rPr lang="en-US" dirty="0">
                <a:solidFill>
                  <a:srgbClr val="555555"/>
                </a:solidFill>
                <a:latin typeface="Arial" charset="0"/>
              </a:rPr>
              <a:t> </a:t>
            </a:r>
            <a:r>
              <a:rPr lang="en-US" dirty="0" err="1">
                <a:solidFill>
                  <a:srgbClr val="555555"/>
                </a:solidFill>
                <a:latin typeface="Arial" charset="0"/>
              </a:rPr>
              <a:t>đã</a:t>
            </a:r>
            <a:r>
              <a:rPr lang="en-US" dirty="0">
                <a:solidFill>
                  <a:srgbClr val="555555"/>
                </a:solidFill>
                <a:latin typeface="Arial" charset="0"/>
              </a:rPr>
              <a:t> save </a:t>
            </a:r>
            <a:r>
              <a:rPr lang="en-US" dirty="0" err="1">
                <a:solidFill>
                  <a:srgbClr val="555555"/>
                </a:solidFill>
                <a:latin typeface="Arial" charset="0"/>
              </a:rPr>
              <a:t>tất</a:t>
            </a:r>
            <a:r>
              <a:rPr lang="en-US" dirty="0">
                <a:solidFill>
                  <a:srgbClr val="555555"/>
                </a:solidFill>
                <a:latin typeface="Arial" charset="0"/>
              </a:rPr>
              <a:t> </a:t>
            </a:r>
            <a:r>
              <a:rPr lang="en-US" dirty="0" err="1">
                <a:solidFill>
                  <a:srgbClr val="555555"/>
                </a:solidFill>
                <a:latin typeface="Arial" charset="0"/>
              </a:rPr>
              <a:t>cả</a:t>
            </a:r>
            <a:r>
              <a:rPr lang="en-US" dirty="0">
                <a:solidFill>
                  <a:srgbClr val="555555"/>
                </a:solidFill>
                <a:latin typeface="Arial" charset="0"/>
              </a:rPr>
              <a:t> </a:t>
            </a:r>
            <a:r>
              <a:rPr lang="en-US" dirty="0" err="1">
                <a:solidFill>
                  <a:srgbClr val="555555"/>
                </a:solidFill>
                <a:latin typeface="Arial" charset="0"/>
              </a:rPr>
              <a:t>công</a:t>
            </a:r>
            <a:r>
              <a:rPr lang="en-US" dirty="0">
                <a:solidFill>
                  <a:srgbClr val="555555"/>
                </a:solidFill>
                <a:latin typeface="Arial" charset="0"/>
              </a:rPr>
              <a:t> </a:t>
            </a:r>
            <a:r>
              <a:rPr lang="en-US" dirty="0" err="1">
                <a:solidFill>
                  <a:srgbClr val="555555"/>
                </a:solidFill>
                <a:latin typeface="Arial" charset="0"/>
              </a:rPr>
              <a:t>việc</a:t>
            </a:r>
            <a:r>
              <a:rPr lang="en-US" dirty="0">
                <a:solidFill>
                  <a:srgbClr val="555555"/>
                </a:solidFill>
                <a:latin typeface="Arial" charset="0"/>
              </a:rPr>
              <a:t> </a:t>
            </a:r>
            <a:r>
              <a:rPr lang="en-US" dirty="0" err="1">
                <a:solidFill>
                  <a:srgbClr val="555555"/>
                </a:solidFill>
                <a:latin typeface="Arial" charset="0"/>
              </a:rPr>
              <a:t>trong</a:t>
            </a:r>
            <a:r>
              <a:rPr lang="en-US" dirty="0">
                <a:solidFill>
                  <a:srgbClr val="555555"/>
                </a:solidFill>
                <a:latin typeface="Arial" charset="0"/>
              </a:rPr>
              <a:t> </a:t>
            </a:r>
            <a:r>
              <a:rPr lang="en-US" b="1" dirty="0">
                <a:solidFill>
                  <a:srgbClr val="555555"/>
                </a:solidFill>
                <a:latin typeface="Arial" charset="0"/>
              </a:rPr>
              <a:t>Interface Builder</a:t>
            </a:r>
            <a:r>
              <a:rPr lang="en-US" dirty="0">
                <a:solidFill>
                  <a:srgbClr val="555555"/>
                </a:solidFill>
                <a:latin typeface="Arial" charset="0"/>
              </a:rPr>
              <a:t> , </a:t>
            </a:r>
            <a:r>
              <a:rPr lang="en-US" dirty="0" err="1">
                <a:solidFill>
                  <a:srgbClr val="555555"/>
                </a:solidFill>
                <a:latin typeface="Arial" charset="0"/>
              </a:rPr>
              <a:t>sau</a:t>
            </a:r>
            <a:r>
              <a:rPr lang="en-US" dirty="0">
                <a:solidFill>
                  <a:srgbClr val="555555"/>
                </a:solidFill>
                <a:latin typeface="Arial" charset="0"/>
              </a:rPr>
              <a:t> </a:t>
            </a:r>
            <a:r>
              <a:rPr lang="en-US" dirty="0" err="1">
                <a:solidFill>
                  <a:srgbClr val="555555"/>
                </a:solidFill>
                <a:latin typeface="Arial" charset="0"/>
              </a:rPr>
              <a:t>đó</a:t>
            </a:r>
            <a:r>
              <a:rPr lang="en-US" dirty="0">
                <a:solidFill>
                  <a:srgbClr val="555555"/>
                </a:solidFill>
                <a:latin typeface="Arial" charset="0"/>
              </a:rPr>
              <a:t> </a:t>
            </a:r>
            <a:r>
              <a:rPr lang="en-US" dirty="0" err="1">
                <a:solidFill>
                  <a:srgbClr val="555555"/>
                </a:solidFill>
                <a:latin typeface="Arial" charset="0"/>
              </a:rPr>
              <a:t>chuyển</a:t>
            </a:r>
            <a:r>
              <a:rPr lang="en-US" dirty="0">
                <a:solidFill>
                  <a:srgbClr val="555555"/>
                </a:solidFill>
                <a:latin typeface="Arial" charset="0"/>
              </a:rPr>
              <a:t> </a:t>
            </a:r>
            <a:r>
              <a:rPr lang="en-US" dirty="0" err="1">
                <a:solidFill>
                  <a:srgbClr val="555555"/>
                </a:solidFill>
                <a:latin typeface="Arial" charset="0"/>
              </a:rPr>
              <a:t>về</a:t>
            </a:r>
            <a:r>
              <a:rPr lang="en-US" dirty="0">
                <a:solidFill>
                  <a:srgbClr val="555555"/>
                </a:solidFill>
                <a:latin typeface="Arial" charset="0"/>
              </a:rPr>
              <a:t> </a:t>
            </a:r>
            <a:r>
              <a:rPr lang="en-US" b="1" dirty="0" err="1">
                <a:solidFill>
                  <a:srgbClr val="555555"/>
                </a:solidFill>
                <a:latin typeface="Arial" charset="0"/>
              </a:rPr>
              <a:t>Xcode</a:t>
            </a:r>
            <a:r>
              <a:rPr lang="en-US" dirty="0">
                <a:solidFill>
                  <a:srgbClr val="555555"/>
                </a:solidFill>
                <a:latin typeface="Arial" charset="0"/>
              </a:rPr>
              <a:t> </a:t>
            </a:r>
            <a:r>
              <a:rPr lang="en-US" dirty="0" err="1">
                <a:solidFill>
                  <a:srgbClr val="555555"/>
                </a:solidFill>
                <a:latin typeface="Arial" charset="0"/>
              </a:rPr>
              <a:t>rồi</a:t>
            </a:r>
            <a:r>
              <a:rPr lang="en-US" dirty="0">
                <a:solidFill>
                  <a:srgbClr val="555555"/>
                </a:solidFill>
                <a:latin typeface="Arial" charset="0"/>
              </a:rPr>
              <a:t> </a:t>
            </a:r>
            <a:r>
              <a:rPr lang="en-US" dirty="0" err="1">
                <a:solidFill>
                  <a:srgbClr val="555555"/>
                </a:solidFill>
                <a:latin typeface="Arial" charset="0"/>
              </a:rPr>
              <a:t>nhấn</a:t>
            </a:r>
            <a:r>
              <a:rPr lang="en-US" dirty="0">
                <a:solidFill>
                  <a:srgbClr val="555555"/>
                </a:solidFill>
                <a:latin typeface="Arial" charset="0"/>
              </a:rPr>
              <a:t> </a:t>
            </a:r>
            <a:r>
              <a:rPr lang="en-US" dirty="0" err="1">
                <a:solidFill>
                  <a:srgbClr val="555555"/>
                </a:solidFill>
                <a:latin typeface="Arial" charset="0"/>
              </a:rPr>
              <a:t>nút</a:t>
            </a:r>
            <a:r>
              <a:rPr lang="en-US" dirty="0">
                <a:solidFill>
                  <a:srgbClr val="555555"/>
                </a:solidFill>
                <a:latin typeface="Arial" charset="0"/>
              </a:rPr>
              <a:t>  </a:t>
            </a:r>
            <a:r>
              <a:rPr lang="en-US" b="1" dirty="0">
                <a:solidFill>
                  <a:srgbClr val="555555"/>
                </a:solidFill>
                <a:latin typeface="Arial" charset="0"/>
              </a:rPr>
              <a:t>Run</a:t>
            </a:r>
            <a:r>
              <a:rPr lang="en-US" dirty="0">
                <a:solidFill>
                  <a:srgbClr val="555555"/>
                </a:solidFill>
                <a:latin typeface="Arial" charset="0"/>
              </a:rPr>
              <a:t> </a:t>
            </a:r>
            <a:r>
              <a:rPr lang="en-US" dirty="0" err="1">
                <a:solidFill>
                  <a:srgbClr val="555555"/>
                </a:solidFill>
                <a:latin typeface="Arial" charset="0"/>
              </a:rPr>
              <a:t>để</a:t>
            </a:r>
            <a:r>
              <a:rPr lang="en-US" dirty="0">
                <a:solidFill>
                  <a:srgbClr val="555555"/>
                </a:solidFill>
                <a:latin typeface="Arial" charset="0"/>
              </a:rPr>
              <a:t> </a:t>
            </a:r>
            <a:r>
              <a:rPr lang="en-US" dirty="0" err="1">
                <a:solidFill>
                  <a:srgbClr val="555555"/>
                </a:solidFill>
                <a:latin typeface="Arial" charset="0"/>
              </a:rPr>
              <a:t>chạy</a:t>
            </a:r>
            <a:r>
              <a:rPr lang="en-US" dirty="0">
                <a:solidFill>
                  <a:srgbClr val="555555"/>
                </a:solidFill>
                <a:latin typeface="Arial" charset="0"/>
              </a:rPr>
              <a:t> </a:t>
            </a:r>
            <a:r>
              <a:rPr lang="en-US" dirty="0" err="1">
                <a:solidFill>
                  <a:srgbClr val="555555"/>
                </a:solidFill>
                <a:latin typeface="Arial" charset="0"/>
              </a:rPr>
              <a:t>ứng</a:t>
            </a:r>
            <a:r>
              <a:rPr lang="en-US" dirty="0">
                <a:solidFill>
                  <a:srgbClr val="555555"/>
                </a:solidFill>
                <a:latin typeface="Arial" charset="0"/>
              </a:rPr>
              <a:t> </a:t>
            </a:r>
            <a:r>
              <a:rPr lang="en-US" dirty="0" err="1">
                <a:solidFill>
                  <a:srgbClr val="555555"/>
                </a:solidFill>
                <a:latin typeface="Arial" charset="0"/>
              </a:rPr>
              <a:t>dụng</a:t>
            </a:r>
            <a:r>
              <a:rPr lang="en-US" dirty="0">
                <a:solidFill>
                  <a:srgbClr val="555555"/>
                </a:solidFill>
                <a:latin typeface="Arial" charset="0"/>
              </a:rPr>
              <a:t> </a:t>
            </a:r>
            <a:r>
              <a:rPr lang="en-US" dirty="0" err="1">
                <a:solidFill>
                  <a:srgbClr val="555555"/>
                </a:solidFill>
                <a:latin typeface="Arial" charset="0"/>
              </a:rPr>
              <a:t>của</a:t>
            </a:r>
            <a:r>
              <a:rPr lang="en-US" dirty="0">
                <a:solidFill>
                  <a:srgbClr val="555555"/>
                </a:solidFill>
                <a:latin typeface="Arial" charset="0"/>
              </a:rPr>
              <a:t> </a:t>
            </a:r>
            <a:r>
              <a:rPr lang="en-US" dirty="0" err="1">
                <a:solidFill>
                  <a:srgbClr val="555555"/>
                </a:solidFill>
                <a:latin typeface="Arial" charset="0"/>
              </a:rPr>
              <a:t>bạn</a:t>
            </a:r>
            <a:r>
              <a:rPr lang="en-US" dirty="0">
                <a:solidFill>
                  <a:srgbClr val="555555"/>
                </a:solidFill>
                <a:latin typeface="Arial" charset="0"/>
              </a:rPr>
              <a:t> </a:t>
            </a:r>
            <a:r>
              <a:rPr lang="en-US" dirty="0" err="1">
                <a:solidFill>
                  <a:srgbClr val="555555"/>
                </a:solidFill>
                <a:latin typeface="Arial" charset="0"/>
              </a:rPr>
              <a:t>lại</a:t>
            </a:r>
            <a:r>
              <a:rPr lang="en-US" dirty="0">
                <a:solidFill>
                  <a:srgbClr val="555555"/>
                </a:solidFill>
                <a:latin typeface="Arial" charset="0"/>
              </a:rPr>
              <a:t> </a:t>
            </a:r>
            <a:r>
              <a:rPr lang="en-US" dirty="0" err="1">
                <a:solidFill>
                  <a:srgbClr val="555555"/>
                </a:solidFill>
                <a:latin typeface="Arial" charset="0"/>
              </a:rPr>
              <a:t>một</a:t>
            </a:r>
            <a:r>
              <a:rPr lang="en-US" dirty="0">
                <a:solidFill>
                  <a:srgbClr val="555555"/>
                </a:solidFill>
                <a:latin typeface="Arial" charset="0"/>
              </a:rPr>
              <a:t> </a:t>
            </a:r>
            <a:r>
              <a:rPr lang="en-US" dirty="0" err="1">
                <a:solidFill>
                  <a:srgbClr val="555555"/>
                </a:solidFill>
                <a:latin typeface="Arial" charset="0"/>
              </a:rPr>
              <a:t>lần</a:t>
            </a:r>
            <a:r>
              <a:rPr lang="en-US" dirty="0">
                <a:solidFill>
                  <a:srgbClr val="555555"/>
                </a:solidFill>
                <a:latin typeface="Arial" charset="0"/>
              </a:rPr>
              <a:t> </a:t>
            </a:r>
            <a:r>
              <a:rPr lang="en-US" dirty="0" err="1">
                <a:solidFill>
                  <a:srgbClr val="555555"/>
                </a:solidFill>
                <a:latin typeface="Arial" charset="0"/>
              </a:rPr>
              <a:t>nữa</a:t>
            </a:r>
            <a:r>
              <a:rPr lang="en-US" dirty="0">
                <a:solidFill>
                  <a:srgbClr val="555555"/>
                </a:solidFill>
                <a:latin typeface="Arial" charset="0"/>
              </a:rPr>
              <a:t>. </a:t>
            </a:r>
            <a:r>
              <a:rPr lang="en-US" dirty="0" err="1">
                <a:solidFill>
                  <a:srgbClr val="555555"/>
                </a:solidFill>
                <a:latin typeface="Arial" charset="0"/>
              </a:rPr>
              <a:t>Bây</a:t>
            </a:r>
            <a:r>
              <a:rPr lang="en-US" dirty="0">
                <a:solidFill>
                  <a:srgbClr val="555555"/>
                </a:solidFill>
                <a:latin typeface="Arial" charset="0"/>
              </a:rPr>
              <a:t> </a:t>
            </a:r>
            <a:r>
              <a:rPr lang="en-US" dirty="0" err="1">
                <a:solidFill>
                  <a:srgbClr val="555555"/>
                </a:solidFill>
                <a:latin typeface="Arial" charset="0"/>
              </a:rPr>
              <a:t>giờ</a:t>
            </a:r>
            <a:r>
              <a:rPr lang="en-US" dirty="0">
                <a:solidFill>
                  <a:srgbClr val="555555"/>
                </a:solidFill>
                <a:latin typeface="Arial" charset="0"/>
              </a:rPr>
              <a:t> </a:t>
            </a:r>
            <a:r>
              <a:rPr lang="en-US" dirty="0" err="1">
                <a:solidFill>
                  <a:srgbClr val="555555"/>
                </a:solidFill>
                <a:latin typeface="Arial" charset="0"/>
              </a:rPr>
              <a:t>bạn</a:t>
            </a:r>
            <a:r>
              <a:rPr lang="en-US" dirty="0">
                <a:solidFill>
                  <a:srgbClr val="555555"/>
                </a:solidFill>
                <a:latin typeface="Arial" charset="0"/>
              </a:rPr>
              <a:t> </a:t>
            </a:r>
            <a:r>
              <a:rPr lang="en-US" dirty="0" err="1">
                <a:solidFill>
                  <a:srgbClr val="555555"/>
                </a:solidFill>
                <a:latin typeface="Arial" charset="0"/>
              </a:rPr>
              <a:t>một</a:t>
            </a:r>
            <a:r>
              <a:rPr lang="en-US" dirty="0">
                <a:solidFill>
                  <a:srgbClr val="555555"/>
                </a:solidFill>
                <a:latin typeface="Arial" charset="0"/>
              </a:rPr>
              <a:t> </a:t>
            </a:r>
            <a:r>
              <a:rPr lang="en-US" dirty="0" err="1">
                <a:solidFill>
                  <a:srgbClr val="555555"/>
                </a:solidFill>
                <a:latin typeface="Arial" charset="0"/>
              </a:rPr>
              <a:t>thông</a:t>
            </a:r>
            <a:r>
              <a:rPr lang="en-US" dirty="0">
                <a:solidFill>
                  <a:srgbClr val="555555"/>
                </a:solidFill>
                <a:latin typeface="Arial" charset="0"/>
              </a:rPr>
              <a:t> </a:t>
            </a:r>
            <a:r>
              <a:rPr lang="en-US" dirty="0" err="1">
                <a:solidFill>
                  <a:srgbClr val="555555"/>
                </a:solidFill>
                <a:latin typeface="Arial" charset="0"/>
              </a:rPr>
              <a:t>điệp</a:t>
            </a:r>
            <a:r>
              <a:rPr lang="en-US" dirty="0">
                <a:solidFill>
                  <a:srgbClr val="555555"/>
                </a:solidFill>
                <a:latin typeface="Arial" charset="0"/>
              </a:rPr>
              <a:t> “</a:t>
            </a:r>
            <a:r>
              <a:rPr lang="en-US" b="1" dirty="0">
                <a:solidFill>
                  <a:srgbClr val="555555"/>
                </a:solidFill>
                <a:latin typeface="Arial" charset="0"/>
              </a:rPr>
              <a:t>Hello Apple</a:t>
            </a:r>
            <a:r>
              <a:rPr lang="en-US" dirty="0">
                <a:solidFill>
                  <a:srgbClr val="555555"/>
                </a:solidFill>
                <a:latin typeface="Arial" charset="0"/>
              </a:rPr>
              <a:t>” </a:t>
            </a:r>
            <a:r>
              <a:rPr lang="en-US" dirty="0" err="1">
                <a:solidFill>
                  <a:srgbClr val="555555"/>
                </a:solidFill>
                <a:latin typeface="Arial" charset="0"/>
              </a:rPr>
              <a:t>trên</a:t>
            </a:r>
            <a:r>
              <a:rPr lang="en-US" dirty="0">
                <a:solidFill>
                  <a:srgbClr val="555555"/>
                </a:solidFill>
                <a:latin typeface="Arial" charset="0"/>
              </a:rPr>
              <a:t> </a:t>
            </a:r>
            <a:r>
              <a:rPr lang="en-US" dirty="0" err="1">
                <a:solidFill>
                  <a:srgbClr val="555555"/>
                </a:solidFill>
                <a:latin typeface="Arial" charset="0"/>
              </a:rPr>
              <a:t>màn</a:t>
            </a:r>
            <a:r>
              <a:rPr lang="en-US" dirty="0">
                <a:solidFill>
                  <a:srgbClr val="555555"/>
                </a:solidFill>
                <a:latin typeface="Arial" charset="0"/>
              </a:rPr>
              <a:t> </a:t>
            </a:r>
            <a:r>
              <a:rPr lang="en-US" dirty="0" err="1">
                <a:solidFill>
                  <a:srgbClr val="555555"/>
                </a:solidFill>
                <a:latin typeface="Arial" charset="0"/>
              </a:rPr>
              <a:t>hình</a:t>
            </a:r>
            <a:r>
              <a:rPr lang="en-US" dirty="0">
                <a:solidFill>
                  <a:srgbClr val="555555"/>
                </a:solidFill>
                <a:latin typeface="Arial" charset="0"/>
              </a:rPr>
              <a:t>.</a:t>
            </a:r>
            <a:endParaRPr lang="en-US" dirty="0"/>
          </a:p>
        </p:txBody>
      </p:sp>
      <p:pic>
        <p:nvPicPr>
          <p:cNvPr id="9218" name="Picture 2" descr="elloApple_final_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7367" y="1790647"/>
            <a:ext cx="2507493" cy="4711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1266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19DF0C-20BD-4336-9A9E-B1B92E4C6467}"/>
              </a:ext>
            </a:extLst>
          </p:cNvPr>
          <p:cNvSpPr>
            <a:spLocks noGrp="1"/>
          </p:cNvSpPr>
          <p:nvPr>
            <p:ph type="title"/>
          </p:nvPr>
        </p:nvSpPr>
        <p:spPr/>
        <p:txBody>
          <a:bodyPr/>
          <a:lstStyle/>
          <a:p>
            <a:r>
              <a:rPr lang="en-US" dirty="0"/>
              <a:t>Objective-C</a:t>
            </a:r>
          </a:p>
        </p:txBody>
      </p:sp>
      <p:sp>
        <p:nvSpPr>
          <p:cNvPr id="2" name="Rectangle 1"/>
          <p:cNvSpPr/>
          <p:nvPr/>
        </p:nvSpPr>
        <p:spPr>
          <a:xfrm>
            <a:off x="730251" y="1103354"/>
            <a:ext cx="9378949" cy="2554545"/>
          </a:xfrm>
          <a:prstGeom prst="rect">
            <a:avLst/>
          </a:prstGeom>
        </p:spPr>
        <p:txBody>
          <a:bodyPr wrap="square">
            <a:spAutoFit/>
          </a:bodyPr>
          <a:lstStyle/>
          <a:p>
            <a:r>
              <a:rPr lang="vi-VN" sz="2000" b="0" i="0" dirty="0">
                <a:solidFill>
                  <a:srgbClr val="212529"/>
                </a:solidFill>
                <a:effectLst/>
                <a:latin typeface="arial" panose="020B0604020202020204" pitchFamily="34" charset="0"/>
              </a:rPr>
              <a:t>Ojective-C là ngôn ngữ lập trình  hướng đối tượng thường được dùng để viết các ứng dụng cho Mac OS X, iOS. Được thiết kế từ ngôn ngữ C bổ sung kiểu gọi hàm của ngôn ngữ Smalltalk. Được phát triển vào đầu những năm 80 bởi công ty NeXT (công ty của Steve Jobs khi ông rút lui khỏi Apple) </a:t>
            </a:r>
            <a:r>
              <a:rPr lang="vi-VN" sz="2000" b="1" i="0" dirty="0">
                <a:solidFill>
                  <a:srgbClr val="212529"/>
                </a:solidFill>
                <a:effectLst/>
                <a:latin typeface="arial" panose="020B0604020202020204" pitchFamily="34" charset="0"/>
              </a:rPr>
              <a:t>Objective-C</a:t>
            </a:r>
            <a:r>
              <a:rPr lang="vi-VN" sz="2000" b="0" i="0" dirty="0">
                <a:solidFill>
                  <a:srgbClr val="212529"/>
                </a:solidFill>
                <a:effectLst/>
                <a:latin typeface="arial" panose="020B0604020202020204" pitchFamily="34" charset="0"/>
              </a:rPr>
              <a:t> (obj-C) mở rộng từ ngôn ngữ C cho nên những thuộc tính, đặc điểm định nghĩa khái niệm của C nó đều có đủ.</a:t>
            </a:r>
            <a:endParaRPr lang="en-US" sz="2000" b="0" i="0" dirty="0">
              <a:solidFill>
                <a:srgbClr val="212529"/>
              </a:solidFill>
              <a:effectLst/>
              <a:latin typeface="arial" panose="020B0604020202020204" pitchFamily="34" charset="0"/>
            </a:endParaRPr>
          </a:p>
          <a:p>
            <a:r>
              <a:rPr lang="vi-VN" sz="2000" b="0" i="0" dirty="0">
                <a:solidFill>
                  <a:srgbClr val="212529"/>
                </a:solidFill>
                <a:effectLst/>
                <a:latin typeface="arial" panose="020B0604020202020204" pitchFamily="34" charset="0"/>
              </a:rPr>
              <a:t>Objective-C là ngôn ngữ lập trình như thế nào ? Hiểu một cách nôm na như mọi người vấn nói đó là ngôn ngữ C được thêm vào phần hướng đối tượng</a:t>
            </a:r>
            <a:r>
              <a:rPr lang="en-US" sz="2000" dirty="0">
                <a:solidFill>
                  <a:srgbClr val="212529"/>
                </a:solidFill>
                <a:latin typeface="arial" panose="020B0604020202020204" pitchFamily="34" charset="0"/>
              </a:rPr>
              <a:t>.</a:t>
            </a:r>
            <a:endParaRPr lang="en-US" sz="1600" dirty="0"/>
          </a:p>
        </p:txBody>
      </p:sp>
    </p:spTree>
    <p:extLst>
      <p:ext uri="{BB962C8B-B14F-4D97-AF65-F5344CB8AC3E}">
        <p14:creationId xmlns:p14="http://schemas.microsoft.com/office/powerpoint/2010/main" val="8367550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19DF0C-20BD-4336-9A9E-B1B92E4C6467}"/>
              </a:ext>
            </a:extLst>
          </p:cNvPr>
          <p:cNvSpPr>
            <a:spLocks noGrp="1"/>
          </p:cNvSpPr>
          <p:nvPr>
            <p:ph type="title"/>
          </p:nvPr>
        </p:nvSpPr>
        <p:spPr/>
        <p:txBody>
          <a:bodyPr/>
          <a:lstStyle/>
          <a:p>
            <a:r>
              <a:rPr lang="en-US" dirty="0"/>
              <a:t>Objective-C</a:t>
            </a:r>
          </a:p>
        </p:txBody>
      </p:sp>
      <p:sp>
        <p:nvSpPr>
          <p:cNvPr id="4" name="Rectangle 3">
            <a:extLst>
              <a:ext uri="{FF2B5EF4-FFF2-40B4-BE49-F238E27FC236}">
                <a16:creationId xmlns:a16="http://schemas.microsoft.com/office/drawing/2014/main" id="{D63D7974-C345-4F43-BA0B-CFC7D145D1C9}"/>
              </a:ext>
            </a:extLst>
          </p:cNvPr>
          <p:cNvSpPr>
            <a:spLocks noChangeArrowheads="1"/>
          </p:cNvSpPr>
          <p:nvPr/>
        </p:nvSpPr>
        <p:spPr bwMode="auto">
          <a:xfrm>
            <a:off x="730251" y="1213143"/>
            <a:ext cx="9841857" cy="2308324"/>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Biên</a:t>
            </a:r>
            <a:r>
              <a:rPr kumimoji="0" lang="en-US" altLang="en-US" sz="1800" b="1"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1"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dịch</a:t>
            </a:r>
            <a:r>
              <a:rPr kumimoji="0" lang="en-US" altLang="en-US" sz="1800" b="1"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1"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nhanh</a:t>
            </a:r>
            <a:r>
              <a:rPr kumimoji="0" lang="en-US" altLang="en-US" sz="1800" b="1"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1"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và</a:t>
            </a:r>
            <a:r>
              <a:rPr kumimoji="0" lang="en-US" altLang="en-US" sz="1800" b="1"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1"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mềm</a:t>
            </a:r>
            <a:r>
              <a:rPr kumimoji="0" lang="en-US" altLang="en-US" sz="1800" b="1"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1"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mại</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Bản</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thân</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trình</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biên</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dịch</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C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cũng</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là</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huyền</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thoại</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tốc</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độ</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rồi</a:t>
            </a:r>
            <a:endParaRPr lang="en-US" altLang="en-US" sz="1800" dirty="0">
              <a:solidFill>
                <a:srgbClr val="212529"/>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Obj-C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còn</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được</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trang</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bị</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thêm</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nhiều</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đặc</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điểm</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ngôn</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ngữ</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uyển</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chuyển</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(Dynamic Script Language)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nữa</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Ví</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dụ</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bạn</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có</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thể</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sử</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dụng</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kiểu</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tĩnh</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cho</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mọi</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biến</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nhưng</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những</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kiểu</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này</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lại</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không</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bị</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xử</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ký</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quá</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cứng</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nhắc</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Tương</a:t>
            </a:r>
            <a:r>
              <a:rPr kumimoji="0" lang="en-US" altLang="en-US" sz="1800" b="1"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1"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thích</a:t>
            </a:r>
            <a:r>
              <a:rPr kumimoji="0" lang="en-US" altLang="en-US" sz="1800" b="1"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1"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với</a:t>
            </a:r>
            <a:r>
              <a:rPr kumimoji="0" lang="en-US" altLang="en-US" sz="1800" b="1" i="0" u="none" strike="noStrike" cap="none" normalizeH="0" baseline="0" dirty="0">
                <a:ln>
                  <a:noFill/>
                </a:ln>
                <a:solidFill>
                  <a:srgbClr val="212529"/>
                </a:solidFill>
                <a:effectLst/>
                <a:latin typeface="Arial" panose="020B0604020202020204" pitchFamily="34" charset="0"/>
                <a:cs typeface="Arial" panose="020B0604020202020204" pitchFamily="34" charset="0"/>
              </a:rPr>
              <a:t> C </a:t>
            </a:r>
            <a:r>
              <a:rPr kumimoji="0" lang="en-US" altLang="en-US" sz="1800" b="1"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và</a:t>
            </a:r>
            <a:r>
              <a:rPr kumimoji="0" lang="en-US" altLang="en-US" sz="1800" b="1" i="0" u="none" strike="noStrike" cap="none" normalizeH="0" baseline="0" dirty="0">
                <a:ln>
                  <a:noFill/>
                </a:ln>
                <a:solidFill>
                  <a:srgbClr val="212529"/>
                </a:solidFill>
                <a:effectLst/>
                <a:latin typeface="Arial" panose="020B0604020202020204" pitchFamily="34" charset="0"/>
                <a:cs typeface="Arial" panose="020B0604020202020204" pitchFamily="34" charset="0"/>
              </a:rPr>
              <a:t> C++</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Bạn</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có</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thể</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sử</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dụng</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khai</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báo</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tất</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cả</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các</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kiểu</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dữ</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liệu</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của</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C, C++.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Trong</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thực</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tế</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có</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rất</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nhiều</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thư</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viện</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framework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của</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Obj-C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được</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viết</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bằng</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C, C++.</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Tích</a:t>
            </a:r>
            <a:r>
              <a:rPr kumimoji="0" lang="en-US" altLang="en-US" sz="1800" b="1"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1"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hợp</a:t>
            </a:r>
            <a:r>
              <a:rPr kumimoji="0" lang="en-US" altLang="en-US" sz="1800" b="1" i="0" u="none" strike="noStrike" cap="none" normalizeH="0" baseline="0" dirty="0">
                <a:ln>
                  <a:noFill/>
                </a:ln>
                <a:solidFill>
                  <a:srgbClr val="212529"/>
                </a:solidFill>
                <a:effectLst/>
                <a:latin typeface="Arial" panose="020B0604020202020204" pitchFamily="34" charset="0"/>
                <a:cs typeface="Arial" panose="020B0604020202020204" pitchFamily="34" charset="0"/>
              </a:rPr>
              <a:t> Cocoa</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Cocoa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được</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thiết</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kế</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cho</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Obj-C,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đây</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là</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thư</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viện</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mạnh</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mẽ</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cho</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các</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ứng</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dụng</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cảm</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err="1">
                <a:ln>
                  <a:noFill/>
                </a:ln>
                <a:solidFill>
                  <a:srgbClr val="212529"/>
                </a:solidFill>
                <a:effectLst/>
                <a:latin typeface="Arial" panose="020B0604020202020204" pitchFamily="34" charset="0"/>
                <a:cs typeface="Arial" panose="020B0604020202020204" pitchFamily="34" charset="0"/>
              </a:rPr>
              <a:t>ứng</a:t>
            </a:r>
            <a:r>
              <a:rPr kumimoji="0" lang="en-US" altLang="en-US"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60718C78-059A-439B-888A-AD44920CEBE0}"/>
              </a:ext>
            </a:extLst>
          </p:cNvPr>
          <p:cNvPicPr>
            <a:picLocks noChangeAspect="1"/>
          </p:cNvPicPr>
          <p:nvPr/>
        </p:nvPicPr>
        <p:blipFill>
          <a:blip r:embed="rId3"/>
          <a:stretch>
            <a:fillRect/>
          </a:stretch>
        </p:blipFill>
        <p:spPr>
          <a:xfrm>
            <a:off x="2088435" y="3776770"/>
            <a:ext cx="7254647" cy="2428822"/>
          </a:xfrm>
          <a:prstGeom prst="rect">
            <a:avLst/>
          </a:prstGeom>
        </p:spPr>
      </p:pic>
    </p:spTree>
    <p:extLst>
      <p:ext uri="{BB962C8B-B14F-4D97-AF65-F5344CB8AC3E}">
        <p14:creationId xmlns:p14="http://schemas.microsoft.com/office/powerpoint/2010/main" val="57657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93751" y="392324"/>
            <a:ext cx="9550400" cy="430887"/>
          </a:xfrm>
          <a:prstGeom prst="rect">
            <a:avLst/>
          </a:prstGeom>
        </p:spPr>
        <p:txBody>
          <a:bodyPr spcFirstLastPara="1" vert="horz" wrap="square" lIns="0" tIns="0" rIns="0" bIns="0" rtlCol="0" anchor="ctr" anchorCtr="0">
            <a:spAutoFit/>
          </a:bodyPr>
          <a:lstStyle/>
          <a:p>
            <a:pPr marL="12700"/>
            <a:r>
              <a:rPr lang="en-US" spc="-5" dirty="0"/>
              <a:t>History</a:t>
            </a:r>
            <a:endParaRPr spc="-5" dirty="0"/>
          </a:p>
        </p:txBody>
      </p:sp>
      <p:sp>
        <p:nvSpPr>
          <p:cNvPr id="5" name="object 5"/>
          <p:cNvSpPr txBox="1">
            <a:spLocks noGrp="1"/>
          </p:cNvSpPr>
          <p:nvPr>
            <p:ph type="sldNum" sz="quarter" idx="7"/>
          </p:nvPr>
        </p:nvSpPr>
        <p:spPr>
          <a:xfrm>
            <a:off x="6400800" y="6386514"/>
            <a:ext cx="2844800" cy="166712"/>
          </a:xfrm>
          <a:prstGeom prst="rect">
            <a:avLst/>
          </a:prstGeom>
        </p:spPr>
        <p:txBody>
          <a:bodyPr spcFirstLastPara="1" vert="horz" wrap="square" lIns="0" tIns="0" rIns="0" bIns="0" rtlCol="0" anchor="t" anchorCtr="0">
            <a:spAutoFit/>
          </a:bodyPr>
          <a:lstStyle/>
          <a:p>
            <a:pPr marL="25400">
              <a:lnSpc>
                <a:spcPts val="1310"/>
              </a:lnSpc>
            </a:pPr>
            <a:fld id="{81D60167-4931-47E6-BA6A-407CBD079E47}" type="slidenum">
              <a:rPr spc="-5" dirty="0"/>
              <a:pPr marL="25400">
                <a:lnSpc>
                  <a:spcPts val="1310"/>
                </a:lnSpc>
              </a:pPr>
              <a:t>5</a:t>
            </a:fld>
            <a:endParaRPr spc="-5" dirty="0"/>
          </a:p>
        </p:txBody>
      </p:sp>
      <p:sp>
        <p:nvSpPr>
          <p:cNvPr id="2" name="object 2">
            <a:extLst>
              <a:ext uri="{FF2B5EF4-FFF2-40B4-BE49-F238E27FC236}">
                <a16:creationId xmlns:a16="http://schemas.microsoft.com/office/drawing/2014/main" id="{DD117197-814D-47F0-BC19-903C4178CFBA}"/>
              </a:ext>
            </a:extLst>
          </p:cNvPr>
          <p:cNvSpPr txBox="1"/>
          <p:nvPr/>
        </p:nvSpPr>
        <p:spPr>
          <a:xfrm>
            <a:off x="793751" y="1296265"/>
            <a:ext cx="10464377" cy="4825274"/>
          </a:xfrm>
          <a:prstGeom prst="rect">
            <a:avLst/>
          </a:prstGeom>
        </p:spPr>
        <p:txBody>
          <a:bodyPr vert="horz" wrap="square" lIns="0" tIns="8043" rIns="0" bIns="0" rtlCol="0">
            <a:spAutoFit/>
          </a:bodyPr>
          <a:lstStyle/>
          <a:p>
            <a:pPr marL="49956" marR="49956" indent="3387" algn="ctr">
              <a:lnSpc>
                <a:spcPct val="115999"/>
              </a:lnSpc>
              <a:spcBef>
                <a:spcPts val="63"/>
              </a:spcBef>
              <a:tabLst>
                <a:tab pos="972022" algn="l"/>
                <a:tab pos="1020708" algn="l"/>
              </a:tabLst>
            </a:pPr>
            <a:r>
              <a:rPr sz="2267" spc="-10" dirty="0"/>
              <a:t>Among the </a:t>
            </a:r>
            <a:r>
              <a:rPr sz="2267" spc="-13" dirty="0"/>
              <a:t>technological </a:t>
            </a:r>
            <a:r>
              <a:rPr sz="2267" spc="-10" dirty="0"/>
              <a:t>tribe, the </a:t>
            </a:r>
            <a:r>
              <a:rPr sz="2267" spc="-7" dirty="0"/>
              <a:t>most </a:t>
            </a:r>
            <a:r>
              <a:rPr sz="2267" spc="-13" dirty="0"/>
              <a:t>popular </a:t>
            </a:r>
            <a:r>
              <a:rPr sz="2267" spc="-7" dirty="0"/>
              <a:t>terms </a:t>
            </a:r>
            <a:r>
              <a:rPr sz="2267" spc="-10" dirty="0"/>
              <a:t>associated with mobile  </a:t>
            </a:r>
            <a:r>
              <a:rPr sz="2267" spc="-13" dirty="0"/>
              <a:t>phones </a:t>
            </a:r>
            <a:r>
              <a:rPr sz="2267" spc="-10" dirty="0"/>
              <a:t>are Android </a:t>
            </a:r>
            <a:r>
              <a:rPr sz="2267" spc="-13" dirty="0"/>
              <a:t>and </a:t>
            </a:r>
            <a:r>
              <a:rPr sz="2267" spc="-7" dirty="0"/>
              <a:t>iOS. </a:t>
            </a:r>
            <a:r>
              <a:rPr sz="2267" spc="-10" dirty="0"/>
              <a:t>While the former </a:t>
            </a:r>
            <a:r>
              <a:rPr sz="2267" spc="-13" dirty="0"/>
              <a:t>allows transparency and </a:t>
            </a:r>
            <a:r>
              <a:rPr sz="2267" spc="-10" dirty="0"/>
              <a:t>easy  </a:t>
            </a:r>
            <a:r>
              <a:rPr sz="2267" spc="-23" dirty="0"/>
              <a:t>accessibility, </a:t>
            </a:r>
            <a:r>
              <a:rPr sz="2267" spc="-10" dirty="0"/>
              <a:t>the latter </a:t>
            </a:r>
            <a:r>
              <a:rPr sz="2267" spc="-13" dirty="0"/>
              <a:t>has </a:t>
            </a:r>
            <a:r>
              <a:rPr sz="2267" spc="-10" dirty="0"/>
              <a:t>carved </a:t>
            </a:r>
            <a:r>
              <a:rPr sz="2267" spc="-3" dirty="0"/>
              <a:t>a </a:t>
            </a:r>
            <a:r>
              <a:rPr sz="2267" spc="-7" dirty="0"/>
              <a:t>mass </a:t>
            </a:r>
            <a:r>
              <a:rPr sz="2267" spc="-3" dirty="0"/>
              <a:t>for </a:t>
            </a:r>
            <a:r>
              <a:rPr sz="2267" spc="-10" dirty="0"/>
              <a:t>itself, </a:t>
            </a:r>
            <a:r>
              <a:rPr sz="2267" spc="-13" dirty="0"/>
              <a:t>even though </a:t>
            </a:r>
            <a:r>
              <a:rPr sz="2267" spc="-3" dirty="0"/>
              <a:t>it </a:t>
            </a:r>
            <a:r>
              <a:rPr sz="2267" spc="-13" dirty="0"/>
              <a:t>allows </a:t>
            </a:r>
            <a:r>
              <a:rPr sz="2267" spc="-10" dirty="0"/>
              <a:t>strict  </a:t>
            </a:r>
            <a:r>
              <a:rPr sz="2267" spc="-23" dirty="0"/>
              <a:t>connectivity. </a:t>
            </a:r>
            <a:r>
              <a:rPr sz="2267" spc="-7" dirty="0"/>
              <a:t>But </a:t>
            </a:r>
            <a:r>
              <a:rPr sz="2267" spc="-13" dirty="0"/>
              <a:t>when </a:t>
            </a:r>
            <a:r>
              <a:rPr sz="2267" spc="-3" dirty="0"/>
              <a:t>it </a:t>
            </a:r>
            <a:r>
              <a:rPr sz="2267" spc="-10" dirty="0"/>
              <a:t>comes </a:t>
            </a:r>
            <a:r>
              <a:rPr sz="2267" spc="-3" dirty="0"/>
              <a:t>to </a:t>
            </a:r>
            <a:r>
              <a:rPr sz="2267" spc="-13" dirty="0"/>
              <a:t>iPhones, </a:t>
            </a:r>
            <a:r>
              <a:rPr sz="2267" spc="-10" dirty="0"/>
              <a:t>the loyal customers </a:t>
            </a:r>
            <a:r>
              <a:rPr sz="2267" spc="-13" dirty="0"/>
              <a:t>forget </a:t>
            </a:r>
            <a:r>
              <a:rPr sz="2267" spc="-3" dirty="0"/>
              <a:t>all of its  </a:t>
            </a:r>
            <a:r>
              <a:rPr sz="2267" spc="-13" dirty="0"/>
              <a:t>cones	</a:t>
            </a:r>
            <a:r>
              <a:rPr sz="2267" spc="-10" dirty="0"/>
              <a:t>and </a:t>
            </a:r>
            <a:r>
              <a:rPr sz="2267" spc="-7" dirty="0"/>
              <a:t>just stick </a:t>
            </a:r>
            <a:r>
              <a:rPr sz="2267" spc="-3" dirty="0"/>
              <a:t>on to </a:t>
            </a:r>
            <a:r>
              <a:rPr sz="2267" spc="-10" dirty="0"/>
              <a:t>the </a:t>
            </a:r>
            <a:r>
              <a:rPr sz="2267" spc="-37" dirty="0"/>
              <a:t>beauty, </a:t>
            </a:r>
            <a:r>
              <a:rPr sz="2267" spc="-13" dirty="0"/>
              <a:t>elegance and </a:t>
            </a:r>
            <a:r>
              <a:rPr sz="2267" spc="-10" dirty="0"/>
              <a:t>the magical iOS </a:t>
            </a:r>
            <a:r>
              <a:rPr sz="2267" spc="-13" dirty="0"/>
              <a:t>that </a:t>
            </a:r>
            <a:r>
              <a:rPr sz="2267" spc="-10" dirty="0"/>
              <a:t>runs </a:t>
            </a:r>
            <a:r>
              <a:rPr sz="2267" spc="-7" dirty="0"/>
              <a:t>like  </a:t>
            </a:r>
            <a:r>
              <a:rPr sz="2267" spc="-3" dirty="0"/>
              <a:t>a</a:t>
            </a:r>
            <a:r>
              <a:rPr sz="2267" dirty="0"/>
              <a:t> </a:t>
            </a:r>
            <a:r>
              <a:rPr sz="2267" spc="-13" dirty="0"/>
              <a:t>pure		</a:t>
            </a:r>
            <a:r>
              <a:rPr sz="2267" spc="-10" dirty="0"/>
              <a:t>charm.</a:t>
            </a:r>
            <a:endParaRPr sz="2267" dirty="0"/>
          </a:p>
          <a:p>
            <a:pPr algn="ctr">
              <a:spcBef>
                <a:spcPts val="430"/>
              </a:spcBef>
            </a:pPr>
            <a:r>
              <a:rPr sz="2267" dirty="0"/>
              <a:t>It </a:t>
            </a:r>
            <a:r>
              <a:rPr sz="2267" spc="-10" dirty="0"/>
              <a:t>was </a:t>
            </a:r>
            <a:r>
              <a:rPr sz="2267" spc="-7" dirty="0"/>
              <a:t>on </a:t>
            </a:r>
            <a:r>
              <a:rPr sz="2267" spc="-10" dirty="0"/>
              <a:t>June 29, </a:t>
            </a:r>
            <a:r>
              <a:rPr sz="2267" spc="-13" dirty="0"/>
              <a:t>2007, </a:t>
            </a:r>
            <a:r>
              <a:rPr sz="2267" spc="-7" dirty="0"/>
              <a:t>Steve Jobs, </a:t>
            </a:r>
            <a:r>
              <a:rPr sz="2267" spc="-10" dirty="0"/>
              <a:t>the then </a:t>
            </a:r>
            <a:r>
              <a:rPr sz="2267" spc="-13" dirty="0"/>
              <a:t>chairman </a:t>
            </a:r>
            <a:r>
              <a:rPr sz="2267" spc="-10" dirty="0"/>
              <a:t>and </a:t>
            </a:r>
            <a:r>
              <a:rPr sz="2267" spc="-13" dirty="0"/>
              <a:t>co-founder</a:t>
            </a:r>
            <a:r>
              <a:rPr sz="2267" spc="90" dirty="0"/>
              <a:t> </a:t>
            </a:r>
            <a:r>
              <a:rPr sz="2267" spc="-3" dirty="0"/>
              <a:t>of</a:t>
            </a:r>
            <a:endParaRPr sz="2267" dirty="0"/>
          </a:p>
          <a:p>
            <a:pPr marL="8467" marR="3387" indent="-3810" algn="ctr">
              <a:lnSpc>
                <a:spcPct val="115999"/>
              </a:lnSpc>
              <a:spcBef>
                <a:spcPts val="7"/>
              </a:spcBef>
            </a:pPr>
            <a:r>
              <a:rPr sz="2267" spc="-10" dirty="0"/>
              <a:t>Apple.Inc </a:t>
            </a:r>
            <a:r>
              <a:rPr sz="2267" spc="-13" dirty="0"/>
              <a:t>launched iPhone </a:t>
            </a:r>
            <a:r>
              <a:rPr sz="2267" spc="-10" dirty="0"/>
              <a:t>with iOS </a:t>
            </a:r>
            <a:r>
              <a:rPr sz="2267" spc="-3" dirty="0"/>
              <a:t>1. </a:t>
            </a:r>
            <a:r>
              <a:rPr sz="2267" spc="-10" dirty="0"/>
              <a:t>Since then, </a:t>
            </a:r>
            <a:r>
              <a:rPr sz="2267" spc="-7" dirty="0"/>
              <a:t>the </a:t>
            </a:r>
            <a:r>
              <a:rPr sz="2267" spc="-13" dirty="0"/>
              <a:t>operating </a:t>
            </a:r>
            <a:r>
              <a:rPr sz="2267" spc="-10" dirty="0"/>
              <a:t>system </a:t>
            </a:r>
            <a:r>
              <a:rPr sz="2267" spc="-13" dirty="0"/>
              <a:t>has  undergone </a:t>
            </a:r>
            <a:r>
              <a:rPr sz="2267" spc="-7" dirty="0"/>
              <a:t>some </a:t>
            </a:r>
            <a:r>
              <a:rPr sz="2267" spc="-10" dirty="0"/>
              <a:t>major </a:t>
            </a:r>
            <a:r>
              <a:rPr sz="2267" spc="-13" dirty="0"/>
              <a:t>upgrades, </a:t>
            </a:r>
            <a:r>
              <a:rPr sz="2267" spc="-10" dirty="0"/>
              <a:t>which was </a:t>
            </a:r>
            <a:r>
              <a:rPr sz="2267" spc="-3" dirty="0"/>
              <a:t>a </a:t>
            </a:r>
            <a:r>
              <a:rPr sz="2267" spc="-10" dirty="0"/>
              <a:t>result </a:t>
            </a:r>
            <a:r>
              <a:rPr sz="2267" spc="-3" dirty="0"/>
              <a:t>of </a:t>
            </a:r>
            <a:r>
              <a:rPr sz="2267" spc="-13" dirty="0"/>
              <a:t>continuous hard work </a:t>
            </a:r>
            <a:r>
              <a:rPr sz="2267" spc="-10" dirty="0"/>
              <a:t>and  passion </a:t>
            </a:r>
            <a:r>
              <a:rPr sz="2267" spc="-13" dirty="0"/>
              <a:t>towards achieving beyond </a:t>
            </a:r>
            <a:r>
              <a:rPr sz="2267" spc="-10" dirty="0"/>
              <a:t>the expectations </a:t>
            </a:r>
            <a:r>
              <a:rPr sz="2267" spc="-3" dirty="0"/>
              <a:t>of </a:t>
            </a:r>
            <a:r>
              <a:rPr sz="2267" spc="-10" dirty="0"/>
              <a:t>the </a:t>
            </a:r>
            <a:r>
              <a:rPr sz="2267" spc="-23" dirty="0"/>
              <a:t>consumer. </a:t>
            </a:r>
            <a:r>
              <a:rPr sz="2267" spc="-10" dirty="0"/>
              <a:t>Here, we are  glad </a:t>
            </a:r>
            <a:r>
              <a:rPr sz="2267" spc="-3" dirty="0"/>
              <a:t>to </a:t>
            </a:r>
            <a:r>
              <a:rPr sz="2267" spc="-10" dirty="0"/>
              <a:t>give </a:t>
            </a:r>
            <a:r>
              <a:rPr sz="2267" spc="-7" dirty="0"/>
              <a:t>you </a:t>
            </a:r>
            <a:r>
              <a:rPr sz="2267" spc="-3" dirty="0"/>
              <a:t>a </a:t>
            </a:r>
            <a:r>
              <a:rPr sz="2267" spc="-10" dirty="0"/>
              <a:t>brief sneak peek </a:t>
            </a:r>
            <a:r>
              <a:rPr sz="2267" spc="-7" dirty="0"/>
              <a:t>into </a:t>
            </a:r>
            <a:r>
              <a:rPr sz="2267" spc="-10" dirty="0"/>
              <a:t>the history </a:t>
            </a:r>
            <a:r>
              <a:rPr sz="2267" spc="-3" dirty="0"/>
              <a:t>of </a:t>
            </a:r>
            <a:r>
              <a:rPr sz="2267" spc="-17" dirty="0"/>
              <a:t>world’s </a:t>
            </a:r>
            <a:r>
              <a:rPr sz="2267" spc="-10" dirty="0"/>
              <a:t>favourite operating  </a:t>
            </a:r>
            <a:r>
              <a:rPr sz="2267" spc="-7" dirty="0"/>
              <a:t>system.</a:t>
            </a:r>
            <a:endParaRPr sz="2267" dirty="0"/>
          </a:p>
        </p:txBody>
      </p:sp>
    </p:spTree>
    <p:extLst>
      <p:ext uri="{BB962C8B-B14F-4D97-AF65-F5344CB8AC3E}">
        <p14:creationId xmlns:p14="http://schemas.microsoft.com/office/powerpoint/2010/main" val="36614449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19DF0C-20BD-4336-9A9E-B1B92E4C6467}"/>
              </a:ext>
            </a:extLst>
          </p:cNvPr>
          <p:cNvSpPr>
            <a:spLocks noGrp="1"/>
          </p:cNvSpPr>
          <p:nvPr>
            <p:ph type="title"/>
          </p:nvPr>
        </p:nvSpPr>
        <p:spPr/>
        <p:txBody>
          <a:bodyPr/>
          <a:lstStyle/>
          <a:p>
            <a:r>
              <a:rPr lang="en-US" dirty="0"/>
              <a:t>Swift</a:t>
            </a:r>
          </a:p>
        </p:txBody>
      </p:sp>
      <p:sp>
        <p:nvSpPr>
          <p:cNvPr id="4" name="Rectangle 3">
            <a:extLst>
              <a:ext uri="{FF2B5EF4-FFF2-40B4-BE49-F238E27FC236}">
                <a16:creationId xmlns:a16="http://schemas.microsoft.com/office/drawing/2014/main" id="{D63D7974-C345-4F43-BA0B-CFC7D145D1C9}"/>
              </a:ext>
            </a:extLst>
          </p:cNvPr>
          <p:cNvSpPr>
            <a:spLocks noChangeArrowheads="1"/>
          </p:cNvSpPr>
          <p:nvPr/>
        </p:nvSpPr>
        <p:spPr bwMode="auto">
          <a:xfrm>
            <a:off x="730251" y="1210588"/>
            <a:ext cx="10406935" cy="110799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vi-VN" sz="2200" b="0" i="0" dirty="0">
                <a:solidFill>
                  <a:srgbClr val="292929"/>
                </a:solidFill>
                <a:effectLst/>
                <a:latin typeface="medium-content-serif-font"/>
              </a:rPr>
              <a:t>Sau 30 năm thống trị của Objective-C trên các nền tảng thuộc Apple, một thứ ngôn ngữ… cồng kềnh và khó dùng không kém gì C++, Swift đã xuất hiện như một cứu cánh cho tất cả những coder muốn dev iOS hay macOS.</a:t>
            </a:r>
          </a:p>
        </p:txBody>
      </p:sp>
      <p:pic>
        <p:nvPicPr>
          <p:cNvPr id="8" name="Picture 7">
            <a:extLst>
              <a:ext uri="{FF2B5EF4-FFF2-40B4-BE49-F238E27FC236}">
                <a16:creationId xmlns:a16="http://schemas.microsoft.com/office/drawing/2014/main" id="{583CCD35-F344-4B4F-A0CD-EB8673AEC5B3}"/>
              </a:ext>
            </a:extLst>
          </p:cNvPr>
          <p:cNvPicPr>
            <a:picLocks noChangeAspect="1"/>
          </p:cNvPicPr>
          <p:nvPr/>
        </p:nvPicPr>
        <p:blipFill>
          <a:blip r:embed="rId3"/>
          <a:stretch>
            <a:fillRect/>
          </a:stretch>
        </p:blipFill>
        <p:spPr>
          <a:xfrm>
            <a:off x="692152" y="2819988"/>
            <a:ext cx="6453934" cy="3137900"/>
          </a:xfrm>
          <a:prstGeom prst="rect">
            <a:avLst/>
          </a:prstGeom>
        </p:spPr>
      </p:pic>
      <p:pic>
        <p:nvPicPr>
          <p:cNvPr id="7" name="Picture 6" descr="Text&#10;&#10;Description automatically generated">
            <a:extLst>
              <a:ext uri="{FF2B5EF4-FFF2-40B4-BE49-F238E27FC236}">
                <a16:creationId xmlns:a16="http://schemas.microsoft.com/office/drawing/2014/main" id="{4E047DC2-7D1E-4944-9836-CA9E5E413669}"/>
              </a:ext>
            </a:extLst>
          </p:cNvPr>
          <p:cNvPicPr>
            <a:picLocks noChangeAspect="1"/>
          </p:cNvPicPr>
          <p:nvPr/>
        </p:nvPicPr>
        <p:blipFill>
          <a:blip r:embed="rId4"/>
          <a:stretch>
            <a:fillRect/>
          </a:stretch>
        </p:blipFill>
        <p:spPr>
          <a:xfrm>
            <a:off x="5505451" y="2532686"/>
            <a:ext cx="6019800" cy="3724275"/>
          </a:xfrm>
          <a:prstGeom prst="rect">
            <a:avLst/>
          </a:prstGeom>
        </p:spPr>
      </p:pic>
    </p:spTree>
    <p:extLst>
      <p:ext uri="{BB962C8B-B14F-4D97-AF65-F5344CB8AC3E}">
        <p14:creationId xmlns:p14="http://schemas.microsoft.com/office/powerpoint/2010/main" val="3888910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19DF0C-20BD-4336-9A9E-B1B92E4C6467}"/>
              </a:ext>
            </a:extLst>
          </p:cNvPr>
          <p:cNvSpPr>
            <a:spLocks noGrp="1"/>
          </p:cNvSpPr>
          <p:nvPr>
            <p:ph type="title"/>
          </p:nvPr>
        </p:nvSpPr>
        <p:spPr/>
        <p:txBody>
          <a:bodyPr/>
          <a:lstStyle/>
          <a:p>
            <a:r>
              <a:rPr lang="en-US" dirty="0"/>
              <a:t>Swift</a:t>
            </a:r>
          </a:p>
        </p:txBody>
      </p:sp>
      <p:sp>
        <p:nvSpPr>
          <p:cNvPr id="4" name="Rectangle 3">
            <a:extLst>
              <a:ext uri="{FF2B5EF4-FFF2-40B4-BE49-F238E27FC236}">
                <a16:creationId xmlns:a16="http://schemas.microsoft.com/office/drawing/2014/main" id="{D63D7974-C345-4F43-BA0B-CFC7D145D1C9}"/>
              </a:ext>
            </a:extLst>
          </p:cNvPr>
          <p:cNvSpPr>
            <a:spLocks noChangeArrowheads="1"/>
          </p:cNvSpPr>
          <p:nvPr/>
        </p:nvSpPr>
        <p:spPr bwMode="auto">
          <a:xfrm>
            <a:off x="648058" y="1012954"/>
            <a:ext cx="10406935" cy="4832092"/>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vi-VN" sz="2200" b="0" i="0" dirty="0">
                <a:solidFill>
                  <a:srgbClr val="292929"/>
                </a:solidFill>
                <a:effectLst/>
                <a:latin typeface="medium-content-serif-font"/>
              </a:rPr>
              <a:t>Sau 30 năm thống trị của Objective-C trên các nền tảng thuộc Apple, một thứ ngôn ngữ… cồng kềnh và khó dùng không kém gì C++, Swift đã xuất hiện như một cứu cánh cho tất cả những coder muốn dev iOS hay macOS.</a:t>
            </a:r>
            <a:endParaRPr lang="en-US" sz="2200" b="0" i="0" dirty="0">
              <a:solidFill>
                <a:srgbClr val="292929"/>
              </a:solidFill>
              <a:effectLst/>
              <a:latin typeface="medium-content-serif-fon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vi-VN" sz="2200" b="0" i="0" dirty="0">
                <a:solidFill>
                  <a:srgbClr val="292929"/>
                </a:solidFill>
                <a:effectLst/>
                <a:latin typeface="medium-content-serif-font"/>
              </a:rPr>
              <a:t>Swift ra đời năm 2014, tính đến nay là 6 năm tuổi, nhưng đã có tới phiên bản thứ 5.., cùng với việc </a:t>
            </a:r>
            <a:r>
              <a:rPr lang="vi-VN" sz="2200" b="0" i="0" u="none" strike="noStrike" dirty="0">
                <a:effectLst/>
                <a:latin typeface="medium-content-serif-font"/>
                <a:hlinkClick r:id="rId3"/>
              </a:rPr>
              <a:t>open-source</a:t>
            </a:r>
            <a:r>
              <a:rPr lang="vi-VN" sz="2200" b="0" i="0" dirty="0">
                <a:solidFill>
                  <a:srgbClr val="292929"/>
                </a:solidFill>
                <a:effectLst/>
                <a:latin typeface="medium-content-serif-font"/>
              </a:rPr>
              <a:t> và xuất hiện trên Linux, chắc chắn Swift sẽ còn phát triển nhanh hơn nữa</a:t>
            </a:r>
            <a:br>
              <a:rPr lang="vi-VN" sz="2200" dirty="0"/>
            </a:br>
            <a:r>
              <a:rPr lang="vi-VN" sz="2200" b="0" i="0" dirty="0">
                <a:solidFill>
                  <a:srgbClr val="292929"/>
                </a:solidFill>
                <a:effectLst/>
                <a:latin typeface="medium-content-serif-font"/>
              </a:rPr>
              <a:t>Tại sao Swift lại hot như vậy? Có thể kể đến các lý do sau:</a:t>
            </a:r>
            <a:endParaRPr lang="en-US" sz="2200" b="0" i="0" dirty="0">
              <a:solidFill>
                <a:srgbClr val="292929"/>
              </a:solidFill>
              <a:effectLst/>
              <a:latin typeface="medium-content-serif-font"/>
            </a:endParaRPr>
          </a:p>
          <a:p>
            <a:pPr marL="342900" indent="-342900" algn="l">
              <a:buFont typeface="Wingdings" panose="05000000000000000000" pitchFamily="2" charset="2"/>
              <a:buChar char="§"/>
            </a:pPr>
            <a:r>
              <a:rPr lang="vi-VN" sz="2200" b="0" i="0" dirty="0">
                <a:solidFill>
                  <a:srgbClr val="292929"/>
                </a:solidFill>
                <a:effectLst/>
                <a:latin typeface="medium-content-serif-font"/>
              </a:rPr>
              <a:t>Là ngôn ngữ biên dịch, compiler optimize tốt =&gt; Nhanh (Swift chạy trên server </a:t>
            </a:r>
            <a:r>
              <a:rPr lang="vi-VN" sz="2200" b="0" i="0" u="none" strike="noStrike" dirty="0">
                <a:solidFill>
                  <a:srgbClr val="292929"/>
                </a:solidFill>
                <a:effectLst/>
                <a:latin typeface="medium-content-serif-font"/>
                <a:hlinkClick r:id="rId4"/>
              </a:rPr>
              <a:t>nhanh hơn hẳn NodeJS</a:t>
            </a:r>
            <a:r>
              <a:rPr lang="vi-VN" sz="2200" b="0" i="0" dirty="0">
                <a:solidFill>
                  <a:srgbClr val="292929"/>
                </a:solidFill>
                <a:effectLst/>
                <a:latin typeface="medium-content-serif-font"/>
              </a:rPr>
              <a:t>)</a:t>
            </a:r>
          </a:p>
          <a:p>
            <a:pPr marL="342900" indent="-342900" algn="l">
              <a:buFont typeface="Wingdings" panose="05000000000000000000" pitchFamily="2" charset="2"/>
              <a:buChar char="§"/>
            </a:pPr>
            <a:r>
              <a:rPr lang="vi-VN" sz="2200" b="0" i="0" dirty="0">
                <a:solidFill>
                  <a:srgbClr val="292929"/>
                </a:solidFill>
                <a:effectLst/>
                <a:latin typeface="medium-content-serif-font"/>
              </a:rPr>
              <a:t>Syntax là tổng hợp tinh hoa của các ngôn ngữ lập trình hiện đại =&gt; Dễ viết, viết đẹp</a:t>
            </a:r>
          </a:p>
          <a:p>
            <a:pPr marL="342900" indent="-342900" algn="l">
              <a:buFont typeface="Wingdings" panose="05000000000000000000" pitchFamily="2" charset="2"/>
              <a:buChar char="§"/>
            </a:pPr>
            <a:r>
              <a:rPr lang="vi-VN" sz="2200" b="0" i="0" dirty="0">
                <a:solidFill>
                  <a:srgbClr val="292929"/>
                </a:solidFill>
                <a:effectLst/>
                <a:latin typeface="medium-content-serif-font"/>
              </a:rPr>
              <a:t>Bắt buộc người code phải sử dụng thói quen tốt (good practice), có garbage collection, compiler…=&gt; An toàn, ít lỗi</a:t>
            </a:r>
          </a:p>
          <a:p>
            <a:pPr marL="342900" indent="-342900" algn="l">
              <a:buFont typeface="Wingdings" panose="05000000000000000000" pitchFamily="2" charset="2"/>
              <a:buChar char="§"/>
            </a:pPr>
            <a:r>
              <a:rPr lang="vi-VN" sz="2200" b="0" i="0" dirty="0">
                <a:solidFill>
                  <a:srgbClr val="292929"/>
                </a:solidFill>
                <a:effectLst/>
                <a:latin typeface="medium-content-serif-font"/>
              </a:rPr>
              <a:t>Tương thích tốt với Objective-C cũng như Cocoa Framework</a:t>
            </a:r>
          </a:p>
          <a:p>
            <a:pPr marL="342900" indent="-342900" algn="l">
              <a:buFont typeface="Wingdings" panose="05000000000000000000" pitchFamily="2" charset="2"/>
              <a:buChar char="§"/>
            </a:pPr>
            <a:r>
              <a:rPr lang="vi-VN" sz="2200" b="0" i="0" dirty="0">
                <a:solidFill>
                  <a:srgbClr val="292929"/>
                </a:solidFill>
                <a:effectLst/>
                <a:latin typeface="medium-content-serif-font"/>
              </a:rPr>
              <a:t>Open-source, liên tục được update, không còn chỉ giới hạn trong nền tảng của Apple</a:t>
            </a:r>
          </a:p>
        </p:txBody>
      </p:sp>
    </p:spTree>
    <p:extLst>
      <p:ext uri="{BB962C8B-B14F-4D97-AF65-F5344CB8AC3E}">
        <p14:creationId xmlns:p14="http://schemas.microsoft.com/office/powerpoint/2010/main" val="23965197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19DF0C-20BD-4336-9A9E-B1B92E4C6467}"/>
              </a:ext>
            </a:extLst>
          </p:cNvPr>
          <p:cNvSpPr>
            <a:spLocks noGrp="1"/>
          </p:cNvSpPr>
          <p:nvPr>
            <p:ph type="title"/>
          </p:nvPr>
        </p:nvSpPr>
        <p:spPr/>
        <p:txBody>
          <a:bodyPr/>
          <a:lstStyle/>
          <a:p>
            <a:r>
              <a:rPr lang="en-US" dirty="0"/>
              <a:t>Swift</a:t>
            </a:r>
          </a:p>
        </p:txBody>
      </p:sp>
      <p:pic>
        <p:nvPicPr>
          <p:cNvPr id="2" name="Picture 1" descr="Graphical user interface, application&#10;&#10;Description automatically generated">
            <a:extLst>
              <a:ext uri="{FF2B5EF4-FFF2-40B4-BE49-F238E27FC236}">
                <a16:creationId xmlns:a16="http://schemas.microsoft.com/office/drawing/2014/main" id="{9952AF35-96CA-4CE8-A1A0-88B34429BFC6}"/>
              </a:ext>
            </a:extLst>
          </p:cNvPr>
          <p:cNvPicPr>
            <a:picLocks noChangeAspect="1"/>
          </p:cNvPicPr>
          <p:nvPr/>
        </p:nvPicPr>
        <p:blipFill>
          <a:blip r:embed="rId3"/>
          <a:stretch>
            <a:fillRect/>
          </a:stretch>
        </p:blipFill>
        <p:spPr>
          <a:xfrm>
            <a:off x="1770580" y="1448657"/>
            <a:ext cx="8277546" cy="4599950"/>
          </a:xfrm>
          <a:prstGeom prst="rect">
            <a:avLst/>
          </a:prstGeom>
        </p:spPr>
      </p:pic>
    </p:spTree>
    <p:extLst>
      <p:ext uri="{BB962C8B-B14F-4D97-AF65-F5344CB8AC3E}">
        <p14:creationId xmlns:p14="http://schemas.microsoft.com/office/powerpoint/2010/main" val="11003847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19DF0C-20BD-4336-9A9E-B1B92E4C6467}"/>
              </a:ext>
            </a:extLst>
          </p:cNvPr>
          <p:cNvSpPr>
            <a:spLocks noGrp="1"/>
          </p:cNvSpPr>
          <p:nvPr>
            <p:ph type="title"/>
          </p:nvPr>
        </p:nvSpPr>
        <p:spPr/>
        <p:txBody>
          <a:bodyPr/>
          <a:lstStyle/>
          <a:p>
            <a:r>
              <a:rPr lang="en-US" dirty="0"/>
              <a:t>Swift</a:t>
            </a:r>
          </a:p>
        </p:txBody>
      </p:sp>
      <p:sp>
        <p:nvSpPr>
          <p:cNvPr id="3" name="Rectangle 2">
            <a:extLst>
              <a:ext uri="{FF2B5EF4-FFF2-40B4-BE49-F238E27FC236}">
                <a16:creationId xmlns:a16="http://schemas.microsoft.com/office/drawing/2014/main" id="{1F732077-8A01-4156-A976-9FD57A3E058F}"/>
              </a:ext>
            </a:extLst>
          </p:cNvPr>
          <p:cNvSpPr>
            <a:spLocks noChangeArrowheads="1"/>
          </p:cNvSpPr>
          <p:nvPr/>
        </p:nvSpPr>
        <p:spPr bwMode="auto">
          <a:xfrm>
            <a:off x="524766" y="1187869"/>
            <a:ext cx="11554217"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292929"/>
                </a:solidFill>
                <a:effectLst/>
                <a:latin typeface="medium-content-serif-font"/>
              </a:rPr>
              <a:t>Vì</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là</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phát</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triển</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từ</a:t>
            </a:r>
            <a:r>
              <a:rPr kumimoji="0" lang="en-US" altLang="en-US" sz="2400" b="0" i="0" u="none" strike="noStrike" cap="none" normalizeH="0" baseline="0" dirty="0">
                <a:ln>
                  <a:noFill/>
                </a:ln>
                <a:solidFill>
                  <a:srgbClr val="292929"/>
                </a:solidFill>
                <a:effectLst/>
                <a:latin typeface="medium-content-serif-font"/>
              </a:rPr>
              <a:t> Objective-C, </a:t>
            </a:r>
            <a:r>
              <a:rPr kumimoji="0" lang="en-US" altLang="en-US" sz="2400" b="0" i="0" u="none" strike="noStrike" cap="none" normalizeH="0" baseline="0" dirty="0" err="1">
                <a:ln>
                  <a:noFill/>
                </a:ln>
                <a:solidFill>
                  <a:srgbClr val="292929"/>
                </a:solidFill>
                <a:effectLst/>
                <a:latin typeface="medium-content-serif-font"/>
              </a:rPr>
              <a:t>vốn</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là</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phát</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triển</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từ</a:t>
            </a:r>
            <a:r>
              <a:rPr kumimoji="0" lang="en-US" altLang="en-US" sz="2400" b="0" i="0" u="none" strike="noStrike" cap="none" normalizeH="0" baseline="0" dirty="0">
                <a:ln>
                  <a:noFill/>
                </a:ln>
                <a:solidFill>
                  <a:srgbClr val="292929"/>
                </a:solidFill>
                <a:effectLst/>
                <a:latin typeface="medium-content-serif-font"/>
              </a:rPr>
              <a:t> C </a:t>
            </a:r>
            <a:r>
              <a:rPr kumimoji="0" lang="en-US" altLang="en-US" sz="2400" b="0" i="0" u="none" strike="noStrike" cap="none" normalizeH="0" baseline="0" dirty="0" err="1">
                <a:ln>
                  <a:noFill/>
                </a:ln>
                <a:solidFill>
                  <a:srgbClr val="292929"/>
                </a:solidFill>
                <a:effectLst/>
                <a:latin typeface="medium-content-serif-font"/>
              </a:rPr>
              <a:t>nên</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cú</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pháp</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khá</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giống</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với</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các</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ngôn</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ngữ</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họ</a:t>
            </a:r>
            <a:r>
              <a:rPr kumimoji="0" lang="en-US" altLang="en-US" sz="2400" b="0" i="0" u="none" strike="noStrike" cap="none" normalizeH="0" baseline="0" dirty="0">
                <a:ln>
                  <a:noFill/>
                </a:ln>
                <a:solidFill>
                  <a:srgbClr val="292929"/>
                </a:solidFill>
                <a:effectLst/>
                <a:latin typeface="medium-content-serif-font"/>
              </a:rPr>
              <a:t> C (C++, C#, Java,…). </a:t>
            </a:r>
            <a:r>
              <a:rPr kumimoji="0" lang="en-US" altLang="en-US" sz="2400" b="0" i="0" u="none" strike="noStrike" cap="none" normalizeH="0" baseline="0" dirty="0" err="1">
                <a:ln>
                  <a:noFill/>
                </a:ln>
                <a:solidFill>
                  <a:srgbClr val="292929"/>
                </a:solidFill>
                <a:effectLst/>
                <a:latin typeface="medium-content-serif-font"/>
              </a:rPr>
              <a:t>Có</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điều</a:t>
            </a:r>
            <a:r>
              <a:rPr kumimoji="0" lang="en-US" altLang="en-US" sz="2400" b="0" i="0" u="none" strike="noStrike" cap="none" normalizeH="0" baseline="0" dirty="0">
                <a:ln>
                  <a:noFill/>
                </a:ln>
                <a:solidFill>
                  <a:srgbClr val="292929"/>
                </a:solidFill>
                <a:effectLst/>
                <a:latin typeface="medium-content-serif-font"/>
              </a:rPr>
              <a:t>…</a:t>
            </a:r>
            <a:endParaRPr kumimoji="0" lang="en-US" altLang="en-US" sz="11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err="1">
                <a:ln>
                  <a:noFill/>
                </a:ln>
                <a:solidFill>
                  <a:srgbClr val="292929"/>
                </a:solidFill>
                <a:effectLst/>
                <a:latin typeface="medium-content-serif-font"/>
              </a:rPr>
              <a:t>Cuối</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câu</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lệnh</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không</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có</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chấm</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phẩy</a:t>
            </a:r>
            <a:endParaRPr kumimoji="0" lang="en-US" altLang="en-US" sz="2400" b="0" i="0" u="none" strike="noStrike" cap="none" normalizeH="0" baseline="0" dirty="0">
              <a:ln>
                <a:noFill/>
              </a:ln>
              <a:solidFill>
                <a:srgbClr val="292929"/>
              </a:solidFill>
              <a:effectLst/>
              <a:latin typeface="medium-content-serif-fon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err="1">
                <a:ln>
                  <a:noFill/>
                </a:ln>
                <a:solidFill>
                  <a:srgbClr val="292929"/>
                </a:solidFill>
                <a:effectLst/>
                <a:latin typeface="medium-content-serif-font"/>
              </a:rPr>
              <a:t>Bạn</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không</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phải</a:t>
            </a:r>
            <a:r>
              <a:rPr kumimoji="0" lang="en-US" altLang="en-US" sz="2400" b="0" i="0" u="none" strike="noStrike" cap="none" normalizeH="0" baseline="0" dirty="0">
                <a:ln>
                  <a:noFill/>
                </a:ln>
                <a:solidFill>
                  <a:srgbClr val="292929"/>
                </a:solidFill>
                <a:effectLst/>
                <a:latin typeface="medium-content-serif-font"/>
              </a:rPr>
              <a:t> include hay </a:t>
            </a:r>
            <a:r>
              <a:rPr kumimoji="0" lang="en-US" altLang="en-US" sz="2400" b="0" i="0" u="none" strike="noStrike" cap="none" normalizeH="0" baseline="0" dirty="0" err="1">
                <a:ln>
                  <a:noFill/>
                </a:ln>
                <a:solidFill>
                  <a:srgbClr val="292929"/>
                </a:solidFill>
                <a:effectLst/>
                <a:latin typeface="medium-content-serif-font"/>
              </a:rPr>
              <a:t>khai</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báo</a:t>
            </a:r>
            <a:r>
              <a:rPr kumimoji="0" lang="en-US" altLang="en-US" sz="2400" b="0" i="0" u="none" strike="noStrike" cap="none" normalizeH="0" baseline="0" dirty="0">
                <a:ln>
                  <a:noFill/>
                </a:ln>
                <a:solidFill>
                  <a:srgbClr val="292929"/>
                </a:solidFill>
                <a:effectLst/>
                <a:latin typeface="medium-content-serif-font"/>
              </a:rPr>
              <a:t> class </a:t>
            </a:r>
            <a:r>
              <a:rPr kumimoji="0" lang="en-US" altLang="en-US" sz="2400" b="0" i="0" u="none" strike="noStrike" cap="none" normalizeH="0" baseline="0" dirty="0" err="1">
                <a:ln>
                  <a:noFill/>
                </a:ln>
                <a:solidFill>
                  <a:srgbClr val="292929"/>
                </a:solidFill>
                <a:effectLst/>
                <a:latin typeface="medium-content-serif-font"/>
              </a:rPr>
              <a:t>gì</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cả</a:t>
            </a:r>
            <a:r>
              <a:rPr kumimoji="0" lang="en-US" altLang="en-US" sz="2400" b="0" i="0" u="none" strike="noStrike" cap="none" normalizeH="0" baseline="0" dirty="0">
                <a:ln>
                  <a:noFill/>
                </a:ln>
                <a:solidFill>
                  <a:srgbClr val="292929"/>
                </a:solidFill>
                <a:effectLst/>
                <a:latin typeface="medium-content-serif-font"/>
              </a:rPr>
              <a:t>, Hello World </a:t>
            </a:r>
            <a:r>
              <a:rPr kumimoji="0" lang="en-US" altLang="en-US" sz="2400" b="0" i="0" u="none" strike="noStrike" cap="none" normalizeH="0" baseline="0" dirty="0" err="1">
                <a:ln>
                  <a:noFill/>
                </a:ln>
                <a:solidFill>
                  <a:srgbClr val="292929"/>
                </a:solidFill>
                <a:effectLst/>
                <a:latin typeface="medium-content-serif-font"/>
              </a:rPr>
              <a:t>chỉ</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đơn</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giản</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là</a:t>
            </a:r>
            <a:r>
              <a:rPr kumimoji="0" lang="en-US" altLang="en-US" sz="2400" b="0" i="0" u="none" strike="noStrike" cap="none" normalizeH="0" baseline="0" dirty="0">
                <a:ln>
                  <a:noFill/>
                </a:ln>
                <a:solidFill>
                  <a:srgbClr val="292929"/>
                </a:solidFill>
                <a:effectLst/>
                <a:latin typeface="medium-content-serif-font"/>
              </a:rPr>
              <a:t> Hello World</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err="1">
                <a:ln>
                  <a:noFill/>
                </a:ln>
                <a:solidFill>
                  <a:srgbClr val="292929"/>
                </a:solidFill>
                <a:effectLst/>
                <a:latin typeface="medium-content-serif-font"/>
              </a:rPr>
              <a:t>Khai</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báo</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biến</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có</a:t>
            </a:r>
            <a:r>
              <a:rPr kumimoji="0" lang="en-US" altLang="en-US" sz="2400" b="0" i="0" u="none" strike="noStrike" cap="none" normalizeH="0" baseline="0" dirty="0">
                <a:ln>
                  <a:noFill/>
                </a:ln>
                <a:solidFill>
                  <a:srgbClr val="292929"/>
                </a:solidFill>
                <a:effectLst/>
                <a:latin typeface="medium-content-serif-font"/>
              </a:rPr>
              <a:t> 2 </a:t>
            </a:r>
            <a:r>
              <a:rPr kumimoji="0" lang="en-US" altLang="en-US" sz="2400" b="0" i="0" u="none" strike="noStrike" cap="none" normalizeH="0" baseline="0" dirty="0" err="1">
                <a:ln>
                  <a:noFill/>
                </a:ln>
                <a:solidFill>
                  <a:srgbClr val="292929"/>
                </a:solidFill>
                <a:effectLst/>
                <a:latin typeface="medium-content-serif-font"/>
              </a:rPr>
              <a:t>từ</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khóa</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1" i="0" u="none" strike="noStrike" cap="none" normalizeH="0" baseline="0" dirty="0">
                <a:ln>
                  <a:noFill/>
                </a:ln>
                <a:solidFill>
                  <a:srgbClr val="292929"/>
                </a:solidFill>
                <a:effectLst/>
                <a:latin typeface="medium-content-serif-font"/>
              </a:rPr>
              <a:t>var</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và</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1" i="0" u="none" strike="noStrike" cap="none" normalizeH="0" baseline="0" dirty="0">
                <a:ln>
                  <a:noFill/>
                </a:ln>
                <a:solidFill>
                  <a:srgbClr val="292929"/>
                </a:solidFill>
                <a:effectLst/>
                <a:latin typeface="medium-content-serif-font"/>
              </a:rPr>
              <a:t>let</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1" i="0" u="none" strike="noStrike" cap="none" normalizeH="0" baseline="0" dirty="0">
                <a:ln>
                  <a:noFill/>
                </a:ln>
                <a:solidFill>
                  <a:srgbClr val="292929"/>
                </a:solidFill>
                <a:effectLst/>
                <a:latin typeface="medium-content-serif-font"/>
              </a:rPr>
              <a:t>var</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là</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biến</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số</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còn</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1" i="0" u="none" strike="noStrike" cap="none" normalizeH="0" baseline="0" dirty="0">
                <a:ln>
                  <a:noFill/>
                </a:ln>
                <a:solidFill>
                  <a:srgbClr val="292929"/>
                </a:solidFill>
                <a:effectLst/>
                <a:latin typeface="medium-content-serif-font"/>
              </a:rPr>
              <a:t>let</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là</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hằng</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số</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Nếu</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giá</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trị</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khởi</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tạo</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đủ</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rõ</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ràng</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thì</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không</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cần</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khai</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báo</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kiểu</a:t>
            </a:r>
            <a:endParaRPr kumimoji="0" lang="en-US" altLang="en-US" sz="1100" b="0" i="0" u="none" strike="noStrike" cap="none" normalizeH="0" baseline="0" dirty="0">
              <a:ln>
                <a:noFill/>
              </a:ln>
              <a:solidFill>
                <a:schemeClr val="tx1"/>
              </a:solidFill>
              <a:effectLst/>
              <a:latin typeface="medium-content-sans-serif-fon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292929"/>
                </a:solidFill>
                <a:effectLst/>
                <a:latin typeface="medium-content-serif-font"/>
              </a:rPr>
              <a:t>Swift </a:t>
            </a:r>
            <a:r>
              <a:rPr kumimoji="0" lang="en-US" altLang="en-US" sz="2400" b="0" i="0" u="none" strike="noStrike" cap="none" normalizeH="0" baseline="0" dirty="0" err="1">
                <a:ln>
                  <a:noFill/>
                </a:ln>
                <a:solidFill>
                  <a:srgbClr val="292929"/>
                </a:solidFill>
                <a:effectLst/>
                <a:latin typeface="medium-content-serif-font"/>
              </a:rPr>
              <a:t>cũng</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hỗ</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trợ</a:t>
            </a:r>
            <a:r>
              <a:rPr kumimoji="0" lang="en-US" altLang="en-US" sz="2400" b="0" i="0" u="none" strike="noStrike" cap="none" normalizeH="0" baseline="0" dirty="0">
                <a:ln>
                  <a:noFill/>
                </a:ln>
                <a:solidFill>
                  <a:srgbClr val="292929"/>
                </a:solidFill>
                <a:effectLst/>
                <a:latin typeface="medium-content-serif-font"/>
              </a:rPr>
              <a:t> Array (</a:t>
            </a:r>
            <a:r>
              <a:rPr kumimoji="0" lang="en-US" altLang="en-US" sz="2400" b="0" i="0" u="none" strike="noStrike" cap="none" normalizeH="0" baseline="0" dirty="0" err="1">
                <a:ln>
                  <a:noFill/>
                </a:ln>
                <a:solidFill>
                  <a:srgbClr val="292929"/>
                </a:solidFill>
                <a:effectLst/>
                <a:latin typeface="medium-content-serif-font"/>
              </a:rPr>
              <a:t>mặc</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định</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là</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mảng</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động</a:t>
            </a:r>
            <a:r>
              <a:rPr kumimoji="0" lang="en-US" altLang="en-US" sz="2400" b="0" i="0" u="none" strike="noStrike" cap="none" normalizeH="0" baseline="0" dirty="0">
                <a:ln>
                  <a:noFill/>
                </a:ln>
                <a:solidFill>
                  <a:srgbClr val="292929"/>
                </a:solidFill>
                <a:effectLst/>
                <a:latin typeface="medium-content-serif-font"/>
              </a:rPr>
              <a:t>), Dictionary (map </a:t>
            </a:r>
            <a:r>
              <a:rPr kumimoji="0" lang="en-US" altLang="en-US" sz="2400" b="0" i="0" u="none" strike="noStrike" cap="none" normalizeH="0" baseline="0" dirty="0" err="1">
                <a:ln>
                  <a:noFill/>
                </a:ln>
                <a:solidFill>
                  <a:srgbClr val="292929"/>
                </a:solidFill>
                <a:effectLst/>
                <a:latin typeface="medium-content-serif-font"/>
              </a:rPr>
              <a:t>trong</a:t>
            </a:r>
            <a:r>
              <a:rPr kumimoji="0" lang="en-US" altLang="en-US" sz="2400" b="0" i="0" u="none" strike="noStrike" cap="none" normalizeH="0" baseline="0" dirty="0">
                <a:ln>
                  <a:noFill/>
                </a:ln>
                <a:solidFill>
                  <a:srgbClr val="292929"/>
                </a:solidFill>
                <a:effectLst/>
                <a:latin typeface="medium-content-serif-font"/>
              </a:rPr>
              <a:t> C++) </a:t>
            </a:r>
            <a:r>
              <a:rPr kumimoji="0" lang="en-US" altLang="en-US" sz="2400" b="0" i="0" u="none" strike="noStrike" cap="none" normalizeH="0" baseline="0" dirty="0" err="1">
                <a:ln>
                  <a:noFill/>
                </a:ln>
                <a:solidFill>
                  <a:srgbClr val="292929"/>
                </a:solidFill>
                <a:effectLst/>
                <a:latin typeface="medium-content-serif-font"/>
              </a:rPr>
              <a:t>và</a:t>
            </a:r>
            <a:r>
              <a:rPr kumimoji="0" lang="en-US" altLang="en-US" sz="2400" b="0" i="0" u="none" strike="noStrike" cap="none" normalizeH="0" baseline="0" dirty="0">
                <a:ln>
                  <a:noFill/>
                </a:ln>
                <a:solidFill>
                  <a:srgbClr val="292929"/>
                </a:solidFill>
                <a:effectLst/>
                <a:latin typeface="medium-content-serif-font"/>
              </a:rPr>
              <a:t> Set</a:t>
            </a:r>
            <a:endParaRPr kumimoji="0" lang="en-US" altLang="en-US" sz="1100" b="0" i="0" u="none" strike="noStrike" cap="none" normalizeH="0" baseline="0" dirty="0">
              <a:ln>
                <a:noFill/>
              </a:ln>
              <a:solidFill>
                <a:schemeClr val="tx1"/>
              </a:solidFill>
              <a:effectLst/>
              <a:latin typeface="medium-content-sans-serif-fon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292929"/>
                </a:solidFill>
                <a:effectLst/>
                <a:latin typeface="medium-content-serif-font"/>
              </a:rPr>
              <a:t>In ra </a:t>
            </a:r>
            <a:r>
              <a:rPr kumimoji="0" lang="en-US" altLang="en-US" sz="2400" b="0" i="0" u="none" strike="noStrike" cap="none" normalizeH="0" baseline="0" dirty="0" err="1">
                <a:ln>
                  <a:noFill/>
                </a:ln>
                <a:solidFill>
                  <a:srgbClr val="292929"/>
                </a:solidFill>
                <a:effectLst/>
                <a:latin typeface="medium-content-serif-font"/>
              </a:rPr>
              <a:t>xâu</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ez</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hơn</a:t>
            </a:r>
            <a:r>
              <a:rPr kumimoji="0" lang="en-US" altLang="en-US" sz="2400" b="0" i="0" u="none" strike="noStrike" cap="none" normalizeH="0" baseline="0" dirty="0">
                <a:ln>
                  <a:noFill/>
                </a:ln>
                <a:solidFill>
                  <a:srgbClr val="292929"/>
                </a:solidFill>
                <a:effectLst/>
                <a:latin typeface="medium-content-serif-font"/>
              </a:rPr>
              <a:t> bao </a:t>
            </a:r>
            <a:r>
              <a:rPr kumimoji="0" lang="en-US" altLang="en-US" sz="2400" b="0" i="0" u="none" strike="noStrike" cap="none" normalizeH="0" baseline="0" dirty="0" err="1">
                <a:ln>
                  <a:noFill/>
                </a:ln>
                <a:solidFill>
                  <a:srgbClr val="292929"/>
                </a:solidFill>
                <a:effectLst/>
                <a:latin typeface="medium-content-serif-font"/>
              </a:rPr>
              <a:t>giờ</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hết</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tạm</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biệt</a:t>
            </a:r>
            <a:r>
              <a:rPr kumimoji="0" lang="en-US" altLang="en-US" sz="2400" b="0" i="0" u="none" strike="noStrike" cap="none" normalizeH="0" baseline="0" dirty="0">
                <a:ln>
                  <a:noFill/>
                </a:ln>
                <a:solidFill>
                  <a:srgbClr val="292929"/>
                </a:solidFill>
                <a:effectLst/>
                <a:latin typeface="medium-content-serif-font"/>
              </a:rPr>
              <a:t> %, </a:t>
            </a:r>
            <a:r>
              <a:rPr kumimoji="0" lang="en-US" altLang="en-US" sz="2400" b="0" i="0" u="none" strike="noStrike" cap="none" normalizeH="0" baseline="0" dirty="0" err="1">
                <a:ln>
                  <a:noFill/>
                </a:ln>
                <a:solidFill>
                  <a:srgbClr val="292929"/>
                </a:solidFill>
                <a:effectLst/>
                <a:latin typeface="medium-content-serif-font"/>
              </a:rPr>
              <a:t>tạm</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biệt</a:t>
            </a:r>
            <a:r>
              <a:rPr kumimoji="0" lang="en-US" altLang="en-US" sz="2400" b="0" i="0" u="none" strike="noStrike" cap="none" normalizeH="0" baseline="0" dirty="0">
                <a:ln>
                  <a:noFill/>
                </a:ln>
                <a:solidFill>
                  <a:srgbClr val="292929"/>
                </a:solidFill>
                <a:effectLst/>
                <a:latin typeface="medium-content-serif-font"/>
              </a:rPr>
              <a:t> +</a:t>
            </a:r>
            <a:endParaRPr kumimoji="0" lang="en-US" altLang="en-US" sz="1100" b="0" i="0" u="none" strike="noStrike" cap="none" normalizeH="0" baseline="0" dirty="0">
              <a:ln>
                <a:noFill/>
              </a:ln>
              <a:solidFill>
                <a:schemeClr val="tx1"/>
              </a:solidFill>
              <a:effectLst/>
              <a:latin typeface="medium-content-sans-serif-fon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292929"/>
                </a:solidFill>
                <a:effectLst/>
                <a:latin typeface="medium-content-serif-font"/>
              </a:rPr>
              <a:t>If, for, while </a:t>
            </a:r>
            <a:r>
              <a:rPr kumimoji="0" lang="en-US" altLang="en-US" sz="2400" b="0" i="1" u="none" strike="noStrike" cap="none" normalizeH="0" baseline="0" dirty="0" err="1">
                <a:ln>
                  <a:noFill/>
                </a:ln>
                <a:solidFill>
                  <a:srgbClr val="292929"/>
                </a:solidFill>
                <a:effectLst/>
                <a:latin typeface="medium-content-serif-font"/>
              </a:rPr>
              <a:t>bắt</a:t>
            </a:r>
            <a:r>
              <a:rPr kumimoji="0" lang="en-US" altLang="en-US" sz="2400" b="0" i="1" u="none" strike="noStrike" cap="none" normalizeH="0" baseline="0" dirty="0">
                <a:ln>
                  <a:noFill/>
                </a:ln>
                <a:solidFill>
                  <a:srgbClr val="292929"/>
                </a:solidFill>
                <a:effectLst/>
                <a:latin typeface="medium-content-serif-font"/>
              </a:rPr>
              <a:t> </a:t>
            </a:r>
            <a:r>
              <a:rPr kumimoji="0" lang="en-US" altLang="en-US" sz="2400" b="0" i="1" u="none" strike="noStrike" cap="none" normalizeH="0" baseline="0" dirty="0" err="1">
                <a:ln>
                  <a:noFill/>
                </a:ln>
                <a:solidFill>
                  <a:srgbClr val="292929"/>
                </a:solidFill>
                <a:effectLst/>
                <a:latin typeface="medium-content-serif-font"/>
              </a:rPr>
              <a:t>buộc</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phải</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mở</a:t>
            </a:r>
            <a:r>
              <a:rPr kumimoji="0" lang="en-US" altLang="en-US" sz="2400" b="0" i="0" u="none" strike="noStrike" cap="none" normalizeH="0" baseline="0" dirty="0">
                <a:ln>
                  <a:noFill/>
                </a:ln>
                <a:solidFill>
                  <a:srgbClr val="292929"/>
                </a:solidFill>
                <a:effectLst/>
                <a:latin typeface="medium-content-serif-font"/>
              </a:rPr>
              <a:t> block (</a:t>
            </a:r>
            <a:r>
              <a:rPr kumimoji="0" lang="en-US" altLang="en-US" sz="2400" b="0" i="0" u="none" strike="noStrike" cap="none" normalizeH="0" baseline="0" dirty="0" err="1">
                <a:ln>
                  <a:noFill/>
                </a:ln>
                <a:solidFill>
                  <a:srgbClr val="292929"/>
                </a:solidFill>
                <a:effectLst/>
                <a:latin typeface="medium-content-serif-font"/>
              </a:rPr>
              <a:t>ngoặc</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nhọn</a:t>
            </a:r>
            <a:r>
              <a:rPr kumimoji="0" lang="en-US" altLang="en-US" sz="2400" b="0" i="0" u="none" strike="noStrike" cap="none" normalizeH="0" baseline="0" dirty="0">
                <a:ln>
                  <a:noFill/>
                </a:ln>
                <a:solidFill>
                  <a:srgbClr val="292929"/>
                </a:solidFill>
                <a:effectLst/>
                <a:latin typeface="medium-content-serif-font"/>
              </a:rPr>
              <a:t> í). </a:t>
            </a:r>
            <a:r>
              <a:rPr kumimoji="0" lang="en-US" altLang="en-US" sz="2400" b="0" i="0" u="none" strike="noStrike" cap="none" normalizeH="0" baseline="0" dirty="0" err="1">
                <a:ln>
                  <a:noFill/>
                </a:ln>
                <a:solidFill>
                  <a:srgbClr val="292929"/>
                </a:solidFill>
                <a:effectLst/>
                <a:latin typeface="medium-content-serif-font"/>
              </a:rPr>
              <a:t>Biểu</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thức</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của</a:t>
            </a:r>
            <a:r>
              <a:rPr kumimoji="0" lang="en-US" altLang="en-US" sz="2400" b="0" i="0" u="none" strike="noStrike" cap="none" normalizeH="0" baseline="0" dirty="0">
                <a:ln>
                  <a:noFill/>
                </a:ln>
                <a:solidFill>
                  <a:srgbClr val="292929"/>
                </a:solidFill>
                <a:effectLst/>
                <a:latin typeface="medium-content-serif-font"/>
              </a:rPr>
              <a:t> if, while </a:t>
            </a:r>
            <a:r>
              <a:rPr kumimoji="0" lang="en-US" altLang="en-US" sz="2400" b="0" i="1" u="none" strike="noStrike" cap="none" normalizeH="0" baseline="0" dirty="0" err="1">
                <a:ln>
                  <a:noFill/>
                </a:ln>
                <a:solidFill>
                  <a:srgbClr val="292929"/>
                </a:solidFill>
                <a:effectLst/>
                <a:latin typeface="medium-content-serif-font"/>
              </a:rPr>
              <a:t>bắt</a:t>
            </a:r>
            <a:r>
              <a:rPr kumimoji="0" lang="en-US" altLang="en-US" sz="2400" b="0" i="1" u="none" strike="noStrike" cap="none" normalizeH="0" baseline="0" dirty="0">
                <a:ln>
                  <a:noFill/>
                </a:ln>
                <a:solidFill>
                  <a:srgbClr val="292929"/>
                </a:solidFill>
                <a:effectLst/>
                <a:latin typeface="medium-content-serif-font"/>
              </a:rPr>
              <a:t> </a:t>
            </a:r>
            <a:r>
              <a:rPr kumimoji="0" lang="en-US" altLang="en-US" sz="2400" b="0" i="1" u="none" strike="noStrike" cap="none" normalizeH="0" baseline="0" dirty="0" err="1">
                <a:ln>
                  <a:noFill/>
                </a:ln>
                <a:solidFill>
                  <a:srgbClr val="292929"/>
                </a:solidFill>
                <a:effectLst/>
                <a:latin typeface="medium-content-serif-font"/>
              </a:rPr>
              <a:t>buộc</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trả</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về</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giá</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trị</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kiểu</a:t>
            </a:r>
            <a:r>
              <a:rPr kumimoji="0" lang="en-US" altLang="en-US" sz="2400" b="0" i="0" u="none" strike="noStrike" cap="none" normalizeH="0" baseline="0" dirty="0">
                <a:ln>
                  <a:noFill/>
                </a:ln>
                <a:solidFill>
                  <a:srgbClr val="292929"/>
                </a:solidFill>
                <a:effectLst/>
                <a:latin typeface="medium-content-serif-font"/>
              </a:rPr>
              <a:t> Boolean</a:t>
            </a:r>
            <a:endParaRPr kumimoji="0" lang="en-US" altLang="en-US" sz="1100" b="0" i="0" u="none" strike="noStrike" cap="none" normalizeH="0" baseline="0" dirty="0">
              <a:ln>
                <a:noFill/>
              </a:ln>
              <a:solidFill>
                <a:schemeClr val="tx1"/>
              </a:solidFill>
              <a:effectLst/>
              <a:latin typeface="medium-content-sans-serif-fon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292929"/>
                </a:solidFill>
                <a:effectLst/>
                <a:latin typeface="medium-content-serif-font"/>
              </a:rPr>
              <a:t>Case </a:t>
            </a:r>
            <a:r>
              <a:rPr kumimoji="0" lang="en-US" altLang="en-US" sz="2400" b="0" i="0" u="none" strike="noStrike" cap="none" normalizeH="0" baseline="0" dirty="0" err="1">
                <a:ln>
                  <a:noFill/>
                </a:ln>
                <a:solidFill>
                  <a:srgbClr val="292929"/>
                </a:solidFill>
                <a:effectLst/>
                <a:latin typeface="medium-content-serif-font"/>
              </a:rPr>
              <a:t>trong</a:t>
            </a:r>
            <a:r>
              <a:rPr kumimoji="0" lang="en-US" altLang="en-US" sz="2400" b="0" i="0" u="none" strike="noStrike" cap="none" normalizeH="0" baseline="0" dirty="0">
                <a:ln>
                  <a:noFill/>
                </a:ln>
                <a:solidFill>
                  <a:srgbClr val="292929"/>
                </a:solidFill>
                <a:effectLst/>
                <a:latin typeface="medium-content-serif-font"/>
              </a:rPr>
              <a:t> switch </a:t>
            </a:r>
            <a:r>
              <a:rPr kumimoji="0" lang="en-US" altLang="en-US" sz="2400" b="0" i="0" u="none" strike="noStrike" cap="none" normalizeH="0" baseline="0" dirty="0" err="1">
                <a:ln>
                  <a:noFill/>
                </a:ln>
                <a:solidFill>
                  <a:srgbClr val="292929"/>
                </a:solidFill>
                <a:effectLst/>
                <a:latin typeface="medium-content-serif-font"/>
              </a:rPr>
              <a:t>tự</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động</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thoát</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sau</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khi</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kết</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thúc</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không</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phải</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viết</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thêm</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một</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dòng</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1" u="none" strike="noStrike" cap="none" normalizeH="0" baseline="0" dirty="0">
                <a:ln>
                  <a:noFill/>
                </a:ln>
                <a:solidFill>
                  <a:srgbClr val="292929"/>
                </a:solidFill>
                <a:effectLst/>
                <a:latin typeface="medium-content-serif-font"/>
              </a:rPr>
              <a:t>break</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cuối</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mỗi</a:t>
            </a:r>
            <a:r>
              <a:rPr kumimoji="0" lang="en-US" altLang="en-US" sz="2400" b="0" i="0" u="none" strike="noStrike" cap="none" normalizeH="0" baseline="0" dirty="0">
                <a:ln>
                  <a:noFill/>
                </a:ln>
                <a:solidFill>
                  <a:srgbClr val="292929"/>
                </a:solidFill>
                <a:effectLst/>
                <a:latin typeface="medium-content-serif-font"/>
              </a:rPr>
              <a:t> case </a:t>
            </a:r>
            <a:r>
              <a:rPr kumimoji="0" lang="en-US" altLang="en-US" sz="2400" b="0" i="0" u="none" strike="noStrike" cap="none" normalizeH="0" baseline="0" dirty="0" err="1">
                <a:ln>
                  <a:noFill/>
                </a:ln>
                <a:solidFill>
                  <a:srgbClr val="292929"/>
                </a:solidFill>
                <a:effectLst/>
                <a:latin typeface="medium-content-serif-font"/>
              </a:rPr>
              <a:t>nữa</a:t>
            </a:r>
            <a:endParaRPr kumimoji="0" lang="en-US" altLang="en-US" sz="2400" b="0" i="0" u="none" strike="noStrike" cap="none" normalizeH="0" baseline="0" dirty="0">
              <a:ln>
                <a:noFill/>
              </a:ln>
              <a:solidFill>
                <a:srgbClr val="292929"/>
              </a:solidFill>
              <a:effectLst/>
              <a:latin typeface="medium-content-serif-fon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292929"/>
                </a:solidFill>
                <a:effectLst/>
                <a:latin typeface="medium-content-serif-font"/>
              </a:rPr>
              <a:t>Switch </a:t>
            </a:r>
            <a:r>
              <a:rPr kumimoji="0" lang="en-US" altLang="en-US" sz="2400" b="0" i="0" u="none" strike="noStrike" cap="none" normalizeH="0" baseline="0" dirty="0" err="1">
                <a:ln>
                  <a:noFill/>
                </a:ln>
                <a:solidFill>
                  <a:srgbClr val="292929"/>
                </a:solidFill>
                <a:effectLst/>
                <a:latin typeface="medium-content-serif-font"/>
              </a:rPr>
              <a:t>không</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chỉ</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hỗ</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trợ</a:t>
            </a:r>
            <a:r>
              <a:rPr kumimoji="0" lang="en-US" altLang="en-US" sz="2400" b="0" i="0" u="none" strike="noStrike" cap="none" normalizeH="0" baseline="0" dirty="0">
                <a:ln>
                  <a:noFill/>
                </a:ln>
                <a:solidFill>
                  <a:srgbClr val="292929"/>
                </a:solidFill>
                <a:effectLst/>
                <a:latin typeface="medium-content-serif-font"/>
              </a:rPr>
              <a:t> so </a:t>
            </a:r>
            <a:r>
              <a:rPr kumimoji="0" lang="en-US" altLang="en-US" sz="2400" b="0" i="0" u="none" strike="noStrike" cap="none" normalizeH="0" baseline="0" dirty="0" err="1">
                <a:ln>
                  <a:noFill/>
                </a:ln>
                <a:solidFill>
                  <a:srgbClr val="292929"/>
                </a:solidFill>
                <a:effectLst/>
                <a:latin typeface="medium-content-serif-font"/>
              </a:rPr>
              <a:t>sánh</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bằng</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bạn</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có</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thể</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sử</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dụng</a:t>
            </a:r>
            <a:r>
              <a:rPr kumimoji="0" lang="en-US" altLang="en-US" sz="2400" b="0" i="0" u="none" strike="noStrike" cap="none" normalizeH="0" baseline="0" dirty="0">
                <a:ln>
                  <a:noFill/>
                </a:ln>
                <a:solidFill>
                  <a:srgbClr val="292929"/>
                </a:solidFill>
                <a:effectLst/>
                <a:latin typeface="medium-content-serif-font"/>
              </a:rPr>
              <a:t> let-where </a:t>
            </a:r>
            <a:r>
              <a:rPr kumimoji="0" lang="en-US" altLang="en-US" sz="2400" b="0" i="0" u="none" strike="noStrike" cap="none" normalizeH="0" baseline="0" dirty="0" err="1">
                <a:ln>
                  <a:noFill/>
                </a:ln>
                <a:solidFill>
                  <a:srgbClr val="292929"/>
                </a:solidFill>
                <a:effectLst/>
                <a:latin typeface="medium-content-serif-font"/>
              </a:rPr>
              <a:t>để</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tạo</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điều</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kiện</a:t>
            </a:r>
            <a:r>
              <a:rPr kumimoji="0" lang="en-US" altLang="en-US" sz="2400" b="0" i="0" u="none" strike="noStrike" cap="none" normalizeH="0" baseline="0" dirty="0">
                <a:ln>
                  <a:noFill/>
                </a:ln>
                <a:solidFill>
                  <a:srgbClr val="292929"/>
                </a:solidFill>
                <a:effectLst/>
                <a:latin typeface="medium-content-serif-font"/>
              </a:rPr>
              <a:t> </a:t>
            </a:r>
            <a:r>
              <a:rPr kumimoji="0" lang="en-US" altLang="en-US" sz="2400" b="0" i="0" u="none" strike="noStrike" cap="none" normalizeH="0" baseline="0" dirty="0" err="1">
                <a:ln>
                  <a:noFill/>
                </a:ln>
                <a:solidFill>
                  <a:srgbClr val="292929"/>
                </a:solidFill>
                <a:effectLst/>
                <a:latin typeface="medium-content-serif-font"/>
              </a:rPr>
              <a:t>cho</a:t>
            </a:r>
            <a:r>
              <a:rPr kumimoji="0" lang="en-US" altLang="en-US" sz="2400" b="0" i="0" u="none" strike="noStrike" cap="none" normalizeH="0" baseline="0" dirty="0">
                <a:ln>
                  <a:noFill/>
                </a:ln>
                <a:solidFill>
                  <a:srgbClr val="292929"/>
                </a:solidFill>
                <a:effectLst/>
                <a:latin typeface="medium-content-serif-font"/>
              </a:rPr>
              <a:t> case</a:t>
            </a:r>
            <a:endParaRPr kumimoji="0" lang="en-US" altLang="en-US" sz="1100" b="0" i="0" u="none" strike="noStrike" cap="none" normalizeH="0" baseline="0" dirty="0">
              <a:ln>
                <a:noFill/>
              </a:ln>
              <a:solidFill>
                <a:schemeClr val="tx1"/>
              </a:solidFill>
              <a:effectLst/>
              <a:latin typeface="medium-content-sans-serif-font"/>
            </a:endParaRPr>
          </a:p>
        </p:txBody>
      </p:sp>
    </p:spTree>
    <p:extLst>
      <p:ext uri="{BB962C8B-B14F-4D97-AF65-F5344CB8AC3E}">
        <p14:creationId xmlns:p14="http://schemas.microsoft.com/office/powerpoint/2010/main" val="8783376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19DF0C-20BD-4336-9A9E-B1B92E4C6467}"/>
              </a:ext>
            </a:extLst>
          </p:cNvPr>
          <p:cNvSpPr>
            <a:spLocks noGrp="1"/>
          </p:cNvSpPr>
          <p:nvPr>
            <p:ph type="title"/>
          </p:nvPr>
        </p:nvSpPr>
        <p:spPr/>
        <p:txBody>
          <a:bodyPr/>
          <a:lstStyle/>
          <a:p>
            <a:r>
              <a:rPr lang="en-US" dirty="0"/>
              <a:t>Swift</a:t>
            </a:r>
          </a:p>
        </p:txBody>
      </p:sp>
      <p:sp>
        <p:nvSpPr>
          <p:cNvPr id="3" name="Rectangle 2">
            <a:extLst>
              <a:ext uri="{FF2B5EF4-FFF2-40B4-BE49-F238E27FC236}">
                <a16:creationId xmlns:a16="http://schemas.microsoft.com/office/drawing/2014/main" id="{1F732077-8A01-4156-A976-9FD57A3E058F}"/>
              </a:ext>
            </a:extLst>
          </p:cNvPr>
          <p:cNvSpPr>
            <a:spLocks noChangeArrowheads="1"/>
          </p:cNvSpPr>
          <p:nvPr/>
        </p:nvSpPr>
        <p:spPr bwMode="auto">
          <a:xfrm>
            <a:off x="637783" y="1164272"/>
            <a:ext cx="11554217"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3200" b="0" i="0" dirty="0" err="1">
                <a:solidFill>
                  <a:srgbClr val="292929"/>
                </a:solidFill>
                <a:effectLst/>
                <a:latin typeface="medium-content-serif-font"/>
              </a:rPr>
              <a:t>Vậy</a:t>
            </a:r>
            <a:r>
              <a:rPr lang="en-US" sz="3200" b="0" i="0" dirty="0">
                <a:solidFill>
                  <a:srgbClr val="292929"/>
                </a:solidFill>
                <a:effectLst/>
                <a:latin typeface="medium-content-serif-font"/>
              </a:rPr>
              <a:t> </a:t>
            </a:r>
            <a:r>
              <a:rPr lang="en-US" sz="3200" b="0" i="0" dirty="0" err="1">
                <a:solidFill>
                  <a:srgbClr val="292929"/>
                </a:solidFill>
                <a:effectLst/>
                <a:latin typeface="medium-content-serif-font"/>
              </a:rPr>
              <a:t>là</a:t>
            </a:r>
            <a:r>
              <a:rPr lang="en-US" sz="3200" b="0" i="0" dirty="0">
                <a:solidFill>
                  <a:srgbClr val="292929"/>
                </a:solidFill>
                <a:effectLst/>
                <a:latin typeface="medium-content-serif-font"/>
              </a:rPr>
              <a:t> </a:t>
            </a:r>
            <a:r>
              <a:rPr lang="en-US" sz="3200" b="0" i="0" dirty="0" err="1">
                <a:solidFill>
                  <a:srgbClr val="292929"/>
                </a:solidFill>
                <a:effectLst/>
                <a:latin typeface="medium-content-serif-font"/>
              </a:rPr>
              <a:t>đã</a:t>
            </a:r>
            <a:r>
              <a:rPr lang="en-US" sz="3200" b="0" i="0" dirty="0">
                <a:solidFill>
                  <a:srgbClr val="292929"/>
                </a:solidFill>
                <a:effectLst/>
                <a:latin typeface="medium-content-serif-font"/>
              </a:rPr>
              <a:t> </a:t>
            </a:r>
            <a:r>
              <a:rPr lang="en-US" sz="3200" b="0" i="0" dirty="0" err="1">
                <a:solidFill>
                  <a:srgbClr val="292929"/>
                </a:solidFill>
                <a:effectLst/>
                <a:latin typeface="medium-content-serif-font"/>
              </a:rPr>
              <a:t>xong</a:t>
            </a:r>
            <a:r>
              <a:rPr lang="en-US" sz="3200" b="0" i="0" dirty="0">
                <a:solidFill>
                  <a:srgbClr val="292929"/>
                </a:solidFill>
                <a:effectLst/>
                <a:latin typeface="medium-content-serif-font"/>
              </a:rPr>
              <a:t> </a:t>
            </a:r>
            <a:r>
              <a:rPr lang="en-US" sz="3200" b="0" i="0" dirty="0" err="1">
                <a:solidFill>
                  <a:srgbClr val="292929"/>
                </a:solidFill>
                <a:effectLst/>
                <a:latin typeface="medium-content-serif-font"/>
              </a:rPr>
              <a:t>phần</a:t>
            </a:r>
            <a:r>
              <a:rPr lang="en-US" sz="3200" b="0" i="0" dirty="0">
                <a:solidFill>
                  <a:srgbClr val="292929"/>
                </a:solidFill>
                <a:effectLst/>
                <a:latin typeface="medium-content-serif-font"/>
              </a:rPr>
              <a:t> syntax. </a:t>
            </a:r>
            <a:r>
              <a:rPr lang="en-US" sz="3200" b="0" i="0" dirty="0" err="1">
                <a:solidFill>
                  <a:srgbClr val="292929"/>
                </a:solidFill>
                <a:effectLst/>
                <a:latin typeface="medium-content-serif-font"/>
              </a:rPr>
              <a:t>Cùng</a:t>
            </a:r>
            <a:r>
              <a:rPr lang="en-US" sz="3200" b="0" i="0" dirty="0">
                <a:solidFill>
                  <a:srgbClr val="292929"/>
                </a:solidFill>
                <a:effectLst/>
                <a:latin typeface="medium-content-serif-font"/>
              </a:rPr>
              <a:t> </a:t>
            </a:r>
            <a:r>
              <a:rPr lang="en-US" sz="3200" b="0" i="0" dirty="0" err="1">
                <a:solidFill>
                  <a:srgbClr val="292929"/>
                </a:solidFill>
                <a:effectLst/>
                <a:latin typeface="medium-content-serif-font"/>
              </a:rPr>
              <a:t>ngồi</a:t>
            </a:r>
            <a:r>
              <a:rPr lang="en-US" sz="3200" b="0" i="0" dirty="0">
                <a:solidFill>
                  <a:srgbClr val="292929"/>
                </a:solidFill>
                <a:effectLst/>
                <a:latin typeface="medium-content-serif-font"/>
              </a:rPr>
              <a:t> </a:t>
            </a:r>
            <a:r>
              <a:rPr lang="en-US" sz="3200" b="0" i="0" dirty="0" err="1">
                <a:solidFill>
                  <a:srgbClr val="292929"/>
                </a:solidFill>
                <a:effectLst/>
                <a:latin typeface="medium-content-serif-font"/>
              </a:rPr>
              <a:t>nghỉ</a:t>
            </a:r>
            <a:r>
              <a:rPr lang="en-US" sz="3200" b="0" i="0" dirty="0">
                <a:solidFill>
                  <a:srgbClr val="292929"/>
                </a:solidFill>
                <a:effectLst/>
                <a:latin typeface="medium-content-serif-font"/>
              </a:rPr>
              <a:t> </a:t>
            </a:r>
            <a:r>
              <a:rPr lang="en-US" sz="3200" b="0" i="0" dirty="0" err="1">
                <a:solidFill>
                  <a:srgbClr val="292929"/>
                </a:solidFill>
                <a:effectLst/>
                <a:latin typeface="medium-content-serif-font"/>
              </a:rPr>
              <a:t>một</a:t>
            </a:r>
            <a:r>
              <a:rPr lang="en-US" sz="3200" b="0" i="0" dirty="0">
                <a:solidFill>
                  <a:srgbClr val="292929"/>
                </a:solidFill>
                <a:effectLst/>
                <a:latin typeface="medium-content-serif-font"/>
              </a:rPr>
              <a:t> </a:t>
            </a:r>
            <a:r>
              <a:rPr lang="en-US" sz="3200" b="0" i="0" dirty="0" err="1">
                <a:solidFill>
                  <a:srgbClr val="292929"/>
                </a:solidFill>
                <a:effectLst/>
                <a:latin typeface="medium-content-serif-font"/>
              </a:rPr>
              <a:t>lúc</a:t>
            </a:r>
            <a:r>
              <a:rPr lang="en-US" sz="3200" b="0" i="0" dirty="0">
                <a:solidFill>
                  <a:srgbClr val="292929"/>
                </a:solidFill>
                <a:effectLst/>
                <a:latin typeface="medium-content-serif-font"/>
              </a:rPr>
              <a:t> </a:t>
            </a:r>
            <a:r>
              <a:rPr lang="en-US" sz="3200" b="0" i="0" dirty="0" err="1">
                <a:solidFill>
                  <a:srgbClr val="292929"/>
                </a:solidFill>
                <a:effectLst/>
                <a:latin typeface="medium-content-serif-font"/>
              </a:rPr>
              <a:t>và</a:t>
            </a:r>
            <a:r>
              <a:rPr lang="en-US" sz="3200" b="0" i="0" dirty="0">
                <a:solidFill>
                  <a:srgbClr val="292929"/>
                </a:solidFill>
                <a:effectLst/>
                <a:latin typeface="medium-content-serif-font"/>
              </a:rPr>
              <a:t> </a:t>
            </a:r>
            <a:r>
              <a:rPr lang="en-US" sz="3200" b="0" i="0" dirty="0" err="1">
                <a:solidFill>
                  <a:srgbClr val="292929"/>
                </a:solidFill>
                <a:effectLst/>
                <a:latin typeface="medium-content-serif-font"/>
              </a:rPr>
              <a:t>ngắm</a:t>
            </a:r>
            <a:r>
              <a:rPr lang="en-US" sz="3200" b="0" i="0" dirty="0">
                <a:solidFill>
                  <a:srgbClr val="292929"/>
                </a:solidFill>
                <a:effectLst/>
                <a:latin typeface="medium-content-serif-font"/>
              </a:rPr>
              <a:t> “Swift” </a:t>
            </a:r>
            <a:r>
              <a:rPr lang="en-US" sz="3200" b="0" i="0" dirty="0" err="1">
                <a:solidFill>
                  <a:srgbClr val="292929"/>
                </a:solidFill>
                <a:effectLst/>
                <a:latin typeface="medium-content-serif-font"/>
              </a:rPr>
              <a:t>nào</a:t>
            </a:r>
            <a:endParaRPr kumimoji="0" lang="en-US" altLang="en-US" sz="1100" b="0" i="0" u="none" strike="noStrike" cap="none" normalizeH="0" baseline="0" dirty="0">
              <a:ln>
                <a:noFill/>
              </a:ln>
              <a:solidFill>
                <a:schemeClr val="tx1"/>
              </a:solidFill>
              <a:effectLst/>
              <a:latin typeface="medium-content-sans-serif-font"/>
            </a:endParaRPr>
          </a:p>
        </p:txBody>
      </p:sp>
      <p:pic>
        <p:nvPicPr>
          <p:cNvPr id="4" name="Picture 3" descr="A person looking at the camera&#10;&#10;Description automatically generated">
            <a:extLst>
              <a:ext uri="{FF2B5EF4-FFF2-40B4-BE49-F238E27FC236}">
                <a16:creationId xmlns:a16="http://schemas.microsoft.com/office/drawing/2014/main" id="{D8FB3923-401C-4125-B9AA-238D53EE976B}"/>
              </a:ext>
            </a:extLst>
          </p:cNvPr>
          <p:cNvPicPr>
            <a:picLocks noChangeAspect="1"/>
          </p:cNvPicPr>
          <p:nvPr/>
        </p:nvPicPr>
        <p:blipFill>
          <a:blip r:embed="rId3"/>
          <a:stretch>
            <a:fillRect/>
          </a:stretch>
        </p:blipFill>
        <p:spPr>
          <a:xfrm>
            <a:off x="2567041" y="2029413"/>
            <a:ext cx="6667500" cy="3990975"/>
          </a:xfrm>
          <a:prstGeom prst="rect">
            <a:avLst/>
          </a:prstGeom>
        </p:spPr>
      </p:pic>
    </p:spTree>
    <p:extLst>
      <p:ext uri="{BB962C8B-B14F-4D97-AF65-F5344CB8AC3E}">
        <p14:creationId xmlns:p14="http://schemas.microsoft.com/office/powerpoint/2010/main" val="42819026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19DF0C-20BD-4336-9A9E-B1B92E4C6467}"/>
              </a:ext>
            </a:extLst>
          </p:cNvPr>
          <p:cNvSpPr>
            <a:spLocks noGrp="1"/>
          </p:cNvSpPr>
          <p:nvPr>
            <p:ph type="title"/>
          </p:nvPr>
        </p:nvSpPr>
        <p:spPr/>
        <p:txBody>
          <a:bodyPr/>
          <a:lstStyle/>
          <a:p>
            <a:r>
              <a:rPr lang="en-US" dirty="0"/>
              <a:t>Swift</a:t>
            </a:r>
          </a:p>
        </p:txBody>
      </p:sp>
      <p:sp>
        <p:nvSpPr>
          <p:cNvPr id="2" name="Rectangle 1">
            <a:extLst>
              <a:ext uri="{FF2B5EF4-FFF2-40B4-BE49-F238E27FC236}">
                <a16:creationId xmlns:a16="http://schemas.microsoft.com/office/drawing/2014/main" id="{50A31105-110C-405F-B8A4-B14FE36985D8}"/>
              </a:ext>
            </a:extLst>
          </p:cNvPr>
          <p:cNvSpPr>
            <a:spLocks noChangeArrowheads="1"/>
          </p:cNvSpPr>
          <p:nvPr/>
        </p:nvSpPr>
        <p:spPr bwMode="auto">
          <a:xfrm>
            <a:off x="730251" y="1567447"/>
            <a:ext cx="9723176" cy="256726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73D3F"/>
                </a:solidFill>
                <a:effectLst/>
                <a:latin typeface="Montserrat"/>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373D3F"/>
              </a:solidFill>
              <a:effectLst/>
              <a:latin typeface="Montserra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73D3F"/>
                </a:solidFill>
                <a:effectLst/>
                <a:latin typeface="Montserrat"/>
              </a:rPr>
              <a:t>Hello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3D3F"/>
                </a:solidFill>
                <a:effectLst/>
                <a:latin typeface="Courier New" panose="02070309020205020404" pitchFamily="49" charset="0"/>
                <a:cs typeface="Courier New" panose="02070309020205020404" pitchFamily="49" charset="0"/>
              </a:rPr>
              <a:t>// This program displays "Hello world!" // // References: // https: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3D3F"/>
                </a:solidFill>
                <a:effectLst/>
                <a:latin typeface="Courier New" panose="02070309020205020404" pitchFamily="49" charset="0"/>
                <a:cs typeface="Courier New" panose="02070309020205020404" pitchFamily="49" charset="0"/>
              </a:rPr>
              <a:t>//developer.apple.com/library/content/documentation/Swift/Conceptual/Swift_Programming_Language/Gui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3D3F"/>
                </a:solidFill>
                <a:effectLst/>
                <a:latin typeface="Courier New" panose="02070309020205020404" pitchFamily="49" charset="0"/>
                <a:cs typeface="Courier New" panose="02070309020205020404" pitchFamily="49" charset="0"/>
              </a:rPr>
              <a:t>dedTour.html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373D3F"/>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3D3F"/>
                </a:solidFill>
                <a:effectLst/>
                <a:latin typeface="Courier New" panose="02070309020205020404" pitchFamily="49" charset="0"/>
                <a:cs typeface="Courier New" panose="02070309020205020404" pitchFamily="49" charset="0"/>
              </a:rPr>
              <a:t>print("Hello world!")</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86439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19DF0C-20BD-4336-9A9E-B1B92E4C6467}"/>
              </a:ext>
            </a:extLst>
          </p:cNvPr>
          <p:cNvSpPr>
            <a:spLocks noGrp="1"/>
          </p:cNvSpPr>
          <p:nvPr>
            <p:ph type="title"/>
          </p:nvPr>
        </p:nvSpPr>
        <p:spPr/>
        <p:txBody>
          <a:bodyPr/>
          <a:lstStyle/>
          <a:p>
            <a:r>
              <a:rPr lang="en-US" dirty="0"/>
              <a:t>Swift</a:t>
            </a:r>
          </a:p>
        </p:txBody>
      </p:sp>
      <p:sp>
        <p:nvSpPr>
          <p:cNvPr id="7" name="Rectangle 2">
            <a:extLst>
              <a:ext uri="{FF2B5EF4-FFF2-40B4-BE49-F238E27FC236}">
                <a16:creationId xmlns:a16="http://schemas.microsoft.com/office/drawing/2014/main" id="{38531A37-26C2-4719-BE8B-680E9DC6C7CD}"/>
              </a:ext>
            </a:extLst>
          </p:cNvPr>
          <p:cNvSpPr>
            <a:spLocks noChangeArrowheads="1"/>
          </p:cNvSpPr>
          <p:nvPr/>
        </p:nvSpPr>
        <p:spPr bwMode="auto">
          <a:xfrm>
            <a:off x="730251" y="1210464"/>
            <a:ext cx="10622693" cy="4437072"/>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8F8F8"/>
                </a:solidFill>
                <a:effectLst/>
                <a:latin typeface="inherit"/>
              </a:rPr>
              <a:t>// Declare our new class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8F8F8"/>
                </a:solidFill>
                <a:effectLst/>
                <a:latin typeface="inherit"/>
              </a:rPr>
              <a:t>class Person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8F8F8"/>
                </a:solidFill>
                <a:effectLst/>
                <a:latin typeface="inherit"/>
              </a:rPr>
              <a:t>// We can define class property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8F8F8"/>
                </a:solidFill>
                <a:effectLst/>
                <a:latin typeface="inherit"/>
              </a:rPr>
              <a:t>var age = 25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8F8F8"/>
                </a:solidFill>
                <a:effectLst/>
                <a:latin typeface="inherit"/>
              </a:rPr>
              <a:t>// Implement Class initializer. Initializers are called when a new object of this class is created </a:t>
            </a:r>
          </a:p>
          <a:p>
            <a:pPr lvl="8" eaLnBrk="0" fontAlgn="base" hangingPunct="0">
              <a:spcBef>
                <a:spcPct val="0"/>
              </a:spcBef>
              <a:spcAft>
                <a:spcPct val="0"/>
              </a:spcAft>
              <a:buClrTx/>
            </a:pPr>
            <a:r>
              <a:rPr kumimoji="0" lang="en-US" altLang="en-US" sz="2000" b="0" i="0" u="none" strike="noStrike" cap="none" normalizeH="0" baseline="0" dirty="0" err="1">
                <a:ln>
                  <a:noFill/>
                </a:ln>
                <a:solidFill>
                  <a:srgbClr val="F8F8F8"/>
                </a:solidFill>
                <a:effectLst/>
                <a:latin typeface="inherit"/>
              </a:rPr>
              <a:t>init</a:t>
            </a:r>
            <a:r>
              <a:rPr kumimoji="0" lang="en-US" altLang="en-US" sz="2000" b="0" i="0" u="none" strike="noStrike" cap="none" normalizeH="0" baseline="0" dirty="0">
                <a:ln>
                  <a:noFill/>
                </a:ln>
                <a:solidFill>
                  <a:srgbClr val="F8F8F8"/>
                </a:solidFill>
                <a:effectLst/>
                <a:latin typeface="inherit"/>
              </a:rPr>
              <a:t>() {</a:t>
            </a:r>
          </a:p>
          <a:p>
            <a:pPr lvl="8" eaLnBrk="0" fontAlgn="base" hangingPunct="0">
              <a:spcBef>
                <a:spcPct val="0"/>
              </a:spcBef>
              <a:spcAft>
                <a:spcPct val="0"/>
              </a:spcAft>
              <a:buClrTx/>
            </a:pPr>
            <a:r>
              <a:rPr lang="en-US" altLang="en-US" sz="2000" dirty="0">
                <a:solidFill>
                  <a:srgbClr val="F8F8F8"/>
                </a:solidFill>
                <a:latin typeface="inherit"/>
              </a:rPr>
              <a:t>	</a:t>
            </a:r>
            <a:r>
              <a:rPr kumimoji="0" lang="en-US" altLang="en-US" sz="2000" b="0" i="0" u="none" strike="noStrike" cap="none" normalizeH="0" baseline="0" dirty="0">
                <a:ln>
                  <a:noFill/>
                </a:ln>
                <a:solidFill>
                  <a:srgbClr val="F8F8F8"/>
                </a:solidFill>
                <a:effectLst/>
                <a:latin typeface="inherit"/>
              </a:rPr>
              <a:t>print(“A new instance of this class Person is created.”) </a:t>
            </a:r>
          </a:p>
          <a:p>
            <a:pPr lvl="8" eaLnBrk="0" fontAlgn="base" hangingPunct="0">
              <a:spcBef>
                <a:spcPct val="0"/>
              </a:spcBef>
              <a:spcAft>
                <a:spcPct val="0"/>
              </a:spcAft>
              <a:buClrTx/>
            </a:pPr>
            <a:r>
              <a:rPr kumimoji="0" lang="en-US" altLang="en-US" sz="2000" b="0" i="0" u="none" strike="noStrike" cap="none" normalizeH="0" baseline="0" dirty="0">
                <a:ln>
                  <a:noFill/>
                </a:ln>
                <a:solidFill>
                  <a:srgbClr val="F8F8F8"/>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8F8F8"/>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F8F8F8"/>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8F8F8"/>
                </a:solidFill>
                <a:effectLst/>
                <a:latin typeface="inherit"/>
              </a:rPr>
              <a:t>// We can now create an instance of class Person - an object - by putting parentheses after the class name let </a:t>
            </a:r>
            <a:r>
              <a:rPr kumimoji="0" lang="en-US" altLang="en-US" sz="2000" b="0" i="0" u="none" strike="noStrike" cap="none" normalizeH="0" baseline="0" dirty="0" err="1">
                <a:ln>
                  <a:noFill/>
                </a:ln>
                <a:solidFill>
                  <a:srgbClr val="F8F8F8"/>
                </a:solidFill>
                <a:effectLst/>
                <a:latin typeface="inherit"/>
              </a:rPr>
              <a:t>personObj</a:t>
            </a:r>
            <a:r>
              <a:rPr kumimoji="0" lang="en-US" altLang="en-US" sz="2000" b="0" i="0" u="none" strike="noStrike" cap="none" normalizeH="0" baseline="0" dirty="0">
                <a:ln>
                  <a:noFill/>
                </a:ln>
                <a:solidFill>
                  <a:srgbClr val="F8F8F8"/>
                </a:solidFill>
                <a:effectLst/>
                <a:latin typeface="inherit"/>
              </a:rPr>
              <a:t> = Person()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8F8F8"/>
                </a:solidFill>
                <a:effectLst/>
                <a:latin typeface="inherit"/>
              </a:rPr>
              <a:t>// Once an instance of Person class is created we can access its properties using the dot “.” syntax. print(“This person age is \(</a:t>
            </a:r>
            <a:r>
              <a:rPr kumimoji="0" lang="en-US" altLang="en-US" sz="2000" b="0" i="0" u="none" strike="noStrike" cap="none" normalizeH="0" baseline="0" dirty="0" err="1">
                <a:ln>
                  <a:noFill/>
                </a:ln>
                <a:solidFill>
                  <a:srgbClr val="F8F8F8"/>
                </a:solidFill>
                <a:effectLst/>
                <a:latin typeface="inherit"/>
              </a:rPr>
              <a:t>personObj.age</a:t>
            </a:r>
            <a:r>
              <a:rPr kumimoji="0" lang="en-US" altLang="en-US" sz="2000" b="0" i="0" u="none" strike="noStrike" cap="none" normalizeH="0" baseline="0" dirty="0">
                <a:ln>
                  <a:noFill/>
                </a:ln>
                <a:solidFill>
                  <a:srgbClr val="F8F8F8"/>
                </a:solidFill>
                <a:effectLst/>
                <a:latin typeface="inherit"/>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38569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8e6a01cd38_2_105"/>
          <p:cNvSpPr txBox="1">
            <a:spLocks noGrp="1"/>
          </p:cNvSpPr>
          <p:nvPr>
            <p:ph type="title"/>
          </p:nvPr>
        </p:nvSpPr>
        <p:spPr>
          <a:xfrm>
            <a:off x="670034" y="319088"/>
            <a:ext cx="9908628" cy="563562"/>
          </a:xfrm>
          <a:prstGeom prst="rect">
            <a:avLst/>
          </a:prstGeom>
          <a:noFill/>
          <a:ln>
            <a:noFill/>
          </a:ln>
        </p:spPr>
        <p:txBody>
          <a:bodyPr spcFirstLastPara="1" wrap="square" lIns="91425" tIns="45700" rIns="91425" bIns="45700" anchor="ctr" anchorCtr="0">
            <a:noAutofit/>
          </a:bodyPr>
          <a:lstStyle/>
          <a:p>
            <a:r>
              <a:rPr lang="en-US" sz="2800" dirty="0"/>
              <a:t>QUESTIONS?</a:t>
            </a:r>
            <a:endParaRPr sz="2800" dirty="0"/>
          </a:p>
        </p:txBody>
      </p:sp>
      <p:sp>
        <p:nvSpPr>
          <p:cNvPr id="206" name="Google Shape;206;g8e6a01cd38_2_105"/>
          <p:cNvSpPr txBox="1">
            <a:spLocks noGrp="1"/>
          </p:cNvSpPr>
          <p:nvPr>
            <p:ph type="sldNum" idx="12"/>
          </p:nvPr>
        </p:nvSpPr>
        <p:spPr>
          <a:xfrm>
            <a:off x="5181600" y="6386514"/>
            <a:ext cx="2133600" cy="211137"/>
          </a:xfrm>
          <a:prstGeom prst="rect">
            <a:avLst/>
          </a:prstGeom>
          <a:noFill/>
          <a:ln>
            <a:noFill/>
          </a:ln>
        </p:spPr>
        <p:txBody>
          <a:bodyPr spcFirstLastPara="1" wrap="square" lIns="91425" tIns="45700" rIns="91425" bIns="45700" anchor="t" anchorCtr="0">
            <a:noAutofit/>
          </a:bodyPr>
          <a:lstStyle/>
          <a:p>
            <a:pPr>
              <a:buClr>
                <a:schemeClr val="dk1"/>
              </a:buClr>
              <a:buSzPts val="1000"/>
            </a:pPr>
            <a:fld id="{00000000-1234-1234-1234-123412341234}" type="slidenum">
              <a:rPr lang="en-US"/>
              <a:pPr>
                <a:buClr>
                  <a:schemeClr val="dk1"/>
                </a:buClr>
                <a:buSzPts val="1000"/>
              </a:pPr>
              <a:t>57</a:t>
            </a:fld>
            <a:endParaRPr/>
          </a:p>
        </p:txBody>
      </p:sp>
      <p:pic>
        <p:nvPicPr>
          <p:cNvPr id="6" name="Picture 5">
            <a:extLst>
              <a:ext uri="{FF2B5EF4-FFF2-40B4-BE49-F238E27FC236}">
                <a16:creationId xmlns:a16="http://schemas.microsoft.com/office/drawing/2014/main" id="{C43CEB69-8A00-4B0B-A4C7-6E30D37B19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118" y="1359143"/>
            <a:ext cx="5752141" cy="5027371"/>
          </a:xfrm>
          <a:prstGeom prst="rect">
            <a:avLst/>
          </a:prstGeom>
        </p:spPr>
      </p:pic>
      <p:pic>
        <p:nvPicPr>
          <p:cNvPr id="7" name="Picture 6">
            <a:extLst>
              <a:ext uri="{FF2B5EF4-FFF2-40B4-BE49-F238E27FC236}">
                <a16:creationId xmlns:a16="http://schemas.microsoft.com/office/drawing/2014/main" id="{204EF8B5-80BA-46FF-BA08-6C45B84E76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7518" y="1385555"/>
            <a:ext cx="5239481" cy="2381582"/>
          </a:xfrm>
          <a:prstGeom prst="rect">
            <a:avLst/>
          </a:prstGeom>
        </p:spPr>
      </p:pic>
    </p:spTree>
    <p:extLst>
      <p:ext uri="{BB962C8B-B14F-4D97-AF65-F5344CB8AC3E}">
        <p14:creationId xmlns:p14="http://schemas.microsoft.com/office/powerpoint/2010/main" val="213743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89790" y="384400"/>
            <a:ext cx="4523910" cy="452261"/>
          </a:xfrm>
          <a:prstGeom prst="rect">
            <a:avLst/>
          </a:prstGeom>
        </p:spPr>
        <p:txBody>
          <a:bodyPr spcFirstLastPara="1" vert="horz" wrap="square" lIns="0" tIns="8467" rIns="0" bIns="0" rtlCol="0" anchor="ctr" anchorCtr="0">
            <a:spAutoFit/>
          </a:bodyPr>
          <a:lstStyle/>
          <a:p>
            <a:pPr marL="8467">
              <a:spcBef>
                <a:spcPts val="67"/>
              </a:spcBef>
              <a:tabLst>
                <a:tab pos="817074" algn="l"/>
                <a:tab pos="2593470" algn="l"/>
              </a:tabLst>
            </a:pPr>
            <a:r>
              <a:rPr dirty="0"/>
              <a:t>i</a:t>
            </a:r>
            <a:r>
              <a:rPr spc="-277" dirty="0"/>
              <a:t> </a:t>
            </a:r>
            <a:r>
              <a:rPr dirty="0"/>
              <a:t>O</a:t>
            </a:r>
            <a:r>
              <a:rPr spc="-277" dirty="0"/>
              <a:t> </a:t>
            </a:r>
            <a:r>
              <a:rPr dirty="0"/>
              <a:t>S	</a:t>
            </a:r>
            <a:r>
              <a:rPr spc="17" dirty="0"/>
              <a:t>1(</a:t>
            </a:r>
            <a:r>
              <a:rPr spc="-383" dirty="0"/>
              <a:t> </a:t>
            </a:r>
            <a:r>
              <a:rPr dirty="0"/>
              <a:t>i</a:t>
            </a:r>
            <a:r>
              <a:rPr spc="-387" dirty="0"/>
              <a:t> </a:t>
            </a:r>
            <a:r>
              <a:rPr spc="233" dirty="0"/>
              <a:t>Phone	</a:t>
            </a:r>
            <a:r>
              <a:rPr dirty="0"/>
              <a:t>O S</a:t>
            </a:r>
            <a:r>
              <a:rPr spc="-147" dirty="0"/>
              <a:t> </a:t>
            </a:r>
            <a:r>
              <a:rPr spc="-73" dirty="0"/>
              <a:t>1)</a:t>
            </a:r>
          </a:p>
        </p:txBody>
      </p:sp>
      <p:sp>
        <p:nvSpPr>
          <p:cNvPr id="3" name="object 3"/>
          <p:cNvSpPr txBox="1"/>
          <p:nvPr/>
        </p:nvSpPr>
        <p:spPr>
          <a:xfrm>
            <a:off x="609600" y="1243600"/>
            <a:ext cx="9207500" cy="5230000"/>
          </a:xfrm>
          <a:prstGeom prst="rect">
            <a:avLst/>
          </a:prstGeom>
        </p:spPr>
        <p:txBody>
          <a:bodyPr vert="horz" wrap="square" lIns="0" tIns="8043" rIns="0" bIns="0" rtlCol="0">
            <a:spAutoFit/>
          </a:bodyPr>
          <a:lstStyle/>
          <a:p>
            <a:pPr marL="8467" marR="3387">
              <a:lnSpc>
                <a:spcPct val="115999"/>
              </a:lnSpc>
              <a:spcBef>
                <a:spcPts val="63"/>
              </a:spcBef>
            </a:pPr>
            <a:r>
              <a:rPr sz="2267" spc="-10" dirty="0">
                <a:solidFill>
                  <a:srgbClr val="202020"/>
                </a:solidFill>
              </a:rPr>
              <a:t>The </a:t>
            </a:r>
            <a:r>
              <a:rPr sz="2267" spc="-13" dirty="0">
                <a:solidFill>
                  <a:srgbClr val="202020"/>
                </a:solidFill>
              </a:rPr>
              <a:t>brainchild </a:t>
            </a:r>
            <a:r>
              <a:rPr sz="2267" spc="-3" dirty="0">
                <a:solidFill>
                  <a:srgbClr val="202020"/>
                </a:solidFill>
              </a:rPr>
              <a:t>of </a:t>
            </a:r>
            <a:r>
              <a:rPr sz="2267" spc="-10" dirty="0">
                <a:solidFill>
                  <a:srgbClr val="202020"/>
                </a:solidFill>
              </a:rPr>
              <a:t>Steve Jobs </a:t>
            </a:r>
            <a:r>
              <a:rPr sz="2267" spc="-13" dirty="0">
                <a:solidFill>
                  <a:srgbClr val="202020"/>
                </a:solidFill>
              </a:rPr>
              <a:t>introduced </a:t>
            </a:r>
            <a:r>
              <a:rPr sz="2267" spc="-10" dirty="0">
                <a:solidFill>
                  <a:srgbClr val="202020"/>
                </a:solidFill>
              </a:rPr>
              <a:t>the idea that </a:t>
            </a:r>
            <a:r>
              <a:rPr sz="2267" spc="-7" dirty="0">
                <a:solidFill>
                  <a:srgbClr val="202020"/>
                </a:solidFill>
              </a:rPr>
              <a:t>an </a:t>
            </a:r>
            <a:r>
              <a:rPr sz="2267" spc="-10" dirty="0">
                <a:solidFill>
                  <a:srgbClr val="202020"/>
                </a:solidFill>
              </a:rPr>
              <a:t>iPod, </a:t>
            </a:r>
            <a:r>
              <a:rPr sz="2267" spc="-13" dirty="0">
                <a:solidFill>
                  <a:srgbClr val="202020"/>
                </a:solidFill>
              </a:rPr>
              <a:t>camera,  phone and </a:t>
            </a:r>
            <a:r>
              <a:rPr sz="2267" spc="-10" dirty="0">
                <a:solidFill>
                  <a:srgbClr val="202020"/>
                </a:solidFill>
              </a:rPr>
              <a:t>internet device could </a:t>
            </a:r>
            <a:r>
              <a:rPr sz="2267" spc="-7" dirty="0">
                <a:solidFill>
                  <a:srgbClr val="202020"/>
                </a:solidFill>
              </a:rPr>
              <a:t>be </a:t>
            </a:r>
            <a:r>
              <a:rPr sz="2267" spc="-10" dirty="0">
                <a:solidFill>
                  <a:srgbClr val="202020"/>
                </a:solidFill>
              </a:rPr>
              <a:t>compacted inside </a:t>
            </a:r>
            <a:r>
              <a:rPr sz="2267" spc="-3" dirty="0">
                <a:solidFill>
                  <a:srgbClr val="202020"/>
                </a:solidFill>
              </a:rPr>
              <a:t>a </a:t>
            </a:r>
            <a:r>
              <a:rPr sz="2267" spc="-10" dirty="0">
                <a:solidFill>
                  <a:srgbClr val="202020"/>
                </a:solidFill>
              </a:rPr>
              <a:t>device that </a:t>
            </a:r>
            <a:r>
              <a:rPr sz="2267" spc="-3" dirty="0">
                <a:solidFill>
                  <a:srgbClr val="202020"/>
                </a:solidFill>
              </a:rPr>
              <a:t>fits  in </a:t>
            </a:r>
            <a:r>
              <a:rPr sz="2267" spc="-10" dirty="0">
                <a:solidFill>
                  <a:srgbClr val="202020"/>
                </a:solidFill>
              </a:rPr>
              <a:t>your pocket. </a:t>
            </a:r>
            <a:r>
              <a:rPr sz="2267" spc="-3" dirty="0">
                <a:solidFill>
                  <a:srgbClr val="202020"/>
                </a:solidFill>
              </a:rPr>
              <a:t>At </a:t>
            </a:r>
            <a:r>
              <a:rPr sz="2267" spc="-10" dirty="0">
                <a:solidFill>
                  <a:srgbClr val="202020"/>
                </a:solidFill>
              </a:rPr>
              <a:t>that time, </a:t>
            </a:r>
            <a:r>
              <a:rPr sz="2267" spc="-13" dirty="0">
                <a:solidFill>
                  <a:srgbClr val="202020"/>
                </a:solidFill>
              </a:rPr>
              <a:t>iPhone </a:t>
            </a:r>
            <a:r>
              <a:rPr sz="2267" spc="-10" dirty="0">
                <a:solidFill>
                  <a:srgbClr val="202020"/>
                </a:solidFill>
              </a:rPr>
              <a:t>was the actual </a:t>
            </a:r>
            <a:r>
              <a:rPr sz="2267" spc="-7" dirty="0">
                <a:solidFill>
                  <a:srgbClr val="202020"/>
                </a:solidFill>
              </a:rPr>
              <a:t>star </a:t>
            </a:r>
            <a:r>
              <a:rPr sz="2267" spc="-10" dirty="0">
                <a:solidFill>
                  <a:srgbClr val="202020"/>
                </a:solidFill>
              </a:rPr>
              <a:t>and other than  the </a:t>
            </a:r>
            <a:r>
              <a:rPr sz="2267" spc="-13" dirty="0">
                <a:solidFill>
                  <a:srgbClr val="202020"/>
                </a:solidFill>
              </a:rPr>
              <a:t>technological </a:t>
            </a:r>
            <a:r>
              <a:rPr sz="2267" spc="-10" dirty="0">
                <a:solidFill>
                  <a:srgbClr val="202020"/>
                </a:solidFill>
              </a:rPr>
              <a:t>geeks, </a:t>
            </a:r>
            <a:r>
              <a:rPr sz="2267" spc="-7" dirty="0">
                <a:solidFill>
                  <a:srgbClr val="202020"/>
                </a:solidFill>
              </a:rPr>
              <a:t>no </a:t>
            </a:r>
            <a:r>
              <a:rPr sz="2267" spc="-13" dirty="0">
                <a:solidFill>
                  <a:srgbClr val="202020"/>
                </a:solidFill>
              </a:rPr>
              <a:t>one was really </a:t>
            </a:r>
            <a:r>
              <a:rPr sz="2267" spc="-10" dirty="0">
                <a:solidFill>
                  <a:srgbClr val="202020"/>
                </a:solidFill>
              </a:rPr>
              <a:t>interested </a:t>
            </a:r>
            <a:r>
              <a:rPr sz="2267" spc="-3" dirty="0">
                <a:solidFill>
                  <a:srgbClr val="202020"/>
                </a:solidFill>
              </a:rPr>
              <a:t>in </a:t>
            </a:r>
            <a:r>
              <a:rPr sz="2267" spc="-13" dirty="0">
                <a:solidFill>
                  <a:srgbClr val="202020"/>
                </a:solidFill>
              </a:rPr>
              <a:t>any  </a:t>
            </a:r>
            <a:r>
              <a:rPr sz="2267" spc="-10" dirty="0">
                <a:solidFill>
                  <a:srgbClr val="202020"/>
                </a:solidFill>
              </a:rPr>
              <a:t>information </a:t>
            </a:r>
            <a:r>
              <a:rPr sz="2267" spc="-13" dirty="0">
                <a:solidFill>
                  <a:srgbClr val="202020"/>
                </a:solidFill>
              </a:rPr>
              <a:t>about </a:t>
            </a:r>
            <a:r>
              <a:rPr sz="2267" spc="-10" dirty="0">
                <a:solidFill>
                  <a:srgbClr val="202020"/>
                </a:solidFill>
              </a:rPr>
              <a:t>the </a:t>
            </a:r>
            <a:r>
              <a:rPr sz="2267" spc="-13" dirty="0">
                <a:solidFill>
                  <a:srgbClr val="202020"/>
                </a:solidFill>
              </a:rPr>
              <a:t>operating </a:t>
            </a:r>
            <a:r>
              <a:rPr sz="2267" spc="-10" dirty="0">
                <a:solidFill>
                  <a:srgbClr val="202020"/>
                </a:solidFill>
              </a:rPr>
              <a:t>system which made those </a:t>
            </a:r>
            <a:r>
              <a:rPr sz="2267" spc="-13" dirty="0">
                <a:solidFill>
                  <a:srgbClr val="202020"/>
                </a:solidFill>
              </a:rPr>
              <a:t>phones  </a:t>
            </a:r>
            <a:r>
              <a:rPr sz="2267" spc="-10" dirty="0">
                <a:solidFill>
                  <a:srgbClr val="202020"/>
                </a:solidFill>
              </a:rPr>
              <a:t>work</a:t>
            </a:r>
            <a:r>
              <a:rPr sz="2267" dirty="0">
                <a:solidFill>
                  <a:srgbClr val="202020"/>
                </a:solidFill>
              </a:rPr>
              <a:t> </a:t>
            </a:r>
            <a:r>
              <a:rPr sz="2267" spc="-23" dirty="0">
                <a:solidFill>
                  <a:srgbClr val="202020"/>
                </a:solidFill>
              </a:rPr>
              <a:t>flawlessly.</a:t>
            </a:r>
            <a:endParaRPr sz="2267" dirty="0"/>
          </a:p>
          <a:p>
            <a:pPr>
              <a:spcBef>
                <a:spcPts val="430"/>
              </a:spcBef>
            </a:pPr>
            <a:r>
              <a:rPr sz="2267" spc="-13" dirty="0">
                <a:solidFill>
                  <a:srgbClr val="202020"/>
                </a:solidFill>
              </a:rPr>
              <a:t>iPhone </a:t>
            </a:r>
            <a:r>
              <a:rPr sz="2267" spc="-10" dirty="0">
                <a:solidFill>
                  <a:srgbClr val="202020"/>
                </a:solidFill>
              </a:rPr>
              <a:t>OS </a:t>
            </a:r>
            <a:r>
              <a:rPr sz="2267" spc="-3" dirty="0">
                <a:solidFill>
                  <a:srgbClr val="202020"/>
                </a:solidFill>
              </a:rPr>
              <a:t>1, as it </a:t>
            </a:r>
            <a:r>
              <a:rPr sz="2267" spc="-10" dirty="0">
                <a:solidFill>
                  <a:srgbClr val="202020"/>
                </a:solidFill>
              </a:rPr>
              <a:t>was </a:t>
            </a:r>
            <a:r>
              <a:rPr sz="2267" spc="-13" dirty="0">
                <a:solidFill>
                  <a:srgbClr val="202020"/>
                </a:solidFill>
              </a:rPr>
              <a:t>named, </a:t>
            </a:r>
            <a:r>
              <a:rPr sz="2267" spc="-10" dirty="0">
                <a:solidFill>
                  <a:srgbClr val="202020"/>
                </a:solidFill>
              </a:rPr>
              <a:t>was </a:t>
            </a:r>
            <a:r>
              <a:rPr sz="2267" spc="-3" dirty="0">
                <a:solidFill>
                  <a:srgbClr val="202020"/>
                </a:solidFill>
              </a:rPr>
              <a:t>so </a:t>
            </a:r>
            <a:r>
              <a:rPr sz="2267" spc="-10" dirty="0">
                <a:solidFill>
                  <a:srgbClr val="202020"/>
                </a:solidFill>
              </a:rPr>
              <a:t>special </a:t>
            </a:r>
            <a:r>
              <a:rPr sz="2267" spc="-13" dirty="0">
                <a:solidFill>
                  <a:srgbClr val="202020"/>
                </a:solidFill>
              </a:rPr>
              <a:t>among </a:t>
            </a:r>
            <a:r>
              <a:rPr sz="2267" spc="-10" dirty="0">
                <a:solidFill>
                  <a:srgbClr val="202020"/>
                </a:solidFill>
              </a:rPr>
              <a:t>the</a:t>
            </a:r>
            <a:r>
              <a:rPr sz="2267" spc="50" dirty="0">
                <a:solidFill>
                  <a:srgbClr val="202020"/>
                </a:solidFill>
              </a:rPr>
              <a:t> </a:t>
            </a:r>
            <a:r>
              <a:rPr sz="2267" spc="-10" dirty="0">
                <a:solidFill>
                  <a:srgbClr val="202020"/>
                </a:solidFill>
              </a:rPr>
              <a:t>customers</a:t>
            </a:r>
            <a:endParaRPr sz="2267" dirty="0"/>
          </a:p>
          <a:p>
            <a:pPr marL="95678" marR="89328" indent="847">
              <a:lnSpc>
                <a:spcPct val="115999"/>
              </a:lnSpc>
              <a:spcBef>
                <a:spcPts val="7"/>
              </a:spcBef>
            </a:pPr>
            <a:r>
              <a:rPr sz="2267" spc="-3" dirty="0">
                <a:solidFill>
                  <a:srgbClr val="202020"/>
                </a:solidFill>
              </a:rPr>
              <a:t>as it </a:t>
            </a:r>
            <a:r>
              <a:rPr sz="2267" spc="-13" dirty="0">
                <a:solidFill>
                  <a:srgbClr val="202020"/>
                </a:solidFill>
              </a:rPr>
              <a:t>was designed </a:t>
            </a:r>
            <a:r>
              <a:rPr sz="2267" spc="-3" dirty="0">
                <a:solidFill>
                  <a:srgbClr val="202020"/>
                </a:solidFill>
              </a:rPr>
              <a:t>for </a:t>
            </a:r>
            <a:r>
              <a:rPr sz="2267" spc="-10" dirty="0">
                <a:solidFill>
                  <a:srgbClr val="202020"/>
                </a:solidFill>
              </a:rPr>
              <a:t>multi-touch </a:t>
            </a:r>
            <a:r>
              <a:rPr sz="2267" spc="-13" dirty="0">
                <a:solidFill>
                  <a:srgbClr val="202020"/>
                </a:solidFill>
              </a:rPr>
              <a:t>operation and </a:t>
            </a:r>
            <a:r>
              <a:rPr sz="2267" spc="-3" dirty="0">
                <a:solidFill>
                  <a:srgbClr val="202020"/>
                </a:solidFill>
              </a:rPr>
              <a:t>a </a:t>
            </a:r>
            <a:r>
              <a:rPr sz="2267" spc="-10" dirty="0">
                <a:solidFill>
                  <a:srgbClr val="202020"/>
                </a:solidFill>
              </a:rPr>
              <a:t>3.5” capacitive  </a:t>
            </a:r>
            <a:r>
              <a:rPr sz="2267" spc="-13" dirty="0">
                <a:solidFill>
                  <a:srgbClr val="202020"/>
                </a:solidFill>
              </a:rPr>
              <a:t>touchscreen, </a:t>
            </a:r>
            <a:r>
              <a:rPr sz="2267" spc="-10" dirty="0">
                <a:solidFill>
                  <a:srgbClr val="202020"/>
                </a:solidFill>
              </a:rPr>
              <a:t>which made </a:t>
            </a:r>
            <a:r>
              <a:rPr sz="2267" spc="-3" dirty="0">
                <a:solidFill>
                  <a:srgbClr val="202020"/>
                </a:solidFill>
              </a:rPr>
              <a:t>it </a:t>
            </a:r>
            <a:r>
              <a:rPr sz="2267" spc="-10" dirty="0">
                <a:solidFill>
                  <a:srgbClr val="202020"/>
                </a:solidFill>
              </a:rPr>
              <a:t>quick </a:t>
            </a:r>
            <a:r>
              <a:rPr sz="2267" spc="-13" dirty="0">
                <a:solidFill>
                  <a:srgbClr val="202020"/>
                </a:solidFill>
              </a:rPr>
              <a:t>and </a:t>
            </a:r>
            <a:r>
              <a:rPr sz="2267" spc="-10" dirty="0">
                <a:solidFill>
                  <a:srgbClr val="202020"/>
                </a:solidFill>
              </a:rPr>
              <a:t>responsive than </a:t>
            </a:r>
            <a:r>
              <a:rPr sz="2267" spc="-13" dirty="0">
                <a:solidFill>
                  <a:srgbClr val="202020"/>
                </a:solidFill>
              </a:rPr>
              <a:t>any </a:t>
            </a:r>
            <a:r>
              <a:rPr sz="2267" spc="-10" dirty="0">
                <a:solidFill>
                  <a:srgbClr val="202020"/>
                </a:solidFill>
              </a:rPr>
              <a:t>other  </a:t>
            </a:r>
            <a:r>
              <a:rPr sz="2267" spc="-13" dirty="0">
                <a:solidFill>
                  <a:srgbClr val="202020"/>
                </a:solidFill>
              </a:rPr>
              <a:t>present </a:t>
            </a:r>
            <a:r>
              <a:rPr sz="2267" spc="-3" dirty="0">
                <a:solidFill>
                  <a:srgbClr val="202020"/>
                </a:solidFill>
              </a:rPr>
              <a:t>in </a:t>
            </a:r>
            <a:r>
              <a:rPr sz="2267" spc="-10" dirty="0">
                <a:solidFill>
                  <a:srgbClr val="202020"/>
                </a:solidFill>
              </a:rPr>
              <a:t>the market then. While </a:t>
            </a:r>
            <a:r>
              <a:rPr sz="2267" spc="-13" dirty="0">
                <a:solidFill>
                  <a:srgbClr val="202020"/>
                </a:solidFill>
              </a:rPr>
              <a:t>comparing </a:t>
            </a:r>
            <a:r>
              <a:rPr sz="2267" spc="-3" dirty="0">
                <a:solidFill>
                  <a:srgbClr val="202020"/>
                </a:solidFill>
              </a:rPr>
              <a:t>it </a:t>
            </a:r>
            <a:r>
              <a:rPr sz="2267" spc="-7" dirty="0">
                <a:solidFill>
                  <a:srgbClr val="202020"/>
                </a:solidFill>
              </a:rPr>
              <a:t>with the </a:t>
            </a:r>
            <a:r>
              <a:rPr sz="2267" spc="-10" dirty="0">
                <a:solidFill>
                  <a:srgbClr val="202020"/>
                </a:solidFill>
              </a:rPr>
              <a:t>consecutive  versions </a:t>
            </a:r>
            <a:r>
              <a:rPr sz="2267" spc="-3" dirty="0">
                <a:solidFill>
                  <a:srgbClr val="202020"/>
                </a:solidFill>
              </a:rPr>
              <a:t>of </a:t>
            </a:r>
            <a:r>
              <a:rPr sz="2267" spc="-7" dirty="0">
                <a:solidFill>
                  <a:srgbClr val="202020"/>
                </a:solidFill>
              </a:rPr>
              <a:t>iOS, this </a:t>
            </a:r>
            <a:r>
              <a:rPr sz="2267" spc="-10" dirty="0">
                <a:solidFill>
                  <a:srgbClr val="202020"/>
                </a:solidFill>
              </a:rPr>
              <a:t>version lacked </a:t>
            </a:r>
            <a:r>
              <a:rPr sz="2267" spc="-13" dirty="0">
                <a:solidFill>
                  <a:srgbClr val="202020"/>
                </a:solidFill>
              </a:rPr>
              <a:t>huge including support </a:t>
            </a:r>
            <a:r>
              <a:rPr sz="2267" spc="-3" dirty="0">
                <a:solidFill>
                  <a:srgbClr val="202020"/>
                </a:solidFill>
              </a:rPr>
              <a:t>for </a:t>
            </a:r>
            <a:r>
              <a:rPr sz="2267" spc="-10" dirty="0">
                <a:solidFill>
                  <a:srgbClr val="202020"/>
                </a:solidFill>
              </a:rPr>
              <a:t>native,  third-party apps. But </a:t>
            </a:r>
            <a:r>
              <a:rPr sz="2267" spc="-3" dirty="0">
                <a:solidFill>
                  <a:srgbClr val="202020"/>
                </a:solidFill>
              </a:rPr>
              <a:t>at </a:t>
            </a:r>
            <a:r>
              <a:rPr sz="2267" spc="-10" dirty="0">
                <a:solidFill>
                  <a:srgbClr val="202020"/>
                </a:solidFill>
              </a:rPr>
              <a:t>the </a:t>
            </a:r>
            <a:r>
              <a:rPr sz="2267" spc="-7" dirty="0">
                <a:solidFill>
                  <a:srgbClr val="202020"/>
                </a:solidFill>
              </a:rPr>
              <a:t>time </a:t>
            </a:r>
            <a:r>
              <a:rPr sz="2267" spc="-3" dirty="0">
                <a:solidFill>
                  <a:srgbClr val="202020"/>
                </a:solidFill>
              </a:rPr>
              <a:t>of its </a:t>
            </a:r>
            <a:r>
              <a:rPr sz="2267" spc="-13" dirty="0">
                <a:solidFill>
                  <a:srgbClr val="202020"/>
                </a:solidFill>
              </a:rPr>
              <a:t>launch, </a:t>
            </a:r>
            <a:r>
              <a:rPr sz="2267" spc="-7" dirty="0">
                <a:solidFill>
                  <a:srgbClr val="202020"/>
                </a:solidFill>
              </a:rPr>
              <a:t>the </a:t>
            </a:r>
            <a:r>
              <a:rPr sz="2267" spc="-13" dirty="0">
                <a:solidFill>
                  <a:srgbClr val="202020"/>
                </a:solidFill>
              </a:rPr>
              <a:t>phone and </a:t>
            </a:r>
            <a:r>
              <a:rPr sz="2267" spc="-10" dirty="0">
                <a:solidFill>
                  <a:srgbClr val="202020"/>
                </a:solidFill>
              </a:rPr>
              <a:t>iOS </a:t>
            </a:r>
            <a:r>
              <a:rPr sz="2267" spc="-3" dirty="0">
                <a:solidFill>
                  <a:srgbClr val="202020"/>
                </a:solidFill>
              </a:rPr>
              <a:t>1  </a:t>
            </a:r>
            <a:r>
              <a:rPr sz="2267" spc="-10" dirty="0">
                <a:solidFill>
                  <a:srgbClr val="202020"/>
                </a:solidFill>
              </a:rPr>
              <a:t>created </a:t>
            </a:r>
            <a:r>
              <a:rPr sz="2267" spc="-3" dirty="0">
                <a:solidFill>
                  <a:srgbClr val="202020"/>
                </a:solidFill>
              </a:rPr>
              <a:t>a </a:t>
            </a:r>
            <a:r>
              <a:rPr sz="2267" spc="-10" dirty="0">
                <a:solidFill>
                  <a:srgbClr val="202020"/>
                </a:solidFill>
              </a:rPr>
              <a:t>massive buzz among the elites </a:t>
            </a:r>
            <a:r>
              <a:rPr sz="2267" spc="-13" dirty="0">
                <a:solidFill>
                  <a:srgbClr val="202020"/>
                </a:solidFill>
              </a:rPr>
              <a:t>and technologically </a:t>
            </a:r>
            <a:r>
              <a:rPr sz="2267" spc="-10" dirty="0">
                <a:solidFill>
                  <a:srgbClr val="202020"/>
                </a:solidFill>
              </a:rPr>
              <a:t>inclined  </a:t>
            </a:r>
            <a:r>
              <a:rPr sz="2267" spc="-7" dirty="0">
                <a:solidFill>
                  <a:srgbClr val="202020"/>
                </a:solidFill>
              </a:rPr>
              <a:t>lot.</a:t>
            </a:r>
            <a:endParaRPr sz="2267" dirty="0"/>
          </a:p>
        </p:txBody>
      </p:sp>
      <p:pic>
        <p:nvPicPr>
          <p:cNvPr id="5" name="Picture 4" descr="A cellphone on a table&#10;&#10;Description automatically generated">
            <a:extLst>
              <a:ext uri="{FF2B5EF4-FFF2-40B4-BE49-F238E27FC236}">
                <a16:creationId xmlns:a16="http://schemas.microsoft.com/office/drawing/2014/main" id="{5F24501D-D559-491E-80E5-122C7666EF6F}"/>
              </a:ext>
            </a:extLst>
          </p:cNvPr>
          <p:cNvPicPr>
            <a:picLocks noChangeAspect="1"/>
          </p:cNvPicPr>
          <p:nvPr/>
        </p:nvPicPr>
        <p:blipFill>
          <a:blip r:embed="rId2"/>
          <a:stretch>
            <a:fillRect/>
          </a:stretch>
        </p:blipFill>
        <p:spPr>
          <a:xfrm>
            <a:off x="9779000" y="1663700"/>
            <a:ext cx="2794000" cy="4165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53156" y="320985"/>
            <a:ext cx="4758944" cy="452261"/>
          </a:xfrm>
          <a:prstGeom prst="rect">
            <a:avLst/>
          </a:prstGeom>
        </p:spPr>
        <p:txBody>
          <a:bodyPr spcFirstLastPara="1" vert="horz" wrap="square" lIns="0" tIns="8467" rIns="0" bIns="0" rtlCol="0" anchor="ctr" anchorCtr="0">
            <a:spAutoFit/>
          </a:bodyPr>
          <a:lstStyle/>
          <a:p>
            <a:pPr marL="8467">
              <a:spcBef>
                <a:spcPts val="67"/>
              </a:spcBef>
              <a:tabLst>
                <a:tab pos="766272" algn="l"/>
                <a:tab pos="3227231" algn="l"/>
              </a:tabLst>
            </a:pPr>
            <a:r>
              <a:rPr dirty="0"/>
              <a:t>i</a:t>
            </a:r>
            <a:r>
              <a:rPr spc="-270" dirty="0"/>
              <a:t> </a:t>
            </a:r>
            <a:r>
              <a:rPr dirty="0"/>
              <a:t>O</a:t>
            </a:r>
            <a:r>
              <a:rPr spc="-270" dirty="0"/>
              <a:t> </a:t>
            </a:r>
            <a:r>
              <a:rPr dirty="0"/>
              <a:t>S	2</a:t>
            </a:r>
            <a:r>
              <a:rPr spc="47" dirty="0"/>
              <a:t> </a:t>
            </a:r>
            <a:r>
              <a:rPr dirty="0"/>
              <a:t>(</a:t>
            </a:r>
            <a:r>
              <a:rPr spc="-383" dirty="0"/>
              <a:t> </a:t>
            </a:r>
            <a:r>
              <a:rPr dirty="0"/>
              <a:t>i</a:t>
            </a:r>
            <a:r>
              <a:rPr spc="-387" dirty="0"/>
              <a:t> </a:t>
            </a:r>
            <a:r>
              <a:rPr spc="293" dirty="0"/>
              <a:t>P</a:t>
            </a:r>
            <a:r>
              <a:rPr spc="289" dirty="0"/>
              <a:t>h</a:t>
            </a:r>
            <a:r>
              <a:rPr spc="293" dirty="0"/>
              <a:t>o</a:t>
            </a:r>
            <a:r>
              <a:rPr spc="289" dirty="0"/>
              <a:t>n</a:t>
            </a:r>
            <a:r>
              <a:rPr dirty="0"/>
              <a:t>e</a:t>
            </a:r>
            <a:r>
              <a:rPr spc="323" dirty="0"/>
              <a:t> </a:t>
            </a:r>
            <a:r>
              <a:rPr dirty="0"/>
              <a:t>O</a:t>
            </a:r>
            <a:r>
              <a:rPr spc="-210" dirty="0"/>
              <a:t> </a:t>
            </a:r>
            <a:r>
              <a:rPr dirty="0"/>
              <a:t>S	</a:t>
            </a:r>
            <a:r>
              <a:rPr spc="103" dirty="0"/>
              <a:t>2)</a:t>
            </a:r>
          </a:p>
        </p:txBody>
      </p:sp>
      <p:sp>
        <p:nvSpPr>
          <p:cNvPr id="3" name="object 3"/>
          <p:cNvSpPr txBox="1"/>
          <p:nvPr/>
        </p:nvSpPr>
        <p:spPr>
          <a:xfrm>
            <a:off x="1023586" y="1543996"/>
            <a:ext cx="6935488" cy="4020374"/>
          </a:xfrm>
          <a:prstGeom prst="rect">
            <a:avLst/>
          </a:prstGeom>
        </p:spPr>
        <p:txBody>
          <a:bodyPr vert="horz" wrap="square" lIns="0" tIns="8043" rIns="0" bIns="0" rtlCol="0">
            <a:spAutoFit/>
          </a:bodyPr>
          <a:lstStyle/>
          <a:p>
            <a:pPr marL="8044" marR="3387" indent="423" algn="ctr">
              <a:lnSpc>
                <a:spcPct val="115999"/>
              </a:lnSpc>
              <a:spcBef>
                <a:spcPts val="63"/>
              </a:spcBef>
            </a:pPr>
            <a:r>
              <a:rPr sz="2267" spc="-13" dirty="0">
                <a:solidFill>
                  <a:srgbClr val="202020"/>
                </a:solidFill>
              </a:rPr>
              <a:t>iPhone </a:t>
            </a:r>
            <a:r>
              <a:rPr sz="2267" spc="-10" dirty="0">
                <a:solidFill>
                  <a:srgbClr val="202020"/>
                </a:solidFill>
              </a:rPr>
              <a:t>OS </a:t>
            </a:r>
            <a:r>
              <a:rPr sz="2267" spc="-3" dirty="0">
                <a:solidFill>
                  <a:srgbClr val="202020"/>
                </a:solidFill>
              </a:rPr>
              <a:t>2 </a:t>
            </a:r>
            <a:r>
              <a:rPr sz="2267" spc="-13" dirty="0">
                <a:solidFill>
                  <a:srgbClr val="202020"/>
                </a:solidFill>
              </a:rPr>
              <a:t>released </a:t>
            </a:r>
            <a:r>
              <a:rPr sz="2267" spc="-3" dirty="0">
                <a:solidFill>
                  <a:srgbClr val="202020"/>
                </a:solidFill>
              </a:rPr>
              <a:t>a </a:t>
            </a:r>
            <a:r>
              <a:rPr sz="2267" spc="-10" dirty="0">
                <a:solidFill>
                  <a:srgbClr val="202020"/>
                </a:solidFill>
              </a:rPr>
              <a:t>year </a:t>
            </a:r>
            <a:r>
              <a:rPr sz="2267" spc="-33" dirty="0">
                <a:solidFill>
                  <a:srgbClr val="202020"/>
                </a:solidFill>
              </a:rPr>
              <a:t>after, </a:t>
            </a:r>
            <a:r>
              <a:rPr sz="2267" spc="-7" dirty="0">
                <a:solidFill>
                  <a:srgbClr val="202020"/>
                </a:solidFill>
              </a:rPr>
              <a:t>on July </a:t>
            </a:r>
            <a:r>
              <a:rPr sz="2267" spc="-13" dirty="0">
                <a:solidFill>
                  <a:srgbClr val="202020"/>
                </a:solidFill>
              </a:rPr>
              <a:t>2008  </a:t>
            </a:r>
            <a:r>
              <a:rPr sz="2267" spc="-10" dirty="0">
                <a:solidFill>
                  <a:srgbClr val="202020"/>
                </a:solidFill>
              </a:rPr>
              <a:t>created </a:t>
            </a:r>
            <a:r>
              <a:rPr sz="2267" spc="-3" dirty="0">
                <a:solidFill>
                  <a:srgbClr val="202020"/>
                </a:solidFill>
              </a:rPr>
              <a:t>a </a:t>
            </a:r>
            <a:r>
              <a:rPr sz="2267" spc="-10" dirty="0">
                <a:solidFill>
                  <a:srgbClr val="202020"/>
                </a:solidFill>
              </a:rPr>
              <a:t>major </a:t>
            </a:r>
            <a:r>
              <a:rPr sz="2267" spc="-13" dirty="0">
                <a:solidFill>
                  <a:srgbClr val="202020"/>
                </a:solidFill>
              </a:rPr>
              <a:t>breakthrough </a:t>
            </a:r>
            <a:r>
              <a:rPr sz="2267" spc="-3" dirty="0">
                <a:solidFill>
                  <a:srgbClr val="202020"/>
                </a:solidFill>
              </a:rPr>
              <a:t>by </a:t>
            </a:r>
            <a:r>
              <a:rPr sz="2267" spc="-13" dirty="0">
                <a:solidFill>
                  <a:srgbClr val="202020"/>
                </a:solidFill>
              </a:rPr>
              <a:t>adding </a:t>
            </a:r>
            <a:r>
              <a:rPr sz="2267" spc="-10" dirty="0">
                <a:solidFill>
                  <a:srgbClr val="202020"/>
                </a:solidFill>
              </a:rPr>
              <a:t>App  store, which </a:t>
            </a:r>
            <a:r>
              <a:rPr sz="2267" spc="-13" dirty="0">
                <a:solidFill>
                  <a:srgbClr val="202020"/>
                </a:solidFill>
              </a:rPr>
              <a:t>allowed </a:t>
            </a:r>
            <a:r>
              <a:rPr sz="2267" spc="-10" dirty="0">
                <a:solidFill>
                  <a:srgbClr val="202020"/>
                </a:solidFill>
              </a:rPr>
              <a:t>the </a:t>
            </a:r>
            <a:r>
              <a:rPr sz="2267" spc="-13" dirty="0">
                <a:solidFill>
                  <a:srgbClr val="202020"/>
                </a:solidFill>
              </a:rPr>
              <a:t>support </a:t>
            </a:r>
            <a:r>
              <a:rPr sz="2267" spc="-3" dirty="0">
                <a:solidFill>
                  <a:srgbClr val="202020"/>
                </a:solidFill>
              </a:rPr>
              <a:t>of </a:t>
            </a:r>
            <a:r>
              <a:rPr sz="2267" spc="-10" dirty="0">
                <a:solidFill>
                  <a:srgbClr val="202020"/>
                </a:solidFill>
              </a:rPr>
              <a:t>native, third-  party apps. More than </a:t>
            </a:r>
            <a:r>
              <a:rPr sz="2267" spc="-13" dirty="0">
                <a:solidFill>
                  <a:srgbClr val="202020"/>
                </a:solidFill>
              </a:rPr>
              <a:t>500 </a:t>
            </a:r>
            <a:r>
              <a:rPr sz="2267" spc="-10" dirty="0">
                <a:solidFill>
                  <a:srgbClr val="202020"/>
                </a:solidFill>
              </a:rPr>
              <a:t>third-party </a:t>
            </a:r>
            <a:r>
              <a:rPr sz="2267" spc="-13" dirty="0">
                <a:solidFill>
                  <a:srgbClr val="202020"/>
                </a:solidFill>
              </a:rPr>
              <a:t>apps </a:t>
            </a:r>
            <a:r>
              <a:rPr sz="2267" spc="-10" dirty="0">
                <a:solidFill>
                  <a:srgbClr val="202020"/>
                </a:solidFill>
              </a:rPr>
              <a:t>were  </a:t>
            </a:r>
            <a:r>
              <a:rPr sz="2267" spc="-13" dirty="0">
                <a:solidFill>
                  <a:srgbClr val="202020"/>
                </a:solidFill>
              </a:rPr>
              <a:t>added </a:t>
            </a:r>
            <a:r>
              <a:rPr sz="2267" spc="-7" dirty="0">
                <a:solidFill>
                  <a:srgbClr val="202020"/>
                </a:solidFill>
              </a:rPr>
              <a:t>on </a:t>
            </a:r>
            <a:r>
              <a:rPr sz="2267" spc="-10" dirty="0">
                <a:solidFill>
                  <a:srgbClr val="202020"/>
                </a:solidFill>
              </a:rPr>
              <a:t>App store </a:t>
            </a:r>
            <a:r>
              <a:rPr sz="2267" spc="-13" dirty="0">
                <a:solidFill>
                  <a:srgbClr val="202020"/>
                </a:solidFill>
              </a:rPr>
              <a:t>during </a:t>
            </a:r>
            <a:r>
              <a:rPr sz="2267" spc="-3" dirty="0">
                <a:solidFill>
                  <a:srgbClr val="202020"/>
                </a:solidFill>
              </a:rPr>
              <a:t>its </a:t>
            </a:r>
            <a:r>
              <a:rPr sz="2267" spc="-13" dirty="0">
                <a:solidFill>
                  <a:srgbClr val="202020"/>
                </a:solidFill>
              </a:rPr>
              <a:t>launch, </a:t>
            </a:r>
            <a:r>
              <a:rPr sz="2267" spc="-10" dirty="0">
                <a:solidFill>
                  <a:srgbClr val="202020"/>
                </a:solidFill>
              </a:rPr>
              <a:t>along with  built-in 3G </a:t>
            </a:r>
            <a:r>
              <a:rPr sz="2267" spc="-13" dirty="0">
                <a:solidFill>
                  <a:srgbClr val="202020"/>
                </a:solidFill>
              </a:rPr>
              <a:t>and </a:t>
            </a:r>
            <a:r>
              <a:rPr sz="2267" spc="-7" dirty="0">
                <a:solidFill>
                  <a:srgbClr val="202020"/>
                </a:solidFill>
              </a:rPr>
              <a:t>GPS </a:t>
            </a:r>
            <a:r>
              <a:rPr sz="2267" spc="-27" dirty="0">
                <a:solidFill>
                  <a:srgbClr val="202020"/>
                </a:solidFill>
              </a:rPr>
              <a:t>technology. </a:t>
            </a:r>
            <a:r>
              <a:rPr sz="2267" spc="-10" dirty="0">
                <a:solidFill>
                  <a:srgbClr val="202020"/>
                </a:solidFill>
              </a:rPr>
              <a:t>This gave  </a:t>
            </a:r>
            <a:r>
              <a:rPr sz="2267" spc="-13" dirty="0">
                <a:solidFill>
                  <a:srgbClr val="202020"/>
                </a:solidFill>
              </a:rPr>
              <a:t>smartphone </a:t>
            </a:r>
            <a:r>
              <a:rPr sz="2267" spc="-10" dirty="0">
                <a:solidFill>
                  <a:srgbClr val="202020"/>
                </a:solidFill>
              </a:rPr>
              <a:t>market the capacity </a:t>
            </a:r>
            <a:r>
              <a:rPr sz="2267" spc="-3" dirty="0">
                <a:solidFill>
                  <a:srgbClr val="202020"/>
                </a:solidFill>
              </a:rPr>
              <a:t>to </a:t>
            </a:r>
            <a:r>
              <a:rPr sz="2267" spc="-10" dirty="0">
                <a:solidFill>
                  <a:srgbClr val="202020"/>
                </a:solidFill>
              </a:rPr>
              <a:t>think limitless,  </a:t>
            </a:r>
            <a:r>
              <a:rPr sz="2267" spc="-13" dirty="0">
                <a:solidFill>
                  <a:srgbClr val="202020"/>
                </a:solidFill>
              </a:rPr>
              <a:t>which </a:t>
            </a:r>
            <a:r>
              <a:rPr sz="2267" spc="-10" dirty="0">
                <a:solidFill>
                  <a:srgbClr val="202020"/>
                </a:solidFill>
              </a:rPr>
              <a:t>was visible </a:t>
            </a:r>
            <a:r>
              <a:rPr sz="2267" spc="-13" dirty="0">
                <a:solidFill>
                  <a:srgbClr val="202020"/>
                </a:solidFill>
              </a:rPr>
              <a:t>from </a:t>
            </a:r>
            <a:r>
              <a:rPr sz="2267" spc="-20" dirty="0">
                <a:solidFill>
                  <a:srgbClr val="202020"/>
                </a:solidFill>
              </a:rPr>
              <a:t>Google’s </a:t>
            </a:r>
            <a:r>
              <a:rPr sz="2267" spc="-7" dirty="0">
                <a:solidFill>
                  <a:srgbClr val="202020"/>
                </a:solidFill>
              </a:rPr>
              <a:t>move </a:t>
            </a:r>
            <a:r>
              <a:rPr sz="2267" spc="-10" dirty="0">
                <a:solidFill>
                  <a:srgbClr val="202020"/>
                </a:solidFill>
              </a:rPr>
              <a:t>just after </a:t>
            </a:r>
            <a:r>
              <a:rPr sz="2267" spc="-3" dirty="0">
                <a:solidFill>
                  <a:srgbClr val="202020"/>
                </a:solidFill>
              </a:rPr>
              <a:t>a  </a:t>
            </a:r>
            <a:r>
              <a:rPr sz="2267" spc="-10" dirty="0">
                <a:solidFill>
                  <a:srgbClr val="202020"/>
                </a:solidFill>
              </a:rPr>
              <a:t>month </a:t>
            </a:r>
            <a:r>
              <a:rPr sz="2267" spc="-3" dirty="0">
                <a:solidFill>
                  <a:srgbClr val="202020"/>
                </a:solidFill>
              </a:rPr>
              <a:t>of </a:t>
            </a:r>
            <a:r>
              <a:rPr sz="2267" spc="-10" dirty="0">
                <a:solidFill>
                  <a:srgbClr val="202020"/>
                </a:solidFill>
              </a:rPr>
              <a:t>iOS </a:t>
            </a:r>
            <a:r>
              <a:rPr sz="2267" spc="-3" dirty="0">
                <a:solidFill>
                  <a:srgbClr val="202020"/>
                </a:solidFill>
              </a:rPr>
              <a:t>2 </a:t>
            </a:r>
            <a:r>
              <a:rPr sz="2267" spc="-13" dirty="0">
                <a:solidFill>
                  <a:srgbClr val="202020"/>
                </a:solidFill>
              </a:rPr>
              <a:t>launch- android released </a:t>
            </a:r>
            <a:r>
              <a:rPr sz="2267" spc="-10" dirty="0">
                <a:solidFill>
                  <a:srgbClr val="202020"/>
                </a:solidFill>
              </a:rPr>
              <a:t>Android  Market, </a:t>
            </a:r>
            <a:r>
              <a:rPr sz="2267" spc="-7" dirty="0">
                <a:solidFill>
                  <a:srgbClr val="202020"/>
                </a:solidFill>
              </a:rPr>
              <a:t>an </a:t>
            </a:r>
            <a:r>
              <a:rPr sz="2267" spc="-13" dirty="0">
                <a:solidFill>
                  <a:srgbClr val="202020"/>
                </a:solidFill>
              </a:rPr>
              <a:t>older </a:t>
            </a:r>
            <a:r>
              <a:rPr sz="2267" spc="-10" dirty="0">
                <a:solidFill>
                  <a:srgbClr val="202020"/>
                </a:solidFill>
              </a:rPr>
              <a:t>version </a:t>
            </a:r>
            <a:r>
              <a:rPr sz="2267" spc="-3" dirty="0">
                <a:solidFill>
                  <a:srgbClr val="202020"/>
                </a:solidFill>
              </a:rPr>
              <a:t>of </a:t>
            </a:r>
            <a:r>
              <a:rPr sz="2267" spc="-10" dirty="0">
                <a:solidFill>
                  <a:srgbClr val="202020"/>
                </a:solidFill>
              </a:rPr>
              <a:t>Play</a:t>
            </a:r>
            <a:r>
              <a:rPr sz="2267" spc="33" dirty="0">
                <a:solidFill>
                  <a:srgbClr val="202020"/>
                </a:solidFill>
              </a:rPr>
              <a:t> </a:t>
            </a:r>
            <a:r>
              <a:rPr sz="2267" spc="-10" dirty="0">
                <a:solidFill>
                  <a:srgbClr val="202020"/>
                </a:solidFill>
              </a:rPr>
              <a:t>Store.</a:t>
            </a:r>
            <a:endParaRPr sz="2267" dirty="0"/>
          </a:p>
        </p:txBody>
      </p:sp>
      <p:pic>
        <p:nvPicPr>
          <p:cNvPr id="5" name="Picture 4">
            <a:extLst>
              <a:ext uri="{FF2B5EF4-FFF2-40B4-BE49-F238E27FC236}">
                <a16:creationId xmlns:a16="http://schemas.microsoft.com/office/drawing/2014/main" id="{7B7687DD-14A6-45DB-AFD3-BC5ABC3CBCF8}"/>
              </a:ext>
            </a:extLst>
          </p:cNvPr>
          <p:cNvPicPr>
            <a:picLocks noChangeAspect="1"/>
          </p:cNvPicPr>
          <p:nvPr/>
        </p:nvPicPr>
        <p:blipFill>
          <a:blip r:embed="rId2"/>
          <a:stretch>
            <a:fillRect/>
          </a:stretch>
        </p:blipFill>
        <p:spPr>
          <a:xfrm>
            <a:off x="8420100" y="1543997"/>
            <a:ext cx="3469397" cy="43234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76252" y="365274"/>
            <a:ext cx="4243748" cy="452261"/>
          </a:xfrm>
          <a:prstGeom prst="rect">
            <a:avLst/>
          </a:prstGeom>
        </p:spPr>
        <p:txBody>
          <a:bodyPr spcFirstLastPara="1" vert="horz" wrap="square" lIns="0" tIns="8467" rIns="0" bIns="0" rtlCol="0" anchor="ctr" anchorCtr="0">
            <a:spAutoFit/>
          </a:bodyPr>
          <a:lstStyle/>
          <a:p>
            <a:pPr marL="8467">
              <a:spcBef>
                <a:spcPts val="67"/>
              </a:spcBef>
              <a:tabLst>
                <a:tab pos="766272" algn="l"/>
                <a:tab pos="3236545" algn="l"/>
              </a:tabLst>
            </a:pPr>
            <a:r>
              <a:rPr dirty="0"/>
              <a:t>i</a:t>
            </a:r>
            <a:r>
              <a:rPr spc="-277" dirty="0"/>
              <a:t> </a:t>
            </a:r>
            <a:r>
              <a:rPr dirty="0"/>
              <a:t>O</a:t>
            </a:r>
            <a:r>
              <a:rPr spc="-277" dirty="0"/>
              <a:t> </a:t>
            </a:r>
            <a:r>
              <a:rPr dirty="0"/>
              <a:t>S	3</a:t>
            </a:r>
            <a:r>
              <a:rPr spc="110" dirty="0"/>
              <a:t> </a:t>
            </a:r>
            <a:r>
              <a:rPr dirty="0"/>
              <a:t>(</a:t>
            </a:r>
            <a:r>
              <a:rPr spc="-387" dirty="0"/>
              <a:t> </a:t>
            </a:r>
            <a:r>
              <a:rPr dirty="0"/>
              <a:t>i</a:t>
            </a:r>
            <a:r>
              <a:rPr spc="-387" dirty="0"/>
              <a:t> </a:t>
            </a:r>
            <a:r>
              <a:rPr spc="293" dirty="0"/>
              <a:t>P</a:t>
            </a:r>
            <a:r>
              <a:rPr spc="289" dirty="0"/>
              <a:t>hon</a:t>
            </a:r>
            <a:r>
              <a:rPr dirty="0"/>
              <a:t>e</a:t>
            </a:r>
            <a:r>
              <a:rPr spc="323" dirty="0"/>
              <a:t> </a:t>
            </a:r>
            <a:r>
              <a:rPr dirty="0"/>
              <a:t>O</a:t>
            </a:r>
            <a:r>
              <a:rPr spc="-213" dirty="0"/>
              <a:t> </a:t>
            </a:r>
            <a:r>
              <a:rPr dirty="0"/>
              <a:t>S	</a:t>
            </a:r>
            <a:r>
              <a:rPr spc="140" dirty="0"/>
              <a:t>3)</a:t>
            </a:r>
          </a:p>
        </p:txBody>
      </p:sp>
      <p:sp>
        <p:nvSpPr>
          <p:cNvPr id="3" name="object 3"/>
          <p:cNvSpPr txBox="1">
            <a:spLocks noGrp="1"/>
          </p:cNvSpPr>
          <p:nvPr>
            <p:ph type="body" idx="1"/>
          </p:nvPr>
        </p:nvSpPr>
        <p:spPr>
          <a:xfrm>
            <a:off x="863600" y="1471250"/>
            <a:ext cx="7023100" cy="4160605"/>
          </a:xfrm>
          <a:prstGeom prst="rect">
            <a:avLst/>
          </a:prstGeom>
        </p:spPr>
        <p:txBody>
          <a:bodyPr spcFirstLastPara="1" vert="horz" wrap="square" lIns="0" tIns="8043" rIns="0" bIns="0" rtlCol="0" anchor="t" anchorCtr="0">
            <a:spAutoFit/>
          </a:bodyPr>
          <a:lstStyle/>
          <a:p>
            <a:pPr marL="6350" marR="3387">
              <a:lnSpc>
                <a:spcPct val="115999"/>
              </a:lnSpc>
              <a:spcBef>
                <a:spcPts val="63"/>
              </a:spcBef>
            </a:pPr>
            <a:r>
              <a:rPr spc="-10" dirty="0"/>
              <a:t>On June </a:t>
            </a:r>
            <a:r>
              <a:rPr spc="-13" dirty="0"/>
              <a:t>2009, </a:t>
            </a:r>
            <a:r>
              <a:rPr spc="-10" dirty="0"/>
              <a:t>the next </a:t>
            </a:r>
            <a:r>
              <a:rPr spc="-13" dirty="0"/>
              <a:t>upgrade </a:t>
            </a:r>
            <a:r>
              <a:rPr spc="-3" dirty="0"/>
              <a:t>- </a:t>
            </a:r>
            <a:r>
              <a:rPr spc="-13" dirty="0"/>
              <a:t>iPhone </a:t>
            </a:r>
            <a:r>
              <a:rPr spc="-10" dirty="0"/>
              <a:t>OS </a:t>
            </a:r>
            <a:r>
              <a:rPr spc="-3" dirty="0"/>
              <a:t>3- </a:t>
            </a:r>
            <a:r>
              <a:rPr spc="-13" dirty="0"/>
              <a:t>was not about any </a:t>
            </a:r>
            <a:r>
              <a:rPr spc="-10" dirty="0"/>
              <a:t>dramatic  </a:t>
            </a:r>
            <a:r>
              <a:rPr spc="-13" dirty="0"/>
              <a:t>inventions </a:t>
            </a:r>
            <a:r>
              <a:rPr spc="-3" dirty="0"/>
              <a:t>or </a:t>
            </a:r>
            <a:r>
              <a:rPr spc="-10" dirty="0"/>
              <a:t>transformations, </a:t>
            </a:r>
            <a:r>
              <a:rPr spc="-13" dirty="0"/>
              <a:t>but </a:t>
            </a:r>
            <a:r>
              <a:rPr spc="-10" dirty="0"/>
              <a:t>they focused </a:t>
            </a:r>
            <a:r>
              <a:rPr spc="-7" dirty="0"/>
              <a:t>on </a:t>
            </a:r>
            <a:r>
              <a:rPr spc="-13" dirty="0"/>
              <a:t>fine-tuning </a:t>
            </a:r>
            <a:r>
              <a:rPr spc="-10" dirty="0"/>
              <a:t>the </a:t>
            </a:r>
            <a:r>
              <a:rPr spc="-13" dirty="0"/>
              <a:t>already  developed programs. </a:t>
            </a:r>
            <a:r>
              <a:rPr spc="-10" dirty="0"/>
              <a:t>Jobs elevated the whole </a:t>
            </a:r>
            <a:r>
              <a:rPr spc="-13" dirty="0"/>
              <a:t>iPhone </a:t>
            </a:r>
            <a:r>
              <a:rPr spc="-10" dirty="0"/>
              <a:t>using </a:t>
            </a:r>
            <a:r>
              <a:rPr spc="-3" dirty="0"/>
              <a:t>to </a:t>
            </a:r>
            <a:r>
              <a:rPr spc="-10" dirty="0"/>
              <a:t>the next level </a:t>
            </a:r>
            <a:r>
              <a:rPr spc="-3" dirty="0"/>
              <a:t>by  </a:t>
            </a:r>
            <a:r>
              <a:rPr spc="-13" dirty="0"/>
              <a:t>adding </a:t>
            </a:r>
            <a:r>
              <a:rPr spc="-10" dirty="0"/>
              <a:t>push notifications </a:t>
            </a:r>
            <a:r>
              <a:rPr spc="-3" dirty="0"/>
              <a:t>for </a:t>
            </a:r>
            <a:r>
              <a:rPr spc="-10" dirty="0"/>
              <a:t>third-party apps, </a:t>
            </a:r>
            <a:r>
              <a:rPr spc="-13" dirty="0"/>
              <a:t>parental </a:t>
            </a:r>
            <a:r>
              <a:rPr spc="-10" dirty="0"/>
              <a:t>controls, </a:t>
            </a:r>
            <a:r>
              <a:rPr spc="-7" dirty="0"/>
              <a:t>tap </a:t>
            </a:r>
            <a:r>
              <a:rPr spc="-3" dirty="0"/>
              <a:t>to </a:t>
            </a:r>
            <a:r>
              <a:rPr spc="-10" dirty="0"/>
              <a:t>focus </a:t>
            </a:r>
            <a:r>
              <a:rPr spc="-3" dirty="0"/>
              <a:t>in  </a:t>
            </a:r>
            <a:r>
              <a:rPr spc="-10" dirty="0"/>
              <a:t>the </a:t>
            </a:r>
            <a:r>
              <a:rPr spc="-13" dirty="0"/>
              <a:t>camera, in-app purchases </a:t>
            </a:r>
            <a:r>
              <a:rPr spc="-10" dirty="0"/>
              <a:t>and subscription models, universal search </a:t>
            </a:r>
            <a:r>
              <a:rPr spc="-7" dirty="0"/>
              <a:t>with  </a:t>
            </a:r>
            <a:r>
              <a:rPr spc="-10" dirty="0"/>
              <a:t>spotlight, and </a:t>
            </a:r>
            <a:r>
              <a:rPr spc="-7" dirty="0"/>
              <a:t>cut, </a:t>
            </a:r>
            <a:r>
              <a:rPr spc="-40" dirty="0"/>
              <a:t>copy, </a:t>
            </a:r>
            <a:r>
              <a:rPr spc="-10" dirty="0"/>
              <a:t>paste </a:t>
            </a:r>
            <a:r>
              <a:rPr spc="-3" dirty="0"/>
              <a:t>for </a:t>
            </a:r>
            <a:r>
              <a:rPr spc="-10" dirty="0"/>
              <a:t>the touchscreen</a:t>
            </a:r>
            <a:r>
              <a:rPr spc="90" dirty="0"/>
              <a:t> </a:t>
            </a:r>
            <a:r>
              <a:rPr spc="-17" dirty="0"/>
              <a:t>age.</a:t>
            </a:r>
          </a:p>
          <a:p>
            <a:pPr marL="847">
              <a:spcBef>
                <a:spcPts val="433"/>
              </a:spcBef>
            </a:pPr>
            <a:r>
              <a:rPr spc="-10" dirty="0"/>
              <a:t>Next </a:t>
            </a:r>
            <a:r>
              <a:rPr spc="-33" dirty="0"/>
              <a:t>January, </a:t>
            </a:r>
            <a:r>
              <a:rPr spc="-10" dirty="0"/>
              <a:t>iPad was </a:t>
            </a:r>
            <a:r>
              <a:rPr spc="-13" dirty="0"/>
              <a:t>launched </a:t>
            </a:r>
            <a:r>
              <a:rPr spc="-10" dirty="0"/>
              <a:t>with </a:t>
            </a:r>
            <a:r>
              <a:rPr spc="-7" dirty="0"/>
              <a:t>an </a:t>
            </a:r>
            <a:r>
              <a:rPr spc="-13" dirty="0"/>
              <a:t>updated </a:t>
            </a:r>
            <a:r>
              <a:rPr spc="-10" dirty="0"/>
              <a:t>version </a:t>
            </a:r>
            <a:r>
              <a:rPr spc="-3" dirty="0"/>
              <a:t>of </a:t>
            </a:r>
            <a:r>
              <a:rPr spc="-10" dirty="0"/>
              <a:t>iOS </a:t>
            </a:r>
            <a:r>
              <a:rPr spc="-3" dirty="0"/>
              <a:t>3</a:t>
            </a:r>
            <a:r>
              <a:rPr spc="163" dirty="0"/>
              <a:t> </a:t>
            </a:r>
            <a:r>
              <a:rPr spc="-13" dirty="0"/>
              <a:t>tailor-made</a:t>
            </a:r>
          </a:p>
          <a:p>
            <a:pPr marL="289998" marR="284918">
              <a:lnSpc>
                <a:spcPct val="115900"/>
              </a:lnSpc>
              <a:spcBef>
                <a:spcPts val="7"/>
              </a:spcBef>
            </a:pPr>
            <a:r>
              <a:rPr spc="-7" dirty="0"/>
              <a:t>just </a:t>
            </a:r>
            <a:r>
              <a:rPr spc="-3" dirty="0"/>
              <a:t>for </a:t>
            </a:r>
            <a:r>
              <a:rPr spc="-10" dirty="0"/>
              <a:t>the </a:t>
            </a:r>
            <a:r>
              <a:rPr spc="-13" dirty="0"/>
              <a:t>new </a:t>
            </a:r>
            <a:r>
              <a:rPr spc="-10" dirty="0"/>
              <a:t>model. </a:t>
            </a:r>
            <a:r>
              <a:rPr spc="-27" dirty="0"/>
              <a:t>iTunes </a:t>
            </a:r>
            <a:r>
              <a:rPr spc="-13" dirty="0"/>
              <a:t>was </a:t>
            </a:r>
            <a:r>
              <a:rPr spc="-10" dirty="0"/>
              <a:t>also </a:t>
            </a:r>
            <a:r>
              <a:rPr spc="-17" dirty="0"/>
              <a:t>upgraded </a:t>
            </a:r>
            <a:r>
              <a:rPr spc="-3" dirty="0"/>
              <a:t>by </a:t>
            </a:r>
            <a:r>
              <a:rPr spc="-13" dirty="0"/>
              <a:t>adding options </a:t>
            </a:r>
            <a:r>
              <a:rPr spc="-3" dirty="0"/>
              <a:t>to </a:t>
            </a:r>
            <a:r>
              <a:rPr spc="-13" dirty="0"/>
              <a:t>buy  </a:t>
            </a:r>
            <a:r>
              <a:rPr spc="-10" dirty="0"/>
              <a:t>movies, </a:t>
            </a:r>
            <a:r>
              <a:rPr spc="-7" dirty="0"/>
              <a:t>TV </a:t>
            </a:r>
            <a:r>
              <a:rPr spc="-13" dirty="0"/>
              <a:t>shows and </a:t>
            </a:r>
            <a:r>
              <a:rPr spc="-10" dirty="0"/>
              <a:t>books from </a:t>
            </a:r>
            <a:r>
              <a:rPr spc="-13" dirty="0"/>
              <a:t>iPhone </a:t>
            </a:r>
            <a:r>
              <a:rPr spc="-3" dirty="0"/>
              <a:t>or </a:t>
            </a:r>
            <a:r>
              <a:rPr spc="-10" dirty="0"/>
              <a:t>iPod</a:t>
            </a:r>
            <a:r>
              <a:rPr spc="53" dirty="0"/>
              <a:t> </a:t>
            </a:r>
            <a:r>
              <a:rPr spc="-10" dirty="0"/>
              <a:t>touch.</a:t>
            </a:r>
          </a:p>
        </p:txBody>
      </p:sp>
      <p:pic>
        <p:nvPicPr>
          <p:cNvPr id="5" name="Picture 4" descr="Graphical user interface, application&#10;&#10;Description automatically generated">
            <a:extLst>
              <a:ext uri="{FF2B5EF4-FFF2-40B4-BE49-F238E27FC236}">
                <a16:creationId xmlns:a16="http://schemas.microsoft.com/office/drawing/2014/main" id="{826656D4-150A-4574-A6AA-5CA8106C9047}"/>
              </a:ext>
            </a:extLst>
          </p:cNvPr>
          <p:cNvPicPr>
            <a:picLocks noChangeAspect="1"/>
          </p:cNvPicPr>
          <p:nvPr/>
        </p:nvPicPr>
        <p:blipFill>
          <a:blip r:embed="rId2"/>
          <a:stretch>
            <a:fillRect/>
          </a:stretch>
        </p:blipFill>
        <p:spPr>
          <a:xfrm>
            <a:off x="8134350" y="1675805"/>
            <a:ext cx="3956050" cy="39560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74289" y="384400"/>
            <a:ext cx="4337811" cy="452261"/>
          </a:xfrm>
          <a:prstGeom prst="rect">
            <a:avLst/>
          </a:prstGeom>
        </p:spPr>
        <p:txBody>
          <a:bodyPr spcFirstLastPara="1" vert="horz" wrap="square" lIns="0" tIns="8467" rIns="0" bIns="0" rtlCol="0" anchor="ctr" anchorCtr="0">
            <a:spAutoFit/>
          </a:bodyPr>
          <a:lstStyle/>
          <a:p>
            <a:pPr marL="8467">
              <a:spcBef>
                <a:spcPts val="67"/>
              </a:spcBef>
              <a:tabLst>
                <a:tab pos="766272" algn="l"/>
                <a:tab pos="3235275" algn="l"/>
              </a:tabLst>
            </a:pPr>
            <a:r>
              <a:rPr dirty="0"/>
              <a:t>i</a:t>
            </a:r>
            <a:r>
              <a:rPr spc="-270" dirty="0"/>
              <a:t> </a:t>
            </a:r>
            <a:r>
              <a:rPr dirty="0"/>
              <a:t>O</a:t>
            </a:r>
            <a:r>
              <a:rPr spc="-270" dirty="0"/>
              <a:t> </a:t>
            </a:r>
            <a:r>
              <a:rPr dirty="0"/>
              <a:t>S	4</a:t>
            </a:r>
            <a:r>
              <a:rPr spc="103" dirty="0"/>
              <a:t> </a:t>
            </a:r>
            <a:r>
              <a:rPr dirty="0"/>
              <a:t>(</a:t>
            </a:r>
            <a:r>
              <a:rPr spc="-383" dirty="0"/>
              <a:t> </a:t>
            </a:r>
            <a:r>
              <a:rPr dirty="0"/>
              <a:t>i</a:t>
            </a:r>
            <a:r>
              <a:rPr spc="-387" dirty="0"/>
              <a:t> </a:t>
            </a:r>
            <a:r>
              <a:rPr spc="297" dirty="0"/>
              <a:t>P</a:t>
            </a:r>
            <a:r>
              <a:rPr spc="293" dirty="0"/>
              <a:t>hon</a:t>
            </a:r>
            <a:r>
              <a:rPr dirty="0"/>
              <a:t>e</a:t>
            </a:r>
            <a:r>
              <a:rPr spc="317" dirty="0"/>
              <a:t> </a:t>
            </a:r>
            <a:r>
              <a:rPr dirty="0"/>
              <a:t>O</a:t>
            </a:r>
            <a:r>
              <a:rPr spc="-210" dirty="0"/>
              <a:t> </a:t>
            </a:r>
            <a:r>
              <a:rPr dirty="0"/>
              <a:t>S	</a:t>
            </a:r>
            <a:r>
              <a:rPr spc="133" dirty="0"/>
              <a:t>4)</a:t>
            </a:r>
          </a:p>
        </p:txBody>
      </p:sp>
      <p:sp>
        <p:nvSpPr>
          <p:cNvPr id="3" name="object 3"/>
          <p:cNvSpPr txBox="1"/>
          <p:nvPr/>
        </p:nvSpPr>
        <p:spPr>
          <a:xfrm>
            <a:off x="4216400" y="1599979"/>
            <a:ext cx="7190655" cy="4020374"/>
          </a:xfrm>
          <a:prstGeom prst="rect">
            <a:avLst/>
          </a:prstGeom>
        </p:spPr>
        <p:txBody>
          <a:bodyPr vert="horz" wrap="square" lIns="0" tIns="8043" rIns="0" bIns="0" rtlCol="0">
            <a:spAutoFit/>
          </a:bodyPr>
          <a:lstStyle/>
          <a:p>
            <a:pPr marL="8467" marR="3387">
              <a:lnSpc>
                <a:spcPct val="115999"/>
              </a:lnSpc>
              <a:spcBef>
                <a:spcPts val="63"/>
              </a:spcBef>
            </a:pPr>
            <a:r>
              <a:rPr sz="2267" spc="-10" dirty="0">
                <a:solidFill>
                  <a:srgbClr val="202020"/>
                </a:solidFill>
              </a:rPr>
              <a:t>Multitasking </a:t>
            </a:r>
            <a:r>
              <a:rPr sz="2267" spc="-13" dirty="0">
                <a:solidFill>
                  <a:srgbClr val="202020"/>
                </a:solidFill>
              </a:rPr>
              <a:t>was </a:t>
            </a:r>
            <a:r>
              <a:rPr sz="2267" spc="-10" dirty="0">
                <a:solidFill>
                  <a:srgbClr val="202020"/>
                </a:solidFill>
              </a:rPr>
              <a:t>the </a:t>
            </a:r>
            <a:r>
              <a:rPr sz="2267" spc="-13" dirty="0">
                <a:solidFill>
                  <a:srgbClr val="202020"/>
                </a:solidFill>
              </a:rPr>
              <a:t>word </a:t>
            </a:r>
            <a:r>
              <a:rPr sz="2267" spc="-3" dirty="0">
                <a:solidFill>
                  <a:srgbClr val="202020"/>
                </a:solidFill>
              </a:rPr>
              <a:t>of </a:t>
            </a:r>
            <a:r>
              <a:rPr sz="2267" spc="-10" dirty="0">
                <a:solidFill>
                  <a:srgbClr val="202020"/>
                </a:solidFill>
              </a:rPr>
              <a:t>Apple </a:t>
            </a:r>
            <a:r>
              <a:rPr sz="2267" spc="-3" dirty="0">
                <a:solidFill>
                  <a:srgbClr val="202020"/>
                </a:solidFill>
              </a:rPr>
              <a:t>in </a:t>
            </a:r>
            <a:r>
              <a:rPr sz="2267" spc="-10" dirty="0">
                <a:solidFill>
                  <a:srgbClr val="202020"/>
                </a:solidFill>
              </a:rPr>
              <a:t>June  </a:t>
            </a:r>
            <a:r>
              <a:rPr sz="2267" spc="-13" dirty="0">
                <a:solidFill>
                  <a:srgbClr val="202020"/>
                </a:solidFill>
              </a:rPr>
              <a:t>2010, </a:t>
            </a:r>
            <a:r>
              <a:rPr sz="2267" spc="-10" dirty="0">
                <a:solidFill>
                  <a:srgbClr val="202020"/>
                </a:solidFill>
              </a:rPr>
              <a:t>when they </a:t>
            </a:r>
            <a:r>
              <a:rPr sz="2267" spc="-13" dirty="0">
                <a:solidFill>
                  <a:srgbClr val="202020"/>
                </a:solidFill>
              </a:rPr>
              <a:t>introduced </a:t>
            </a:r>
            <a:r>
              <a:rPr sz="2267" spc="-10" dirty="0">
                <a:solidFill>
                  <a:srgbClr val="202020"/>
                </a:solidFill>
              </a:rPr>
              <a:t>iOS </a:t>
            </a:r>
            <a:r>
              <a:rPr sz="2267" spc="-3" dirty="0">
                <a:solidFill>
                  <a:srgbClr val="202020"/>
                </a:solidFill>
              </a:rPr>
              <a:t>4 </a:t>
            </a:r>
            <a:r>
              <a:rPr sz="2267" spc="-13" dirty="0">
                <a:solidFill>
                  <a:srgbClr val="202020"/>
                </a:solidFill>
              </a:rPr>
              <a:t>enabling  </a:t>
            </a:r>
            <a:r>
              <a:rPr sz="2267" spc="-10" dirty="0">
                <a:solidFill>
                  <a:srgbClr val="202020"/>
                </a:solidFill>
              </a:rPr>
              <a:t>the user </a:t>
            </a:r>
            <a:r>
              <a:rPr sz="2267" spc="-3" dirty="0">
                <a:solidFill>
                  <a:srgbClr val="202020"/>
                </a:solidFill>
              </a:rPr>
              <a:t>to </a:t>
            </a:r>
            <a:r>
              <a:rPr sz="2267" spc="-7" dirty="0">
                <a:solidFill>
                  <a:srgbClr val="202020"/>
                </a:solidFill>
              </a:rPr>
              <a:t>switch </a:t>
            </a:r>
            <a:r>
              <a:rPr sz="2267" spc="-13" dirty="0">
                <a:solidFill>
                  <a:srgbClr val="202020"/>
                </a:solidFill>
              </a:rPr>
              <a:t>between </a:t>
            </a:r>
            <a:r>
              <a:rPr sz="2267" spc="-10" dirty="0">
                <a:solidFill>
                  <a:srgbClr val="202020"/>
                </a:solidFill>
              </a:rPr>
              <a:t>the </a:t>
            </a:r>
            <a:r>
              <a:rPr sz="2267" spc="-13" dirty="0">
                <a:solidFill>
                  <a:srgbClr val="202020"/>
                </a:solidFill>
              </a:rPr>
              <a:t>apps </a:t>
            </a:r>
            <a:r>
              <a:rPr sz="2267" spc="-3" dirty="0">
                <a:solidFill>
                  <a:srgbClr val="202020"/>
                </a:solidFill>
              </a:rPr>
              <a:t>in a  </a:t>
            </a:r>
            <a:r>
              <a:rPr sz="2267" spc="-7" dirty="0">
                <a:solidFill>
                  <a:srgbClr val="202020"/>
                </a:solidFill>
              </a:rPr>
              <a:t>flash </a:t>
            </a:r>
            <a:r>
              <a:rPr sz="2267" spc="-10" dirty="0">
                <a:solidFill>
                  <a:srgbClr val="202020"/>
                </a:solidFill>
              </a:rPr>
              <a:t>with </a:t>
            </a:r>
            <a:r>
              <a:rPr sz="2267" spc="-3" dirty="0">
                <a:solidFill>
                  <a:srgbClr val="202020"/>
                </a:solidFill>
              </a:rPr>
              <a:t>a </a:t>
            </a:r>
            <a:r>
              <a:rPr sz="2267" spc="-13" dirty="0">
                <a:solidFill>
                  <a:srgbClr val="202020"/>
                </a:solidFill>
              </a:rPr>
              <a:t>double </a:t>
            </a:r>
            <a:r>
              <a:rPr sz="2267" spc="-10" dirty="0">
                <a:solidFill>
                  <a:srgbClr val="202020"/>
                </a:solidFill>
              </a:rPr>
              <a:t>press </a:t>
            </a:r>
            <a:r>
              <a:rPr sz="2267" spc="-7" dirty="0">
                <a:solidFill>
                  <a:srgbClr val="202020"/>
                </a:solidFill>
              </a:rPr>
              <a:t>on </a:t>
            </a:r>
            <a:r>
              <a:rPr sz="2267" spc="-10" dirty="0">
                <a:solidFill>
                  <a:srgbClr val="202020"/>
                </a:solidFill>
              </a:rPr>
              <a:t>the home  button. The feature </a:t>
            </a:r>
            <a:r>
              <a:rPr sz="2267" spc="-13" dirty="0">
                <a:solidFill>
                  <a:srgbClr val="202020"/>
                </a:solidFill>
              </a:rPr>
              <a:t>loaded </a:t>
            </a:r>
            <a:r>
              <a:rPr sz="2267" spc="-10" dirty="0">
                <a:solidFill>
                  <a:srgbClr val="202020"/>
                </a:solidFill>
              </a:rPr>
              <a:t>update had the  name iOS </a:t>
            </a:r>
            <a:r>
              <a:rPr sz="2267" spc="-13" dirty="0">
                <a:solidFill>
                  <a:srgbClr val="202020"/>
                </a:solidFill>
              </a:rPr>
              <a:t>given </a:t>
            </a:r>
            <a:r>
              <a:rPr sz="2267" spc="-3" dirty="0">
                <a:solidFill>
                  <a:srgbClr val="202020"/>
                </a:solidFill>
              </a:rPr>
              <a:t>to it, </a:t>
            </a:r>
            <a:r>
              <a:rPr sz="2267" spc="-13" dirty="0">
                <a:solidFill>
                  <a:srgbClr val="202020"/>
                </a:solidFill>
              </a:rPr>
              <a:t>leaving behind </a:t>
            </a:r>
            <a:r>
              <a:rPr sz="2267" spc="-10" dirty="0">
                <a:solidFill>
                  <a:srgbClr val="202020"/>
                </a:solidFill>
              </a:rPr>
              <a:t>the  </a:t>
            </a:r>
            <a:r>
              <a:rPr sz="2267" spc="-13" dirty="0">
                <a:solidFill>
                  <a:srgbClr val="202020"/>
                </a:solidFill>
              </a:rPr>
              <a:t>word “phone” </a:t>
            </a:r>
            <a:r>
              <a:rPr sz="2267" spc="-10" dirty="0">
                <a:solidFill>
                  <a:srgbClr val="202020"/>
                </a:solidFill>
              </a:rPr>
              <a:t>from the name </a:t>
            </a:r>
            <a:r>
              <a:rPr sz="2267" spc="-3" dirty="0">
                <a:solidFill>
                  <a:srgbClr val="202020"/>
                </a:solidFill>
              </a:rPr>
              <a:t>of </a:t>
            </a:r>
            <a:r>
              <a:rPr sz="2267" spc="-10" dirty="0">
                <a:solidFill>
                  <a:srgbClr val="202020"/>
                </a:solidFill>
              </a:rPr>
              <a:t>the  </a:t>
            </a:r>
            <a:r>
              <a:rPr sz="2267" spc="-13" dirty="0">
                <a:solidFill>
                  <a:srgbClr val="202020"/>
                </a:solidFill>
              </a:rPr>
              <a:t>operating </a:t>
            </a:r>
            <a:r>
              <a:rPr sz="2267" spc="-10" dirty="0">
                <a:solidFill>
                  <a:srgbClr val="202020"/>
                </a:solidFill>
              </a:rPr>
              <a:t>system </a:t>
            </a:r>
            <a:r>
              <a:rPr sz="2267" spc="-13" dirty="0">
                <a:solidFill>
                  <a:srgbClr val="202020"/>
                </a:solidFill>
              </a:rPr>
              <a:t>indicating </a:t>
            </a:r>
            <a:r>
              <a:rPr sz="2267" spc="-3" dirty="0">
                <a:solidFill>
                  <a:srgbClr val="202020"/>
                </a:solidFill>
              </a:rPr>
              <a:t>its </a:t>
            </a:r>
            <a:r>
              <a:rPr sz="2267" spc="-10" dirty="0">
                <a:solidFill>
                  <a:srgbClr val="202020"/>
                </a:solidFill>
              </a:rPr>
              <a:t>compatibility  with iPhones, </a:t>
            </a:r>
            <a:r>
              <a:rPr sz="2267" spc="-13" dirty="0">
                <a:solidFill>
                  <a:srgbClr val="202020"/>
                </a:solidFill>
              </a:rPr>
              <a:t>iPods and </a:t>
            </a:r>
            <a:r>
              <a:rPr sz="2267" spc="-10" dirty="0">
                <a:solidFill>
                  <a:srgbClr val="202020"/>
                </a:solidFill>
              </a:rPr>
              <a:t>iPads. </a:t>
            </a:r>
            <a:r>
              <a:rPr sz="2267" spc="-20" dirty="0">
                <a:solidFill>
                  <a:srgbClr val="202020"/>
                </a:solidFill>
              </a:rPr>
              <a:t>FaceTime,  </a:t>
            </a:r>
            <a:r>
              <a:rPr sz="2267" spc="-10" dirty="0">
                <a:solidFill>
                  <a:srgbClr val="202020"/>
                </a:solidFill>
              </a:rPr>
              <a:t>multitasking, iBooks, </a:t>
            </a:r>
            <a:r>
              <a:rPr sz="2267" spc="-13" dirty="0">
                <a:solidFill>
                  <a:srgbClr val="202020"/>
                </a:solidFill>
              </a:rPr>
              <a:t>organizing apps </a:t>
            </a:r>
            <a:r>
              <a:rPr sz="2267" spc="-7" dirty="0">
                <a:solidFill>
                  <a:srgbClr val="202020"/>
                </a:solidFill>
              </a:rPr>
              <a:t>into  </a:t>
            </a:r>
            <a:r>
              <a:rPr sz="2267" spc="-10" dirty="0">
                <a:solidFill>
                  <a:srgbClr val="202020"/>
                </a:solidFill>
              </a:rPr>
              <a:t>folders, </a:t>
            </a:r>
            <a:r>
              <a:rPr sz="2267" spc="-13" dirty="0">
                <a:solidFill>
                  <a:srgbClr val="202020"/>
                </a:solidFill>
              </a:rPr>
              <a:t>Personal </a:t>
            </a:r>
            <a:r>
              <a:rPr sz="2267" spc="-10" dirty="0">
                <a:solidFill>
                  <a:srgbClr val="202020"/>
                </a:solidFill>
              </a:rPr>
              <a:t>Hotspot, AirPlay </a:t>
            </a:r>
            <a:r>
              <a:rPr sz="2267" spc="-13" dirty="0">
                <a:solidFill>
                  <a:srgbClr val="202020"/>
                </a:solidFill>
              </a:rPr>
              <a:t>and  </a:t>
            </a:r>
            <a:r>
              <a:rPr sz="2267" spc="-10" dirty="0">
                <a:solidFill>
                  <a:srgbClr val="202020"/>
                </a:solidFill>
              </a:rPr>
              <a:t>AirPrint, some </a:t>
            </a:r>
            <a:r>
              <a:rPr sz="2267" spc="-3" dirty="0">
                <a:solidFill>
                  <a:srgbClr val="202020"/>
                </a:solidFill>
              </a:rPr>
              <a:t>of </a:t>
            </a:r>
            <a:r>
              <a:rPr sz="2267" spc="-10" dirty="0">
                <a:solidFill>
                  <a:srgbClr val="202020"/>
                </a:solidFill>
              </a:rPr>
              <a:t>the </a:t>
            </a:r>
            <a:r>
              <a:rPr sz="2267" spc="-13" dirty="0">
                <a:solidFill>
                  <a:srgbClr val="202020"/>
                </a:solidFill>
              </a:rPr>
              <a:t>current popular </a:t>
            </a:r>
            <a:r>
              <a:rPr sz="2267" spc="-10" dirty="0">
                <a:solidFill>
                  <a:srgbClr val="202020"/>
                </a:solidFill>
              </a:rPr>
              <a:t>OS  </a:t>
            </a:r>
            <a:r>
              <a:rPr sz="2267" spc="-13" dirty="0">
                <a:solidFill>
                  <a:srgbClr val="202020"/>
                </a:solidFill>
              </a:rPr>
              <a:t>apps </a:t>
            </a:r>
            <a:r>
              <a:rPr sz="2267" spc="-10" dirty="0">
                <a:solidFill>
                  <a:srgbClr val="202020"/>
                </a:solidFill>
              </a:rPr>
              <a:t>were </a:t>
            </a:r>
            <a:r>
              <a:rPr sz="2267" spc="-13" dirty="0">
                <a:solidFill>
                  <a:srgbClr val="202020"/>
                </a:solidFill>
              </a:rPr>
              <a:t>introduced</a:t>
            </a:r>
            <a:r>
              <a:rPr sz="2267" spc="43" dirty="0">
                <a:solidFill>
                  <a:srgbClr val="202020"/>
                </a:solidFill>
              </a:rPr>
              <a:t> </a:t>
            </a:r>
            <a:r>
              <a:rPr sz="2267" spc="-10" dirty="0">
                <a:solidFill>
                  <a:srgbClr val="202020"/>
                </a:solidFill>
              </a:rPr>
              <a:t>then.</a:t>
            </a:r>
            <a:endParaRPr sz="2267" dirty="0"/>
          </a:p>
        </p:txBody>
      </p:sp>
      <p:pic>
        <p:nvPicPr>
          <p:cNvPr id="5" name="Picture 4">
            <a:extLst>
              <a:ext uri="{FF2B5EF4-FFF2-40B4-BE49-F238E27FC236}">
                <a16:creationId xmlns:a16="http://schemas.microsoft.com/office/drawing/2014/main" id="{39B259FC-3178-4948-8357-9864C39E3153}"/>
              </a:ext>
            </a:extLst>
          </p:cNvPr>
          <p:cNvPicPr>
            <a:picLocks noChangeAspect="1"/>
          </p:cNvPicPr>
          <p:nvPr/>
        </p:nvPicPr>
        <p:blipFill>
          <a:blip r:embed="rId2"/>
          <a:stretch>
            <a:fillRect/>
          </a:stretch>
        </p:blipFill>
        <p:spPr>
          <a:xfrm>
            <a:off x="1123950" y="1232509"/>
            <a:ext cx="2724150" cy="4755315"/>
          </a:xfrm>
          <a:prstGeom prst="rect">
            <a:avLst/>
          </a:prstGeom>
        </p:spPr>
      </p:pic>
    </p:spTree>
  </p:cSld>
  <p:clrMapOvr>
    <a:masterClrMapping/>
  </p:clrMapOvr>
</p:sld>
</file>

<file path=ppt/theme/theme1.xml><?xml version="1.0" encoding="utf-8"?>
<a:theme xmlns:a="http://schemas.openxmlformats.org/drawingml/2006/main" name="134TGp_report_diagram">
  <a:themeElements>
    <a:clrScheme name="134TGp_report_diagram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34TGp_report_diagram">
  <a:themeElements>
    <a:clrScheme name="134TGp_report_diagram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2549</TotalTime>
  <Words>6062</Words>
  <Application>Microsoft Office PowerPoint</Application>
  <PresentationFormat>Widescreen</PresentationFormat>
  <Paragraphs>384</Paragraphs>
  <Slides>57</Slides>
  <Notes>37</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57</vt:i4>
      </vt:variant>
    </vt:vector>
  </HeadingPairs>
  <TitlesOfParts>
    <vt:vector size="73" baseType="lpstr">
      <vt:lpstr>Arial</vt:lpstr>
      <vt:lpstr>Arial</vt:lpstr>
      <vt:lpstr>Carlito</vt:lpstr>
      <vt:lpstr>Courier New</vt:lpstr>
      <vt:lpstr>inherit</vt:lpstr>
      <vt:lpstr>medium-content-sans-serif-font</vt:lpstr>
      <vt:lpstr>medium-content-serif-font</vt:lpstr>
      <vt:lpstr>Montserrat</vt:lpstr>
      <vt:lpstr>Noto Sans Symbols</vt:lpstr>
      <vt:lpstr>Roboto</vt:lpstr>
      <vt:lpstr>Times New Roman</vt:lpstr>
      <vt:lpstr>Verdana</vt:lpstr>
      <vt:lpstr>Wingdings</vt:lpstr>
      <vt:lpstr>134TGp_report_diagram</vt:lpstr>
      <vt:lpstr>134TGp_report_diagram</vt:lpstr>
      <vt:lpstr>Photoshop.Image.6</vt:lpstr>
      <vt:lpstr>LẬP TRÌNH TRÊN  THIẾT BỊ DI ĐỘNG</vt:lpstr>
      <vt:lpstr>Outline</vt:lpstr>
      <vt:lpstr>History</vt:lpstr>
      <vt:lpstr>History</vt:lpstr>
      <vt:lpstr>History</vt:lpstr>
      <vt:lpstr>i O S 1( i Phone O S 1)</vt:lpstr>
      <vt:lpstr>i O S 2 ( i Phone O S 2)</vt:lpstr>
      <vt:lpstr>i O S 3 ( i Phone O S 3)</vt:lpstr>
      <vt:lpstr>i O S 4 ( i Phone O S 4)</vt:lpstr>
      <vt:lpstr>With the launch of iOS 5 in 2011, Apple was beginning an era of virtual assistants. Yes,  Siri was added to iPhone in this version and the whole world went crazy behind this  possibility of having a virtual assistant inside your phone, that will actually obey your tasks  and even tell you jokes. Apple was also getting ready to create new wave enemies in  future like Whatsapp, by introducing iMessage and iCloud.</vt:lpstr>
      <vt:lpstr>i O S 6 ( i Phone O S 6)</vt:lpstr>
      <vt:lpstr>i O S 7 ( i Phone O S 7)</vt:lpstr>
      <vt:lpstr>i O S 8 ( i Phone O S 8)</vt:lpstr>
      <vt:lpstr>i O S 9 ( i Phone O S 9)</vt:lpstr>
      <vt:lpstr>i O S 10 ( i Phone O S 10)</vt:lpstr>
      <vt:lpstr>i O S 11( i Phone O S 11)</vt:lpstr>
      <vt:lpstr>i O S 12 ( i Phone OS 12)</vt:lpstr>
      <vt:lpstr>i O S 13 ( i Phone OS 13)</vt:lpstr>
      <vt:lpstr>i O S 14 ( i Phone OS 14)</vt:lpstr>
      <vt:lpstr>i O S 14 ( i Phone OS 14)</vt:lpstr>
      <vt:lpstr>iOS SDK</vt:lpstr>
      <vt:lpstr>iOS SDK</vt:lpstr>
      <vt:lpstr>iOS SDK</vt:lpstr>
      <vt:lpstr>iOS SDK</vt:lpstr>
      <vt:lpstr>Hardware</vt:lpstr>
      <vt:lpstr>Hardware</vt:lpstr>
      <vt:lpstr>Platform Characteristics</vt:lpstr>
      <vt:lpstr>iOS Architecture</vt:lpstr>
      <vt:lpstr>iOS Architecture</vt:lpstr>
      <vt:lpstr>Cocoa Touch Layer</vt:lpstr>
      <vt:lpstr>Cocoa Touch Frameworks</vt:lpstr>
      <vt:lpstr>Media Layer</vt:lpstr>
      <vt:lpstr>PowerPoint Presentation</vt:lpstr>
      <vt:lpstr>Core Services Layer</vt:lpstr>
      <vt:lpstr>Core OS Layer</vt:lpstr>
      <vt:lpstr>iOS SDK</vt:lpstr>
      <vt:lpstr>iOS SDK</vt:lpstr>
      <vt:lpstr>iOS SDK</vt:lpstr>
      <vt:lpstr>iOS SDK</vt:lpstr>
      <vt:lpstr>iOS SDK</vt:lpstr>
      <vt:lpstr>iOS SDK</vt:lpstr>
      <vt:lpstr>iOS SDK</vt:lpstr>
      <vt:lpstr>iOS SDK</vt:lpstr>
      <vt:lpstr>iOS SDK</vt:lpstr>
      <vt:lpstr>iOS SDK</vt:lpstr>
      <vt:lpstr>iOS SDK</vt:lpstr>
      <vt:lpstr>iOS SDK</vt:lpstr>
      <vt:lpstr>Objective-C</vt:lpstr>
      <vt:lpstr>Objective-C</vt:lpstr>
      <vt:lpstr>Swift</vt:lpstr>
      <vt:lpstr>Swift</vt:lpstr>
      <vt:lpstr>Swift</vt:lpstr>
      <vt:lpstr>Swift</vt:lpstr>
      <vt:lpstr>Swift</vt:lpstr>
      <vt:lpstr>Swift</vt:lpstr>
      <vt:lpstr>Swift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TRÊN  THIẾT BỊ DI ĐỘNG</dc:title>
  <cp:lastModifiedBy>Huỳnh Tuấn Anh</cp:lastModifiedBy>
  <cp:revision>255</cp:revision>
  <dcterms:created xsi:type="dcterms:W3CDTF">2006-05-28T09:28:45Z</dcterms:created>
  <dcterms:modified xsi:type="dcterms:W3CDTF">2021-09-27T02:01:47Z</dcterms:modified>
</cp:coreProperties>
</file>