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82"/>
  </p:notesMasterIdLst>
  <p:sldIdLst>
    <p:sldId id="256" r:id="rId2"/>
    <p:sldId id="295"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66" r:id="rId24"/>
    <p:sldId id="257" r:id="rId25"/>
    <p:sldId id="267" r:id="rId26"/>
    <p:sldId id="268" r:id="rId27"/>
    <p:sldId id="269" r:id="rId28"/>
    <p:sldId id="271" r:id="rId29"/>
    <p:sldId id="258" r:id="rId30"/>
    <p:sldId id="272" r:id="rId31"/>
    <p:sldId id="259" r:id="rId32"/>
    <p:sldId id="273" r:id="rId33"/>
    <p:sldId id="260" r:id="rId34"/>
    <p:sldId id="274" r:id="rId35"/>
    <p:sldId id="261" r:id="rId36"/>
    <p:sldId id="270" r:id="rId37"/>
    <p:sldId id="263" r:id="rId38"/>
    <p:sldId id="262" r:id="rId39"/>
    <p:sldId id="264" r:id="rId40"/>
    <p:sldId id="265" r:id="rId41"/>
    <p:sldId id="336" r:id="rId42"/>
    <p:sldId id="335"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489" autoAdjust="0"/>
  </p:normalViewPr>
  <p:slideViewPr>
    <p:cSldViewPr snapToGrid="0">
      <p:cViewPr varScale="1">
        <p:scale>
          <a:sx n="102" d="100"/>
          <a:sy n="102" d="100"/>
        </p:scale>
        <p:origin x="1258"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31BA4-D149-485C-ACC7-FB994C65B27E}" type="datetimeFigureOut">
              <a:rPr lang="en-US" smtClean="0"/>
              <a:pPr/>
              <a:t>3/23/2022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3BE27-4633-4301-92F7-53E01F260FFE}" type="slidenum">
              <a:rPr lang="en-US" smtClean="0"/>
              <a:pPr/>
              <a:t>‹#›</a:t>
            </a:fld>
            <a:endParaRPr lang="en-US"/>
          </a:p>
        </p:txBody>
      </p:sp>
    </p:spTree>
    <p:extLst>
      <p:ext uri="{BB962C8B-B14F-4D97-AF65-F5344CB8AC3E}">
        <p14:creationId xmlns:p14="http://schemas.microsoft.com/office/powerpoint/2010/main" val="335006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https://youtu.be/wG-tA_-WYcU</a:t>
            </a:r>
          </a:p>
        </p:txBody>
      </p:sp>
      <p:sp>
        <p:nvSpPr>
          <p:cNvPr id="4" name="Slide Number Placeholder 3"/>
          <p:cNvSpPr>
            <a:spLocks noGrp="1"/>
          </p:cNvSpPr>
          <p:nvPr>
            <p:ph type="sldNum" sz="quarter" idx="5"/>
          </p:nvPr>
        </p:nvSpPr>
        <p:spPr/>
        <p:txBody>
          <a:bodyPr/>
          <a:lstStyle/>
          <a:p>
            <a:fld id="{1363BE27-4633-4301-92F7-53E01F260FFE}" type="slidenum">
              <a:rPr lang="en-US" smtClean="0"/>
              <a:pPr/>
              <a:t>1</a:t>
            </a:fld>
            <a:endParaRPr lang="en-US"/>
          </a:p>
        </p:txBody>
      </p:sp>
    </p:spTree>
    <p:extLst>
      <p:ext uri="{BB962C8B-B14F-4D97-AF65-F5344CB8AC3E}">
        <p14:creationId xmlns:p14="http://schemas.microsoft.com/office/powerpoint/2010/main" val="3059674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3BE27-4633-4301-92F7-53E01F260FFE}" type="slidenum">
              <a:rPr lang="en-US" smtClean="0"/>
              <a:pPr/>
              <a:t>24</a:t>
            </a:fld>
            <a:endParaRPr lang="en-US"/>
          </a:p>
        </p:txBody>
      </p:sp>
    </p:spTree>
    <p:extLst>
      <p:ext uri="{BB962C8B-B14F-4D97-AF65-F5344CB8AC3E}">
        <p14:creationId xmlns:p14="http://schemas.microsoft.com/office/powerpoint/2010/main" val="2465977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3BE27-4633-4301-92F7-53E01F260FFE}" type="slidenum">
              <a:rPr lang="en-US" smtClean="0"/>
              <a:pPr/>
              <a:t>38</a:t>
            </a:fld>
            <a:endParaRPr lang="en-US"/>
          </a:p>
        </p:txBody>
      </p:sp>
    </p:spTree>
    <p:extLst>
      <p:ext uri="{BB962C8B-B14F-4D97-AF65-F5344CB8AC3E}">
        <p14:creationId xmlns:p14="http://schemas.microsoft.com/office/powerpoint/2010/main" val="1194710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Ví</a:t>
            </a:r>
            <a:r>
              <a:rPr lang="en-US" dirty="0"/>
              <a:t> </a:t>
            </a:r>
            <a:r>
              <a:rPr lang="en-US" dirty="0" err="1"/>
              <a:t>dụ</a:t>
            </a:r>
            <a:r>
              <a:rPr lang="en-US" dirty="0"/>
              <a:t>: </a:t>
            </a:r>
            <a:r>
              <a:rPr lang="en-US" dirty="0" err="1"/>
              <a:t>Khi</a:t>
            </a:r>
            <a:r>
              <a:rPr lang="en-US" dirty="0"/>
              <a:t> </a:t>
            </a:r>
            <a:r>
              <a:rPr lang="en-US" dirty="0" err="1"/>
              <a:t>một</a:t>
            </a:r>
            <a:r>
              <a:rPr lang="en-US" dirty="0"/>
              <a:t> </a:t>
            </a:r>
            <a:r>
              <a:rPr lang="en-US" dirty="0" err="1"/>
              <a:t>ứng</a:t>
            </a:r>
            <a:r>
              <a:rPr lang="en-US" dirty="0"/>
              <a:t> </a:t>
            </a:r>
            <a:r>
              <a:rPr lang="en-US" dirty="0" err="1"/>
              <a:t>dụng</a:t>
            </a:r>
            <a:r>
              <a:rPr lang="en-US" dirty="0"/>
              <a:t> </a:t>
            </a:r>
            <a:r>
              <a:rPr lang="en-US" dirty="0" err="1"/>
              <a:t>đang</a:t>
            </a:r>
            <a:r>
              <a:rPr lang="en-US" dirty="0"/>
              <a:t> </a:t>
            </a:r>
            <a:r>
              <a:rPr lang="en-US" dirty="0" err="1"/>
              <a:t>chạy</a:t>
            </a:r>
            <a:r>
              <a:rPr lang="en-US" dirty="0"/>
              <a:t> </a:t>
            </a:r>
            <a:r>
              <a:rPr lang="en-US" dirty="0" err="1"/>
              <a:t>thì</a:t>
            </a:r>
            <a:r>
              <a:rPr lang="en-US" dirty="0"/>
              <a:t> </a:t>
            </a:r>
            <a:r>
              <a:rPr lang="en-US" dirty="0" err="1"/>
              <a:t>nhận</a:t>
            </a:r>
            <a:r>
              <a:rPr lang="en-US" dirty="0"/>
              <a:t> </a:t>
            </a:r>
            <a:r>
              <a:rPr lang="en-US" dirty="0" err="1"/>
              <a:t>được</a:t>
            </a:r>
            <a:r>
              <a:rPr lang="en-US" dirty="0"/>
              <a:t> </a:t>
            </a:r>
            <a:r>
              <a:rPr lang="en-US" dirty="0" err="1"/>
              <a:t>cuộc</a:t>
            </a:r>
            <a:r>
              <a:rPr lang="en-US" dirty="0"/>
              <a:t> </a:t>
            </a:r>
            <a:r>
              <a:rPr lang="en-US" dirty="0" err="1"/>
              <a:t>gọi</a:t>
            </a:r>
            <a:r>
              <a:rPr lang="en-US" dirty="0"/>
              <a:t> hay </a:t>
            </a:r>
            <a:r>
              <a:rPr lang="en-US" dirty="0" err="1"/>
              <a:t>ứng</a:t>
            </a:r>
            <a:r>
              <a:rPr lang="en-US" dirty="0"/>
              <a:t> </a:t>
            </a:r>
            <a:r>
              <a:rPr lang="en-US" dirty="0" err="1"/>
              <a:t>dụng</a:t>
            </a:r>
            <a:r>
              <a:rPr lang="en-US" dirty="0"/>
              <a:t> </a:t>
            </a:r>
            <a:r>
              <a:rPr lang="en-US" dirty="0" err="1"/>
              <a:t>khác</a:t>
            </a:r>
            <a:r>
              <a:rPr lang="en-US" dirty="0"/>
              <a:t> </a:t>
            </a:r>
            <a:r>
              <a:rPr lang="en-US" dirty="0" err="1"/>
              <a:t>chen</a:t>
            </a:r>
            <a:r>
              <a:rPr lang="en-US" dirty="0"/>
              <a:t> </a:t>
            </a:r>
            <a:r>
              <a:rPr lang="en-US" dirty="0" err="1"/>
              <a:t>vào</a:t>
            </a:r>
            <a:r>
              <a:rPr lang="en-US" dirty="0"/>
              <a:t>,  Android </a:t>
            </a:r>
            <a:r>
              <a:rPr lang="en-US" dirty="0" err="1"/>
              <a:t>sẽ</a:t>
            </a:r>
            <a:r>
              <a:rPr lang="en-US" dirty="0"/>
              <a:t> </a:t>
            </a:r>
            <a:r>
              <a:rPr lang="en-US" dirty="0" err="1"/>
              <a:t>lưu</a:t>
            </a:r>
            <a:r>
              <a:rPr lang="en-US" dirty="0"/>
              <a:t> </a:t>
            </a:r>
            <a:r>
              <a:rPr lang="en-US" dirty="0" err="1"/>
              <a:t>trạng</a:t>
            </a:r>
            <a:r>
              <a:rPr lang="en-US" dirty="0"/>
              <a:t> </a:t>
            </a:r>
            <a:r>
              <a:rPr lang="en-US" dirty="0" err="1"/>
              <a:t>thái</a:t>
            </a:r>
            <a:r>
              <a:rPr lang="en-US" dirty="0"/>
              <a:t> </a:t>
            </a:r>
            <a:r>
              <a:rPr lang="en-US" dirty="0" err="1"/>
              <a:t>hiện</a:t>
            </a:r>
            <a:r>
              <a:rPr lang="en-US" dirty="0"/>
              <a:t> </a:t>
            </a:r>
            <a:r>
              <a:rPr lang="en-US" dirty="0" err="1"/>
              <a:t>tại</a:t>
            </a:r>
            <a:r>
              <a:rPr lang="en-US" dirty="0"/>
              <a:t> </a:t>
            </a:r>
            <a:r>
              <a:rPr lang="en-US" dirty="0" err="1"/>
              <a:t>của</a:t>
            </a:r>
            <a:r>
              <a:rPr lang="en-US" dirty="0"/>
              <a:t> </a:t>
            </a:r>
            <a:r>
              <a:rPr lang="en-US" dirty="0" err="1"/>
              <a:t>ứng</a:t>
            </a:r>
            <a:r>
              <a:rPr lang="en-US" dirty="0"/>
              <a:t> </a:t>
            </a:r>
            <a:r>
              <a:rPr lang="en-US" dirty="0" err="1"/>
              <a:t>dụng</a:t>
            </a:r>
            <a:r>
              <a:rPr lang="en-US" dirty="0"/>
              <a:t> </a:t>
            </a:r>
            <a:r>
              <a:rPr lang="en-US" dirty="0" err="1"/>
              <a:t>đó</a:t>
            </a:r>
            <a:r>
              <a:rPr lang="en-US" dirty="0"/>
              <a:t> </a:t>
            </a:r>
            <a:r>
              <a:rPr lang="en-US" dirty="0" err="1"/>
              <a:t>vào</a:t>
            </a:r>
            <a:r>
              <a:rPr lang="en-US" dirty="0"/>
              <a:t> Bundle. </a:t>
            </a:r>
            <a:r>
              <a:rPr lang="en-US" dirty="0" err="1"/>
              <a:t>Khi</a:t>
            </a:r>
            <a:r>
              <a:rPr lang="en-US" dirty="0"/>
              <a:t> </a:t>
            </a:r>
            <a:r>
              <a:rPr lang="en-US" dirty="0" err="1"/>
              <a:t>ứng</a:t>
            </a:r>
            <a:r>
              <a:rPr lang="en-US" dirty="0"/>
              <a:t> </a:t>
            </a:r>
            <a:r>
              <a:rPr lang="en-US" dirty="0" err="1"/>
              <a:t>dụng</a:t>
            </a:r>
            <a:r>
              <a:rPr lang="en-US" dirty="0"/>
              <a:t> </a:t>
            </a:r>
            <a:r>
              <a:rPr lang="en-US" dirty="0" err="1"/>
              <a:t>được</a:t>
            </a:r>
            <a:r>
              <a:rPr lang="en-US" dirty="0"/>
              <a:t> </a:t>
            </a:r>
            <a:r>
              <a:rPr lang="en-US" dirty="0" err="1"/>
              <a:t>dùng</a:t>
            </a:r>
            <a:r>
              <a:rPr lang="en-US" dirty="0"/>
              <a:t> </a:t>
            </a:r>
            <a:r>
              <a:rPr lang="en-US" dirty="0" err="1"/>
              <a:t>lại</a:t>
            </a:r>
            <a:r>
              <a:rPr lang="en-US" dirty="0"/>
              <a:t> </a:t>
            </a:r>
            <a:r>
              <a:rPr lang="en-US" dirty="0" err="1"/>
              <a:t>thì</a:t>
            </a: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dùng</a:t>
            </a:r>
            <a:r>
              <a:rPr lang="en-US" dirty="0"/>
              <a:t> </a:t>
            </a:r>
            <a:r>
              <a:rPr lang="en-US" dirty="0" err="1"/>
              <a:t>lại</a:t>
            </a:r>
            <a:r>
              <a:rPr lang="en-US" dirty="0"/>
              <a:t> </a:t>
            </a:r>
            <a:r>
              <a:rPr lang="en-US" dirty="0" err="1"/>
              <a:t>trạng</a:t>
            </a:r>
            <a:r>
              <a:rPr lang="en-US" dirty="0"/>
              <a:t> </a:t>
            </a:r>
            <a:r>
              <a:rPr lang="en-US" dirty="0" err="1"/>
              <a:t>thái</a:t>
            </a:r>
            <a:r>
              <a:rPr lang="en-US" dirty="0"/>
              <a:t> </a:t>
            </a:r>
            <a:r>
              <a:rPr lang="en-US" dirty="0" err="1"/>
              <a:t>trước</a:t>
            </a:r>
            <a:r>
              <a:rPr lang="en-US" dirty="0"/>
              <a:t> </a:t>
            </a:r>
            <a:r>
              <a:rPr lang="en-US" dirty="0" err="1"/>
              <a:t>khi</a:t>
            </a:r>
            <a:r>
              <a:rPr lang="en-US" dirty="0"/>
              <a:t> </a:t>
            </a:r>
            <a:r>
              <a:rPr lang="en-US" dirty="0" err="1"/>
              <a:t>bị</a:t>
            </a:r>
            <a:r>
              <a:rPr lang="en-US" dirty="0"/>
              <a:t> </a:t>
            </a:r>
            <a:r>
              <a:rPr lang="en-US" dirty="0" err="1"/>
              <a:t>chen</a:t>
            </a:r>
            <a:r>
              <a:rPr lang="en-US" dirty="0"/>
              <a:t> </a:t>
            </a:r>
            <a:r>
              <a:rPr lang="en-US" dirty="0" err="1"/>
              <a:t>ngang</a:t>
            </a:r>
            <a:endParaRPr lang="en-US" dirty="0"/>
          </a:p>
          <a:p>
            <a:endParaRPr lang="en-US" dirty="0"/>
          </a:p>
        </p:txBody>
      </p:sp>
      <p:sp>
        <p:nvSpPr>
          <p:cNvPr id="4" name="Slide Number Placeholder 3"/>
          <p:cNvSpPr>
            <a:spLocks noGrp="1"/>
          </p:cNvSpPr>
          <p:nvPr>
            <p:ph type="sldNum" sz="quarter" idx="10"/>
          </p:nvPr>
        </p:nvSpPr>
        <p:spPr/>
        <p:txBody>
          <a:bodyPr/>
          <a:lstStyle/>
          <a:p>
            <a:fld id="{9CCB1BFE-1A46-4D23-997A-A84A5B7DF3C5}" type="slidenum">
              <a:rPr lang="en-US" smtClean="0"/>
              <a:pPr/>
              <a:t>44</a:t>
            </a:fld>
            <a:endParaRPr lang="en-US"/>
          </a:p>
        </p:txBody>
      </p:sp>
    </p:spTree>
    <p:extLst>
      <p:ext uri="{BB962C8B-B14F-4D97-AF65-F5344CB8AC3E}">
        <p14:creationId xmlns:p14="http://schemas.microsoft.com/office/powerpoint/2010/main" val="1725215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android:windowSoftInputMode</a:t>
            </a:r>
            <a:endParaRPr lang="en-US" dirty="0"/>
          </a:p>
          <a:p>
            <a:r>
              <a:rPr lang="en-US" dirty="0" err="1"/>
              <a:t>Có</a:t>
            </a:r>
            <a:r>
              <a:rPr lang="en-US" baseline="0" dirty="0"/>
              <a:t> </a:t>
            </a:r>
            <a:r>
              <a:rPr lang="en-US" baseline="0" dirty="0" err="1"/>
              <a:t>hiển</a:t>
            </a:r>
            <a:r>
              <a:rPr lang="en-US" baseline="0" dirty="0"/>
              <a:t> </a:t>
            </a:r>
            <a:r>
              <a:rPr lang="en-US" baseline="0" dirty="0" err="1"/>
              <a:t>thị</a:t>
            </a:r>
            <a:r>
              <a:rPr lang="en-US" baseline="0" dirty="0"/>
              <a:t> </a:t>
            </a:r>
            <a:r>
              <a:rPr lang="en-US" baseline="0" dirty="0" err="1"/>
              <a:t>bàn</a:t>
            </a:r>
            <a:r>
              <a:rPr lang="en-US" baseline="0" dirty="0"/>
              <a:t> </a:t>
            </a:r>
            <a:r>
              <a:rPr lang="en-US" baseline="0" dirty="0" err="1"/>
              <a:t>phím</a:t>
            </a:r>
            <a:r>
              <a:rPr lang="en-US" baseline="0" dirty="0"/>
              <a:t> </a:t>
            </a:r>
            <a:r>
              <a:rPr lang="en-US" baseline="0" dirty="0" err="1"/>
              <a:t>ảo</a:t>
            </a:r>
            <a:r>
              <a:rPr lang="en-US" baseline="0" dirty="0"/>
              <a:t> </a:t>
            </a:r>
            <a:r>
              <a:rPr lang="en-US" baseline="0" dirty="0" err="1"/>
              <a:t>khi</a:t>
            </a:r>
            <a:r>
              <a:rPr lang="en-US" baseline="0" dirty="0"/>
              <a:t> </a:t>
            </a:r>
            <a:r>
              <a:rPr lang="en-US" baseline="0" dirty="0" err="1"/>
              <a:t>lần</a:t>
            </a:r>
            <a:r>
              <a:rPr lang="en-US" baseline="0" dirty="0"/>
              <a:t> </a:t>
            </a:r>
            <a:r>
              <a:rPr lang="en-US" baseline="0" dirty="0" err="1"/>
              <a:t>đầu</a:t>
            </a:r>
            <a:r>
              <a:rPr lang="en-US" baseline="0" dirty="0"/>
              <a:t> </a:t>
            </a:r>
            <a:r>
              <a:rPr lang="en-US" baseline="0" dirty="0" err="1"/>
              <a:t>chạy</a:t>
            </a:r>
            <a:r>
              <a:rPr lang="en-US" baseline="0" dirty="0"/>
              <a:t> </a:t>
            </a:r>
            <a:r>
              <a:rPr lang="en-US" baseline="0" dirty="0" err="1"/>
              <a:t>ứng</a:t>
            </a:r>
            <a:r>
              <a:rPr lang="en-US" baseline="0" dirty="0"/>
              <a:t> </a:t>
            </a:r>
            <a:r>
              <a:rPr lang="en-US" baseline="0" dirty="0" err="1"/>
              <a:t>dụng</a:t>
            </a:r>
            <a:r>
              <a:rPr lang="en-US" baseline="0" dirty="0"/>
              <a:t> hay </a:t>
            </a:r>
            <a:r>
              <a:rPr lang="en-US" baseline="0" dirty="0" err="1"/>
              <a:t>không</a:t>
            </a:r>
            <a:r>
              <a:rPr lang="en-US" baseline="0" dirty="0"/>
              <a:t>?</a:t>
            </a:r>
          </a:p>
          <a:p>
            <a:r>
              <a:rPr lang="en-US" baseline="0" dirty="0" err="1"/>
              <a:t>Nếu</a:t>
            </a:r>
            <a:r>
              <a:rPr lang="en-US" baseline="0" dirty="0"/>
              <a:t> </a:t>
            </a:r>
            <a:r>
              <a:rPr lang="en-US" baseline="0" dirty="0" err="1"/>
              <a:t>đã</a:t>
            </a:r>
            <a:r>
              <a:rPr lang="en-US" baseline="0" dirty="0"/>
              <a:t> </a:t>
            </a:r>
            <a:r>
              <a:rPr lang="en-US" baseline="0" dirty="0" err="1"/>
              <a:t>có</a:t>
            </a:r>
            <a:r>
              <a:rPr lang="en-US" baseline="0" dirty="0"/>
              <a:t> </a:t>
            </a:r>
            <a:r>
              <a:rPr lang="en-US" baseline="0" dirty="0" err="1"/>
              <a:t>bàn</a:t>
            </a:r>
            <a:r>
              <a:rPr lang="en-US" baseline="0" dirty="0"/>
              <a:t> </a:t>
            </a:r>
            <a:r>
              <a:rPr lang="en-US" baseline="0" dirty="0" err="1"/>
              <a:t>phím</a:t>
            </a:r>
            <a:r>
              <a:rPr lang="en-US" baseline="0" dirty="0"/>
              <a:t> </a:t>
            </a:r>
            <a:r>
              <a:rPr lang="en-US" baseline="0" dirty="0" err="1"/>
              <a:t>sẵn</a:t>
            </a:r>
            <a:r>
              <a:rPr lang="en-US" baseline="0" dirty="0"/>
              <a:t> </a:t>
            </a:r>
            <a:r>
              <a:rPr lang="en-US" baseline="0" dirty="0" err="1"/>
              <a:t>trên</a:t>
            </a:r>
            <a:r>
              <a:rPr lang="en-US" baseline="0" dirty="0"/>
              <a:t> </a:t>
            </a:r>
            <a:r>
              <a:rPr lang="en-US" baseline="0" dirty="0" err="1"/>
              <a:t>điện</a:t>
            </a:r>
            <a:r>
              <a:rPr lang="en-US" baseline="0" dirty="0"/>
              <a:t> </a:t>
            </a:r>
            <a:r>
              <a:rPr lang="en-US" baseline="0" dirty="0" err="1"/>
              <a:t>thoại</a:t>
            </a:r>
            <a:r>
              <a:rPr lang="en-US" baseline="0" dirty="0"/>
              <a:t> </a:t>
            </a:r>
            <a:r>
              <a:rPr lang="en-US" baseline="0" dirty="0" err="1"/>
              <a:t>thì</a:t>
            </a:r>
            <a:r>
              <a:rPr lang="en-US" baseline="0" dirty="0"/>
              <a:t> </a:t>
            </a:r>
            <a:r>
              <a:rPr lang="en-US" baseline="0" dirty="0" err="1"/>
              <a:t>bàn</a:t>
            </a:r>
            <a:r>
              <a:rPr lang="en-US" baseline="0" dirty="0"/>
              <a:t> </a:t>
            </a:r>
            <a:r>
              <a:rPr lang="en-US" baseline="0" dirty="0" err="1"/>
              <a:t>phím</a:t>
            </a:r>
            <a:r>
              <a:rPr lang="en-US" baseline="0" dirty="0"/>
              <a:t> </a:t>
            </a:r>
            <a:r>
              <a:rPr lang="en-US" baseline="0" dirty="0" err="1"/>
              <a:t>ảo</a:t>
            </a:r>
            <a:r>
              <a:rPr lang="en-US" baseline="0" dirty="0"/>
              <a:t> </a:t>
            </a:r>
            <a:r>
              <a:rPr lang="en-US" baseline="0" dirty="0" err="1"/>
              <a:t>sẽ</a:t>
            </a:r>
            <a:r>
              <a:rPr lang="en-US" baseline="0" dirty="0"/>
              <a:t> </a:t>
            </a:r>
            <a:r>
              <a:rPr lang="en-US" baseline="0" dirty="0" err="1"/>
              <a:t>không</a:t>
            </a:r>
            <a:r>
              <a:rPr lang="en-US" baseline="0" dirty="0"/>
              <a:t> </a:t>
            </a:r>
            <a:r>
              <a:rPr lang="en-US" baseline="0" dirty="0" err="1"/>
              <a:t>xuất</a:t>
            </a:r>
            <a:r>
              <a:rPr lang="en-US" baseline="0" dirty="0"/>
              <a:t> </a:t>
            </a:r>
            <a:r>
              <a:rPr lang="en-US" baseline="0" dirty="0" err="1"/>
              <a:t>hiện</a:t>
            </a:r>
            <a:r>
              <a:rPr lang="en-US" baseline="0" dirty="0"/>
              <a:t> </a:t>
            </a:r>
            <a:r>
              <a:rPr lang="en-US" baseline="0" dirty="0" err="1"/>
              <a:t>nữa</a:t>
            </a:r>
            <a:endParaRPr lang="en-US" dirty="0"/>
          </a:p>
        </p:txBody>
      </p:sp>
      <p:sp>
        <p:nvSpPr>
          <p:cNvPr id="4" name="Slide Number Placeholder 3"/>
          <p:cNvSpPr>
            <a:spLocks noGrp="1"/>
          </p:cNvSpPr>
          <p:nvPr>
            <p:ph type="sldNum" sz="quarter" idx="10"/>
          </p:nvPr>
        </p:nvSpPr>
        <p:spPr/>
        <p:txBody>
          <a:bodyPr/>
          <a:lstStyle/>
          <a:p>
            <a:fld id="{9CCB1BFE-1A46-4D23-997A-A84A5B7DF3C5}" type="slidenum">
              <a:rPr lang="en-US" smtClean="0"/>
              <a:pPr/>
              <a:t>78</a:t>
            </a:fld>
            <a:endParaRPr lang="en-US"/>
          </a:p>
        </p:txBody>
      </p:sp>
    </p:spTree>
    <p:extLst>
      <p:ext uri="{BB962C8B-B14F-4D97-AF65-F5344CB8AC3E}">
        <p14:creationId xmlns:p14="http://schemas.microsoft.com/office/powerpoint/2010/main" val="2200040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79C284-E5BB-4BE1-9AF0-3646186E7048}"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64A3B-FCE5-4CB9-B00A-B7447B22F11A}"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3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79C284-E5BB-4BE1-9AF0-3646186E7048}"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64A3B-FCE5-4CB9-B00A-B7447B22F11A}" type="slidenum">
              <a:rPr lang="en-US" smtClean="0"/>
              <a:pPr/>
              <a:t>‹#›</a:t>
            </a:fld>
            <a:endParaRPr lang="en-US"/>
          </a:p>
        </p:txBody>
      </p:sp>
    </p:spTree>
    <p:extLst>
      <p:ext uri="{BB962C8B-B14F-4D97-AF65-F5344CB8AC3E}">
        <p14:creationId xmlns:p14="http://schemas.microsoft.com/office/powerpoint/2010/main" val="173415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79C284-E5BB-4BE1-9AF0-3646186E7048}"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64A3B-FCE5-4CB9-B00A-B7447B22F11A}" type="slidenum">
              <a:rPr lang="en-US" smtClean="0"/>
              <a:pPr/>
              <a:t>‹#›</a:t>
            </a:fld>
            <a:endParaRPr lang="en-US"/>
          </a:p>
        </p:txBody>
      </p:sp>
    </p:spTree>
    <p:extLst>
      <p:ext uri="{BB962C8B-B14F-4D97-AF65-F5344CB8AC3E}">
        <p14:creationId xmlns:p14="http://schemas.microsoft.com/office/powerpoint/2010/main" val="89671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79C284-E5BB-4BE1-9AF0-3646186E7048}"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64A3B-FCE5-4CB9-B00A-B7447B22F11A}" type="slidenum">
              <a:rPr lang="en-US" smtClean="0"/>
              <a:pPr/>
              <a:t>‹#›</a:t>
            </a:fld>
            <a:endParaRPr lang="en-US"/>
          </a:p>
        </p:txBody>
      </p:sp>
    </p:spTree>
    <p:extLst>
      <p:ext uri="{BB962C8B-B14F-4D97-AF65-F5344CB8AC3E}">
        <p14:creationId xmlns:p14="http://schemas.microsoft.com/office/powerpoint/2010/main" val="721200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79C284-E5BB-4BE1-9AF0-3646186E7048}"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64A3B-FCE5-4CB9-B00A-B7447B22F11A}"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629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79C284-E5BB-4BE1-9AF0-3646186E7048}"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64A3B-FCE5-4CB9-B00A-B7447B22F11A}" type="slidenum">
              <a:rPr lang="en-US" smtClean="0"/>
              <a:pPr/>
              <a:t>‹#›</a:t>
            </a:fld>
            <a:endParaRPr lang="en-US"/>
          </a:p>
        </p:txBody>
      </p:sp>
    </p:spTree>
    <p:extLst>
      <p:ext uri="{BB962C8B-B14F-4D97-AF65-F5344CB8AC3E}">
        <p14:creationId xmlns:p14="http://schemas.microsoft.com/office/powerpoint/2010/main" val="3250485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9C284-E5BB-4BE1-9AF0-3646186E7048}" type="datetimeFigureOut">
              <a:rPr lang="en-US" smtClean="0"/>
              <a:pPr/>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64A3B-FCE5-4CB9-B00A-B7447B22F11A}" type="slidenum">
              <a:rPr lang="en-US" smtClean="0"/>
              <a:pPr/>
              <a:t>‹#›</a:t>
            </a:fld>
            <a:endParaRPr lang="en-US"/>
          </a:p>
        </p:txBody>
      </p:sp>
    </p:spTree>
    <p:extLst>
      <p:ext uri="{BB962C8B-B14F-4D97-AF65-F5344CB8AC3E}">
        <p14:creationId xmlns:p14="http://schemas.microsoft.com/office/powerpoint/2010/main" val="154652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79C284-E5BB-4BE1-9AF0-3646186E7048}" type="datetimeFigureOut">
              <a:rPr lang="en-US" smtClean="0"/>
              <a:pPr/>
              <a:t>3/23/2022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64A3B-FCE5-4CB9-B00A-B7447B22F11A}" type="slidenum">
              <a:rPr lang="en-US" smtClean="0"/>
              <a:pPr/>
              <a:t>‹#›</a:t>
            </a:fld>
            <a:endParaRPr lang="en-US"/>
          </a:p>
        </p:txBody>
      </p:sp>
    </p:spTree>
    <p:extLst>
      <p:ext uri="{BB962C8B-B14F-4D97-AF65-F5344CB8AC3E}">
        <p14:creationId xmlns:p14="http://schemas.microsoft.com/office/powerpoint/2010/main" val="386852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79C284-E5BB-4BE1-9AF0-3646186E7048}" type="datetimeFigureOut">
              <a:rPr lang="en-US" smtClean="0"/>
              <a:pPr/>
              <a:t>3/23/2022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A164A3B-FCE5-4CB9-B00A-B7447B22F11A}" type="slidenum">
              <a:rPr lang="en-US" smtClean="0"/>
              <a:pPr/>
              <a:t>‹#›</a:t>
            </a:fld>
            <a:endParaRPr lang="en-US"/>
          </a:p>
        </p:txBody>
      </p:sp>
    </p:spTree>
    <p:extLst>
      <p:ext uri="{BB962C8B-B14F-4D97-AF65-F5344CB8AC3E}">
        <p14:creationId xmlns:p14="http://schemas.microsoft.com/office/powerpoint/2010/main" val="289615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79C284-E5BB-4BE1-9AF0-3646186E7048}" type="datetimeFigureOut">
              <a:rPr lang="en-US" smtClean="0"/>
              <a:pPr/>
              <a:t>3/23/2022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164A3B-FCE5-4CB9-B00A-B7447B22F11A}" type="slidenum">
              <a:rPr lang="en-US" smtClean="0"/>
              <a:pPr/>
              <a:t>‹#›</a:t>
            </a:fld>
            <a:endParaRPr lang="en-US"/>
          </a:p>
        </p:txBody>
      </p:sp>
    </p:spTree>
    <p:extLst>
      <p:ext uri="{BB962C8B-B14F-4D97-AF65-F5344CB8AC3E}">
        <p14:creationId xmlns:p14="http://schemas.microsoft.com/office/powerpoint/2010/main" val="256778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79C284-E5BB-4BE1-9AF0-3646186E7048}"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64A3B-FCE5-4CB9-B00A-B7447B22F11A}" type="slidenum">
              <a:rPr lang="en-US" smtClean="0"/>
              <a:pPr/>
              <a:t>‹#›</a:t>
            </a:fld>
            <a:endParaRPr lang="en-US"/>
          </a:p>
        </p:txBody>
      </p:sp>
    </p:spTree>
    <p:extLst>
      <p:ext uri="{BB962C8B-B14F-4D97-AF65-F5344CB8AC3E}">
        <p14:creationId xmlns:p14="http://schemas.microsoft.com/office/powerpoint/2010/main" val="2034212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79C284-E5BB-4BE1-9AF0-3646186E7048}" type="datetimeFigureOut">
              <a:rPr lang="en-US" smtClean="0"/>
              <a:pPr/>
              <a:t>3/23/2022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164A3B-FCE5-4CB9-B00A-B7447B22F11A}"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99414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8634" y="1983544"/>
            <a:ext cx="9509760" cy="1323439"/>
          </a:xfrm>
          <a:prstGeom prst="rect">
            <a:avLst/>
          </a:prstGeom>
          <a:noFill/>
        </p:spPr>
        <p:txBody>
          <a:bodyPr wrap="square" rtlCol="0">
            <a:spAutoFit/>
          </a:bodyPr>
          <a:lstStyle/>
          <a:p>
            <a:pPr algn="ctr"/>
            <a:r>
              <a:rPr lang="en-US" sz="8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TIP CACULATOR APP</a:t>
            </a:r>
          </a:p>
        </p:txBody>
      </p:sp>
    </p:spTree>
    <p:extLst>
      <p:ext uri="{BB962C8B-B14F-4D97-AF65-F5344CB8AC3E}">
        <p14:creationId xmlns:p14="http://schemas.microsoft.com/office/powerpoint/2010/main" val="3658839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err="1"/>
              <a:t>AppCompat</a:t>
            </a:r>
            <a:r>
              <a:rPr lang="en-US" altLang="en-US" dirty="0"/>
              <a:t> Library and Class </a:t>
            </a:r>
            <a:r>
              <a:rPr lang="en-US" altLang="en-US" dirty="0" err="1"/>
              <a:t>AppCompatActivity</a:t>
            </a:r>
            <a:endParaRPr lang="en-US" altLang="en-US" dirty="0"/>
          </a:p>
        </p:txBody>
      </p:sp>
      <p:sp>
        <p:nvSpPr>
          <p:cNvPr id="10243" name="Content Placeholder 2"/>
          <p:cNvSpPr>
            <a:spLocks noGrp="1"/>
          </p:cNvSpPr>
          <p:nvPr>
            <p:ph idx="1"/>
          </p:nvPr>
        </p:nvSpPr>
        <p:spPr>
          <a:xfrm>
            <a:off x="1195754" y="2436577"/>
            <a:ext cx="10058400" cy="1755595"/>
          </a:xfrm>
        </p:spPr>
        <p:txBody>
          <a:bodyPr>
            <a:noAutofit/>
          </a:bodyPr>
          <a:lstStyle/>
          <a:p>
            <a:r>
              <a:rPr lang="en-US" altLang="en-US" sz="3200" dirty="0"/>
              <a:t>Android Support Library – </a:t>
            </a:r>
            <a:r>
              <a:rPr lang="en-US" altLang="en-US" sz="3200" dirty="0" err="1"/>
              <a:t>cho</a:t>
            </a:r>
            <a:r>
              <a:rPr lang="en-US" altLang="en-US" sz="3200" dirty="0"/>
              <a:t> </a:t>
            </a:r>
            <a:r>
              <a:rPr lang="en-US" altLang="en-US" sz="3200" dirty="0" err="1"/>
              <a:t>phép</a:t>
            </a:r>
            <a:r>
              <a:rPr lang="en-US" altLang="en-US" sz="3200" dirty="0"/>
              <a:t> </a:t>
            </a:r>
            <a:r>
              <a:rPr lang="en-US" altLang="en-US" sz="3200" dirty="0" err="1"/>
              <a:t>sử</a:t>
            </a:r>
            <a:r>
              <a:rPr lang="en-US" altLang="en-US" sz="3200" dirty="0"/>
              <a:t> </a:t>
            </a:r>
            <a:r>
              <a:rPr lang="en-US" altLang="en-US" sz="3200" dirty="0" err="1"/>
              <a:t>dụng</a:t>
            </a:r>
            <a:r>
              <a:rPr lang="en-US" altLang="en-US" sz="3200" dirty="0"/>
              <a:t> </a:t>
            </a:r>
            <a:r>
              <a:rPr lang="en-US" altLang="en-US" sz="3200" dirty="0" err="1"/>
              <a:t>tính</a:t>
            </a:r>
            <a:r>
              <a:rPr lang="en-US" altLang="en-US" sz="3200" dirty="0"/>
              <a:t> </a:t>
            </a:r>
            <a:r>
              <a:rPr lang="en-US" altLang="en-US" sz="3200" dirty="0" err="1"/>
              <a:t>năng</a:t>
            </a:r>
            <a:r>
              <a:rPr lang="en-US" altLang="en-US" sz="3200" dirty="0"/>
              <a:t> </a:t>
            </a:r>
            <a:r>
              <a:rPr lang="en-US" altLang="en-US" sz="3200" dirty="0" err="1"/>
              <a:t>mới</a:t>
            </a:r>
            <a:r>
              <a:rPr lang="en-US" altLang="en-US" sz="3200" dirty="0"/>
              <a:t> </a:t>
            </a:r>
            <a:r>
              <a:rPr lang="en-US" altLang="en-US" sz="3200" dirty="0" err="1"/>
              <a:t>của</a:t>
            </a:r>
            <a:r>
              <a:rPr lang="en-US" altLang="en-US" sz="3200" dirty="0"/>
              <a:t> Android </a:t>
            </a:r>
            <a:r>
              <a:rPr lang="en-US" altLang="en-US" sz="3200" dirty="0" err="1"/>
              <a:t>trên</a:t>
            </a:r>
            <a:r>
              <a:rPr lang="en-US" altLang="en-US" sz="3200" dirty="0"/>
              <a:t> </a:t>
            </a:r>
            <a:r>
              <a:rPr lang="en-US" altLang="en-US" sz="3200" dirty="0" err="1"/>
              <a:t>các</a:t>
            </a:r>
            <a:r>
              <a:rPr lang="en-US" altLang="en-US" sz="3200" dirty="0"/>
              <a:t> </a:t>
            </a:r>
            <a:r>
              <a:rPr lang="en-US" altLang="en-US" sz="3200" dirty="0" err="1"/>
              <a:t>nền</a:t>
            </a:r>
            <a:r>
              <a:rPr lang="en-US" altLang="en-US" sz="3200" dirty="0"/>
              <a:t> </a:t>
            </a:r>
            <a:r>
              <a:rPr lang="en-US" altLang="en-US" sz="3200" dirty="0" err="1"/>
              <a:t>tảng</a:t>
            </a:r>
            <a:r>
              <a:rPr lang="en-US" altLang="en-US" sz="3200" dirty="0"/>
              <a:t> </a:t>
            </a:r>
            <a:r>
              <a:rPr lang="en-US" altLang="en-US" sz="3200" dirty="0" err="1"/>
              <a:t>cũ</a:t>
            </a:r>
            <a:r>
              <a:rPr lang="en-US" altLang="en-US" sz="3200" dirty="0"/>
              <a:t> </a:t>
            </a:r>
            <a:r>
              <a:rPr lang="en-US" altLang="en-US" sz="3200" dirty="0" err="1"/>
              <a:t>và</a:t>
            </a:r>
            <a:r>
              <a:rPr lang="en-US" altLang="en-US" sz="3200" dirty="0"/>
              <a:t> </a:t>
            </a:r>
            <a:r>
              <a:rPr lang="en-US" altLang="en-US" sz="3200" dirty="0" err="1"/>
              <a:t>hiện</a:t>
            </a:r>
            <a:r>
              <a:rPr lang="en-US" altLang="en-US" sz="3200" dirty="0"/>
              <a:t> </a:t>
            </a:r>
            <a:r>
              <a:rPr lang="en-US" altLang="en-US" sz="3200" dirty="0" err="1"/>
              <a:t>tại</a:t>
            </a:r>
            <a:r>
              <a:rPr lang="en-US" altLang="en-US" sz="3200" dirty="0"/>
              <a:t>.</a:t>
            </a:r>
          </a:p>
          <a:p>
            <a:r>
              <a:rPr lang="en-US" altLang="en-US" sz="3200" dirty="0" err="1"/>
              <a:t>AppCompat</a:t>
            </a:r>
            <a:r>
              <a:rPr lang="en-US" altLang="en-US" sz="3200" dirty="0"/>
              <a:t> Library </a:t>
            </a:r>
            <a:r>
              <a:rPr lang="en-US" altLang="en-US" sz="3200" dirty="0" err="1"/>
              <a:t>cung</a:t>
            </a:r>
            <a:r>
              <a:rPr lang="en-US" altLang="en-US" sz="3200" dirty="0"/>
              <a:t> </a:t>
            </a:r>
            <a:r>
              <a:rPr lang="en-US" altLang="en-US" sz="3200" dirty="0" err="1"/>
              <a:t>cấp</a:t>
            </a:r>
            <a:r>
              <a:rPr lang="en-US" altLang="en-US" sz="3200" dirty="0"/>
              <a:t> app bar </a:t>
            </a:r>
            <a:r>
              <a:rPr lang="en-US" altLang="en-US" sz="3200" dirty="0" err="1"/>
              <a:t>trên</a:t>
            </a:r>
            <a:r>
              <a:rPr lang="en-US" altLang="en-US" sz="3200" dirty="0"/>
              <a:t> </a:t>
            </a:r>
            <a:r>
              <a:rPr lang="en-US" altLang="en-US" sz="3200" dirty="0" err="1"/>
              <a:t>thiết</a:t>
            </a:r>
            <a:r>
              <a:rPr lang="en-US" altLang="en-US" sz="3200" dirty="0"/>
              <a:t> </a:t>
            </a:r>
            <a:r>
              <a:rPr lang="en-US" altLang="en-US" sz="3200" dirty="0" err="1"/>
              <a:t>bị</a:t>
            </a:r>
            <a:r>
              <a:rPr lang="en-US" altLang="en-US" sz="3200" dirty="0"/>
              <a:t> Android 2.1</a:t>
            </a:r>
          </a:p>
          <a:p>
            <a:r>
              <a:rPr lang="en-US" altLang="en-US" sz="3200" dirty="0"/>
              <a:t>Empty Activity app </a:t>
            </a:r>
            <a:r>
              <a:rPr lang="en-US" altLang="en-US" sz="3200" dirty="0" err="1"/>
              <a:t>định</a:t>
            </a:r>
            <a:r>
              <a:rPr lang="en-US" altLang="en-US" sz="3200" dirty="0"/>
              <a:t> </a:t>
            </a:r>
            <a:r>
              <a:rPr lang="en-US" altLang="en-US" sz="3200" dirty="0" err="1"/>
              <a:t>nghĩa</a:t>
            </a:r>
            <a:r>
              <a:rPr lang="en-US" altLang="en-US" sz="3200" dirty="0"/>
              <a:t> </a:t>
            </a:r>
            <a:r>
              <a:rPr lang="en-US" altLang="en-US" sz="3200" dirty="0" err="1"/>
              <a:t>MainActivity</a:t>
            </a:r>
            <a:r>
              <a:rPr lang="en-US" altLang="en-US" sz="3200" dirty="0"/>
              <a:t> </a:t>
            </a:r>
            <a:r>
              <a:rPr lang="en-US" altLang="en-US" sz="3200" dirty="0" err="1"/>
              <a:t>là</a:t>
            </a:r>
            <a:r>
              <a:rPr lang="en-US" altLang="en-US" sz="3200" dirty="0"/>
              <a:t> </a:t>
            </a:r>
            <a:r>
              <a:rPr lang="en-US" altLang="en-US" sz="3200" dirty="0" err="1"/>
              <a:t>lớp</a:t>
            </a:r>
            <a:r>
              <a:rPr lang="en-US" altLang="en-US" sz="3200" dirty="0"/>
              <a:t> con </a:t>
            </a:r>
            <a:r>
              <a:rPr lang="en-US" altLang="en-US" sz="3200" dirty="0" err="1"/>
              <a:t>của</a:t>
            </a:r>
            <a:r>
              <a:rPr lang="en-US" altLang="en-US" sz="3200" dirty="0"/>
              <a:t> </a:t>
            </a:r>
            <a:r>
              <a:rPr lang="en-US" altLang="en-US" sz="3200" dirty="0" err="1"/>
              <a:t>AppCompatActivity</a:t>
            </a:r>
            <a:endParaRPr lang="en-US" altLang="en-US" sz="3200" dirty="0"/>
          </a:p>
          <a:p>
            <a:endParaRPr lang="en-US" altLang="en-US" sz="3200" dirty="0"/>
          </a:p>
        </p:txBody>
      </p:sp>
    </p:spTree>
    <p:extLst>
      <p:ext uri="{BB962C8B-B14F-4D97-AF65-F5344CB8AC3E}">
        <p14:creationId xmlns:p14="http://schemas.microsoft.com/office/powerpoint/2010/main" val="3656511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1083211" y="2261748"/>
            <a:ext cx="10410093" cy="3393464"/>
          </a:xfrm>
        </p:spPr>
        <p:txBody>
          <a:bodyPr>
            <a:noAutofit/>
          </a:bodyPr>
          <a:lstStyle/>
          <a:p>
            <a:r>
              <a:rPr lang="vi-VN" altLang="en-US" sz="2800" dirty="0"/>
              <a:t>Bằng cách tạo app với AppCompat library từ đầu bạn sẽ tránh được việc phải </a:t>
            </a:r>
            <a:r>
              <a:rPr lang="en-US" altLang="en-US" sz="2800" dirty="0" err="1"/>
              <a:t>bổ</a:t>
            </a:r>
            <a:r>
              <a:rPr lang="en-US" altLang="en-US" sz="2800" dirty="0"/>
              <a:t> sung </a:t>
            </a:r>
            <a:r>
              <a:rPr lang="vi-VN" altLang="en-US" sz="2800" dirty="0"/>
              <a:t>lại code nếu bạn muốn nó hỗ trợ cho Android phiên bản cũ để tăng lượng người dùng</a:t>
            </a:r>
          </a:p>
          <a:p>
            <a:r>
              <a:rPr lang="vi-VN" altLang="en-US" sz="2800" dirty="0"/>
              <a:t>Một vài </a:t>
            </a:r>
            <a:r>
              <a:rPr lang="en-US" altLang="en-US" sz="2800" dirty="0" err="1"/>
              <a:t>tính</a:t>
            </a:r>
            <a:r>
              <a:rPr lang="en-US" altLang="en-US" sz="2800" dirty="0"/>
              <a:t> </a:t>
            </a:r>
            <a:r>
              <a:rPr lang="en-US" altLang="en-US" sz="2800" dirty="0" err="1"/>
              <a:t>năng</a:t>
            </a:r>
            <a:r>
              <a:rPr lang="en-US" altLang="en-US" sz="2800" dirty="0"/>
              <a:t> Android </a:t>
            </a:r>
            <a:r>
              <a:rPr lang="vi-VN" altLang="en-US" sz="2800" dirty="0"/>
              <a:t>không có sẵn ở phiên bản Android cũ kể cả khi dùng AppCompat libraries. VD: khả năng in chỉ ở Android 4.4 và cao hơn. Nếu có chức năng này bạn sẻ phải hạn chế app hỗ trợ hoặc bỏ tính năng đó đối với phiên bản Android không hỗ trợ.</a:t>
            </a:r>
          </a:p>
          <a:p>
            <a:endParaRPr lang="en-US" altLang="en-US" sz="2800" dirty="0"/>
          </a:p>
        </p:txBody>
      </p:sp>
    </p:spTree>
    <p:extLst>
      <p:ext uri="{BB962C8B-B14F-4D97-AF65-F5344CB8AC3E}">
        <p14:creationId xmlns:p14="http://schemas.microsoft.com/office/powerpoint/2010/main" val="516858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err="1"/>
              <a:t>Sắp</a:t>
            </a:r>
            <a:r>
              <a:rPr lang="en-US" altLang="en-US" dirty="0"/>
              <a:t> </a:t>
            </a:r>
            <a:r>
              <a:rPr lang="en-US" altLang="en-US" dirty="0" err="1"/>
              <a:t>xếp</a:t>
            </a:r>
            <a:r>
              <a:rPr lang="en-US" altLang="en-US" dirty="0"/>
              <a:t> Views </a:t>
            </a:r>
            <a:r>
              <a:rPr lang="en-US" altLang="en-US" dirty="0" err="1"/>
              <a:t>bằng</a:t>
            </a:r>
            <a:r>
              <a:rPr lang="en-US" altLang="en-US" dirty="0"/>
              <a:t>  </a:t>
            </a:r>
            <a:r>
              <a:rPr lang="en-US" altLang="en-US" dirty="0" err="1"/>
              <a:t>GridLayout</a:t>
            </a:r>
            <a:endParaRPr lang="en-US" altLang="en-US" dirty="0"/>
          </a:p>
        </p:txBody>
      </p:sp>
      <p:sp>
        <p:nvSpPr>
          <p:cNvPr id="12291" name="Content Placeholder 2"/>
          <p:cNvSpPr>
            <a:spLocks noGrp="1"/>
          </p:cNvSpPr>
          <p:nvPr>
            <p:ph idx="1"/>
          </p:nvPr>
        </p:nvSpPr>
        <p:spPr>
          <a:xfrm>
            <a:off x="1097280" y="2492848"/>
            <a:ext cx="10058400" cy="1263226"/>
          </a:xfrm>
        </p:spPr>
        <p:txBody>
          <a:bodyPr>
            <a:noAutofit/>
          </a:bodyPr>
          <a:lstStyle/>
          <a:p>
            <a:r>
              <a:rPr lang="en-US" altLang="en-US" sz="3200" dirty="0"/>
              <a:t>Ta </a:t>
            </a:r>
            <a:r>
              <a:rPr lang="en-US" altLang="en-US" sz="3200" dirty="0" err="1"/>
              <a:t>sử</a:t>
            </a:r>
            <a:r>
              <a:rPr lang="en-US" altLang="en-US" sz="3200" dirty="0"/>
              <a:t> </a:t>
            </a:r>
            <a:r>
              <a:rPr lang="en-US" altLang="en-US" sz="3200" dirty="0" err="1"/>
              <a:t>dụng</a:t>
            </a:r>
            <a:r>
              <a:rPr lang="en-US" altLang="en-US" sz="3200" dirty="0"/>
              <a:t> </a:t>
            </a:r>
            <a:r>
              <a:rPr lang="en-US" altLang="en-US" sz="3200" dirty="0" err="1"/>
              <a:t>GridLayout</a:t>
            </a:r>
            <a:r>
              <a:rPr lang="en-US" altLang="en-US" sz="3200" dirty="0"/>
              <a:t> </a:t>
            </a:r>
            <a:r>
              <a:rPr lang="en-US" altLang="en-US" sz="3200" dirty="0" err="1"/>
              <a:t>để</a:t>
            </a:r>
            <a:r>
              <a:rPr lang="en-US" altLang="en-US" sz="3200" dirty="0"/>
              <a:t> </a:t>
            </a:r>
            <a:r>
              <a:rPr lang="en-US" altLang="en-US" sz="3200" dirty="0" err="1"/>
              <a:t>sắp</a:t>
            </a:r>
            <a:r>
              <a:rPr lang="en-US" altLang="en-US" sz="3200" dirty="0"/>
              <a:t> </a:t>
            </a:r>
            <a:r>
              <a:rPr lang="en-US" altLang="en-US" sz="3200" dirty="0" err="1"/>
              <a:t>xếp</a:t>
            </a:r>
            <a:r>
              <a:rPr lang="en-US" altLang="en-US" sz="3200" dirty="0"/>
              <a:t> views </a:t>
            </a:r>
            <a:r>
              <a:rPr lang="en-US" altLang="en-US" sz="3200" dirty="0" err="1"/>
              <a:t>vào</a:t>
            </a:r>
            <a:r>
              <a:rPr lang="en-US" altLang="en-US" sz="3200" dirty="0"/>
              <a:t> </a:t>
            </a:r>
            <a:r>
              <a:rPr lang="en-US" altLang="en-US" sz="3200" dirty="0" err="1"/>
              <a:t>các</a:t>
            </a:r>
            <a:r>
              <a:rPr lang="en-US" altLang="en-US" sz="3200" dirty="0"/>
              <a:t> ô </a:t>
            </a:r>
            <a:r>
              <a:rPr lang="en-US" altLang="en-US" sz="3200" dirty="0" err="1"/>
              <a:t>trong</a:t>
            </a:r>
            <a:r>
              <a:rPr lang="en-US" altLang="en-US" sz="3200" dirty="0"/>
              <a:t> </a:t>
            </a:r>
            <a:r>
              <a:rPr lang="en-US" altLang="en-US" sz="3200" dirty="0" err="1"/>
              <a:t>lưới</a:t>
            </a:r>
            <a:r>
              <a:rPr lang="en-US" altLang="en-US" sz="3200" dirty="0"/>
              <a:t> </a:t>
            </a:r>
            <a:r>
              <a:rPr lang="en-US" altLang="en-US" sz="3200" dirty="0" err="1"/>
              <a:t>hình</a:t>
            </a:r>
            <a:r>
              <a:rPr lang="en-US" altLang="en-US" sz="3200" dirty="0"/>
              <a:t> </a:t>
            </a:r>
            <a:r>
              <a:rPr lang="en-US" altLang="en-US" sz="3200" dirty="0" err="1"/>
              <a:t>chữ</a:t>
            </a:r>
            <a:r>
              <a:rPr lang="en-US" altLang="en-US" sz="3200" dirty="0"/>
              <a:t> </a:t>
            </a:r>
            <a:r>
              <a:rPr lang="en-US" altLang="en-US" sz="3200" dirty="0" err="1"/>
              <a:t>nhật</a:t>
            </a:r>
            <a:endParaRPr lang="en-US" altLang="en-US" sz="3200" dirty="0"/>
          </a:p>
          <a:p>
            <a:r>
              <a:rPr lang="en-US" altLang="en-US" sz="3200" dirty="0" err="1"/>
              <a:t>Các</a:t>
            </a:r>
            <a:r>
              <a:rPr lang="en-US" altLang="en-US" sz="3200" dirty="0"/>
              <a:t> ô </a:t>
            </a:r>
            <a:r>
              <a:rPr lang="en-US" altLang="en-US" sz="3200" dirty="0" err="1"/>
              <a:t>có</a:t>
            </a:r>
            <a:r>
              <a:rPr lang="en-US" altLang="en-US" sz="3200" dirty="0"/>
              <a:t> </a:t>
            </a:r>
            <a:r>
              <a:rPr lang="en-US" altLang="en-US" sz="3200" dirty="0" err="1"/>
              <a:t>thể</a:t>
            </a:r>
            <a:r>
              <a:rPr lang="en-US" altLang="en-US" sz="3200" dirty="0"/>
              <a:t> </a:t>
            </a:r>
            <a:r>
              <a:rPr lang="en-US" altLang="en-US" sz="3200" dirty="0" err="1"/>
              <a:t>chiếm</a:t>
            </a:r>
            <a:r>
              <a:rPr lang="en-US" altLang="en-US" sz="3200" dirty="0"/>
              <a:t> </a:t>
            </a:r>
            <a:r>
              <a:rPr lang="en-US" altLang="en-US" sz="3200" dirty="0" err="1"/>
              <a:t>nhiều</a:t>
            </a:r>
            <a:r>
              <a:rPr lang="en-US" altLang="en-US" sz="3200" dirty="0"/>
              <a:t> </a:t>
            </a:r>
            <a:r>
              <a:rPr lang="en-US" altLang="en-US" sz="3200" dirty="0" err="1"/>
              <a:t>hàng</a:t>
            </a:r>
            <a:r>
              <a:rPr lang="en-US" altLang="en-US" sz="3200" dirty="0"/>
              <a:t> </a:t>
            </a:r>
            <a:r>
              <a:rPr lang="en-US" altLang="en-US" sz="3200" dirty="0" err="1"/>
              <a:t>và</a:t>
            </a:r>
            <a:r>
              <a:rPr lang="en-US" altLang="en-US" sz="3200" dirty="0"/>
              <a:t> </a:t>
            </a:r>
            <a:r>
              <a:rPr lang="en-US" altLang="en-US" sz="3200" dirty="0" err="1"/>
              <a:t>cột</a:t>
            </a:r>
            <a:r>
              <a:rPr lang="en-US" altLang="en-US" sz="3200" dirty="0"/>
              <a:t>.</a:t>
            </a:r>
          </a:p>
        </p:txBody>
      </p:sp>
    </p:spTree>
    <p:extLst>
      <p:ext uri="{BB962C8B-B14F-4D97-AF65-F5344CB8AC3E}">
        <p14:creationId xmlns:p14="http://schemas.microsoft.com/office/powerpoint/2010/main" val="2256985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041229" y="540948"/>
            <a:ext cx="10170941" cy="2124222"/>
          </a:xfrm>
        </p:spPr>
        <p:txBody>
          <a:bodyPr>
            <a:normAutofit/>
          </a:bodyPr>
          <a:lstStyle/>
          <a:p>
            <a:r>
              <a:rPr lang="en-US" altLang="en-US" dirty="0" err="1"/>
              <a:t>Tạo</a:t>
            </a:r>
            <a:r>
              <a:rPr lang="en-US" altLang="en-US" dirty="0"/>
              <a:t> </a:t>
            </a:r>
            <a:r>
              <a:rPr lang="en-US" altLang="en-US" dirty="0" err="1"/>
              <a:t>và</a:t>
            </a:r>
            <a:r>
              <a:rPr lang="en-US" altLang="en-US" dirty="0"/>
              <a:t> </a:t>
            </a:r>
            <a:r>
              <a:rPr lang="en-US" altLang="en-US" dirty="0" err="1"/>
              <a:t>chỉnh</a:t>
            </a:r>
            <a:r>
              <a:rPr lang="en-US" altLang="en-US" dirty="0"/>
              <a:t> </a:t>
            </a:r>
            <a:r>
              <a:rPr lang="en-US" altLang="en-US" dirty="0" err="1"/>
              <a:t>sửa</a:t>
            </a:r>
            <a:r>
              <a:rPr lang="en-US" altLang="en-US" dirty="0"/>
              <a:t> GUI </a:t>
            </a:r>
            <a:r>
              <a:rPr lang="en-US" altLang="en-US" dirty="0" err="1"/>
              <a:t>bằng</a:t>
            </a:r>
            <a:r>
              <a:rPr lang="en-US" altLang="en-US" dirty="0"/>
              <a:t> Layout Editor ,</a:t>
            </a:r>
            <a:r>
              <a:rPr lang="en-US" altLang="en-US" dirty="0" err="1"/>
              <a:t>cửa</a:t>
            </a:r>
            <a:r>
              <a:rPr lang="en-US" altLang="en-US" dirty="0"/>
              <a:t> </a:t>
            </a:r>
            <a:r>
              <a:rPr lang="en-US" altLang="en-US" dirty="0" err="1"/>
              <a:t>sổ</a:t>
            </a:r>
            <a:r>
              <a:rPr lang="en-US" altLang="en-US" dirty="0"/>
              <a:t> Component Tree </a:t>
            </a:r>
            <a:r>
              <a:rPr lang="en-US" altLang="en-US" dirty="0" err="1"/>
              <a:t>và</a:t>
            </a:r>
            <a:r>
              <a:rPr lang="en-US" altLang="en-US" dirty="0"/>
              <a:t>  Properties</a:t>
            </a:r>
            <a:br>
              <a:rPr lang="en-US" altLang="en-US" dirty="0"/>
            </a:br>
            <a:endParaRPr lang="en-US" altLang="en-US" dirty="0"/>
          </a:p>
        </p:txBody>
      </p:sp>
      <p:sp>
        <p:nvSpPr>
          <p:cNvPr id="13315" name="Content Placeholder 2"/>
          <p:cNvSpPr>
            <a:spLocks noGrp="1"/>
          </p:cNvSpPr>
          <p:nvPr>
            <p:ph idx="1"/>
          </p:nvPr>
        </p:nvSpPr>
        <p:spPr>
          <a:xfrm>
            <a:off x="1981200" y="3141663"/>
            <a:ext cx="8229600" cy="2232195"/>
          </a:xfrm>
        </p:spPr>
        <p:txBody>
          <a:bodyPr>
            <a:normAutofit/>
          </a:bodyPr>
          <a:lstStyle/>
          <a:p>
            <a:r>
              <a:rPr lang="en-US" altLang="en-US" sz="3200" dirty="0" err="1"/>
              <a:t>TextViews</a:t>
            </a:r>
            <a:r>
              <a:rPr lang="en-US" altLang="en-US" sz="3200" dirty="0"/>
              <a:t>, </a:t>
            </a:r>
            <a:r>
              <a:rPr lang="en-US" altLang="en-US" sz="3200" dirty="0" err="1"/>
              <a:t>EditText</a:t>
            </a:r>
            <a:r>
              <a:rPr lang="en-US" altLang="en-US" sz="3200" dirty="0"/>
              <a:t>, </a:t>
            </a:r>
            <a:r>
              <a:rPr lang="en-US" altLang="en-US" sz="3200" dirty="0" err="1"/>
              <a:t>SeekBar</a:t>
            </a:r>
            <a:r>
              <a:rPr lang="en-US" altLang="en-US" sz="3200" dirty="0"/>
              <a:t> </a:t>
            </a:r>
            <a:r>
              <a:rPr lang="en-US" altLang="en-US" sz="3200" dirty="0" err="1"/>
              <a:t>bằng</a:t>
            </a:r>
            <a:r>
              <a:rPr lang="en-US" altLang="en-US" sz="3200" dirty="0"/>
              <a:t> Layout Editor </a:t>
            </a:r>
            <a:r>
              <a:rPr lang="en-US" altLang="en-US" sz="3200" dirty="0" err="1"/>
              <a:t>và</a:t>
            </a:r>
            <a:r>
              <a:rPr lang="en-US" altLang="en-US" sz="3200" dirty="0"/>
              <a:t> </a:t>
            </a:r>
            <a:r>
              <a:rPr lang="en-US" altLang="en-US" sz="3200" dirty="0" err="1"/>
              <a:t>cửa</a:t>
            </a:r>
            <a:r>
              <a:rPr lang="en-US" altLang="en-US" sz="3200" dirty="0"/>
              <a:t> </a:t>
            </a:r>
            <a:r>
              <a:rPr lang="en-US" altLang="en-US" sz="3200" dirty="0" err="1"/>
              <a:t>sổ</a:t>
            </a:r>
            <a:r>
              <a:rPr lang="en-US" altLang="en-US" sz="3200" dirty="0"/>
              <a:t> Component Tree</a:t>
            </a:r>
          </a:p>
          <a:p>
            <a:r>
              <a:rPr lang="en-US" altLang="en-US" sz="3200" dirty="0" err="1"/>
              <a:t>Chỉnh</a:t>
            </a:r>
            <a:r>
              <a:rPr lang="en-US" altLang="en-US" sz="3200" dirty="0"/>
              <a:t> </a:t>
            </a:r>
            <a:r>
              <a:rPr lang="en-US" altLang="en-US" sz="3200" dirty="0" err="1"/>
              <a:t>sửa</a:t>
            </a:r>
            <a:r>
              <a:rPr lang="en-US" altLang="en-US" sz="3200" dirty="0"/>
              <a:t> ở </a:t>
            </a:r>
            <a:r>
              <a:rPr lang="en-US" altLang="en-US" sz="3200" dirty="0" err="1"/>
              <a:t>cửa</a:t>
            </a:r>
            <a:r>
              <a:rPr lang="en-US" altLang="en-US" sz="3200" dirty="0"/>
              <a:t> </a:t>
            </a:r>
            <a:r>
              <a:rPr lang="en-US" altLang="en-US" sz="3200" dirty="0" err="1"/>
              <a:t>sổ</a:t>
            </a:r>
            <a:r>
              <a:rPr lang="en-US" altLang="en-US" sz="3200" dirty="0"/>
              <a:t> Properties</a:t>
            </a:r>
          </a:p>
          <a:p>
            <a:endParaRPr lang="en-US" altLang="en-US" sz="3200" dirty="0"/>
          </a:p>
        </p:txBody>
      </p:sp>
    </p:spTree>
    <p:extLst>
      <p:ext uri="{BB962C8B-B14F-4D97-AF65-F5344CB8AC3E}">
        <p14:creationId xmlns:p14="http://schemas.microsoft.com/office/powerpoint/2010/main" val="2586366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err="1"/>
              <a:t>Định</a:t>
            </a:r>
            <a:r>
              <a:rPr lang="en-US" altLang="en-US" dirty="0"/>
              <a:t> </a:t>
            </a:r>
            <a:r>
              <a:rPr lang="en-US" altLang="en-US" dirty="0" err="1"/>
              <a:t>dạng</a:t>
            </a:r>
            <a:r>
              <a:rPr lang="en-US" altLang="en-US" dirty="0"/>
              <a:t> </a:t>
            </a:r>
            <a:r>
              <a:rPr lang="en-US" altLang="en-US" dirty="0" err="1"/>
              <a:t>số</a:t>
            </a:r>
            <a:r>
              <a:rPr lang="en-US" altLang="en-US" dirty="0"/>
              <a:t> ở </a:t>
            </a:r>
            <a:r>
              <a:rPr lang="en-US" altLang="en-US" dirty="0" err="1"/>
              <a:t>dạng</a:t>
            </a:r>
            <a:r>
              <a:rPr lang="en-US" altLang="en-US" dirty="0"/>
              <a:t> </a:t>
            </a:r>
            <a:r>
              <a:rPr lang="en-US" altLang="en-US" dirty="0" err="1"/>
              <a:t>tiền</a:t>
            </a:r>
            <a:r>
              <a:rPr lang="en-US" altLang="en-US" dirty="0"/>
              <a:t> </a:t>
            </a:r>
            <a:r>
              <a:rPr lang="en-US" altLang="en-US" dirty="0" err="1"/>
              <a:t>theo</a:t>
            </a:r>
            <a:r>
              <a:rPr lang="en-US" altLang="en-US" dirty="0"/>
              <a:t> </a:t>
            </a:r>
            <a:r>
              <a:rPr lang="en-US" altLang="en-US" dirty="0" err="1"/>
              <a:t>quốc</a:t>
            </a:r>
            <a:r>
              <a:rPr lang="en-US" altLang="en-US" dirty="0"/>
              <a:t> </a:t>
            </a:r>
            <a:r>
              <a:rPr lang="en-US" altLang="en-US" dirty="0" err="1"/>
              <a:t>gia</a:t>
            </a:r>
            <a:r>
              <a:rPr lang="en-US" altLang="en-US" dirty="0"/>
              <a:t> </a:t>
            </a:r>
            <a:r>
              <a:rPr lang="en-US" altLang="en-US" dirty="0" err="1"/>
              <a:t>và</a:t>
            </a:r>
            <a:r>
              <a:rPr lang="en-US" altLang="en-US" dirty="0"/>
              <a:t> % </a:t>
            </a:r>
          </a:p>
        </p:txBody>
      </p:sp>
      <p:sp>
        <p:nvSpPr>
          <p:cNvPr id="14339" name="Content Placeholder 2"/>
          <p:cNvSpPr>
            <a:spLocks noGrp="1"/>
          </p:cNvSpPr>
          <p:nvPr>
            <p:ph idx="1"/>
          </p:nvPr>
        </p:nvSpPr>
        <p:spPr>
          <a:xfrm>
            <a:off x="1097280" y="2605390"/>
            <a:ext cx="10058400" cy="2107288"/>
          </a:xfrm>
        </p:spPr>
        <p:txBody>
          <a:bodyPr>
            <a:normAutofit/>
          </a:bodyPr>
          <a:lstStyle/>
          <a:p>
            <a:r>
              <a:rPr lang="en-US" altLang="en-US" sz="3600" dirty="0" err="1"/>
              <a:t>Lớp</a:t>
            </a:r>
            <a:r>
              <a:rPr lang="en-US" altLang="en-US" sz="3600" dirty="0"/>
              <a:t> </a:t>
            </a:r>
            <a:r>
              <a:rPr lang="en-US" altLang="en-US" sz="3600" dirty="0" err="1"/>
              <a:t>NumberFormat</a:t>
            </a:r>
            <a:r>
              <a:rPr lang="en-US" altLang="en-US" sz="3600" dirty="0"/>
              <a:t> </a:t>
            </a:r>
          </a:p>
          <a:p>
            <a:r>
              <a:rPr lang="en-US" altLang="en-US" sz="3600" dirty="0" err="1"/>
              <a:t>Phần</a:t>
            </a:r>
            <a:r>
              <a:rPr lang="en-US" altLang="en-US" sz="3600" dirty="0"/>
              <a:t> </a:t>
            </a:r>
            <a:r>
              <a:rPr lang="en-US" altLang="en-US" sz="3600" dirty="0" err="1"/>
              <a:t>quan</a:t>
            </a:r>
            <a:r>
              <a:rPr lang="en-US" altLang="en-US" sz="3600" dirty="0"/>
              <a:t> </a:t>
            </a:r>
            <a:r>
              <a:rPr lang="en-US" altLang="en-US" sz="3600" dirty="0" err="1"/>
              <a:t>trọng</a:t>
            </a:r>
            <a:r>
              <a:rPr lang="en-US" altLang="en-US" sz="3600" dirty="0"/>
              <a:t> </a:t>
            </a:r>
            <a:r>
              <a:rPr lang="en-US" altLang="en-US" sz="3600" dirty="0" err="1"/>
              <a:t>để</a:t>
            </a:r>
            <a:r>
              <a:rPr lang="en-US" altLang="en-US" sz="3600" dirty="0"/>
              <a:t> </a:t>
            </a:r>
            <a:r>
              <a:rPr lang="en-US" altLang="en-US" sz="3600" dirty="0" err="1"/>
              <a:t>quốc</a:t>
            </a:r>
            <a:r>
              <a:rPr lang="en-US" altLang="en-US" sz="3600" dirty="0"/>
              <a:t> </a:t>
            </a:r>
            <a:r>
              <a:rPr lang="en-US" altLang="en-US" sz="3600" dirty="0" err="1"/>
              <a:t>tế</a:t>
            </a:r>
            <a:r>
              <a:rPr lang="en-US" altLang="en-US" sz="3600" dirty="0"/>
              <a:t> </a:t>
            </a:r>
            <a:r>
              <a:rPr lang="en-US" altLang="en-US" sz="3600" dirty="0" err="1"/>
              <a:t>hóa</a:t>
            </a:r>
            <a:r>
              <a:rPr lang="en-US" altLang="en-US" sz="3600" dirty="0"/>
              <a:t> app.</a:t>
            </a:r>
          </a:p>
        </p:txBody>
      </p:sp>
    </p:spTree>
    <p:extLst>
      <p:ext uri="{BB962C8B-B14F-4D97-AF65-F5344CB8AC3E}">
        <p14:creationId xmlns:p14="http://schemas.microsoft.com/office/powerpoint/2010/main" val="160845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069145" y="0"/>
            <a:ext cx="10128737" cy="2433637"/>
          </a:xfrm>
        </p:spPr>
        <p:txBody>
          <a:bodyPr>
            <a:normAutofit/>
          </a:bodyPr>
          <a:lstStyle/>
          <a:p>
            <a:r>
              <a:rPr lang="en-US" altLang="en-US"/>
              <a:t>3.3.7 </a:t>
            </a:r>
            <a:r>
              <a:rPr lang="en-US" altLang="en-US" dirty="0" err="1"/>
              <a:t>Bổ</a:t>
            </a:r>
            <a:r>
              <a:rPr lang="en-US" altLang="en-US" dirty="0"/>
              <a:t> sung </a:t>
            </a:r>
            <a:r>
              <a:rPr lang="en-US" altLang="en-US" dirty="0" err="1"/>
              <a:t>giao</a:t>
            </a:r>
            <a:r>
              <a:rPr lang="en-US" altLang="en-US" dirty="0"/>
              <a:t> </a:t>
            </a:r>
            <a:r>
              <a:rPr lang="en-US" altLang="en-US" dirty="0" err="1"/>
              <a:t>diện</a:t>
            </a:r>
            <a:r>
              <a:rPr lang="en-US" altLang="en-US" dirty="0"/>
              <a:t> </a:t>
            </a:r>
            <a:r>
              <a:rPr lang="en-US" altLang="en-US" dirty="0" err="1"/>
              <a:t>TextWatcher</a:t>
            </a:r>
            <a:r>
              <a:rPr lang="en-US" altLang="en-US" dirty="0"/>
              <a:t> </a:t>
            </a:r>
            <a:r>
              <a:rPr lang="en-US" altLang="en-US" dirty="0" err="1"/>
              <a:t>để</a:t>
            </a:r>
            <a:r>
              <a:rPr lang="en-US" altLang="en-US" dirty="0"/>
              <a:t> </a:t>
            </a:r>
            <a:r>
              <a:rPr lang="en-US" altLang="en-US" dirty="0" err="1"/>
              <a:t>xử</a:t>
            </a:r>
            <a:r>
              <a:rPr lang="en-US" altLang="en-US" dirty="0"/>
              <a:t> </a:t>
            </a:r>
            <a:r>
              <a:rPr lang="en-US" altLang="en-US" dirty="0" err="1"/>
              <a:t>lí</a:t>
            </a:r>
            <a:r>
              <a:rPr lang="en-US" altLang="en-US" dirty="0"/>
              <a:t> </a:t>
            </a:r>
            <a:r>
              <a:rPr lang="en-US" altLang="en-US" dirty="0" err="1"/>
              <a:t>EditText</a:t>
            </a:r>
            <a:r>
              <a:rPr lang="en-US" altLang="en-US" dirty="0"/>
              <a:t> Text Changes</a:t>
            </a:r>
            <a:br>
              <a:rPr lang="en-US" altLang="en-US" dirty="0"/>
            </a:br>
            <a:endParaRPr lang="en-US" altLang="en-US" dirty="0"/>
          </a:p>
        </p:txBody>
      </p:sp>
      <p:sp>
        <p:nvSpPr>
          <p:cNvPr id="15363" name="Content Placeholder 2"/>
          <p:cNvSpPr>
            <a:spLocks noGrp="1"/>
          </p:cNvSpPr>
          <p:nvPr>
            <p:ph idx="1"/>
          </p:nvPr>
        </p:nvSpPr>
        <p:spPr>
          <a:xfrm>
            <a:off x="1209822" y="2825115"/>
            <a:ext cx="9875520" cy="1599249"/>
          </a:xfrm>
        </p:spPr>
        <p:txBody>
          <a:bodyPr>
            <a:noAutofit/>
          </a:bodyPr>
          <a:lstStyle/>
          <a:p>
            <a:r>
              <a:rPr lang="en-US" altLang="en-US" sz="3600" dirty="0" err="1"/>
              <a:t>Cụ</a:t>
            </a:r>
            <a:r>
              <a:rPr lang="en-US" altLang="en-US" sz="3600" dirty="0"/>
              <a:t> </a:t>
            </a:r>
            <a:r>
              <a:rPr lang="en-US" altLang="en-US" sz="3600" dirty="0" err="1"/>
              <a:t>thể</a:t>
            </a:r>
            <a:r>
              <a:rPr lang="en-US" altLang="en-US" sz="3600" dirty="0"/>
              <a:t>, </a:t>
            </a:r>
            <a:r>
              <a:rPr lang="en-US" altLang="en-US" sz="3600" dirty="0" err="1"/>
              <a:t>bạn</a:t>
            </a:r>
            <a:r>
              <a:rPr lang="en-US" altLang="en-US" sz="3600" dirty="0"/>
              <a:t> </a:t>
            </a:r>
            <a:r>
              <a:rPr lang="en-US" altLang="en-US" sz="3600" dirty="0" err="1"/>
              <a:t>sẽ</a:t>
            </a:r>
            <a:r>
              <a:rPr lang="en-US" altLang="en-US" sz="3600" dirty="0"/>
              <a:t> </a:t>
            </a:r>
            <a:r>
              <a:rPr lang="en-US" altLang="en-US" sz="3600" dirty="0" err="1"/>
              <a:t>dùng</a:t>
            </a:r>
            <a:r>
              <a:rPr lang="en-US" altLang="en-US" sz="3600" dirty="0"/>
              <a:t> </a:t>
            </a:r>
            <a:r>
              <a:rPr lang="en-US" altLang="en-US" sz="3600" dirty="0" err="1"/>
              <a:t>phương</a:t>
            </a:r>
            <a:r>
              <a:rPr lang="en-US" altLang="en-US" sz="3600" dirty="0"/>
              <a:t> </a:t>
            </a:r>
            <a:r>
              <a:rPr lang="en-US" altLang="en-US" sz="3600" dirty="0" err="1"/>
              <a:t>thức</a:t>
            </a:r>
            <a:r>
              <a:rPr lang="en-US" altLang="en-US" sz="3600" dirty="0"/>
              <a:t> </a:t>
            </a:r>
            <a:r>
              <a:rPr lang="en-US" altLang="en-US" sz="3600" dirty="0" err="1"/>
              <a:t>onTextChanged</a:t>
            </a:r>
            <a:r>
              <a:rPr lang="en-US" altLang="en-US" sz="3600" dirty="0"/>
              <a:t> </a:t>
            </a:r>
            <a:r>
              <a:rPr lang="en-US" altLang="en-US" sz="3600" dirty="0" err="1"/>
              <a:t>để</a:t>
            </a:r>
            <a:r>
              <a:rPr lang="en-US" altLang="en-US" sz="3600" dirty="0"/>
              <a:t> </a:t>
            </a:r>
            <a:r>
              <a:rPr lang="en-US" altLang="en-US" sz="3600" dirty="0" err="1"/>
              <a:t>hiển</a:t>
            </a:r>
            <a:r>
              <a:rPr lang="en-US" altLang="en-US" sz="3600" dirty="0"/>
              <a:t> </a:t>
            </a:r>
            <a:r>
              <a:rPr lang="en-US" altLang="en-US" sz="3600" dirty="0" err="1"/>
              <a:t>thị</a:t>
            </a:r>
            <a:r>
              <a:rPr lang="en-US" altLang="en-US" sz="3600" dirty="0"/>
              <a:t> </a:t>
            </a:r>
            <a:r>
              <a:rPr lang="en-US" altLang="en-US" sz="3600" dirty="0" err="1"/>
              <a:t>tiền</a:t>
            </a:r>
            <a:r>
              <a:rPr lang="en-US" altLang="en-US" sz="3600" dirty="0"/>
              <a:t> </a:t>
            </a:r>
            <a:r>
              <a:rPr lang="en-US" altLang="en-US" sz="3600" dirty="0" err="1"/>
              <a:t>hóa</a:t>
            </a:r>
            <a:r>
              <a:rPr lang="en-US" altLang="en-US" sz="3600" dirty="0"/>
              <a:t> </a:t>
            </a:r>
            <a:r>
              <a:rPr lang="en-US" altLang="en-US" sz="3600" dirty="0" err="1"/>
              <a:t>đơn</a:t>
            </a:r>
            <a:r>
              <a:rPr lang="en-US" altLang="en-US" sz="3600" dirty="0"/>
              <a:t>  </a:t>
            </a:r>
            <a:r>
              <a:rPr lang="en-US" altLang="en-US" sz="3600" dirty="0" err="1"/>
              <a:t>đã</a:t>
            </a:r>
            <a:r>
              <a:rPr lang="en-US" altLang="en-US" sz="3600" dirty="0"/>
              <a:t> </a:t>
            </a:r>
            <a:r>
              <a:rPr lang="en-US" altLang="en-US" sz="3600" dirty="0" err="1"/>
              <a:t>định</a:t>
            </a:r>
            <a:r>
              <a:rPr lang="en-US" altLang="en-US" sz="3600" dirty="0"/>
              <a:t> </a:t>
            </a:r>
            <a:r>
              <a:rPr lang="en-US" altLang="en-US" sz="3600" dirty="0" err="1"/>
              <a:t>dạng</a:t>
            </a:r>
            <a:r>
              <a:rPr lang="en-US" altLang="en-US" sz="3600" dirty="0"/>
              <a:t> </a:t>
            </a:r>
            <a:r>
              <a:rPr lang="en-US" altLang="en-US" sz="3600" dirty="0" err="1"/>
              <a:t>và</a:t>
            </a:r>
            <a:r>
              <a:rPr lang="en-US" altLang="en-US" sz="3600" dirty="0"/>
              <a:t> </a:t>
            </a:r>
            <a:r>
              <a:rPr lang="en-US" altLang="en-US" sz="3600" dirty="0" err="1"/>
              <a:t>tính</a:t>
            </a:r>
            <a:r>
              <a:rPr lang="en-US" altLang="en-US" sz="3600" dirty="0"/>
              <a:t> </a:t>
            </a:r>
            <a:r>
              <a:rPr lang="en-US" altLang="en-US" sz="3600" dirty="0" err="1"/>
              <a:t>tiền</a:t>
            </a:r>
            <a:r>
              <a:rPr lang="en-US" altLang="en-US" sz="3600" dirty="0"/>
              <a:t> tip, </a:t>
            </a:r>
            <a:r>
              <a:rPr lang="en-US" altLang="en-US" sz="3600" dirty="0" err="1"/>
              <a:t>tổng</a:t>
            </a:r>
            <a:r>
              <a:rPr lang="en-US" altLang="en-US" sz="3600" dirty="0"/>
              <a:t> </a:t>
            </a:r>
            <a:r>
              <a:rPr lang="en-US" altLang="en-US" sz="3600" dirty="0" err="1"/>
              <a:t>tiền</a:t>
            </a:r>
            <a:r>
              <a:rPr lang="en-US" altLang="en-US" sz="3600" dirty="0"/>
              <a:t>.</a:t>
            </a:r>
          </a:p>
        </p:txBody>
      </p:sp>
    </p:spTree>
    <p:extLst>
      <p:ext uri="{BB962C8B-B14F-4D97-AF65-F5344CB8AC3E}">
        <p14:creationId xmlns:p14="http://schemas.microsoft.com/office/powerpoint/2010/main" val="1651168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167618" y="436098"/>
            <a:ext cx="10156874" cy="1434906"/>
          </a:xfrm>
        </p:spPr>
        <p:txBody>
          <a:bodyPr>
            <a:normAutofit fontScale="90000"/>
          </a:bodyPr>
          <a:lstStyle/>
          <a:p>
            <a:r>
              <a:rPr lang="en-US" altLang="en-US" dirty="0" err="1"/>
              <a:t>Bổ</a:t>
            </a:r>
            <a:r>
              <a:rPr lang="en-US" altLang="en-US" dirty="0"/>
              <a:t> sung </a:t>
            </a:r>
            <a:r>
              <a:rPr lang="en-US" altLang="en-US" dirty="0" err="1"/>
              <a:t>giao</a:t>
            </a:r>
            <a:r>
              <a:rPr lang="en-US" altLang="en-US" dirty="0"/>
              <a:t> </a:t>
            </a:r>
            <a:r>
              <a:rPr lang="en-US" altLang="en-US" dirty="0" err="1"/>
              <a:t>diện</a:t>
            </a:r>
            <a:r>
              <a:rPr lang="en-US" altLang="en-US" dirty="0"/>
              <a:t> </a:t>
            </a:r>
            <a:r>
              <a:rPr lang="en-US" altLang="en-US" dirty="0" err="1"/>
              <a:t>OnSeekBarChangeListener</a:t>
            </a:r>
            <a:r>
              <a:rPr lang="en-US" altLang="en-US" dirty="0"/>
              <a:t> </a:t>
            </a:r>
            <a:r>
              <a:rPr lang="en-US" altLang="en-US" dirty="0" err="1"/>
              <a:t>để</a:t>
            </a:r>
            <a:r>
              <a:rPr lang="en-US" altLang="en-US" dirty="0"/>
              <a:t> </a:t>
            </a:r>
            <a:r>
              <a:rPr lang="en-US" altLang="en-US" dirty="0" err="1"/>
              <a:t>xử</a:t>
            </a:r>
            <a:r>
              <a:rPr lang="en-US" altLang="en-US" dirty="0"/>
              <a:t> </a:t>
            </a:r>
            <a:r>
              <a:rPr lang="en-US" altLang="en-US" dirty="0" err="1"/>
              <a:t>lí</a:t>
            </a:r>
            <a:r>
              <a:rPr lang="en-US" altLang="en-US" dirty="0"/>
              <a:t> </a:t>
            </a:r>
            <a:r>
              <a:rPr lang="en-US" altLang="en-US" dirty="0" err="1"/>
              <a:t>SeekBar</a:t>
            </a:r>
            <a:r>
              <a:rPr lang="en-US" altLang="en-US" dirty="0"/>
              <a:t>  Thumb Position Changes</a:t>
            </a:r>
          </a:p>
        </p:txBody>
      </p:sp>
      <p:sp>
        <p:nvSpPr>
          <p:cNvPr id="16387" name="Content Placeholder 2"/>
          <p:cNvSpPr>
            <a:spLocks noGrp="1"/>
          </p:cNvSpPr>
          <p:nvPr>
            <p:ph idx="1"/>
          </p:nvPr>
        </p:nvSpPr>
        <p:spPr>
          <a:xfrm>
            <a:off x="1348154" y="3312675"/>
            <a:ext cx="8229600" cy="1104581"/>
          </a:xfrm>
        </p:spPr>
        <p:txBody>
          <a:bodyPr>
            <a:normAutofit/>
          </a:bodyPr>
          <a:lstStyle/>
          <a:p>
            <a:r>
              <a:rPr lang="en-US" altLang="en-US" sz="3200" dirty="0" err="1"/>
              <a:t>Cụ</a:t>
            </a:r>
            <a:r>
              <a:rPr lang="en-US" altLang="en-US" sz="3200" dirty="0"/>
              <a:t> </a:t>
            </a:r>
            <a:r>
              <a:rPr lang="en-US" altLang="en-US" sz="3200" dirty="0" err="1"/>
              <a:t>thể</a:t>
            </a:r>
            <a:r>
              <a:rPr lang="en-US" altLang="en-US" sz="3200" dirty="0"/>
              <a:t> </a:t>
            </a:r>
            <a:r>
              <a:rPr lang="en-US" altLang="en-US" sz="3200" dirty="0" err="1"/>
              <a:t>phương</a:t>
            </a:r>
            <a:r>
              <a:rPr lang="en-US" altLang="en-US" sz="3200" dirty="0"/>
              <a:t> </a:t>
            </a:r>
            <a:r>
              <a:rPr lang="en-US" altLang="en-US" sz="3200" dirty="0" err="1"/>
              <a:t>thức</a:t>
            </a:r>
            <a:r>
              <a:rPr lang="en-US" altLang="en-US" sz="3200" dirty="0"/>
              <a:t> </a:t>
            </a:r>
            <a:r>
              <a:rPr lang="en-US" altLang="en-US" sz="3200" dirty="0" err="1"/>
              <a:t>onProgressChanged</a:t>
            </a:r>
            <a:endParaRPr lang="en-US" altLang="en-US" sz="3200" dirty="0"/>
          </a:p>
        </p:txBody>
      </p:sp>
    </p:spTree>
    <p:extLst>
      <p:ext uri="{BB962C8B-B14F-4D97-AF65-F5344CB8AC3E}">
        <p14:creationId xmlns:p14="http://schemas.microsoft.com/office/powerpoint/2010/main" val="2173580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a:t>Material themes</a:t>
            </a:r>
          </a:p>
        </p:txBody>
      </p:sp>
      <p:sp>
        <p:nvSpPr>
          <p:cNvPr id="17411" name="Content Placeholder 2"/>
          <p:cNvSpPr>
            <a:spLocks noGrp="1"/>
          </p:cNvSpPr>
          <p:nvPr>
            <p:ph idx="1"/>
          </p:nvPr>
        </p:nvSpPr>
        <p:spPr>
          <a:xfrm>
            <a:off x="1097280" y="2275449"/>
            <a:ext cx="10058399" cy="2634176"/>
          </a:xfrm>
        </p:spPr>
        <p:txBody>
          <a:bodyPr>
            <a:noAutofit/>
          </a:bodyPr>
          <a:lstStyle/>
          <a:p>
            <a:r>
              <a:rPr lang="en-US" altLang="en-US" sz="2800" dirty="0" err="1"/>
              <a:t>Dự</a:t>
            </a:r>
            <a:r>
              <a:rPr lang="en-US" altLang="en-US" sz="2800" dirty="0"/>
              <a:t> </a:t>
            </a:r>
            <a:r>
              <a:rPr lang="en-US" altLang="en-US" sz="2800" dirty="0" err="1"/>
              <a:t>án</a:t>
            </a:r>
            <a:r>
              <a:rPr lang="en-US" altLang="en-US" sz="2800" dirty="0"/>
              <a:t> </a:t>
            </a:r>
            <a:r>
              <a:rPr lang="en-US" altLang="en-US" sz="2800" dirty="0" err="1"/>
              <a:t>bạn</a:t>
            </a:r>
            <a:r>
              <a:rPr lang="en-US" altLang="en-US" sz="2800" dirty="0"/>
              <a:t> </a:t>
            </a:r>
            <a:r>
              <a:rPr lang="en-US" altLang="en-US" sz="2800" dirty="0" err="1"/>
              <a:t>tạo</a:t>
            </a:r>
            <a:r>
              <a:rPr lang="en-US" altLang="en-US" sz="2800" dirty="0"/>
              <a:t> </a:t>
            </a:r>
            <a:r>
              <a:rPr lang="en-US" altLang="en-US" sz="2800" dirty="0" err="1"/>
              <a:t>ra</a:t>
            </a:r>
            <a:r>
              <a:rPr lang="en-US" altLang="en-US" sz="2800" dirty="0"/>
              <a:t> </a:t>
            </a:r>
            <a:r>
              <a:rPr lang="en-US" altLang="en-US" sz="2800" dirty="0" err="1"/>
              <a:t>cho</a:t>
            </a:r>
            <a:r>
              <a:rPr lang="en-US" altLang="en-US" sz="2800" dirty="0"/>
              <a:t> Android 5 </a:t>
            </a:r>
            <a:r>
              <a:rPr lang="en-US" altLang="en-US" sz="2800" dirty="0" err="1"/>
              <a:t>hoặc</a:t>
            </a:r>
            <a:r>
              <a:rPr lang="en-US" altLang="en-US" sz="2800" dirty="0"/>
              <a:t> </a:t>
            </a:r>
            <a:r>
              <a:rPr lang="en-US" altLang="en-US" sz="2800" dirty="0" err="1"/>
              <a:t>cao</a:t>
            </a:r>
            <a:r>
              <a:rPr lang="en-US" altLang="en-US" sz="2800" dirty="0"/>
              <a:t> </a:t>
            </a:r>
            <a:r>
              <a:rPr lang="en-US" altLang="en-US" sz="2800" dirty="0" err="1"/>
              <a:t>hơn</a:t>
            </a:r>
            <a:r>
              <a:rPr lang="en-US" altLang="en-US" sz="2800" dirty="0"/>
              <a:t> </a:t>
            </a:r>
            <a:r>
              <a:rPr lang="en-US" altLang="en-US" sz="2800" dirty="0" err="1"/>
              <a:t>sử</a:t>
            </a:r>
            <a:r>
              <a:rPr lang="en-US" altLang="en-US" sz="2800" dirty="0"/>
              <a:t> </a:t>
            </a:r>
            <a:r>
              <a:rPr lang="en-US" altLang="en-US" sz="2800" dirty="0" err="1"/>
              <a:t>dụng</a:t>
            </a:r>
            <a:r>
              <a:rPr lang="en-US" altLang="en-US" sz="2800" dirty="0"/>
              <a:t> </a:t>
            </a:r>
            <a:r>
              <a:rPr lang="en-US" altLang="en-US" sz="2800" dirty="0" err="1"/>
              <a:t>chủ</a:t>
            </a:r>
            <a:r>
              <a:rPr lang="en-US" altLang="en-US" sz="2800" dirty="0"/>
              <a:t> </a:t>
            </a:r>
            <a:r>
              <a:rPr lang="en-US" altLang="en-US" sz="2800" dirty="0" err="1"/>
              <a:t>đề</a:t>
            </a:r>
            <a:r>
              <a:rPr lang="en-US" altLang="en-US" sz="2800" dirty="0"/>
              <a:t> </a:t>
            </a:r>
            <a:r>
              <a:rPr lang="en-US" altLang="en-US" sz="2800" dirty="0" err="1"/>
              <a:t>bám</a:t>
            </a:r>
            <a:r>
              <a:rPr lang="en-US" altLang="en-US" sz="2800" dirty="0"/>
              <a:t> </a:t>
            </a:r>
            <a:r>
              <a:rPr lang="en-US" altLang="en-US" sz="2800" dirty="0" err="1"/>
              <a:t>chặt</a:t>
            </a:r>
            <a:r>
              <a:rPr lang="en-US" altLang="en-US" sz="2800" dirty="0"/>
              <a:t> </a:t>
            </a:r>
            <a:r>
              <a:rPr lang="en-US" altLang="en-US" sz="2800" dirty="0" err="1"/>
              <a:t>vào</a:t>
            </a:r>
            <a:r>
              <a:rPr lang="en-US" altLang="en-US" sz="2800" dirty="0"/>
              <a:t> </a:t>
            </a:r>
            <a:r>
              <a:rPr lang="en-US" altLang="en-US" sz="2800" dirty="0" err="1"/>
              <a:t>nguyên</a:t>
            </a:r>
            <a:r>
              <a:rPr lang="en-US" altLang="en-US" sz="2800" dirty="0"/>
              <a:t> </a:t>
            </a:r>
            <a:r>
              <a:rPr lang="en-US" altLang="en-US" sz="2800" dirty="0" err="1"/>
              <a:t>tắc</a:t>
            </a:r>
            <a:r>
              <a:rPr lang="en-US" altLang="en-US" sz="2800" dirty="0"/>
              <a:t> </a:t>
            </a:r>
            <a:r>
              <a:rPr lang="en-US" altLang="en-US" sz="2800" dirty="0" err="1"/>
              <a:t>thiết</a:t>
            </a:r>
            <a:r>
              <a:rPr lang="en-US" altLang="en-US" sz="2800" dirty="0"/>
              <a:t> </a:t>
            </a:r>
            <a:r>
              <a:rPr lang="en-US" altLang="en-US" sz="2800" dirty="0" err="1"/>
              <a:t>kế</a:t>
            </a:r>
            <a:r>
              <a:rPr lang="en-US" altLang="en-US" sz="2800" dirty="0"/>
              <a:t> </a:t>
            </a:r>
            <a:r>
              <a:rPr lang="en-US" altLang="en-US" sz="2800" dirty="0" err="1"/>
              <a:t>nguyên</a:t>
            </a:r>
            <a:r>
              <a:rPr lang="en-US" altLang="en-US" sz="2800" dirty="0"/>
              <a:t> </a:t>
            </a:r>
            <a:r>
              <a:rPr lang="en-US" altLang="en-US" sz="2800" dirty="0" err="1"/>
              <a:t>liệu</a:t>
            </a:r>
            <a:r>
              <a:rPr lang="en-US" altLang="en-US" sz="2800" dirty="0"/>
              <a:t> </a:t>
            </a:r>
            <a:r>
              <a:rPr lang="en-US" altLang="en-US" sz="2800" dirty="0" err="1"/>
              <a:t>của</a:t>
            </a:r>
            <a:r>
              <a:rPr lang="en-US" altLang="en-US" sz="2800" dirty="0"/>
              <a:t> Google. </a:t>
            </a:r>
          </a:p>
          <a:p>
            <a:r>
              <a:rPr lang="en-US" altLang="en-US" sz="2800" dirty="0"/>
              <a:t>Light : </a:t>
            </a:r>
            <a:r>
              <a:rPr lang="en-US" altLang="en-US" sz="2800" dirty="0" err="1"/>
              <a:t>có</a:t>
            </a:r>
            <a:r>
              <a:rPr lang="en-US" altLang="en-US" sz="2800" dirty="0"/>
              <a:t> </a:t>
            </a:r>
            <a:r>
              <a:rPr lang="en-US" altLang="en-US" sz="2800" dirty="0" err="1"/>
              <a:t>thanh</a:t>
            </a:r>
            <a:r>
              <a:rPr lang="en-US" altLang="en-US" sz="2800" dirty="0"/>
              <a:t> app bar </a:t>
            </a:r>
            <a:r>
              <a:rPr lang="en-US" altLang="en-US" sz="2800" dirty="0" err="1"/>
              <a:t>trắng</a:t>
            </a:r>
            <a:r>
              <a:rPr lang="en-US" altLang="en-US" sz="2800" dirty="0"/>
              <a:t>, </a:t>
            </a:r>
            <a:r>
              <a:rPr lang="en-US" altLang="en-US" sz="2800" dirty="0" err="1"/>
              <a:t>nền</a:t>
            </a:r>
            <a:r>
              <a:rPr lang="en-US" altLang="en-US" sz="2800" dirty="0"/>
              <a:t> </a:t>
            </a:r>
            <a:r>
              <a:rPr lang="en-US" altLang="en-US" sz="2800" dirty="0" err="1"/>
              <a:t>trắng</a:t>
            </a:r>
            <a:r>
              <a:rPr lang="en-US" altLang="en-US" sz="2800" dirty="0"/>
              <a:t> </a:t>
            </a:r>
            <a:r>
              <a:rPr lang="en-US" altLang="en-US" sz="2800" dirty="0" err="1"/>
              <a:t>và</a:t>
            </a:r>
            <a:r>
              <a:rPr lang="en-US" altLang="en-US" sz="2800" dirty="0"/>
              <a:t> </a:t>
            </a:r>
            <a:r>
              <a:rPr lang="en-US" altLang="en-US" sz="2800" dirty="0" err="1"/>
              <a:t>chữ</a:t>
            </a:r>
            <a:r>
              <a:rPr lang="en-US" altLang="en-US" sz="2800" dirty="0"/>
              <a:t> </a:t>
            </a:r>
            <a:r>
              <a:rPr lang="en-US" altLang="en-US" sz="2800" dirty="0" err="1"/>
              <a:t>đen</a:t>
            </a:r>
            <a:r>
              <a:rPr lang="en-US" altLang="en-US" sz="2800" dirty="0"/>
              <a:t> </a:t>
            </a:r>
            <a:r>
              <a:rPr lang="en-US" altLang="en-US" sz="2800" dirty="0" err="1"/>
              <a:t>hoặc</a:t>
            </a:r>
            <a:r>
              <a:rPr lang="en-US" altLang="en-US" sz="2800" dirty="0"/>
              <a:t> </a:t>
            </a:r>
            <a:r>
              <a:rPr lang="en-US" altLang="en-US" sz="2800" dirty="0" err="1"/>
              <a:t>xám</a:t>
            </a:r>
            <a:r>
              <a:rPr lang="en-US" altLang="en-US" sz="2800" dirty="0"/>
              <a:t> </a:t>
            </a:r>
            <a:r>
              <a:rPr lang="en-US" altLang="en-US" sz="2800" dirty="0" err="1"/>
              <a:t>tối</a:t>
            </a:r>
            <a:endParaRPr lang="en-US" altLang="en-US" sz="2800" dirty="0"/>
          </a:p>
          <a:p>
            <a:r>
              <a:rPr lang="en-US" altLang="en-US" sz="2800" dirty="0"/>
              <a:t>Dark: </a:t>
            </a:r>
            <a:r>
              <a:rPr lang="en-US" altLang="en-US" sz="2800" dirty="0" err="1"/>
              <a:t>appbar</a:t>
            </a:r>
            <a:r>
              <a:rPr lang="en-US" altLang="en-US" sz="2800" dirty="0"/>
              <a:t> </a:t>
            </a:r>
            <a:r>
              <a:rPr lang="en-US" altLang="en-US" sz="2800" dirty="0" err="1"/>
              <a:t>đen</a:t>
            </a:r>
            <a:r>
              <a:rPr lang="en-US" altLang="en-US" sz="2800" dirty="0"/>
              <a:t>, </a:t>
            </a:r>
            <a:r>
              <a:rPr lang="en-US" altLang="en-US" sz="2800" dirty="0" err="1"/>
              <a:t>nền</a:t>
            </a:r>
            <a:r>
              <a:rPr lang="en-US" altLang="en-US" sz="2800" dirty="0"/>
              <a:t> </a:t>
            </a:r>
            <a:r>
              <a:rPr lang="en-US" altLang="en-US" sz="2800" dirty="0" err="1"/>
              <a:t>xám</a:t>
            </a:r>
            <a:r>
              <a:rPr lang="en-US" altLang="en-US" sz="2800" dirty="0"/>
              <a:t> </a:t>
            </a:r>
            <a:r>
              <a:rPr lang="en-US" altLang="en-US" sz="2800" dirty="0" err="1"/>
              <a:t>tối</a:t>
            </a:r>
            <a:r>
              <a:rPr lang="en-US" altLang="en-US" sz="2800" dirty="0"/>
              <a:t> </a:t>
            </a:r>
            <a:r>
              <a:rPr lang="en-US" altLang="en-US" sz="2800" dirty="0" err="1"/>
              <a:t>và</a:t>
            </a:r>
            <a:r>
              <a:rPr lang="en-US" altLang="en-US" sz="2800" dirty="0"/>
              <a:t> </a:t>
            </a:r>
            <a:r>
              <a:rPr lang="en-US" altLang="en-US" sz="2800" dirty="0" err="1"/>
              <a:t>chữ</a:t>
            </a:r>
            <a:r>
              <a:rPr lang="en-US" altLang="en-US" sz="2800" dirty="0"/>
              <a:t> </a:t>
            </a:r>
            <a:r>
              <a:rPr lang="en-US" altLang="en-US" sz="2800" dirty="0" err="1"/>
              <a:t>trắng</a:t>
            </a:r>
            <a:r>
              <a:rPr lang="en-US" altLang="en-US" sz="2800" dirty="0"/>
              <a:t> </a:t>
            </a:r>
            <a:r>
              <a:rPr lang="en-US" altLang="en-US" sz="2800" dirty="0" err="1"/>
              <a:t>hoặc</a:t>
            </a:r>
            <a:r>
              <a:rPr lang="en-US" altLang="en-US" sz="2800" dirty="0"/>
              <a:t> </a:t>
            </a:r>
            <a:r>
              <a:rPr lang="en-US" altLang="en-US" sz="2800" dirty="0" err="1"/>
              <a:t>xám</a:t>
            </a:r>
            <a:r>
              <a:rPr lang="en-US" altLang="en-US" sz="2800" dirty="0"/>
              <a:t> </a:t>
            </a:r>
            <a:r>
              <a:rPr lang="en-US" altLang="en-US" sz="2800" dirty="0" err="1"/>
              <a:t>nhạt</a:t>
            </a:r>
            <a:endParaRPr lang="en-US" altLang="en-US" sz="2800" dirty="0"/>
          </a:p>
          <a:p>
            <a:r>
              <a:rPr lang="en-US" altLang="en-US" sz="2800" dirty="0" err="1"/>
              <a:t>Với</a:t>
            </a:r>
            <a:r>
              <a:rPr lang="en-US" altLang="en-US" sz="2800" dirty="0"/>
              <a:t> </a:t>
            </a:r>
            <a:r>
              <a:rPr lang="en-US" altLang="en-US" sz="2800" dirty="0" err="1"/>
              <a:t>mỗi</a:t>
            </a:r>
            <a:r>
              <a:rPr lang="en-US" altLang="en-US" sz="2800" dirty="0"/>
              <a:t> </a:t>
            </a:r>
            <a:r>
              <a:rPr lang="en-US" altLang="en-US" sz="2800" dirty="0" err="1"/>
              <a:t>chủ</a:t>
            </a:r>
            <a:r>
              <a:rPr lang="en-US" altLang="en-US" sz="2800" dirty="0"/>
              <a:t> </a:t>
            </a:r>
            <a:r>
              <a:rPr lang="en-US" altLang="en-US" sz="2800" dirty="0" err="1"/>
              <a:t>đề</a:t>
            </a:r>
            <a:r>
              <a:rPr lang="en-US" altLang="en-US" sz="2800" dirty="0"/>
              <a:t> </a:t>
            </a:r>
            <a:r>
              <a:rPr lang="en-US" altLang="en-US" sz="2800" dirty="0" err="1"/>
              <a:t>sẽ</a:t>
            </a:r>
            <a:r>
              <a:rPr lang="en-US" altLang="en-US" sz="2800" dirty="0"/>
              <a:t> </a:t>
            </a:r>
            <a:r>
              <a:rPr lang="en-US" altLang="en-US" sz="2800" dirty="0" err="1"/>
              <a:t>có</a:t>
            </a:r>
            <a:r>
              <a:rPr lang="en-US" altLang="en-US" sz="2800" dirty="0"/>
              <a:t> </a:t>
            </a:r>
            <a:r>
              <a:rPr lang="en-US" altLang="en-US" sz="2800" dirty="0" err="1"/>
              <a:t>một</a:t>
            </a:r>
            <a:r>
              <a:rPr lang="en-US" altLang="en-US" sz="2800" dirty="0"/>
              <a:t> </a:t>
            </a:r>
            <a:r>
              <a:rPr lang="en-US" altLang="en-US" sz="2800" dirty="0" err="1"/>
              <a:t>phiên</a:t>
            </a:r>
            <a:r>
              <a:rPr lang="en-US" altLang="en-US" sz="2800" dirty="0"/>
              <a:t> </a:t>
            </a:r>
            <a:r>
              <a:rPr lang="en-US" altLang="en-US" sz="2800" dirty="0" err="1"/>
              <a:t>bản</a:t>
            </a:r>
            <a:r>
              <a:rPr lang="en-US" altLang="en-US" sz="2800" dirty="0"/>
              <a:t> </a:t>
            </a:r>
            <a:r>
              <a:rPr lang="en-US" altLang="en-US" sz="2800" dirty="0" err="1"/>
              <a:t>Theme.Material</a:t>
            </a:r>
            <a:r>
              <a:rPr lang="en-US" altLang="en-US" sz="2800" dirty="0"/>
              <a:t> </a:t>
            </a:r>
            <a:r>
              <a:rPr lang="en-US" altLang="en-US" sz="2800" dirty="0" err="1"/>
              <a:t>và</a:t>
            </a:r>
            <a:r>
              <a:rPr lang="en-US" altLang="en-US" sz="2800" dirty="0"/>
              <a:t> </a:t>
            </a:r>
            <a:r>
              <a:rPr lang="en-US" altLang="en-US" sz="2800" dirty="0" err="1"/>
              <a:t>một</a:t>
            </a:r>
            <a:r>
              <a:rPr lang="en-US" altLang="en-US" sz="2800" dirty="0"/>
              <a:t> </a:t>
            </a:r>
            <a:r>
              <a:rPr lang="en-US" altLang="en-US" sz="2800" dirty="0" err="1"/>
              <a:t>phiên</a:t>
            </a:r>
            <a:r>
              <a:rPr lang="en-US" altLang="en-US" sz="2800" dirty="0"/>
              <a:t> </a:t>
            </a:r>
            <a:r>
              <a:rPr lang="en-US" altLang="en-US" sz="2800" dirty="0" err="1"/>
              <a:t>bản</a:t>
            </a:r>
            <a:r>
              <a:rPr lang="en-US" altLang="en-US" sz="2800" dirty="0"/>
              <a:t> </a:t>
            </a:r>
            <a:r>
              <a:rPr lang="en-US" altLang="en-US" sz="2800" dirty="0" err="1"/>
              <a:t>Theme.AppCombat</a:t>
            </a:r>
            <a:endParaRPr lang="en-US" altLang="en-US" sz="2800" dirty="0"/>
          </a:p>
        </p:txBody>
      </p:sp>
    </p:spTree>
    <p:extLst>
      <p:ext uri="{BB962C8B-B14F-4D97-AF65-F5344CB8AC3E}">
        <p14:creationId xmlns:p14="http://schemas.microsoft.com/office/powerpoint/2010/main" val="3075814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1209822" y="2000448"/>
            <a:ext cx="10044332" cy="1474274"/>
          </a:xfrm>
        </p:spPr>
        <p:txBody>
          <a:bodyPr>
            <a:noAutofit/>
          </a:bodyPr>
          <a:lstStyle/>
          <a:p>
            <a:r>
              <a:rPr lang="en-US" altLang="en-US" sz="3200" dirty="0"/>
              <a:t>Ở </a:t>
            </a:r>
            <a:r>
              <a:rPr lang="en-US" altLang="en-US" sz="3200" dirty="0" err="1"/>
              <a:t>chương</a:t>
            </a:r>
            <a:r>
              <a:rPr lang="en-US" altLang="en-US" sz="3200" dirty="0"/>
              <a:t> </a:t>
            </a:r>
            <a:r>
              <a:rPr lang="en-US" altLang="en-US" sz="3200" dirty="0" err="1"/>
              <a:t>này</a:t>
            </a:r>
            <a:r>
              <a:rPr lang="en-US" altLang="en-US" sz="3200" dirty="0"/>
              <a:t> ta </a:t>
            </a:r>
            <a:r>
              <a:rPr lang="en-US" altLang="en-US" sz="3200" dirty="0" err="1"/>
              <a:t>sẽ</a:t>
            </a:r>
            <a:r>
              <a:rPr lang="en-US" altLang="en-US" sz="3200" dirty="0"/>
              <a:t> </a:t>
            </a:r>
            <a:r>
              <a:rPr lang="en-US" altLang="en-US" sz="3200" dirty="0" err="1"/>
              <a:t>dùng</a:t>
            </a:r>
            <a:r>
              <a:rPr lang="en-US" altLang="en-US" sz="3200" dirty="0"/>
              <a:t> </a:t>
            </a:r>
            <a:r>
              <a:rPr lang="en-US" altLang="en-US" sz="3200" dirty="0" err="1"/>
              <a:t>Theme.AppCompat.Light.DarkActionBar</a:t>
            </a:r>
            <a:endParaRPr lang="en-US" altLang="en-US" sz="3200" dirty="0"/>
          </a:p>
          <a:p>
            <a:r>
              <a:rPr lang="en-US" altLang="en-US" sz="3200" dirty="0" err="1"/>
              <a:t>Ứng</a:t>
            </a:r>
            <a:r>
              <a:rPr lang="en-US" altLang="en-US" sz="3200" dirty="0"/>
              <a:t> </a:t>
            </a:r>
            <a:r>
              <a:rPr lang="en-US" altLang="en-US" sz="3200" dirty="0" err="1"/>
              <a:t>dụng</a:t>
            </a:r>
            <a:r>
              <a:rPr lang="en-US" altLang="en-US" sz="3200" dirty="0"/>
              <a:t> </a:t>
            </a:r>
            <a:r>
              <a:rPr lang="en-US" altLang="en-US" sz="3200" dirty="0" err="1"/>
              <a:t>sử</a:t>
            </a:r>
            <a:r>
              <a:rPr lang="en-US" altLang="en-US" sz="3200" dirty="0"/>
              <a:t> </a:t>
            </a:r>
            <a:r>
              <a:rPr lang="en-US" altLang="en-US" sz="3200" dirty="0" err="1"/>
              <a:t>dụng</a:t>
            </a:r>
            <a:r>
              <a:rPr lang="en-US" altLang="en-US" sz="3200" dirty="0"/>
              <a:t> </a:t>
            </a:r>
            <a:r>
              <a:rPr lang="en-US" altLang="en-US" sz="3200" dirty="0" err="1"/>
              <a:t>AppCompat</a:t>
            </a:r>
            <a:r>
              <a:rPr lang="en-US" altLang="en-US" sz="3200" dirty="0"/>
              <a:t> libraries </a:t>
            </a:r>
            <a:r>
              <a:rPr lang="en-US" altLang="en-US" sz="3200" dirty="0" err="1"/>
              <a:t>phải</a:t>
            </a:r>
            <a:r>
              <a:rPr lang="en-US" altLang="en-US" sz="3200" dirty="0"/>
              <a:t> </a:t>
            </a:r>
            <a:r>
              <a:rPr lang="en-US" altLang="en-US" sz="3200" dirty="0" err="1"/>
              <a:t>dùng</a:t>
            </a:r>
            <a:r>
              <a:rPr lang="en-US" altLang="en-US" sz="3200" dirty="0"/>
              <a:t> </a:t>
            </a:r>
            <a:r>
              <a:rPr lang="en-US" altLang="en-US" sz="3200" dirty="0" err="1"/>
              <a:t>một</a:t>
            </a:r>
            <a:r>
              <a:rPr lang="en-US" altLang="en-US" sz="3200" dirty="0"/>
              <a:t> </a:t>
            </a:r>
            <a:r>
              <a:rPr lang="en-US" altLang="en-US" sz="3200" dirty="0" err="1"/>
              <a:t>trong</a:t>
            </a:r>
            <a:r>
              <a:rPr lang="en-US" altLang="en-US" sz="3200" dirty="0"/>
              <a:t> </a:t>
            </a:r>
            <a:r>
              <a:rPr lang="en-US" altLang="en-US" sz="3200" dirty="0" err="1"/>
              <a:t>AppCompat</a:t>
            </a:r>
            <a:r>
              <a:rPr lang="en-US" altLang="en-US" sz="3200" dirty="0"/>
              <a:t> themes; </a:t>
            </a:r>
            <a:r>
              <a:rPr lang="en-US" altLang="en-US" sz="3200" dirty="0" err="1"/>
              <a:t>không</a:t>
            </a:r>
            <a:r>
              <a:rPr lang="en-US" altLang="en-US" sz="3200" dirty="0"/>
              <a:t> </a:t>
            </a:r>
            <a:r>
              <a:rPr lang="en-US" altLang="en-US" sz="3200" dirty="0" err="1"/>
              <a:t>thì</a:t>
            </a:r>
            <a:r>
              <a:rPr lang="en-US" altLang="en-US" sz="3200" dirty="0"/>
              <a:t> </a:t>
            </a:r>
            <a:r>
              <a:rPr lang="en-US" altLang="en-US" sz="3200" dirty="0" err="1"/>
              <a:t>một</a:t>
            </a:r>
            <a:r>
              <a:rPr lang="en-US" altLang="en-US" sz="3200" dirty="0"/>
              <a:t> </a:t>
            </a:r>
            <a:r>
              <a:rPr lang="en-US" altLang="en-US" sz="3200" dirty="0" err="1"/>
              <a:t>vài</a:t>
            </a:r>
            <a:r>
              <a:rPr lang="en-US" altLang="en-US" sz="3200" dirty="0"/>
              <a:t> views </a:t>
            </a:r>
            <a:r>
              <a:rPr lang="en-US" altLang="en-US" sz="3200" dirty="0" err="1"/>
              <a:t>sẽ</a:t>
            </a:r>
            <a:r>
              <a:rPr lang="en-US" altLang="en-US" sz="3200" dirty="0"/>
              <a:t> </a:t>
            </a:r>
            <a:r>
              <a:rPr lang="en-US" altLang="en-US" sz="3200" dirty="0" err="1"/>
              <a:t>không</a:t>
            </a:r>
            <a:r>
              <a:rPr lang="en-US" altLang="en-US" sz="3200" dirty="0"/>
              <a:t> render </a:t>
            </a:r>
            <a:r>
              <a:rPr lang="en-US" altLang="en-US" sz="3200" dirty="0" err="1"/>
              <a:t>đúng</a:t>
            </a:r>
            <a:r>
              <a:rPr lang="en-US" altLang="en-US" sz="3200" dirty="0"/>
              <a:t>.</a:t>
            </a:r>
          </a:p>
          <a:p>
            <a:r>
              <a:rPr lang="en-US" altLang="en-US" sz="3200" dirty="0"/>
              <a:t>Performance Tip: </a:t>
            </a:r>
            <a:r>
              <a:rPr lang="en-US" altLang="en-US" sz="3200" dirty="0" err="1"/>
              <a:t>Phần</a:t>
            </a:r>
            <a:r>
              <a:rPr lang="en-US" altLang="en-US" sz="3200" dirty="0"/>
              <a:t> </a:t>
            </a:r>
            <a:r>
              <a:rPr lang="en-US" altLang="en-US" sz="3200" dirty="0" err="1"/>
              <a:t>lớn</a:t>
            </a:r>
            <a:r>
              <a:rPr lang="en-US" altLang="en-US" sz="3200" dirty="0"/>
              <a:t> Android phone </a:t>
            </a:r>
            <a:r>
              <a:rPr lang="en-US" altLang="en-US" sz="3200" dirty="0" err="1"/>
              <a:t>sử</a:t>
            </a:r>
            <a:r>
              <a:rPr lang="en-US" altLang="en-US" sz="3200" dirty="0"/>
              <a:t> </a:t>
            </a:r>
            <a:r>
              <a:rPr lang="en-US" altLang="en-US" sz="3200" dirty="0" err="1"/>
              <a:t>dụng</a:t>
            </a:r>
            <a:r>
              <a:rPr lang="en-US" altLang="en-US" sz="3200" dirty="0"/>
              <a:t> </a:t>
            </a:r>
            <a:r>
              <a:rPr lang="en-US" altLang="en-US" sz="3200" dirty="0" err="1"/>
              <a:t>màn</a:t>
            </a:r>
            <a:r>
              <a:rPr lang="en-US" altLang="en-US" sz="3200" dirty="0"/>
              <a:t> </a:t>
            </a:r>
            <a:r>
              <a:rPr lang="en-US" altLang="en-US" sz="3200" dirty="0" err="1"/>
              <a:t>hình</a:t>
            </a:r>
            <a:r>
              <a:rPr lang="en-US" altLang="en-US" sz="3200" dirty="0"/>
              <a:t> </a:t>
            </a:r>
            <a:r>
              <a:rPr lang="en-US" altLang="en-US" sz="3200" dirty="0" err="1"/>
              <a:t>điểm</a:t>
            </a:r>
            <a:r>
              <a:rPr lang="en-US" altLang="en-US" sz="3200" dirty="0"/>
              <a:t> </a:t>
            </a:r>
            <a:r>
              <a:rPr lang="en-US" altLang="en-US" sz="3200" dirty="0" err="1"/>
              <a:t>ảnh</a:t>
            </a:r>
            <a:r>
              <a:rPr lang="en-US" altLang="en-US" sz="3200" dirty="0"/>
              <a:t> </a:t>
            </a:r>
            <a:r>
              <a:rPr lang="en-US" altLang="en-US" sz="3200" dirty="0" err="1"/>
              <a:t>đen</a:t>
            </a:r>
            <a:r>
              <a:rPr lang="en-US" altLang="en-US" sz="3200" dirty="0"/>
              <a:t> </a:t>
            </a:r>
            <a:r>
              <a:rPr lang="en-US" altLang="en-US" sz="3200" dirty="0" err="1"/>
              <a:t>không</a:t>
            </a:r>
            <a:r>
              <a:rPr lang="en-US" altLang="en-US" sz="3200" dirty="0"/>
              <a:t> </a:t>
            </a:r>
            <a:r>
              <a:rPr lang="en-US" altLang="en-US" sz="3200" dirty="0" err="1"/>
              <a:t>tốn</a:t>
            </a:r>
            <a:r>
              <a:rPr lang="en-US" altLang="en-US" sz="3200" dirty="0"/>
              <a:t> </a:t>
            </a:r>
            <a:r>
              <a:rPr lang="en-US" altLang="en-US" sz="3200" dirty="0" err="1"/>
              <a:t>năng</a:t>
            </a:r>
            <a:r>
              <a:rPr lang="en-US" altLang="en-US" sz="3200" dirty="0"/>
              <a:t> </a:t>
            </a:r>
            <a:r>
              <a:rPr lang="en-US" altLang="en-US" sz="3200" dirty="0" err="1"/>
              <a:t>lương</a:t>
            </a:r>
            <a:r>
              <a:rPr lang="en-US" altLang="en-US" sz="3200" dirty="0"/>
              <a:t>. App </a:t>
            </a:r>
            <a:r>
              <a:rPr lang="en-US" altLang="en-US" sz="3200" dirty="0" err="1"/>
              <a:t>sử</a:t>
            </a:r>
            <a:r>
              <a:rPr lang="en-US" altLang="en-US" sz="3200" dirty="0"/>
              <a:t> </a:t>
            </a:r>
            <a:r>
              <a:rPr lang="en-US" altLang="en-US" sz="3200" dirty="0" err="1"/>
              <a:t>dụng</a:t>
            </a:r>
            <a:r>
              <a:rPr lang="en-US" altLang="en-US" sz="3200" dirty="0"/>
              <a:t> black theme </a:t>
            </a:r>
            <a:r>
              <a:rPr lang="en-US" altLang="en-US" sz="3200" dirty="0" err="1"/>
              <a:t>giảm</a:t>
            </a:r>
            <a:r>
              <a:rPr lang="en-US" altLang="en-US" sz="3200" dirty="0"/>
              <a:t> </a:t>
            </a:r>
            <a:r>
              <a:rPr lang="en-US" altLang="en-US" sz="3200" dirty="0" err="1"/>
              <a:t>xấp</a:t>
            </a:r>
            <a:r>
              <a:rPr lang="en-US" altLang="en-US" sz="3200" dirty="0"/>
              <a:t> </a:t>
            </a:r>
            <a:r>
              <a:rPr lang="en-US" altLang="en-US" sz="3200" dirty="0" err="1"/>
              <a:t>xỉ</a:t>
            </a:r>
            <a:r>
              <a:rPr lang="en-US" altLang="en-US" sz="3200" dirty="0"/>
              <a:t> 40% </a:t>
            </a:r>
            <a:r>
              <a:rPr lang="en-US" altLang="en-US" sz="3200" dirty="0" err="1"/>
              <a:t>năng</a:t>
            </a:r>
            <a:r>
              <a:rPr lang="en-US" altLang="en-US" sz="3200" dirty="0"/>
              <a:t> </a:t>
            </a:r>
            <a:r>
              <a:rPr lang="en-US" altLang="en-US" sz="3200" dirty="0" err="1"/>
              <a:t>lượng</a:t>
            </a:r>
            <a:r>
              <a:rPr lang="en-US" altLang="en-US" sz="3200" dirty="0"/>
              <a:t>.</a:t>
            </a:r>
          </a:p>
          <a:p>
            <a:endParaRPr lang="en-US" altLang="en-US" sz="3200" dirty="0"/>
          </a:p>
        </p:txBody>
      </p:sp>
    </p:spTree>
    <p:extLst>
      <p:ext uri="{BB962C8B-B14F-4D97-AF65-F5344CB8AC3E}">
        <p14:creationId xmlns:p14="http://schemas.microsoft.com/office/powerpoint/2010/main" val="1313787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a:t> </a:t>
            </a:r>
            <a:r>
              <a:rPr lang="en-US" altLang="en-US" dirty="0" err="1"/>
              <a:t>Vật</a:t>
            </a:r>
            <a:r>
              <a:rPr lang="en-US" altLang="en-US" dirty="0"/>
              <a:t> </a:t>
            </a:r>
            <a:r>
              <a:rPr lang="en-US" altLang="en-US" dirty="0" err="1"/>
              <a:t>liệu</a:t>
            </a:r>
            <a:r>
              <a:rPr lang="en-US" altLang="en-US" dirty="0"/>
              <a:t> </a:t>
            </a:r>
            <a:r>
              <a:rPr lang="en-US" altLang="en-US" dirty="0" err="1"/>
              <a:t>thiết</a:t>
            </a:r>
            <a:r>
              <a:rPr lang="en-US" altLang="en-US" dirty="0"/>
              <a:t> </a:t>
            </a:r>
            <a:r>
              <a:rPr lang="en-US" altLang="en-US" dirty="0" err="1"/>
              <a:t>kế</a:t>
            </a:r>
            <a:r>
              <a:rPr lang="en-US" altLang="en-US" dirty="0"/>
              <a:t>: </a:t>
            </a:r>
            <a:r>
              <a:rPr lang="en-US" altLang="en-US" dirty="0" err="1"/>
              <a:t>Sự</a:t>
            </a:r>
            <a:r>
              <a:rPr lang="en-US" altLang="en-US" dirty="0"/>
              <a:t> </a:t>
            </a:r>
            <a:r>
              <a:rPr lang="en-US" altLang="en-US" dirty="0" err="1"/>
              <a:t>nâng</a:t>
            </a:r>
            <a:r>
              <a:rPr lang="en-US" altLang="en-US" dirty="0"/>
              <a:t> </a:t>
            </a:r>
            <a:r>
              <a:rPr lang="en-US" altLang="en-US" dirty="0" err="1"/>
              <a:t>lên</a:t>
            </a:r>
            <a:r>
              <a:rPr lang="en-US" altLang="en-US" dirty="0"/>
              <a:t> </a:t>
            </a:r>
            <a:r>
              <a:rPr lang="en-US" altLang="en-US" dirty="0" err="1"/>
              <a:t>và</a:t>
            </a:r>
            <a:r>
              <a:rPr lang="en-US" altLang="en-US" dirty="0"/>
              <a:t> </a:t>
            </a:r>
            <a:r>
              <a:rPr lang="en-US" altLang="en-US" dirty="0" err="1"/>
              <a:t>bóng</a:t>
            </a:r>
            <a:endParaRPr lang="en-US" altLang="en-US" dirty="0"/>
          </a:p>
        </p:txBody>
      </p:sp>
      <p:sp>
        <p:nvSpPr>
          <p:cNvPr id="19459" name="Content Placeholder 2"/>
          <p:cNvSpPr>
            <a:spLocks noGrp="1"/>
          </p:cNvSpPr>
          <p:nvPr>
            <p:ph idx="1"/>
          </p:nvPr>
        </p:nvSpPr>
        <p:spPr>
          <a:xfrm>
            <a:off x="1097280" y="2366239"/>
            <a:ext cx="10058400" cy="1854069"/>
          </a:xfrm>
        </p:spPr>
        <p:txBody>
          <a:bodyPr>
            <a:noAutofit/>
          </a:bodyPr>
          <a:lstStyle/>
          <a:p>
            <a:r>
              <a:rPr lang="en-US" altLang="en-US" sz="3200" dirty="0" err="1"/>
              <a:t>Nguyên</a:t>
            </a:r>
            <a:r>
              <a:rPr lang="en-US" altLang="en-US" sz="3200" dirty="0"/>
              <a:t> </a:t>
            </a:r>
            <a:r>
              <a:rPr lang="en-US" altLang="en-US" sz="3200" dirty="0" err="1"/>
              <a:t>tắc</a:t>
            </a:r>
            <a:r>
              <a:rPr lang="en-US" altLang="en-US" sz="3200" dirty="0"/>
              <a:t> </a:t>
            </a:r>
            <a:r>
              <a:rPr lang="en-US" altLang="en-US" sz="3200" dirty="0" err="1"/>
              <a:t>về</a:t>
            </a:r>
            <a:r>
              <a:rPr lang="en-US" altLang="en-US" sz="3200" dirty="0"/>
              <a:t> </a:t>
            </a:r>
            <a:r>
              <a:rPr lang="en-US" altLang="en-US" sz="3200" dirty="0" err="1"/>
              <a:t>chất</a:t>
            </a:r>
            <a:r>
              <a:rPr lang="en-US" altLang="en-US" sz="3200" dirty="0"/>
              <a:t> </a:t>
            </a:r>
            <a:r>
              <a:rPr lang="en-US" altLang="en-US" sz="3200" dirty="0" err="1"/>
              <a:t>liệu</a:t>
            </a:r>
            <a:r>
              <a:rPr lang="en-US" altLang="en-US" sz="3200" dirty="0"/>
              <a:t> </a:t>
            </a:r>
            <a:r>
              <a:rPr lang="en-US" altLang="en-US" sz="3200" dirty="0" err="1"/>
              <a:t>thiết</a:t>
            </a:r>
            <a:r>
              <a:rPr lang="en-US" altLang="en-US" sz="3200" dirty="0"/>
              <a:t> </a:t>
            </a:r>
            <a:r>
              <a:rPr lang="en-US" altLang="en-US" sz="3200" dirty="0" err="1"/>
              <a:t>kế</a:t>
            </a:r>
            <a:r>
              <a:rPr lang="en-US" altLang="en-US" sz="3200" dirty="0"/>
              <a:t> </a:t>
            </a:r>
            <a:r>
              <a:rPr lang="en-US" altLang="en-US" sz="3200" dirty="0" err="1"/>
              <a:t>của</a:t>
            </a:r>
            <a:r>
              <a:rPr lang="en-US" altLang="en-US" sz="3200" dirty="0"/>
              <a:t> Google </a:t>
            </a:r>
            <a:r>
              <a:rPr lang="en-US" altLang="en-US" sz="3200" dirty="0" err="1"/>
              <a:t>đề</a:t>
            </a:r>
            <a:r>
              <a:rPr lang="en-US" altLang="en-US" sz="3200" dirty="0"/>
              <a:t> </a:t>
            </a:r>
            <a:r>
              <a:rPr lang="en-US" altLang="en-US" sz="3200" dirty="0" err="1"/>
              <a:t>nghị</a:t>
            </a:r>
            <a:r>
              <a:rPr lang="en-US" altLang="en-US" sz="3200" dirty="0"/>
              <a:t> objects ở </a:t>
            </a:r>
            <a:r>
              <a:rPr lang="en-US" altLang="en-US" sz="3200" dirty="0" err="1"/>
              <a:t>giao</a:t>
            </a:r>
            <a:r>
              <a:rPr lang="en-US" altLang="en-US" sz="3200" dirty="0"/>
              <a:t> </a:t>
            </a:r>
            <a:r>
              <a:rPr lang="en-US" altLang="en-US" sz="3200" dirty="0" err="1"/>
              <a:t>diện</a:t>
            </a:r>
            <a:r>
              <a:rPr lang="en-US" altLang="en-US" sz="3200" dirty="0"/>
              <a:t> </a:t>
            </a:r>
            <a:r>
              <a:rPr lang="en-US" altLang="en-US" sz="3200" dirty="0" err="1"/>
              <a:t>người</a:t>
            </a:r>
            <a:r>
              <a:rPr lang="en-US" altLang="en-US" sz="3200" dirty="0"/>
              <a:t> </a:t>
            </a:r>
            <a:r>
              <a:rPr lang="en-US" altLang="en-US" sz="3200" dirty="0" err="1"/>
              <a:t>dùng</a:t>
            </a:r>
            <a:r>
              <a:rPr lang="en-US" altLang="en-US" sz="3200" dirty="0"/>
              <a:t> </a:t>
            </a:r>
            <a:r>
              <a:rPr lang="en-US" altLang="en-US" sz="3200" dirty="0" err="1"/>
              <a:t>tạo</a:t>
            </a:r>
            <a:r>
              <a:rPr lang="en-US" altLang="en-US" sz="3200" dirty="0"/>
              <a:t> </a:t>
            </a:r>
            <a:r>
              <a:rPr lang="en-US" altLang="en-US" sz="3200" dirty="0" err="1"/>
              <a:t>ra</a:t>
            </a:r>
            <a:r>
              <a:rPr lang="en-US" altLang="en-US" sz="3200" dirty="0"/>
              <a:t> </a:t>
            </a:r>
            <a:r>
              <a:rPr lang="en-US" altLang="en-US" sz="3200" dirty="0" err="1"/>
              <a:t>cái</a:t>
            </a:r>
            <a:r>
              <a:rPr lang="en-US" altLang="en-US" sz="3200" dirty="0"/>
              <a:t> </a:t>
            </a:r>
            <a:r>
              <a:rPr lang="en-US" altLang="en-US" sz="3200" dirty="0" err="1"/>
              <a:t>bóng</a:t>
            </a:r>
            <a:r>
              <a:rPr lang="en-US" altLang="en-US" sz="3200" dirty="0"/>
              <a:t> </a:t>
            </a:r>
            <a:r>
              <a:rPr lang="en-US" altLang="en-US" sz="3200" dirty="0" err="1"/>
              <a:t>giống</a:t>
            </a:r>
            <a:r>
              <a:rPr lang="en-US" altLang="en-US" sz="3200" dirty="0"/>
              <a:t> </a:t>
            </a:r>
            <a:r>
              <a:rPr lang="en-US" altLang="en-US" sz="3200" dirty="0" err="1"/>
              <a:t>như</a:t>
            </a:r>
            <a:r>
              <a:rPr lang="en-US" altLang="en-US" sz="3200" dirty="0"/>
              <a:t> </a:t>
            </a:r>
            <a:r>
              <a:rPr lang="en-US" altLang="en-US" sz="3200" dirty="0" err="1"/>
              <a:t>ngoài</a:t>
            </a:r>
            <a:r>
              <a:rPr lang="en-US" altLang="en-US" sz="3200" dirty="0"/>
              <a:t> </a:t>
            </a:r>
            <a:r>
              <a:rPr lang="en-US" altLang="en-US" sz="3200" dirty="0" err="1"/>
              <a:t>đời</a:t>
            </a:r>
            <a:r>
              <a:rPr lang="en-US" altLang="en-US" sz="3200" dirty="0"/>
              <a:t>. </a:t>
            </a:r>
            <a:r>
              <a:rPr lang="en-US" altLang="en-US" sz="3200" dirty="0" err="1"/>
              <a:t>Giá</a:t>
            </a:r>
            <a:r>
              <a:rPr lang="en-US" altLang="en-US" sz="3200" dirty="0"/>
              <a:t> </a:t>
            </a:r>
            <a:r>
              <a:rPr lang="en-US" altLang="en-US" sz="3200" dirty="0" err="1"/>
              <a:t>trị</a:t>
            </a:r>
            <a:r>
              <a:rPr lang="en-US" altLang="en-US" sz="3200" dirty="0"/>
              <a:t> elevation </a:t>
            </a:r>
            <a:r>
              <a:rPr lang="en-US" altLang="en-US" sz="3200" dirty="0" err="1"/>
              <a:t>càng</a:t>
            </a:r>
            <a:r>
              <a:rPr lang="en-US" altLang="en-US" sz="3200" dirty="0"/>
              <a:t> </a:t>
            </a:r>
            <a:r>
              <a:rPr lang="en-US" altLang="en-US" sz="3200" dirty="0" err="1"/>
              <a:t>lớn</a:t>
            </a:r>
            <a:r>
              <a:rPr lang="en-US" altLang="en-US" sz="3200" dirty="0"/>
              <a:t> =&gt; </a:t>
            </a:r>
            <a:r>
              <a:rPr lang="en-US" altLang="en-US" sz="3200" dirty="0" err="1"/>
              <a:t>nhiều</a:t>
            </a:r>
            <a:r>
              <a:rPr lang="en-US" altLang="en-US" sz="3200" dirty="0"/>
              <a:t> </a:t>
            </a:r>
            <a:r>
              <a:rPr lang="en-US" altLang="en-US" sz="3200" dirty="0" err="1"/>
              <a:t>bóng</a:t>
            </a:r>
            <a:r>
              <a:rPr lang="en-US" altLang="en-US" sz="3200" dirty="0"/>
              <a:t> </a:t>
            </a:r>
            <a:r>
              <a:rPr lang="en-US" altLang="en-US" sz="3200" dirty="0" err="1"/>
              <a:t>rõ</a:t>
            </a:r>
            <a:r>
              <a:rPr lang="en-US" altLang="en-US" sz="3200" dirty="0"/>
              <a:t> </a:t>
            </a:r>
            <a:r>
              <a:rPr lang="en-US" altLang="en-US" sz="3200" dirty="0" err="1"/>
              <a:t>hơn</a:t>
            </a:r>
            <a:r>
              <a:rPr lang="en-US" altLang="en-US" sz="3200" dirty="0"/>
              <a:t>. </a:t>
            </a:r>
            <a:r>
              <a:rPr lang="en-US" altLang="en-US" sz="3200" dirty="0" err="1"/>
              <a:t>Trong</a:t>
            </a:r>
            <a:r>
              <a:rPr lang="en-US" altLang="en-US" sz="3200" dirty="0"/>
              <a:t> app </a:t>
            </a:r>
            <a:r>
              <a:rPr lang="en-US" altLang="en-US" sz="3200" dirty="0" err="1"/>
              <a:t>này</a:t>
            </a:r>
            <a:r>
              <a:rPr lang="en-US" altLang="en-US" sz="3200" dirty="0"/>
              <a:t> </a:t>
            </a:r>
            <a:r>
              <a:rPr lang="en-US" altLang="en-US" sz="3200" dirty="0" err="1"/>
              <a:t>thì</a:t>
            </a:r>
            <a:r>
              <a:rPr lang="en-US" altLang="en-US" sz="3200" dirty="0"/>
              <a:t> ta </a:t>
            </a:r>
            <a:r>
              <a:rPr lang="en-US" altLang="en-US" sz="3200" dirty="0" err="1"/>
              <a:t>đặt</a:t>
            </a:r>
            <a:r>
              <a:rPr lang="en-US" altLang="en-US" sz="3200" dirty="0"/>
              <a:t> elevation </a:t>
            </a:r>
            <a:r>
              <a:rPr lang="en-US" altLang="en-US" sz="3200" dirty="0" err="1"/>
              <a:t>của</a:t>
            </a:r>
            <a:r>
              <a:rPr lang="en-US" altLang="en-US" sz="3200" dirty="0"/>
              <a:t> </a:t>
            </a:r>
            <a:r>
              <a:rPr lang="en-US" altLang="en-US" sz="3200" dirty="0" err="1"/>
              <a:t>cái</a:t>
            </a:r>
            <a:r>
              <a:rPr lang="en-US" altLang="en-US" sz="3200" dirty="0"/>
              <a:t> </a:t>
            </a:r>
            <a:r>
              <a:rPr lang="en-US" altLang="en-US" sz="3200" dirty="0" err="1"/>
              <a:t>textViews</a:t>
            </a:r>
            <a:r>
              <a:rPr lang="en-US" altLang="en-US" sz="3200" dirty="0"/>
              <a:t> </a:t>
            </a:r>
            <a:r>
              <a:rPr lang="en-US" altLang="en-US" sz="3200" dirty="0" err="1"/>
              <a:t>xanh</a:t>
            </a:r>
            <a:r>
              <a:rPr lang="en-US" altLang="en-US" sz="3200" dirty="0"/>
              <a:t> </a:t>
            </a:r>
            <a:r>
              <a:rPr lang="en-US" altLang="en-US" sz="3200" dirty="0" err="1"/>
              <a:t>và</a:t>
            </a:r>
            <a:r>
              <a:rPr lang="en-US" altLang="en-US" sz="3200" dirty="0"/>
              <a:t> cam </a:t>
            </a:r>
            <a:r>
              <a:rPr lang="en-US" altLang="en-US" sz="3200" dirty="0" err="1"/>
              <a:t>để</a:t>
            </a:r>
            <a:r>
              <a:rPr lang="en-US" altLang="en-US" sz="3200" dirty="0"/>
              <a:t> </a:t>
            </a:r>
            <a:r>
              <a:rPr lang="en-US" altLang="en-US" sz="3200" dirty="0" err="1"/>
              <a:t>hiển</a:t>
            </a:r>
            <a:r>
              <a:rPr lang="en-US" altLang="en-US" sz="3200" dirty="0"/>
              <a:t> </a:t>
            </a:r>
            <a:r>
              <a:rPr lang="en-US" altLang="en-US" sz="3200" dirty="0" err="1"/>
              <a:t>thị</a:t>
            </a:r>
            <a:r>
              <a:rPr lang="en-US" altLang="en-US" sz="3200" dirty="0"/>
              <a:t> </a:t>
            </a:r>
            <a:r>
              <a:rPr lang="en-US" altLang="en-US" sz="3200" dirty="0" err="1"/>
              <a:t>lượng</a:t>
            </a:r>
            <a:r>
              <a:rPr lang="en-US" altLang="en-US" sz="3200" dirty="0"/>
              <a:t> </a:t>
            </a:r>
            <a:r>
              <a:rPr lang="en-US" altLang="en-US" sz="3200" dirty="0" err="1"/>
              <a:t>tiền</a:t>
            </a:r>
            <a:r>
              <a:rPr lang="en-US" altLang="en-US" sz="3200" dirty="0"/>
              <a:t>.</a:t>
            </a:r>
          </a:p>
          <a:p>
            <a:r>
              <a:rPr lang="en-US" altLang="en-US" sz="3200" dirty="0" err="1"/>
              <a:t>Nguyên</a:t>
            </a:r>
            <a:r>
              <a:rPr lang="en-US" altLang="en-US" sz="3200" dirty="0"/>
              <a:t> </a:t>
            </a:r>
            <a:r>
              <a:rPr lang="en-US" altLang="en-US" sz="3200" dirty="0" err="1"/>
              <a:t>tắc</a:t>
            </a:r>
            <a:r>
              <a:rPr lang="en-US" altLang="en-US" sz="3200" dirty="0"/>
              <a:t> </a:t>
            </a:r>
            <a:r>
              <a:rPr lang="en-US" altLang="en-US" sz="3200" dirty="0" err="1"/>
              <a:t>chất</a:t>
            </a:r>
            <a:r>
              <a:rPr lang="en-US" altLang="en-US" sz="3200" dirty="0"/>
              <a:t> </a:t>
            </a:r>
            <a:r>
              <a:rPr lang="en-US" altLang="en-US" sz="3200" dirty="0" err="1"/>
              <a:t>liệu</a:t>
            </a:r>
            <a:r>
              <a:rPr lang="en-US" altLang="en-US" sz="3200" dirty="0"/>
              <a:t> </a:t>
            </a:r>
            <a:r>
              <a:rPr lang="en-US" altLang="en-US" sz="3200" dirty="0" err="1"/>
              <a:t>thiết</a:t>
            </a:r>
            <a:r>
              <a:rPr lang="en-US" altLang="en-US" sz="3200" dirty="0"/>
              <a:t> </a:t>
            </a:r>
            <a:r>
              <a:rPr lang="en-US" altLang="en-US" sz="3200" dirty="0" err="1"/>
              <a:t>kế</a:t>
            </a:r>
            <a:r>
              <a:rPr lang="en-US" altLang="en-US" sz="3200" dirty="0"/>
              <a:t> </a:t>
            </a:r>
            <a:r>
              <a:rPr lang="en-US" altLang="en-US" sz="3200" dirty="0" err="1"/>
              <a:t>gồm</a:t>
            </a:r>
            <a:r>
              <a:rPr lang="en-US" altLang="en-US" sz="3200" dirty="0"/>
              <a:t> </a:t>
            </a:r>
            <a:r>
              <a:rPr lang="en-US" altLang="en-US" sz="3200" dirty="0" err="1"/>
              <a:t>những</a:t>
            </a:r>
            <a:r>
              <a:rPr lang="en-US" altLang="en-US" sz="3200" dirty="0"/>
              <a:t> </a:t>
            </a:r>
            <a:r>
              <a:rPr lang="en-US" altLang="en-US" sz="3200" dirty="0" err="1"/>
              <a:t>đề</a:t>
            </a:r>
            <a:r>
              <a:rPr lang="en-US" altLang="en-US" sz="3200" dirty="0"/>
              <a:t> </a:t>
            </a:r>
            <a:r>
              <a:rPr lang="en-US" altLang="en-US" sz="3200" dirty="0" err="1"/>
              <a:t>nghị</a:t>
            </a:r>
            <a:r>
              <a:rPr lang="en-US" altLang="en-US" sz="3200" dirty="0"/>
              <a:t> elevation </a:t>
            </a:r>
            <a:r>
              <a:rPr lang="en-US" altLang="en-US" sz="3200" dirty="0" err="1"/>
              <a:t>cho</a:t>
            </a:r>
            <a:r>
              <a:rPr lang="en-US" altLang="en-US" sz="3200" dirty="0"/>
              <a:t> </a:t>
            </a:r>
            <a:r>
              <a:rPr lang="en-US" altLang="en-US" sz="3200" dirty="0" err="1"/>
              <a:t>nhiều</a:t>
            </a:r>
            <a:r>
              <a:rPr lang="en-US" altLang="en-US" sz="3200" dirty="0"/>
              <a:t> </a:t>
            </a:r>
            <a:r>
              <a:rPr lang="en-US" altLang="en-US" sz="3200" dirty="0" err="1"/>
              <a:t>thành</a:t>
            </a:r>
            <a:r>
              <a:rPr lang="en-US" altLang="en-US" sz="3200" dirty="0"/>
              <a:t> </a:t>
            </a:r>
            <a:r>
              <a:rPr lang="en-US" altLang="en-US" sz="3200" dirty="0" err="1"/>
              <a:t>phần</a:t>
            </a:r>
            <a:r>
              <a:rPr lang="en-US" altLang="en-US" sz="3200" dirty="0"/>
              <a:t> </a:t>
            </a:r>
            <a:r>
              <a:rPr lang="en-US" altLang="en-US" sz="3200" dirty="0" err="1"/>
              <a:t>màn</a:t>
            </a:r>
            <a:r>
              <a:rPr lang="en-US" altLang="en-US" sz="3200" dirty="0"/>
              <a:t> </a:t>
            </a:r>
            <a:r>
              <a:rPr lang="en-US" altLang="en-US" sz="3200" dirty="0" err="1"/>
              <a:t>hình</a:t>
            </a:r>
            <a:r>
              <a:rPr lang="en-US" altLang="en-US" sz="3200" dirty="0"/>
              <a:t> – </a:t>
            </a:r>
            <a:r>
              <a:rPr lang="en-US" altLang="en-US" sz="3200" dirty="0" err="1"/>
              <a:t>vd</a:t>
            </a:r>
            <a:r>
              <a:rPr lang="en-US" altLang="en-US" sz="3200" dirty="0"/>
              <a:t>: </a:t>
            </a:r>
            <a:r>
              <a:rPr lang="en-US" altLang="en-US" sz="3200" dirty="0" err="1"/>
              <a:t>hộp</a:t>
            </a:r>
            <a:r>
              <a:rPr lang="en-US" altLang="en-US" sz="3200" dirty="0"/>
              <a:t> </a:t>
            </a:r>
            <a:r>
              <a:rPr lang="en-US" altLang="en-US" sz="3200" dirty="0" err="1"/>
              <a:t>thoại</a:t>
            </a:r>
            <a:r>
              <a:rPr lang="en-US" altLang="en-US" sz="3200" dirty="0"/>
              <a:t> elevation 24dp </a:t>
            </a:r>
            <a:r>
              <a:rPr lang="en-US" altLang="en-US" sz="3200" dirty="0" err="1"/>
              <a:t>và</a:t>
            </a:r>
            <a:r>
              <a:rPr lang="en-US" altLang="en-US" sz="3200" dirty="0"/>
              <a:t> menu </a:t>
            </a:r>
            <a:r>
              <a:rPr lang="en-US" altLang="en-US" sz="3200" dirty="0" err="1"/>
              <a:t>là</a:t>
            </a:r>
            <a:r>
              <a:rPr lang="en-US" altLang="en-US" sz="3200" dirty="0"/>
              <a:t> 8dp</a:t>
            </a:r>
          </a:p>
        </p:txBody>
      </p:sp>
    </p:spTree>
    <p:extLst>
      <p:ext uri="{BB962C8B-B14F-4D97-AF65-F5344CB8AC3E}">
        <p14:creationId xmlns:p14="http://schemas.microsoft.com/office/powerpoint/2010/main" val="3693604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1347" y="562707"/>
            <a:ext cx="10072468" cy="923330"/>
          </a:xfrm>
          <a:prstGeom prst="rect">
            <a:avLst/>
          </a:prstGeom>
          <a:noFill/>
        </p:spPr>
        <p:txBody>
          <a:bodyPr wrap="square" rtlCol="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blurRad="63500" sx="102000" sy="102000" algn="ctr" rotWithShape="0">
                    <a:prstClr val="black">
                      <a:alpha val="40000"/>
                    </a:prstClr>
                  </a:outerShdw>
                </a:effectLst>
              </a:rPr>
              <a:t>NỘI DUNG TRÌNH BÀY</a:t>
            </a:r>
          </a:p>
        </p:txBody>
      </p:sp>
      <p:sp>
        <p:nvSpPr>
          <p:cNvPr id="5" name="TextBox 4"/>
          <p:cNvSpPr txBox="1"/>
          <p:nvPr/>
        </p:nvSpPr>
        <p:spPr>
          <a:xfrm>
            <a:off x="1547445" y="2489982"/>
            <a:ext cx="9636369" cy="3046988"/>
          </a:xfrm>
          <a:prstGeom prst="rect">
            <a:avLst/>
          </a:prstGeom>
          <a:noFill/>
          <a:effectLst>
            <a:outerShdw blurRad="50800" dist="38100" dir="2700000" algn="tl" rotWithShape="0">
              <a:prstClr val="black">
                <a:alpha val="40000"/>
              </a:prstClr>
            </a:outerShdw>
          </a:effectLst>
        </p:spPr>
        <p:txBody>
          <a:bodyPr wrap="square" rtlCol="0">
            <a:spAutoFit/>
          </a:bodyPr>
          <a:lstStyle/>
          <a:p>
            <a:pPr marL="285750" indent="-28575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PHẦN 1: TỒNG QUAN VỀ TIP CACULATOR</a:t>
            </a:r>
          </a:p>
          <a:p>
            <a:pPr marL="285750" indent="-28575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PHẦN 2: THIẾT KẾ GIAO DIỆN CHO TIP CACULATOR</a:t>
            </a:r>
          </a:p>
          <a:p>
            <a:pPr marL="285750" indent="-28575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PHẦN 3: XỬ LÝ THUẬT TOÁN CHO APP TIP CACULATOR</a:t>
            </a:r>
          </a:p>
          <a:p>
            <a:pPr marL="285750" indent="-285750">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039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err="1"/>
              <a:t>Vật</a:t>
            </a:r>
            <a:r>
              <a:rPr lang="en-US" altLang="en-US" dirty="0"/>
              <a:t> </a:t>
            </a:r>
            <a:r>
              <a:rPr lang="en-US" altLang="en-US" dirty="0" err="1"/>
              <a:t>liệu</a:t>
            </a:r>
            <a:r>
              <a:rPr lang="en-US" altLang="en-US" dirty="0"/>
              <a:t> </a:t>
            </a:r>
            <a:r>
              <a:rPr lang="en-US" altLang="en-US" dirty="0" err="1"/>
              <a:t>thiết</a:t>
            </a:r>
            <a:r>
              <a:rPr lang="en-US" altLang="en-US" dirty="0"/>
              <a:t> </a:t>
            </a:r>
            <a:r>
              <a:rPr lang="en-US" altLang="en-US" dirty="0" err="1"/>
              <a:t>kế</a:t>
            </a:r>
            <a:r>
              <a:rPr lang="en-US" altLang="en-US" dirty="0"/>
              <a:t>: </a:t>
            </a:r>
            <a:r>
              <a:rPr lang="en-US" altLang="en-US" dirty="0" err="1"/>
              <a:t>Màu</a:t>
            </a:r>
            <a:r>
              <a:rPr lang="en-US" altLang="en-US" dirty="0"/>
              <a:t> </a:t>
            </a:r>
            <a:r>
              <a:rPr lang="en-US" altLang="en-US" dirty="0" err="1"/>
              <a:t>sắc</a:t>
            </a:r>
            <a:endParaRPr lang="en-US" altLang="en-US" dirty="0"/>
          </a:p>
        </p:txBody>
      </p:sp>
      <p:sp>
        <p:nvSpPr>
          <p:cNvPr id="20483" name="Content Placeholder 2"/>
          <p:cNvSpPr>
            <a:spLocks noGrp="1"/>
          </p:cNvSpPr>
          <p:nvPr>
            <p:ph idx="1"/>
          </p:nvPr>
        </p:nvSpPr>
        <p:spPr>
          <a:xfrm>
            <a:off x="1041009" y="2134774"/>
            <a:ext cx="10170942" cy="3859626"/>
          </a:xfrm>
        </p:spPr>
        <p:txBody>
          <a:bodyPr>
            <a:noAutofit/>
          </a:bodyPr>
          <a:lstStyle/>
          <a:p>
            <a:r>
              <a:rPr lang="vi-VN" altLang="en-US" sz="2800" dirty="0"/>
              <a:t>ta sẽ dùng mẫu vãi hiển thị ở Android Studio Theme Editor để chọn</a:t>
            </a:r>
          </a:p>
          <a:p>
            <a:r>
              <a:rPr lang="vi-VN" altLang="en-US" sz="2800" dirty="0"/>
              <a:t>Màu xanh da trời cơ bản cho nền appbar</a:t>
            </a:r>
          </a:p>
          <a:p>
            <a:r>
              <a:rPr lang="vi-VN" altLang="en-US" sz="2800" dirty="0"/>
              <a:t>Màu xanh da trời </a:t>
            </a:r>
            <a:r>
              <a:rPr lang="en-US" altLang="en-US" sz="2800" dirty="0" err="1"/>
              <a:t>sẫm</a:t>
            </a:r>
            <a:r>
              <a:rPr lang="vi-VN" altLang="en-US" sz="2800" dirty="0"/>
              <a:t> hơn cơ bản cho thanh trạng thái</a:t>
            </a:r>
          </a:p>
          <a:p>
            <a:r>
              <a:rPr lang="vi-VN" altLang="en-US" sz="2800" dirty="0"/>
              <a:t>Màu cam trọng tam để tô Seekbar.</a:t>
            </a:r>
          </a:p>
          <a:p>
            <a:r>
              <a:rPr lang="en-US" altLang="en-US" sz="2800" dirty="0"/>
              <a:t>D</a:t>
            </a:r>
            <a:r>
              <a:rPr lang="vi-VN" altLang="en-US" sz="2800" dirty="0"/>
              <a:t>ùng bảng màu Google để chọn </a:t>
            </a:r>
            <a:r>
              <a:rPr lang="en-US" altLang="en-US" sz="2800" dirty="0" err="1"/>
              <a:t>màu</a:t>
            </a:r>
            <a:r>
              <a:rPr lang="vi-VN" altLang="en-US" sz="2800" dirty="0"/>
              <a:t> </a:t>
            </a:r>
            <a:r>
              <a:rPr lang="en-US" altLang="en-US" sz="2800" dirty="0" err="1"/>
              <a:t>nhạt</a:t>
            </a:r>
            <a:r>
              <a:rPr lang="vi-VN" altLang="en-US" sz="2800" dirty="0"/>
              <a:t>  </a:t>
            </a:r>
            <a:r>
              <a:rPr lang="en-US" altLang="en-US" sz="2800" dirty="0"/>
              <a:t>c</a:t>
            </a:r>
            <a:r>
              <a:rPr lang="vi-VN" altLang="en-US" sz="2800" dirty="0"/>
              <a:t>ho TextView</a:t>
            </a:r>
            <a:r>
              <a:rPr lang="en-US" altLang="en-US" sz="2800" dirty="0"/>
              <a:t> (</a:t>
            </a:r>
            <a:r>
              <a:rPr lang="en-US" altLang="en-US" sz="2800" dirty="0" err="1"/>
              <a:t>tiền</a:t>
            </a:r>
            <a:r>
              <a:rPr lang="en-US" altLang="en-US" sz="2800" dirty="0"/>
              <a:t> </a:t>
            </a:r>
            <a:r>
              <a:rPr lang="en-US" altLang="en-US" sz="2800" dirty="0" err="1"/>
              <a:t>hóa</a:t>
            </a:r>
            <a:r>
              <a:rPr lang="en-US" altLang="en-US" sz="2800" dirty="0"/>
              <a:t> </a:t>
            </a:r>
            <a:r>
              <a:rPr lang="en-US" altLang="en-US" sz="2800" dirty="0" err="1"/>
              <a:t>đơn</a:t>
            </a:r>
            <a:r>
              <a:rPr lang="en-US" altLang="en-US" sz="2800" dirty="0"/>
              <a:t>)</a:t>
            </a:r>
            <a:r>
              <a:rPr lang="vi-VN" altLang="en-US" sz="2800" dirty="0"/>
              <a:t> màu xanh nh</a:t>
            </a:r>
            <a:r>
              <a:rPr lang="en-US" altLang="en-US" sz="2800" dirty="0"/>
              <a:t>ạ</a:t>
            </a:r>
            <a:r>
              <a:rPr lang="vi-VN" altLang="en-US" sz="2800" dirty="0"/>
              <a:t>t và màu cam nhạt TextViews tip và total</a:t>
            </a:r>
            <a:r>
              <a:rPr lang="en-US" altLang="en-US" sz="2800" dirty="0"/>
              <a:t>.</a:t>
            </a:r>
            <a:endParaRPr lang="vi-VN" altLang="en-US" sz="2800" dirty="0"/>
          </a:p>
          <a:p>
            <a:endParaRPr lang="en-US" altLang="en-US" sz="2800" dirty="0"/>
          </a:p>
        </p:txBody>
      </p:sp>
    </p:spTree>
    <p:extLst>
      <p:ext uri="{BB962C8B-B14F-4D97-AF65-F5344CB8AC3E}">
        <p14:creationId xmlns:p14="http://schemas.microsoft.com/office/powerpoint/2010/main" val="4438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AndroidManifest.xml</a:t>
            </a:r>
          </a:p>
        </p:txBody>
      </p:sp>
      <p:sp>
        <p:nvSpPr>
          <p:cNvPr id="21507" name="Content Placeholder 2"/>
          <p:cNvSpPr>
            <a:spLocks noGrp="1"/>
          </p:cNvSpPr>
          <p:nvPr>
            <p:ph idx="1"/>
          </p:nvPr>
        </p:nvSpPr>
        <p:spPr>
          <a:xfrm>
            <a:off x="1097280" y="2366239"/>
            <a:ext cx="10058400" cy="1685257"/>
          </a:xfrm>
        </p:spPr>
        <p:txBody>
          <a:bodyPr>
            <a:noAutofit/>
          </a:bodyPr>
          <a:lstStyle/>
          <a:p>
            <a:r>
              <a:rPr lang="vi-VN" altLang="en-US" sz="3200" dirty="0"/>
              <a:t>File này được tạo bởi IDE khi tạo mới một app project. Bao gồm những thiết lập mà bạn đưa ra trong hộp thoại Create New Project – tên app, tên gói và tên Activity … </a:t>
            </a:r>
            <a:endParaRPr lang="en-US" altLang="en-US" sz="3200" dirty="0"/>
          </a:p>
          <a:p>
            <a:r>
              <a:rPr lang="vi-VN" altLang="en-US" sz="3200" dirty="0"/>
              <a:t>Bạn sẽ thay đổi file để tạo thêm thiết lập mới để hiển thị soft keyboard khi app thực thi. Bạn cũng cần phải chỉ cho app hỗ trợ dạng định hướng chân dung.</a:t>
            </a:r>
            <a:endParaRPr lang="en-US" altLang="en-US" sz="3200" dirty="0"/>
          </a:p>
        </p:txBody>
      </p:sp>
    </p:spTree>
    <p:extLst>
      <p:ext uri="{BB962C8B-B14F-4D97-AF65-F5344CB8AC3E}">
        <p14:creationId xmlns:p14="http://schemas.microsoft.com/office/powerpoint/2010/main" val="514976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err="1"/>
              <a:t>Tìm</a:t>
            </a:r>
            <a:r>
              <a:rPr lang="en-US" altLang="en-US" dirty="0"/>
              <a:t> </a:t>
            </a:r>
            <a:r>
              <a:rPr lang="en-US" altLang="en-US" dirty="0" err="1"/>
              <a:t>kiếm</a:t>
            </a:r>
            <a:r>
              <a:rPr lang="en-US" altLang="en-US" dirty="0"/>
              <a:t> </a:t>
            </a:r>
            <a:r>
              <a:rPr lang="en-US" altLang="en-US" dirty="0" err="1"/>
              <a:t>trong</a:t>
            </a:r>
            <a:r>
              <a:rPr lang="en-US" altLang="en-US" dirty="0"/>
              <a:t> </a:t>
            </a:r>
            <a:r>
              <a:rPr lang="en-US" altLang="en-US" dirty="0" err="1"/>
              <a:t>cửa</a:t>
            </a:r>
            <a:r>
              <a:rPr lang="en-US" altLang="en-US" dirty="0"/>
              <a:t> </a:t>
            </a:r>
            <a:r>
              <a:rPr lang="en-US" altLang="en-US" dirty="0" err="1"/>
              <a:t>sổ</a:t>
            </a:r>
            <a:r>
              <a:rPr lang="en-US" altLang="en-US" dirty="0"/>
              <a:t> Properties</a:t>
            </a:r>
          </a:p>
        </p:txBody>
      </p:sp>
      <p:sp>
        <p:nvSpPr>
          <p:cNvPr id="22531" name="Content Placeholder 2"/>
          <p:cNvSpPr>
            <a:spLocks noGrp="1"/>
          </p:cNvSpPr>
          <p:nvPr>
            <p:ph idx="1"/>
          </p:nvPr>
        </p:nvSpPr>
        <p:spPr>
          <a:xfrm>
            <a:off x="1097280" y="2057035"/>
            <a:ext cx="10058399" cy="3687983"/>
          </a:xfrm>
        </p:spPr>
        <p:txBody>
          <a:bodyPr>
            <a:noAutofit/>
          </a:bodyPr>
          <a:lstStyle/>
          <a:p>
            <a:r>
              <a:rPr lang="en-US" altLang="en-US" sz="2800" dirty="0" err="1"/>
              <a:t>Cửa</a:t>
            </a:r>
            <a:r>
              <a:rPr lang="en-US" altLang="en-US" sz="2800" dirty="0"/>
              <a:t> </a:t>
            </a:r>
            <a:r>
              <a:rPr lang="en-US" altLang="en-US" sz="2800" dirty="0" err="1"/>
              <a:t>sổ</a:t>
            </a:r>
            <a:r>
              <a:rPr lang="en-US" altLang="en-US" sz="2800" dirty="0"/>
              <a:t> Properties </a:t>
            </a:r>
            <a:r>
              <a:rPr lang="en-US" altLang="en-US" sz="2800" dirty="0" err="1"/>
              <a:t>cho</a:t>
            </a:r>
            <a:r>
              <a:rPr lang="en-US" altLang="en-US" sz="2800" dirty="0"/>
              <a:t> </a:t>
            </a:r>
            <a:r>
              <a:rPr lang="en-US" altLang="en-US" sz="2800" dirty="0" err="1"/>
              <a:t>phép</a:t>
            </a:r>
            <a:r>
              <a:rPr lang="en-US" altLang="en-US" sz="2800" dirty="0"/>
              <a:t> </a:t>
            </a:r>
            <a:r>
              <a:rPr lang="en-US" altLang="en-US" sz="2800" dirty="0" err="1"/>
              <a:t>bạn</a:t>
            </a:r>
            <a:r>
              <a:rPr lang="en-US" altLang="en-US" sz="2800" dirty="0"/>
              <a:t> </a:t>
            </a:r>
            <a:r>
              <a:rPr lang="en-US" altLang="en-US" sz="2800" dirty="0" err="1"/>
              <a:t>tìm</a:t>
            </a:r>
            <a:r>
              <a:rPr lang="en-US" altLang="en-US" sz="2800" dirty="0"/>
              <a:t> </a:t>
            </a:r>
            <a:r>
              <a:rPr lang="en-US" altLang="en-US" sz="2800" dirty="0" err="1"/>
              <a:t>tính</a:t>
            </a:r>
            <a:r>
              <a:rPr lang="en-US" altLang="en-US" sz="2800" dirty="0"/>
              <a:t> </a:t>
            </a:r>
            <a:r>
              <a:rPr lang="en-US" altLang="en-US" sz="2800" dirty="0" err="1"/>
              <a:t>chất</a:t>
            </a:r>
            <a:r>
              <a:rPr lang="en-US" altLang="en-US" sz="2800" dirty="0"/>
              <a:t> </a:t>
            </a:r>
            <a:r>
              <a:rPr lang="en-US" altLang="en-US" sz="2800" dirty="0" err="1"/>
              <a:t>theo</a:t>
            </a:r>
            <a:r>
              <a:rPr lang="en-US" altLang="en-US" sz="2800" dirty="0"/>
              <a:t> </a:t>
            </a:r>
            <a:r>
              <a:rPr lang="en-US" altLang="en-US" sz="2800" dirty="0" err="1"/>
              <a:t>tên</a:t>
            </a:r>
            <a:r>
              <a:rPr lang="en-US" altLang="en-US" sz="2800" dirty="0"/>
              <a:t> </a:t>
            </a:r>
            <a:r>
              <a:rPr lang="en-US" altLang="en-US" sz="2800" dirty="0" err="1"/>
              <a:t>và</a:t>
            </a:r>
            <a:r>
              <a:rPr lang="en-US" altLang="en-US" sz="2800" dirty="0"/>
              <a:t> </a:t>
            </a:r>
            <a:r>
              <a:rPr lang="en-US" altLang="en-US" sz="2800" dirty="0" err="1"/>
              <a:t>phần</a:t>
            </a:r>
            <a:r>
              <a:rPr lang="en-US" altLang="en-US" sz="2800" dirty="0"/>
              <a:t> </a:t>
            </a:r>
            <a:r>
              <a:rPr lang="en-US" altLang="en-US" sz="2800" dirty="0" err="1"/>
              <a:t>của</a:t>
            </a:r>
            <a:r>
              <a:rPr lang="en-US" altLang="en-US" sz="2800" dirty="0"/>
              <a:t> </a:t>
            </a:r>
            <a:r>
              <a:rPr lang="en-US" altLang="en-US" sz="2800" dirty="0" err="1"/>
              <a:t>tên</a:t>
            </a:r>
            <a:r>
              <a:rPr lang="en-US" altLang="en-US" sz="2800" dirty="0"/>
              <a:t>, </a:t>
            </a:r>
            <a:r>
              <a:rPr lang="en-US" altLang="en-US" sz="2800" dirty="0" err="1"/>
              <a:t>nó</a:t>
            </a:r>
            <a:r>
              <a:rPr lang="en-US" altLang="en-US" sz="2800" dirty="0"/>
              <a:t> </a:t>
            </a:r>
            <a:r>
              <a:rPr lang="en-US" altLang="en-US" sz="2800" dirty="0" err="1"/>
              <a:t>sẽ</a:t>
            </a:r>
            <a:r>
              <a:rPr lang="en-US" altLang="en-US" sz="2800" dirty="0"/>
              <a:t> </a:t>
            </a:r>
            <a:r>
              <a:rPr lang="en-US" altLang="en-US" sz="2800" dirty="0" err="1"/>
              <a:t>giúp</a:t>
            </a:r>
            <a:r>
              <a:rPr lang="en-US" altLang="en-US" sz="2800" dirty="0"/>
              <a:t> </a:t>
            </a:r>
            <a:r>
              <a:rPr lang="en-US" altLang="en-US" sz="2800" dirty="0" err="1"/>
              <a:t>bạn</a:t>
            </a:r>
            <a:r>
              <a:rPr lang="en-US" altLang="en-US" sz="2800" dirty="0"/>
              <a:t> </a:t>
            </a:r>
            <a:r>
              <a:rPr lang="en-US" altLang="en-US" sz="2800" dirty="0" err="1"/>
              <a:t>thiết</a:t>
            </a:r>
            <a:r>
              <a:rPr lang="en-US" altLang="en-US" sz="2800" dirty="0"/>
              <a:t> </a:t>
            </a:r>
            <a:r>
              <a:rPr lang="en-US" altLang="en-US" sz="2800" dirty="0" err="1"/>
              <a:t>lập</a:t>
            </a:r>
            <a:r>
              <a:rPr lang="en-US" altLang="en-US" sz="2800" dirty="0"/>
              <a:t> </a:t>
            </a:r>
            <a:r>
              <a:rPr lang="en-US" altLang="en-US" sz="2800" dirty="0" err="1"/>
              <a:t>thuộc</a:t>
            </a:r>
            <a:r>
              <a:rPr lang="en-US" altLang="en-US" sz="2800" dirty="0"/>
              <a:t> </a:t>
            </a:r>
            <a:r>
              <a:rPr lang="en-US" altLang="en-US" sz="2800" dirty="0" err="1"/>
              <a:t>tính</a:t>
            </a:r>
            <a:r>
              <a:rPr lang="en-US" altLang="en-US" sz="2800" dirty="0"/>
              <a:t> </a:t>
            </a:r>
            <a:r>
              <a:rPr lang="en-US" altLang="en-US" sz="2800" dirty="0" err="1"/>
              <a:t>nhanh</a:t>
            </a:r>
            <a:r>
              <a:rPr lang="en-US" altLang="en-US" sz="2800" dirty="0"/>
              <a:t> </a:t>
            </a:r>
            <a:r>
              <a:rPr lang="en-US" altLang="en-US" sz="2800" dirty="0" err="1"/>
              <a:t>hơn</a:t>
            </a:r>
            <a:r>
              <a:rPr lang="en-US" altLang="en-US" sz="2800" dirty="0"/>
              <a:t>.</a:t>
            </a:r>
          </a:p>
          <a:p>
            <a:r>
              <a:rPr lang="en-US" altLang="en-US" sz="2800" dirty="0" err="1"/>
              <a:t>Để</a:t>
            </a:r>
            <a:r>
              <a:rPr lang="en-US" altLang="en-US" sz="2800" dirty="0"/>
              <a:t> </a:t>
            </a:r>
            <a:r>
              <a:rPr lang="en-US" altLang="en-US" sz="2800" dirty="0" err="1"/>
              <a:t>làm</a:t>
            </a:r>
            <a:r>
              <a:rPr lang="en-US" altLang="en-US" sz="2800" dirty="0"/>
              <a:t> </a:t>
            </a:r>
            <a:r>
              <a:rPr lang="en-US" altLang="en-US" sz="2800" dirty="0" err="1"/>
              <a:t>điều</a:t>
            </a:r>
            <a:r>
              <a:rPr lang="en-US" altLang="en-US" sz="2800" dirty="0"/>
              <a:t> </a:t>
            </a:r>
            <a:r>
              <a:rPr lang="en-US" altLang="en-US" sz="2800" dirty="0" err="1"/>
              <a:t>này</a:t>
            </a:r>
            <a:r>
              <a:rPr lang="en-US" altLang="en-US" sz="2800" dirty="0"/>
              <a:t> , </a:t>
            </a:r>
            <a:r>
              <a:rPr lang="en-US" altLang="en-US" sz="2800" dirty="0" err="1"/>
              <a:t>chọn</a:t>
            </a:r>
            <a:r>
              <a:rPr lang="en-US" altLang="en-US" sz="2800" dirty="0"/>
              <a:t> ở </a:t>
            </a:r>
            <a:r>
              <a:rPr lang="en-US" altLang="en-US" sz="2800" dirty="0" err="1"/>
              <a:t>thanh</a:t>
            </a:r>
            <a:r>
              <a:rPr lang="en-US" altLang="en-US" sz="2800" dirty="0"/>
              <a:t> </a:t>
            </a:r>
            <a:r>
              <a:rPr lang="en-US" altLang="en-US" sz="2800" dirty="0" err="1"/>
              <a:t>tiêu</a:t>
            </a:r>
            <a:r>
              <a:rPr lang="en-US" altLang="en-US" sz="2800" dirty="0"/>
              <a:t> </a:t>
            </a:r>
            <a:r>
              <a:rPr lang="en-US" altLang="en-US" sz="2800" dirty="0" err="1"/>
              <a:t>đề</a:t>
            </a:r>
            <a:r>
              <a:rPr lang="en-US" altLang="en-US" sz="2800" dirty="0"/>
              <a:t> Properties </a:t>
            </a:r>
            <a:r>
              <a:rPr lang="en-US" altLang="en-US" sz="2800" dirty="0" err="1"/>
              <a:t>và</a:t>
            </a:r>
            <a:r>
              <a:rPr lang="en-US" altLang="en-US" sz="2800" dirty="0"/>
              <a:t> </a:t>
            </a:r>
            <a:r>
              <a:rPr lang="en-US" altLang="en-US" sz="2800" dirty="0" err="1"/>
              <a:t>gõ</a:t>
            </a:r>
            <a:r>
              <a:rPr lang="en-US" altLang="en-US" sz="2800" dirty="0"/>
              <a:t>. Android Studio </a:t>
            </a:r>
            <a:r>
              <a:rPr lang="en-US" altLang="en-US" sz="2800" dirty="0" err="1"/>
              <a:t>sẽ</a:t>
            </a:r>
            <a:r>
              <a:rPr lang="en-US" altLang="en-US" sz="2800" dirty="0"/>
              <a:t> highlights </a:t>
            </a:r>
            <a:r>
              <a:rPr lang="en-US" altLang="en-US" sz="2800" dirty="0" err="1"/>
              <a:t>những</a:t>
            </a:r>
            <a:r>
              <a:rPr lang="en-US" altLang="en-US" sz="2800" dirty="0"/>
              <a:t> </a:t>
            </a:r>
            <a:r>
              <a:rPr lang="en-US" altLang="en-US" sz="2800" dirty="0" err="1"/>
              <a:t>đoạn</a:t>
            </a:r>
            <a:r>
              <a:rPr lang="en-US" altLang="en-US" sz="2800" dirty="0"/>
              <a:t> </a:t>
            </a:r>
            <a:r>
              <a:rPr lang="en-US" altLang="en-US" sz="2800" dirty="0" err="1"/>
              <a:t>của</a:t>
            </a:r>
            <a:r>
              <a:rPr lang="en-US" altLang="en-US" sz="2800" dirty="0"/>
              <a:t> </a:t>
            </a:r>
            <a:r>
              <a:rPr lang="en-US" altLang="en-US" sz="2800" dirty="0" err="1"/>
              <a:t>mỗi</a:t>
            </a:r>
            <a:r>
              <a:rPr lang="en-US" altLang="en-US" sz="2800" dirty="0"/>
              <a:t> </a:t>
            </a:r>
            <a:r>
              <a:rPr lang="en-US" altLang="en-US" sz="2800" dirty="0" err="1"/>
              <a:t>tên</a:t>
            </a:r>
            <a:r>
              <a:rPr lang="en-US" altLang="en-US" sz="2800" dirty="0"/>
              <a:t> </a:t>
            </a:r>
            <a:r>
              <a:rPr lang="en-US" altLang="en-US" sz="2800" dirty="0" err="1"/>
              <a:t>thuộc</a:t>
            </a:r>
            <a:r>
              <a:rPr lang="en-US" altLang="en-US" sz="2800" dirty="0"/>
              <a:t> </a:t>
            </a:r>
            <a:r>
              <a:rPr lang="en-US" altLang="en-US" sz="2800" dirty="0" err="1"/>
              <a:t>tính</a:t>
            </a:r>
            <a:r>
              <a:rPr lang="en-US" altLang="en-US" sz="2800" dirty="0"/>
              <a:t> </a:t>
            </a:r>
            <a:r>
              <a:rPr lang="en-US" altLang="en-US" sz="2800" dirty="0" err="1"/>
              <a:t>trong</a:t>
            </a:r>
            <a:r>
              <a:rPr lang="en-US" altLang="en-US" sz="2800" dirty="0"/>
              <a:t> </a:t>
            </a:r>
            <a:r>
              <a:rPr lang="en-US" altLang="en-US" sz="2800" dirty="0" err="1"/>
              <a:t>danh</a:t>
            </a:r>
            <a:r>
              <a:rPr lang="en-US" altLang="en-US" sz="2800" dirty="0"/>
              <a:t> </a:t>
            </a:r>
            <a:r>
              <a:rPr lang="en-US" altLang="en-US" sz="2800" dirty="0" err="1"/>
              <a:t>sách</a:t>
            </a:r>
            <a:r>
              <a:rPr lang="en-US" altLang="en-US" sz="2800" dirty="0"/>
              <a:t> </a:t>
            </a:r>
            <a:r>
              <a:rPr lang="en-US" altLang="en-US" sz="2800" dirty="0" err="1"/>
              <a:t>phù</a:t>
            </a:r>
            <a:r>
              <a:rPr lang="en-US" altLang="en-US" sz="2800" dirty="0"/>
              <a:t> </a:t>
            </a:r>
            <a:r>
              <a:rPr lang="en-US" altLang="en-US" sz="2800" dirty="0" err="1"/>
              <a:t>hợp</a:t>
            </a:r>
            <a:r>
              <a:rPr lang="en-US" altLang="en-US" sz="2800" dirty="0"/>
              <a:t> </a:t>
            </a:r>
            <a:r>
              <a:rPr lang="en-US" altLang="en-US" sz="2800" dirty="0" err="1"/>
              <a:t>với</a:t>
            </a:r>
            <a:r>
              <a:rPr lang="en-US" altLang="en-US" sz="2800" dirty="0"/>
              <a:t> </a:t>
            </a:r>
            <a:r>
              <a:rPr lang="en-US" altLang="en-US" sz="2800" dirty="0" err="1"/>
              <a:t>phần</a:t>
            </a:r>
            <a:r>
              <a:rPr lang="en-US" altLang="en-US" sz="2800" dirty="0"/>
              <a:t> </a:t>
            </a:r>
            <a:r>
              <a:rPr lang="en-US" altLang="en-US" sz="2800" dirty="0" err="1"/>
              <a:t>bạn</a:t>
            </a:r>
            <a:r>
              <a:rPr lang="en-US" altLang="en-US" sz="2800" dirty="0"/>
              <a:t> </a:t>
            </a:r>
            <a:r>
              <a:rPr lang="en-US" altLang="en-US" sz="2800" dirty="0" err="1"/>
              <a:t>gõ</a:t>
            </a:r>
            <a:r>
              <a:rPr lang="en-US" altLang="en-US" sz="2800" dirty="0"/>
              <a:t>.</a:t>
            </a:r>
          </a:p>
          <a:p>
            <a:r>
              <a:rPr lang="en-US" altLang="en-US" sz="2800" dirty="0" err="1"/>
              <a:t>Cửa</a:t>
            </a:r>
            <a:r>
              <a:rPr lang="en-US" altLang="en-US" sz="2800" dirty="0"/>
              <a:t> </a:t>
            </a:r>
            <a:r>
              <a:rPr lang="en-US" altLang="en-US" sz="2800" dirty="0" err="1"/>
              <a:t>sổ</a:t>
            </a:r>
            <a:r>
              <a:rPr lang="en-US" altLang="en-US" sz="2800" dirty="0"/>
              <a:t> </a:t>
            </a:r>
            <a:r>
              <a:rPr lang="en-US" altLang="en-US" sz="2800" dirty="0" err="1"/>
              <a:t>sẽ</a:t>
            </a:r>
            <a:r>
              <a:rPr lang="en-US" altLang="en-US" sz="2800" dirty="0"/>
              <a:t> </a:t>
            </a:r>
            <a:r>
              <a:rPr lang="en-US" altLang="en-US" sz="2800" dirty="0" err="1"/>
              <a:t>tự</a:t>
            </a:r>
            <a:r>
              <a:rPr lang="en-US" altLang="en-US" sz="2800" dirty="0"/>
              <a:t> </a:t>
            </a:r>
            <a:r>
              <a:rPr lang="en-US" altLang="en-US" sz="2800" dirty="0" err="1"/>
              <a:t>động</a:t>
            </a:r>
            <a:r>
              <a:rPr lang="en-US" altLang="en-US" sz="2800" dirty="0"/>
              <a:t> </a:t>
            </a:r>
            <a:r>
              <a:rPr lang="en-US" altLang="en-US" sz="2800" dirty="0" err="1"/>
              <a:t>đến</a:t>
            </a:r>
            <a:r>
              <a:rPr lang="en-US" altLang="en-US" sz="2800" dirty="0"/>
              <a:t> </a:t>
            </a:r>
            <a:r>
              <a:rPr lang="en-US" altLang="en-US" sz="2800" dirty="0" err="1"/>
              <a:t>thuộc</a:t>
            </a:r>
            <a:r>
              <a:rPr lang="en-US" altLang="en-US" sz="2800" dirty="0"/>
              <a:t> </a:t>
            </a:r>
            <a:r>
              <a:rPr lang="en-US" altLang="en-US" sz="2800" dirty="0" err="1"/>
              <a:t>tính</a:t>
            </a:r>
            <a:r>
              <a:rPr lang="en-US" altLang="en-US" sz="2800" dirty="0"/>
              <a:t> </a:t>
            </a:r>
            <a:r>
              <a:rPr lang="en-US" altLang="en-US" sz="2800" dirty="0" err="1"/>
              <a:t>phù</a:t>
            </a:r>
            <a:r>
              <a:rPr lang="en-US" altLang="en-US" sz="2800" dirty="0"/>
              <a:t> </a:t>
            </a:r>
            <a:r>
              <a:rPr lang="en-US" altLang="en-US" sz="2800" dirty="0" err="1"/>
              <a:t>hợp</a:t>
            </a:r>
            <a:r>
              <a:rPr lang="en-US" altLang="en-US" sz="2800" dirty="0"/>
              <a:t> </a:t>
            </a:r>
            <a:r>
              <a:rPr lang="en-US" altLang="en-US" sz="2800" dirty="0" err="1"/>
              <a:t>nhất</a:t>
            </a:r>
            <a:r>
              <a:rPr lang="en-US" altLang="en-US" sz="2800" dirty="0"/>
              <a:t> </a:t>
            </a:r>
            <a:r>
              <a:rPr lang="en-US" altLang="en-US" sz="2800" dirty="0" err="1"/>
              <a:t>với</a:t>
            </a:r>
            <a:r>
              <a:rPr lang="en-US" altLang="en-US" sz="2800" dirty="0"/>
              <a:t> </a:t>
            </a:r>
            <a:r>
              <a:rPr lang="en-US" altLang="en-US" sz="2800" dirty="0" err="1"/>
              <a:t>cái</a:t>
            </a:r>
            <a:r>
              <a:rPr lang="en-US" altLang="en-US" sz="2800" dirty="0"/>
              <a:t> </a:t>
            </a:r>
            <a:r>
              <a:rPr lang="en-US" altLang="en-US" sz="2800" dirty="0" err="1"/>
              <a:t>bạn</a:t>
            </a:r>
            <a:r>
              <a:rPr lang="en-US" altLang="en-US" sz="2800" dirty="0"/>
              <a:t> </a:t>
            </a:r>
            <a:r>
              <a:rPr lang="en-US" altLang="en-US" sz="2800" dirty="0" err="1"/>
              <a:t>gõ</a:t>
            </a:r>
            <a:r>
              <a:rPr lang="en-US" altLang="en-US" sz="2800" dirty="0"/>
              <a:t>. </a:t>
            </a:r>
            <a:r>
              <a:rPr lang="en-US" altLang="en-US" sz="2800" dirty="0" err="1"/>
              <a:t>Ví</a:t>
            </a:r>
            <a:r>
              <a:rPr lang="en-US" altLang="en-US" sz="2800" dirty="0"/>
              <a:t> </a:t>
            </a:r>
            <a:r>
              <a:rPr lang="en-US" altLang="en-US" sz="2800" dirty="0" err="1"/>
              <a:t>dụ</a:t>
            </a:r>
            <a:r>
              <a:rPr lang="en-US" altLang="en-US" sz="2800" dirty="0"/>
              <a:t> </a:t>
            </a:r>
            <a:r>
              <a:rPr lang="en-US" altLang="en-US" sz="2800" dirty="0" err="1"/>
              <a:t>textViews</a:t>
            </a:r>
            <a:r>
              <a:rPr lang="en-US" altLang="en-US" sz="2800" dirty="0"/>
              <a:t>, </a:t>
            </a:r>
            <a:r>
              <a:rPr lang="en-US" altLang="en-US" sz="2800" dirty="0" err="1"/>
              <a:t>nếu</a:t>
            </a:r>
            <a:r>
              <a:rPr lang="en-US" altLang="en-US" sz="2800" dirty="0"/>
              <a:t> </a:t>
            </a:r>
            <a:r>
              <a:rPr lang="en-US" altLang="en-US" sz="2800" dirty="0" err="1"/>
              <a:t>bạn</a:t>
            </a:r>
            <a:r>
              <a:rPr lang="en-US" altLang="en-US" sz="2800" dirty="0"/>
              <a:t> </a:t>
            </a:r>
            <a:r>
              <a:rPr lang="en-US" altLang="en-US" sz="2800" dirty="0" err="1"/>
              <a:t>gõ</a:t>
            </a:r>
            <a:r>
              <a:rPr lang="en-US" altLang="en-US" sz="2800" dirty="0"/>
              <a:t> “text co” or “</a:t>
            </a:r>
            <a:r>
              <a:rPr lang="en-US" altLang="en-US" sz="2800" dirty="0" err="1"/>
              <a:t>textco</a:t>
            </a:r>
            <a:r>
              <a:rPr lang="en-US" altLang="en-US" sz="2800" dirty="0"/>
              <a:t>”, </a:t>
            </a:r>
            <a:r>
              <a:rPr lang="en-US" altLang="en-US" sz="2800" dirty="0" err="1"/>
              <a:t>cửa</a:t>
            </a:r>
            <a:r>
              <a:rPr lang="en-US" altLang="en-US" sz="2800" dirty="0"/>
              <a:t> </a:t>
            </a:r>
            <a:r>
              <a:rPr lang="en-US" altLang="en-US" sz="2800" dirty="0" err="1"/>
              <a:t>sổ</a:t>
            </a:r>
            <a:r>
              <a:rPr lang="en-US" altLang="en-US" sz="2800" dirty="0"/>
              <a:t> Properties </a:t>
            </a:r>
            <a:r>
              <a:rPr lang="en-US" altLang="en-US" sz="2800" dirty="0" err="1"/>
              <a:t>textColor</a:t>
            </a:r>
            <a:r>
              <a:rPr lang="en-US" altLang="en-US" sz="2800" dirty="0"/>
              <a:t> property.</a:t>
            </a:r>
          </a:p>
          <a:p>
            <a:endParaRPr lang="en-US" altLang="en-US" sz="2800" dirty="0"/>
          </a:p>
        </p:txBody>
      </p:sp>
    </p:spTree>
    <p:extLst>
      <p:ext uri="{BB962C8B-B14F-4D97-AF65-F5344CB8AC3E}">
        <p14:creationId xmlns:p14="http://schemas.microsoft.com/office/powerpoint/2010/main" val="3850099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8396" t="37724" r="31115" b="14702"/>
          <a:stretch/>
        </p:blipFill>
        <p:spPr>
          <a:xfrm>
            <a:off x="4833450" y="1871004"/>
            <a:ext cx="6266022" cy="4139470"/>
          </a:xfrm>
          <a:prstGeom prst="rect">
            <a:avLst/>
          </a:prstGeom>
        </p:spPr>
      </p:pic>
      <p:sp>
        <p:nvSpPr>
          <p:cNvPr id="6" name="TextBox 5"/>
          <p:cNvSpPr txBox="1"/>
          <p:nvPr/>
        </p:nvSpPr>
        <p:spPr>
          <a:xfrm>
            <a:off x="1294227" y="1997613"/>
            <a:ext cx="4431323" cy="769441"/>
          </a:xfrm>
          <a:prstGeom prst="rect">
            <a:avLst/>
          </a:prstGeom>
          <a:noFill/>
          <a:effectLst/>
        </p:spPr>
        <p:txBody>
          <a:bodyPr wrap="square" rtlCol="0">
            <a:spAutoFit/>
          </a:bodyPr>
          <a:lstStyle/>
          <a:p>
            <a:pPr marL="285750" indent="-285750">
              <a:buFont typeface="Wingdings" panose="05000000000000000000" pitchFamily="2" charset="2"/>
              <a:buChar char="v"/>
            </a:pPr>
            <a:r>
              <a:rPr lang="en-US" sz="4400" dirty="0" err="1"/>
              <a:t>GridLayout</a:t>
            </a:r>
            <a:r>
              <a:rPr lang="en-US" sz="4400" dirty="0"/>
              <a:t>:</a:t>
            </a:r>
          </a:p>
        </p:txBody>
      </p:sp>
      <p:sp>
        <p:nvSpPr>
          <p:cNvPr id="7" name="Title 1"/>
          <p:cNvSpPr>
            <a:spLocks noGrp="1"/>
          </p:cNvSpPr>
          <p:nvPr>
            <p:ph type="title"/>
          </p:nvPr>
        </p:nvSpPr>
        <p:spPr>
          <a:xfrm>
            <a:off x="1097280" y="286603"/>
            <a:ext cx="10058400" cy="145075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ormAutofit/>
          </a:bodyPr>
          <a:lstStyle/>
          <a:p>
            <a:pPr algn="ctr" eaLnBrk="1" hangingPunct="1"/>
            <a:r>
              <a:rPr lang="en-US" altLang="en-US" sz="40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PHẦN 2: THIẾT KẾ GIAO DIỆN CHO TIP CACULATOR</a:t>
            </a:r>
          </a:p>
        </p:txBody>
      </p:sp>
    </p:spTree>
    <p:extLst>
      <p:ext uri="{BB962C8B-B14F-4D97-AF65-F5344CB8AC3E}">
        <p14:creationId xmlns:p14="http://schemas.microsoft.com/office/powerpoint/2010/main" val="608905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4267" t="19729" r="18496" b="28219"/>
          <a:stretch/>
        </p:blipFill>
        <p:spPr>
          <a:xfrm>
            <a:off x="1489706" y="2212408"/>
            <a:ext cx="8748215" cy="3807725"/>
          </a:xfrm>
          <a:prstGeom prst="rect">
            <a:avLst/>
          </a:prstGeom>
        </p:spPr>
      </p:pic>
      <p:sp>
        <p:nvSpPr>
          <p:cNvPr id="6" name="Title 1"/>
          <p:cNvSpPr>
            <a:spLocks noGrp="1"/>
          </p:cNvSpPr>
          <p:nvPr>
            <p:ph type="title"/>
          </p:nvPr>
        </p:nvSpPr>
        <p:spPr>
          <a:xfrm>
            <a:off x="1097280" y="286603"/>
            <a:ext cx="10058400" cy="145075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ormAutofit/>
          </a:bodyPr>
          <a:lstStyle/>
          <a:p>
            <a:pPr algn="ctr" eaLnBrk="1" hangingPunct="1"/>
            <a:r>
              <a:rPr lang="en-US" altLang="en-US" sz="40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PHẦN 2: THIẾT KẾ GIAO DIỆN CHO TIP CACULATOR</a:t>
            </a:r>
          </a:p>
        </p:txBody>
      </p:sp>
    </p:spTree>
    <p:extLst>
      <p:ext uri="{BB962C8B-B14F-4D97-AF65-F5344CB8AC3E}">
        <p14:creationId xmlns:p14="http://schemas.microsoft.com/office/powerpoint/2010/main" val="365910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34904" y="1941342"/>
            <a:ext cx="9805182" cy="1200329"/>
          </a:xfrm>
          <a:prstGeom prst="rect">
            <a:avLst/>
          </a:prstGeom>
          <a:noFill/>
        </p:spPr>
        <p:txBody>
          <a:bodyPr wrap="square" rtlCol="0">
            <a:spAutoFit/>
          </a:bodyPr>
          <a:lstStyle/>
          <a:p>
            <a:pPr marL="285750" indent="-285750">
              <a:buFont typeface="Wingdings" panose="05000000000000000000" pitchFamily="2" charset="2"/>
              <a:buChar char="v"/>
            </a:pPr>
            <a:r>
              <a:rPr lang="en-US" sz="2400" dirty="0" err="1"/>
              <a:t>Để</a:t>
            </a:r>
            <a:r>
              <a:rPr lang="en-US" sz="2400" dirty="0"/>
              <a:t> </a:t>
            </a:r>
            <a:r>
              <a:rPr lang="en-US" sz="2400" dirty="0" err="1"/>
              <a:t>làm</a:t>
            </a:r>
            <a:r>
              <a:rPr lang="en-US" sz="2400" dirty="0"/>
              <a:t> </a:t>
            </a:r>
            <a:r>
              <a:rPr lang="en-US" sz="2400" dirty="0" err="1"/>
              <a:t>việc</a:t>
            </a:r>
            <a:r>
              <a:rPr lang="en-US" sz="2400" dirty="0"/>
              <a:t> </a:t>
            </a:r>
            <a:r>
              <a:rPr lang="en-US" sz="2400" dirty="0" err="1"/>
              <a:t>với</a:t>
            </a:r>
            <a:r>
              <a:rPr lang="en-US" sz="2400" dirty="0"/>
              <a:t> Tip </a:t>
            </a:r>
            <a:r>
              <a:rPr lang="en-US" sz="2400" dirty="0" err="1"/>
              <a:t>Caculator</a:t>
            </a:r>
            <a:r>
              <a:rPr lang="en-US" sz="2400" dirty="0"/>
              <a:t> ta </a:t>
            </a:r>
            <a:r>
              <a:rPr lang="en-US" sz="2400" dirty="0" err="1"/>
              <a:t>chuyển</a:t>
            </a:r>
            <a:r>
              <a:rPr lang="en-US" sz="2400" dirty="0"/>
              <a:t> </a:t>
            </a:r>
            <a:r>
              <a:rPr lang="en-US" sz="2400" dirty="0" err="1"/>
              <a:t>giao</a:t>
            </a:r>
            <a:r>
              <a:rPr lang="en-US" sz="2400" dirty="0"/>
              <a:t> </a:t>
            </a:r>
            <a:r>
              <a:rPr lang="en-US" sz="2400" dirty="0" err="1"/>
              <a:t>diện</a:t>
            </a:r>
            <a:r>
              <a:rPr lang="en-US" sz="2400" dirty="0"/>
              <a:t> </a:t>
            </a:r>
            <a:r>
              <a:rPr lang="en-US" sz="2400" dirty="0" err="1"/>
              <a:t>từ</a:t>
            </a:r>
            <a:r>
              <a:rPr lang="en-US" sz="2400" dirty="0"/>
              <a:t> App Theme qua Platform.V11.AppCompat.Light.</a:t>
            </a:r>
          </a:p>
          <a:p>
            <a:pPr marL="285750" indent="-285750">
              <a:buFont typeface="Wingdings" panose="05000000000000000000" pitchFamily="2" charset="2"/>
              <a:buChar char="v"/>
            </a:pPr>
            <a:r>
              <a:rPr lang="en-US" sz="2400" dirty="0" err="1"/>
              <a:t>Thiết</a:t>
            </a:r>
            <a:r>
              <a:rPr lang="en-US" sz="2400" dirty="0"/>
              <a:t> </a:t>
            </a:r>
            <a:r>
              <a:rPr lang="en-US" sz="2400" dirty="0" err="1"/>
              <a:t>lập</a:t>
            </a:r>
            <a:r>
              <a:rPr lang="en-US" sz="2400" dirty="0"/>
              <a:t> layout </a:t>
            </a:r>
            <a:r>
              <a:rPr lang="en-US" sz="2400" dirty="0" err="1"/>
              <a:t>theo</a:t>
            </a:r>
            <a:r>
              <a:rPr lang="en-US" sz="2400" dirty="0"/>
              <a:t> </a:t>
            </a:r>
            <a:r>
              <a:rPr lang="en-US" sz="2400" dirty="0" err="1"/>
              <a:t>dạng</a:t>
            </a:r>
            <a:r>
              <a:rPr lang="en-US" sz="2400" dirty="0"/>
              <a:t> </a:t>
            </a:r>
            <a:r>
              <a:rPr lang="en-US" sz="2400" dirty="0" err="1"/>
              <a:t>RelativeLayout</a:t>
            </a:r>
            <a:r>
              <a:rPr lang="en-US" sz="2400" dirty="0"/>
              <a:t>.</a:t>
            </a:r>
          </a:p>
        </p:txBody>
      </p:sp>
      <p:pic>
        <p:nvPicPr>
          <p:cNvPr id="7" name="Picture 6"/>
          <p:cNvPicPr>
            <a:picLocks noChangeAspect="1"/>
          </p:cNvPicPr>
          <p:nvPr/>
        </p:nvPicPr>
        <p:blipFill rotWithShape="1">
          <a:blip r:embed="rId2"/>
          <a:srcRect l="38395" t="10910" r="31223" b="61057"/>
          <a:stretch/>
        </p:blipFill>
        <p:spPr>
          <a:xfrm>
            <a:off x="1765495" y="3151164"/>
            <a:ext cx="3953021" cy="2869808"/>
          </a:xfrm>
          <a:prstGeom prst="rect">
            <a:avLst/>
          </a:prstGeom>
        </p:spPr>
      </p:pic>
      <p:pic>
        <p:nvPicPr>
          <p:cNvPr id="8" name="Picture 7"/>
          <p:cNvPicPr>
            <a:picLocks noChangeAspect="1"/>
          </p:cNvPicPr>
          <p:nvPr/>
        </p:nvPicPr>
        <p:blipFill rotWithShape="1">
          <a:blip r:embed="rId2"/>
          <a:srcRect l="73967" t="13125" r="733" b="60915"/>
          <a:stretch/>
        </p:blipFill>
        <p:spPr>
          <a:xfrm>
            <a:off x="7272997" y="3151164"/>
            <a:ext cx="4290646" cy="2869808"/>
          </a:xfrm>
          <a:prstGeom prst="rect">
            <a:avLst/>
          </a:prstGeom>
        </p:spPr>
      </p:pic>
      <p:sp>
        <p:nvSpPr>
          <p:cNvPr id="6" name="Title 1"/>
          <p:cNvSpPr>
            <a:spLocks noGrp="1"/>
          </p:cNvSpPr>
          <p:nvPr>
            <p:ph type="title"/>
          </p:nvPr>
        </p:nvSpPr>
        <p:spPr>
          <a:xfrm>
            <a:off x="1097280" y="286603"/>
            <a:ext cx="10058400" cy="145075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ormAutofit/>
          </a:bodyPr>
          <a:lstStyle/>
          <a:p>
            <a:pPr algn="ctr" eaLnBrk="1" hangingPunct="1"/>
            <a:r>
              <a:rPr lang="en-US" altLang="en-US" sz="40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PHẦN 2: THIẾT KẾ GIAO DIỆN CHO TIP CACULATOR</a:t>
            </a:r>
          </a:p>
        </p:txBody>
      </p:sp>
    </p:spTree>
    <p:extLst>
      <p:ext uri="{BB962C8B-B14F-4D97-AF65-F5344CB8AC3E}">
        <p14:creationId xmlns:p14="http://schemas.microsoft.com/office/powerpoint/2010/main" val="3509463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08295" y="1941340"/>
            <a:ext cx="8623495" cy="523220"/>
          </a:xfrm>
          <a:prstGeom prst="rect">
            <a:avLst/>
          </a:prstGeom>
          <a:noFill/>
        </p:spPr>
        <p:txBody>
          <a:bodyPr wrap="square" rtlCol="0">
            <a:spAutoFit/>
          </a:bodyPr>
          <a:lstStyle/>
          <a:p>
            <a:pPr marL="285750" indent="-285750">
              <a:buFont typeface="Wingdings" panose="05000000000000000000" pitchFamily="2" charset="2"/>
              <a:buChar char="v"/>
            </a:pPr>
            <a:r>
              <a:rPr lang="en-US" sz="2800" dirty="0" err="1"/>
              <a:t>Các</a:t>
            </a:r>
            <a:r>
              <a:rPr lang="en-US" sz="2800" dirty="0"/>
              <a:t> properties </a:t>
            </a:r>
            <a:r>
              <a:rPr lang="en-US" sz="2800" dirty="0" err="1"/>
              <a:t>mà</a:t>
            </a:r>
            <a:r>
              <a:rPr lang="en-US" sz="2800" dirty="0"/>
              <a:t> ta </a:t>
            </a:r>
            <a:r>
              <a:rPr lang="en-US" sz="2800" dirty="0" err="1"/>
              <a:t>cần</a:t>
            </a:r>
            <a:r>
              <a:rPr lang="en-US" sz="2800" dirty="0"/>
              <a:t> </a:t>
            </a:r>
            <a:r>
              <a:rPr lang="en-US" sz="2800" dirty="0" err="1"/>
              <a:t>lưu</a:t>
            </a:r>
            <a:r>
              <a:rPr lang="en-US" sz="2800" dirty="0"/>
              <a:t> ý </a:t>
            </a:r>
            <a:r>
              <a:rPr lang="en-US" sz="2800" dirty="0" err="1"/>
              <a:t>phần</a:t>
            </a:r>
            <a:r>
              <a:rPr lang="en-US" sz="2800" dirty="0"/>
              <a:t> </a:t>
            </a:r>
            <a:r>
              <a:rPr lang="en-US" sz="2800" dirty="0" err="1"/>
              <a:t>thiết</a:t>
            </a:r>
            <a:r>
              <a:rPr lang="en-US" sz="2800" dirty="0"/>
              <a:t> </a:t>
            </a:r>
            <a:r>
              <a:rPr lang="en-US" sz="2800" dirty="0" err="1"/>
              <a:t>kế</a:t>
            </a:r>
            <a:r>
              <a:rPr lang="en-US" sz="2800" dirty="0"/>
              <a:t> </a:t>
            </a:r>
            <a:r>
              <a:rPr lang="en-US" sz="2800" dirty="0" err="1"/>
              <a:t>giao</a:t>
            </a:r>
            <a:r>
              <a:rPr lang="en-US" sz="2800" dirty="0"/>
              <a:t> </a:t>
            </a:r>
            <a:r>
              <a:rPr lang="en-US" sz="2800" dirty="0" err="1"/>
              <a:t>diện</a:t>
            </a:r>
            <a:r>
              <a:rPr lang="en-US" sz="2800" dirty="0"/>
              <a:t>:</a:t>
            </a:r>
          </a:p>
        </p:txBody>
      </p:sp>
      <p:sp>
        <p:nvSpPr>
          <p:cNvPr id="9" name="TextBox 8"/>
          <p:cNvSpPr txBox="1"/>
          <p:nvPr/>
        </p:nvSpPr>
        <p:spPr>
          <a:xfrm>
            <a:off x="1842867" y="2537434"/>
            <a:ext cx="5213421"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err="1"/>
              <a:t>Layout:width</a:t>
            </a:r>
            <a:r>
              <a:rPr lang="en-US" sz="2400" dirty="0"/>
              <a:t> </a:t>
            </a:r>
            <a:r>
              <a:rPr lang="en-US" sz="2400" dirty="0" err="1"/>
              <a:t>và</a:t>
            </a:r>
            <a:r>
              <a:rPr lang="en-US" sz="2400" dirty="0"/>
              <a:t> </a:t>
            </a:r>
            <a:r>
              <a:rPr lang="en-US" sz="2400" dirty="0" err="1"/>
              <a:t>layout:height</a:t>
            </a:r>
            <a:r>
              <a:rPr lang="en-US" sz="2400" dirty="0"/>
              <a:t>.</a:t>
            </a:r>
          </a:p>
        </p:txBody>
      </p:sp>
      <p:sp>
        <p:nvSpPr>
          <p:cNvPr id="10" name="TextBox 9"/>
          <p:cNvSpPr txBox="1"/>
          <p:nvPr/>
        </p:nvSpPr>
        <p:spPr>
          <a:xfrm>
            <a:off x="1842867" y="3006916"/>
            <a:ext cx="5416062"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err="1"/>
              <a:t>Layout:gravity</a:t>
            </a:r>
            <a:r>
              <a:rPr lang="en-US" sz="2400" dirty="0"/>
              <a:t>.</a:t>
            </a:r>
          </a:p>
        </p:txBody>
      </p:sp>
      <p:sp>
        <p:nvSpPr>
          <p:cNvPr id="11" name="TextBox 10"/>
          <p:cNvSpPr txBox="1"/>
          <p:nvPr/>
        </p:nvSpPr>
        <p:spPr>
          <a:xfrm>
            <a:off x="1842867" y="3530994"/>
            <a:ext cx="390546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err="1"/>
              <a:t>Layout:margin</a:t>
            </a:r>
            <a:r>
              <a:rPr lang="en-US" sz="2400" dirty="0"/>
              <a:t>.</a:t>
            </a:r>
          </a:p>
        </p:txBody>
      </p:sp>
      <p:sp>
        <p:nvSpPr>
          <p:cNvPr id="13" name="TextBox 12"/>
          <p:cNvSpPr txBox="1"/>
          <p:nvPr/>
        </p:nvSpPr>
        <p:spPr>
          <a:xfrm>
            <a:off x="1842867" y="4055072"/>
            <a:ext cx="4329166"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err="1"/>
              <a:t>Layout:column</a:t>
            </a:r>
            <a:r>
              <a:rPr lang="en-US" sz="2400" dirty="0"/>
              <a:t> </a:t>
            </a:r>
            <a:r>
              <a:rPr lang="en-US" sz="2400" dirty="0" err="1"/>
              <a:t>và</a:t>
            </a:r>
            <a:r>
              <a:rPr lang="en-US" sz="2400" dirty="0"/>
              <a:t> layout: row.</a:t>
            </a:r>
          </a:p>
        </p:txBody>
      </p:sp>
      <p:sp>
        <p:nvSpPr>
          <p:cNvPr id="14" name="TextBox 13"/>
          <p:cNvSpPr txBox="1"/>
          <p:nvPr/>
        </p:nvSpPr>
        <p:spPr>
          <a:xfrm>
            <a:off x="1842866" y="4579150"/>
            <a:ext cx="3537019"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err="1"/>
              <a:t>Layout:columnSpan</a:t>
            </a:r>
            <a:r>
              <a:rPr lang="en-US" sz="2400" dirty="0"/>
              <a:t>.</a:t>
            </a:r>
          </a:p>
        </p:txBody>
      </p:sp>
      <p:sp>
        <p:nvSpPr>
          <p:cNvPr id="15" name="TextBox 14"/>
          <p:cNvSpPr txBox="1"/>
          <p:nvPr/>
        </p:nvSpPr>
        <p:spPr>
          <a:xfrm>
            <a:off x="1842867" y="5120643"/>
            <a:ext cx="4200212"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Background.</a:t>
            </a:r>
          </a:p>
        </p:txBody>
      </p:sp>
      <p:sp>
        <p:nvSpPr>
          <p:cNvPr id="12" name="Title 1"/>
          <p:cNvSpPr>
            <a:spLocks noGrp="1"/>
          </p:cNvSpPr>
          <p:nvPr>
            <p:ph type="title"/>
          </p:nvPr>
        </p:nvSpPr>
        <p:spPr>
          <a:xfrm>
            <a:off x="1097280" y="286603"/>
            <a:ext cx="10058400" cy="145075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ormAutofit/>
          </a:bodyPr>
          <a:lstStyle/>
          <a:p>
            <a:pPr algn="ctr" eaLnBrk="1" hangingPunct="1"/>
            <a:r>
              <a:rPr lang="en-US" altLang="en-US" sz="40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PHẦN 2: THIẾT KẾ GIAO DIỆN CHO TIP CACULATOR</a:t>
            </a:r>
          </a:p>
        </p:txBody>
      </p:sp>
    </p:spTree>
    <p:extLst>
      <p:ext uri="{BB962C8B-B14F-4D97-AF65-F5344CB8AC3E}">
        <p14:creationId xmlns:p14="http://schemas.microsoft.com/office/powerpoint/2010/main" val="4264323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25051" y="2147213"/>
            <a:ext cx="4902691" cy="523220"/>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Elevation.</a:t>
            </a:r>
          </a:p>
        </p:txBody>
      </p:sp>
      <p:sp>
        <p:nvSpPr>
          <p:cNvPr id="6" name="TextBox 5"/>
          <p:cNvSpPr txBox="1"/>
          <p:nvPr/>
        </p:nvSpPr>
        <p:spPr>
          <a:xfrm>
            <a:off x="2525051" y="2507621"/>
            <a:ext cx="4283632" cy="523220"/>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Digits (</a:t>
            </a:r>
            <a:r>
              <a:rPr lang="en-US" sz="2800" dirty="0" err="1"/>
              <a:t>EditText</a:t>
            </a:r>
            <a:r>
              <a:rPr lang="en-US" sz="2800" dirty="0"/>
              <a:t>).</a:t>
            </a:r>
          </a:p>
        </p:txBody>
      </p:sp>
      <p:sp>
        <p:nvSpPr>
          <p:cNvPr id="7" name="TextBox 6"/>
          <p:cNvSpPr txBox="1"/>
          <p:nvPr/>
        </p:nvSpPr>
        <p:spPr>
          <a:xfrm>
            <a:off x="2525051" y="2912013"/>
            <a:ext cx="3704511" cy="523220"/>
          </a:xfrm>
          <a:prstGeom prst="rect">
            <a:avLst/>
          </a:prstGeom>
          <a:noFill/>
        </p:spPr>
        <p:txBody>
          <a:bodyPr wrap="square" rtlCol="0">
            <a:spAutoFit/>
          </a:bodyPr>
          <a:lstStyle/>
          <a:p>
            <a:pPr marL="285750" indent="-285750">
              <a:buFont typeface="Wingdings" panose="05000000000000000000" pitchFamily="2" charset="2"/>
              <a:buChar char="Ø"/>
            </a:pPr>
            <a:r>
              <a:rPr lang="en-US" sz="2800" dirty="0" err="1"/>
              <a:t>maxLength</a:t>
            </a:r>
            <a:r>
              <a:rPr lang="en-US" sz="2800" dirty="0"/>
              <a:t> (</a:t>
            </a:r>
            <a:r>
              <a:rPr lang="en-US" sz="2800" dirty="0" err="1"/>
              <a:t>EditText</a:t>
            </a:r>
            <a:r>
              <a:rPr lang="en-US" sz="2800" dirty="0"/>
              <a:t>).</a:t>
            </a:r>
          </a:p>
        </p:txBody>
      </p:sp>
      <p:sp>
        <p:nvSpPr>
          <p:cNvPr id="8" name="TextBox 7"/>
          <p:cNvSpPr txBox="1"/>
          <p:nvPr/>
        </p:nvSpPr>
        <p:spPr>
          <a:xfrm>
            <a:off x="2525050" y="3386746"/>
            <a:ext cx="2815721" cy="523220"/>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Padding.</a:t>
            </a:r>
          </a:p>
        </p:txBody>
      </p:sp>
      <p:sp>
        <p:nvSpPr>
          <p:cNvPr id="9" name="TextBox 8"/>
          <p:cNvSpPr txBox="1"/>
          <p:nvPr/>
        </p:nvSpPr>
        <p:spPr>
          <a:xfrm>
            <a:off x="2525051" y="3787781"/>
            <a:ext cx="3984086" cy="523220"/>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gravity</a:t>
            </a:r>
          </a:p>
        </p:txBody>
      </p:sp>
      <p:sp>
        <p:nvSpPr>
          <p:cNvPr id="10" name="TextBox 9"/>
          <p:cNvSpPr txBox="1"/>
          <p:nvPr/>
        </p:nvSpPr>
        <p:spPr>
          <a:xfrm>
            <a:off x="2525051" y="4262514"/>
            <a:ext cx="3984086" cy="523220"/>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hint</a:t>
            </a:r>
          </a:p>
        </p:txBody>
      </p:sp>
      <p:sp>
        <p:nvSpPr>
          <p:cNvPr id="11" name="TextBox 10"/>
          <p:cNvSpPr txBox="1"/>
          <p:nvPr/>
        </p:nvSpPr>
        <p:spPr>
          <a:xfrm>
            <a:off x="2525051" y="4737247"/>
            <a:ext cx="3524784" cy="523220"/>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Max (</a:t>
            </a:r>
            <a:r>
              <a:rPr lang="en-US" sz="2800" dirty="0" err="1"/>
              <a:t>SeekBar</a:t>
            </a:r>
            <a:r>
              <a:rPr lang="en-US" sz="2800" dirty="0"/>
              <a:t>)</a:t>
            </a:r>
          </a:p>
        </p:txBody>
      </p:sp>
      <p:sp>
        <p:nvSpPr>
          <p:cNvPr id="13" name="TextBox 12"/>
          <p:cNvSpPr txBox="1"/>
          <p:nvPr/>
        </p:nvSpPr>
        <p:spPr>
          <a:xfrm>
            <a:off x="2525051" y="5211980"/>
            <a:ext cx="3664573" cy="523220"/>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Progress (</a:t>
            </a:r>
            <a:r>
              <a:rPr lang="en-US" sz="2800" dirty="0" err="1"/>
              <a:t>SeekBar</a:t>
            </a:r>
            <a:r>
              <a:rPr lang="en-US" sz="2800" dirty="0"/>
              <a:t>)</a:t>
            </a:r>
          </a:p>
        </p:txBody>
      </p:sp>
      <p:sp>
        <p:nvSpPr>
          <p:cNvPr id="12" name="Title 1"/>
          <p:cNvSpPr>
            <a:spLocks noGrp="1"/>
          </p:cNvSpPr>
          <p:nvPr>
            <p:ph type="title"/>
          </p:nvPr>
        </p:nvSpPr>
        <p:spPr>
          <a:xfrm>
            <a:off x="1097280" y="286603"/>
            <a:ext cx="10058400" cy="145075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ormAutofit/>
          </a:bodyPr>
          <a:lstStyle/>
          <a:p>
            <a:pPr algn="ctr" eaLnBrk="1" hangingPunct="1"/>
            <a:r>
              <a:rPr lang="en-US" altLang="en-US" sz="40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PHẦN 2: THIẾT KẾ GIAO DIỆN CHO TIP CACULATOR</a:t>
            </a:r>
          </a:p>
        </p:txBody>
      </p:sp>
    </p:spTree>
    <p:extLst>
      <p:ext uri="{BB962C8B-B14F-4D97-AF65-F5344CB8AC3E}">
        <p14:creationId xmlns:p14="http://schemas.microsoft.com/office/powerpoint/2010/main" val="3438255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94228" y="2011680"/>
            <a:ext cx="3643532" cy="523220"/>
          </a:xfrm>
          <a:prstGeom prst="rect">
            <a:avLst/>
          </a:prstGeom>
          <a:noFill/>
        </p:spPr>
        <p:txBody>
          <a:bodyPr wrap="square" rtlCol="0">
            <a:spAutoFit/>
          </a:bodyPr>
          <a:lstStyle/>
          <a:p>
            <a:pPr marL="285750" indent="-285750">
              <a:buFont typeface="Wingdings" panose="05000000000000000000" pitchFamily="2" charset="2"/>
              <a:buChar char="v"/>
            </a:pPr>
            <a:r>
              <a:rPr lang="en-US" sz="2800" dirty="0" err="1"/>
              <a:t>Các</a:t>
            </a:r>
            <a:r>
              <a:rPr lang="en-US" sz="2800" dirty="0"/>
              <a:t> </a:t>
            </a:r>
            <a:r>
              <a:rPr lang="en-US" sz="2800" dirty="0" err="1"/>
              <a:t>bước</a:t>
            </a:r>
            <a:r>
              <a:rPr lang="en-US" sz="2800" dirty="0"/>
              <a:t> </a:t>
            </a:r>
            <a:r>
              <a:rPr lang="en-US" sz="2800" dirty="0" err="1"/>
              <a:t>thiết</a:t>
            </a:r>
            <a:r>
              <a:rPr lang="en-US" sz="2800" dirty="0"/>
              <a:t> </a:t>
            </a:r>
            <a:r>
              <a:rPr lang="en-US" sz="2800" dirty="0" err="1"/>
              <a:t>kế</a:t>
            </a:r>
            <a:r>
              <a:rPr lang="en-US" sz="2800" dirty="0"/>
              <a:t>:</a:t>
            </a:r>
          </a:p>
        </p:txBody>
      </p:sp>
      <p:sp>
        <p:nvSpPr>
          <p:cNvPr id="7" name="TextBox 6"/>
          <p:cNvSpPr txBox="1"/>
          <p:nvPr/>
        </p:nvSpPr>
        <p:spPr>
          <a:xfrm>
            <a:off x="970670" y="2797868"/>
            <a:ext cx="11029071" cy="255454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err="1"/>
              <a:t>Kéo</a:t>
            </a:r>
            <a:r>
              <a:rPr lang="en-US" sz="2000" dirty="0"/>
              <a:t> </a:t>
            </a:r>
            <a:r>
              <a:rPr lang="en-US" sz="2000" dirty="0" err="1"/>
              <a:t>numberEditText</a:t>
            </a:r>
            <a:r>
              <a:rPr lang="en-US" sz="2000" dirty="0"/>
              <a:t> </a:t>
            </a:r>
            <a:r>
              <a:rPr lang="en-US" sz="2000" dirty="0" err="1"/>
              <a:t>vào</a:t>
            </a:r>
            <a:r>
              <a:rPr lang="en-US" sz="2000" dirty="0"/>
              <a:t> </a:t>
            </a:r>
            <a:r>
              <a:rPr lang="en-US" sz="2000" dirty="0" err="1"/>
              <a:t>gridlayout</a:t>
            </a:r>
            <a:r>
              <a:rPr lang="en-US" sz="2000" dirty="0"/>
              <a:t> </a:t>
            </a:r>
            <a:r>
              <a:rPr lang="en-US" sz="2000" dirty="0" err="1"/>
              <a:t>với</a:t>
            </a:r>
            <a:r>
              <a:rPr lang="en-US" sz="2000" dirty="0"/>
              <a:t> hang </a:t>
            </a:r>
            <a:r>
              <a:rPr lang="en-US" sz="2000" dirty="0" err="1"/>
              <a:t>và</a:t>
            </a:r>
            <a:r>
              <a:rPr lang="en-US" sz="2000" dirty="0"/>
              <a:t> </a:t>
            </a:r>
            <a:r>
              <a:rPr lang="en-US" sz="2000" dirty="0" err="1"/>
              <a:t>cột</a:t>
            </a:r>
            <a:r>
              <a:rPr lang="en-US" sz="2000" dirty="0"/>
              <a:t> </a:t>
            </a:r>
            <a:r>
              <a:rPr lang="en-US" sz="2000" dirty="0" err="1"/>
              <a:t>tương</a:t>
            </a:r>
            <a:r>
              <a:rPr lang="en-US" sz="2000" dirty="0"/>
              <a:t> </a:t>
            </a:r>
            <a:r>
              <a:rPr lang="en-US" sz="2000" dirty="0" err="1"/>
              <a:t>ứng</a:t>
            </a:r>
            <a:r>
              <a:rPr lang="en-US" sz="2000" dirty="0"/>
              <a:t> </a:t>
            </a:r>
            <a:r>
              <a:rPr lang="en-US" sz="2000" dirty="0" err="1"/>
              <a:t>là</a:t>
            </a:r>
            <a:r>
              <a:rPr lang="en-US" sz="2000" dirty="0"/>
              <a:t> (0,0), </a:t>
            </a:r>
            <a:r>
              <a:rPr lang="en-US" sz="2000" dirty="0" err="1"/>
              <a:t>đặt</a:t>
            </a:r>
            <a:r>
              <a:rPr lang="en-US" sz="2000" dirty="0"/>
              <a:t> ID </a:t>
            </a:r>
            <a:r>
              <a:rPr lang="en-US" sz="2000" dirty="0" err="1"/>
              <a:t>là</a:t>
            </a:r>
            <a:r>
              <a:rPr lang="en-US" sz="2000" dirty="0"/>
              <a:t> </a:t>
            </a:r>
            <a:r>
              <a:rPr lang="en-US" sz="2000" dirty="0" err="1"/>
              <a:t>amountEditText</a:t>
            </a:r>
            <a:r>
              <a:rPr lang="en-US" sz="2000" dirty="0"/>
              <a:t>.</a:t>
            </a:r>
          </a:p>
          <a:p>
            <a:pPr marL="285750" indent="-285750">
              <a:buFont typeface="Wingdings" panose="05000000000000000000" pitchFamily="2" charset="2"/>
              <a:buChar char="Ø"/>
            </a:pPr>
            <a:r>
              <a:rPr lang="en-US" sz="2000" dirty="0" err="1"/>
              <a:t>Kéo</a:t>
            </a:r>
            <a:r>
              <a:rPr lang="en-US" sz="2000" dirty="0"/>
              <a:t> </a:t>
            </a:r>
            <a:r>
              <a:rPr lang="en-US" sz="2000" dirty="0" err="1"/>
              <a:t>MediumText</a:t>
            </a:r>
            <a:r>
              <a:rPr lang="en-US" sz="2000" dirty="0"/>
              <a:t> </a:t>
            </a:r>
            <a:r>
              <a:rPr lang="en-US" sz="2000" dirty="0" err="1"/>
              <a:t>vào</a:t>
            </a:r>
            <a:r>
              <a:rPr lang="en-US" sz="2000" dirty="0"/>
              <a:t> </a:t>
            </a:r>
            <a:r>
              <a:rPr lang="en-US" sz="2000" dirty="0" err="1"/>
              <a:t>gridlayout</a:t>
            </a:r>
            <a:r>
              <a:rPr lang="en-US" sz="2000" dirty="0"/>
              <a:t> </a:t>
            </a:r>
            <a:r>
              <a:rPr lang="en-US" sz="2000" dirty="0" err="1"/>
              <a:t>với</a:t>
            </a:r>
            <a:r>
              <a:rPr lang="en-US" sz="2000" dirty="0"/>
              <a:t> hang </a:t>
            </a:r>
            <a:r>
              <a:rPr lang="en-US" sz="2000" dirty="0" err="1"/>
              <a:t>và</a:t>
            </a:r>
            <a:r>
              <a:rPr lang="en-US" sz="2000" dirty="0"/>
              <a:t> </a:t>
            </a:r>
            <a:r>
              <a:rPr lang="en-US" sz="2000" dirty="0" err="1"/>
              <a:t>cột</a:t>
            </a:r>
            <a:r>
              <a:rPr lang="en-US" sz="2000" dirty="0"/>
              <a:t> </a:t>
            </a:r>
            <a:r>
              <a:rPr lang="en-US" sz="2000" dirty="0" err="1"/>
              <a:t>tương</a:t>
            </a:r>
            <a:r>
              <a:rPr lang="en-US" sz="2000" dirty="0"/>
              <a:t> </a:t>
            </a:r>
            <a:r>
              <a:rPr lang="en-US" sz="2000" dirty="0" err="1"/>
              <a:t>ứng</a:t>
            </a:r>
            <a:r>
              <a:rPr lang="en-US" sz="2000" dirty="0"/>
              <a:t> </a:t>
            </a:r>
            <a:r>
              <a:rPr lang="en-US" sz="2000" dirty="0" err="1"/>
              <a:t>là</a:t>
            </a:r>
            <a:r>
              <a:rPr lang="en-US" sz="2000" dirty="0"/>
              <a:t> (0,1), </a:t>
            </a:r>
            <a:r>
              <a:rPr lang="en-US" sz="2000" dirty="0" err="1"/>
              <a:t>đặt</a:t>
            </a:r>
            <a:r>
              <a:rPr lang="en-US" sz="2000" dirty="0"/>
              <a:t> ID </a:t>
            </a:r>
            <a:r>
              <a:rPr lang="en-US" sz="2000" dirty="0" err="1"/>
              <a:t>là</a:t>
            </a:r>
            <a:r>
              <a:rPr lang="en-US" sz="2000" dirty="0"/>
              <a:t> </a:t>
            </a:r>
            <a:r>
              <a:rPr lang="en-US" sz="2000" dirty="0" err="1"/>
              <a:t>amountTextView</a:t>
            </a:r>
            <a:r>
              <a:rPr lang="en-US" sz="2000" dirty="0"/>
              <a:t>.</a:t>
            </a:r>
          </a:p>
          <a:p>
            <a:pPr marL="285750" indent="-285750">
              <a:buFont typeface="Wingdings" panose="05000000000000000000" pitchFamily="2" charset="2"/>
              <a:buChar char="Ø"/>
            </a:pPr>
            <a:r>
              <a:rPr lang="en-US" sz="2000" dirty="0" err="1"/>
              <a:t>Kéo</a:t>
            </a:r>
            <a:r>
              <a:rPr lang="en-US" sz="2000" dirty="0"/>
              <a:t> </a:t>
            </a:r>
            <a:r>
              <a:rPr lang="en-US" sz="2000" dirty="0" err="1"/>
              <a:t>MediumText</a:t>
            </a:r>
            <a:r>
              <a:rPr lang="en-US" sz="2000" dirty="0"/>
              <a:t> </a:t>
            </a:r>
            <a:r>
              <a:rPr lang="en-US" sz="2000" dirty="0" err="1"/>
              <a:t>vào</a:t>
            </a:r>
            <a:r>
              <a:rPr lang="en-US" sz="2000" dirty="0"/>
              <a:t> </a:t>
            </a:r>
            <a:r>
              <a:rPr lang="en-US" sz="2000" dirty="0" err="1"/>
              <a:t>gridlayout</a:t>
            </a:r>
            <a:r>
              <a:rPr lang="en-US" sz="2000" dirty="0"/>
              <a:t> </a:t>
            </a:r>
            <a:r>
              <a:rPr lang="en-US" sz="2000" dirty="0" err="1"/>
              <a:t>với</a:t>
            </a:r>
            <a:r>
              <a:rPr lang="en-US" sz="2000" dirty="0"/>
              <a:t> hang </a:t>
            </a:r>
            <a:r>
              <a:rPr lang="en-US" sz="2000" dirty="0" err="1"/>
              <a:t>và</a:t>
            </a:r>
            <a:r>
              <a:rPr lang="en-US" sz="2000" dirty="0"/>
              <a:t> </a:t>
            </a:r>
            <a:r>
              <a:rPr lang="en-US" sz="2000" dirty="0" err="1"/>
              <a:t>cột</a:t>
            </a:r>
            <a:r>
              <a:rPr lang="en-US" sz="2000" dirty="0"/>
              <a:t> </a:t>
            </a:r>
            <a:r>
              <a:rPr lang="en-US" sz="2000" dirty="0" err="1"/>
              <a:t>tương</a:t>
            </a:r>
            <a:r>
              <a:rPr lang="en-US" sz="2000" dirty="0"/>
              <a:t> </a:t>
            </a:r>
            <a:r>
              <a:rPr lang="en-US" sz="2000" dirty="0" err="1"/>
              <a:t>ứng</a:t>
            </a:r>
            <a:r>
              <a:rPr lang="en-US" sz="2000" dirty="0"/>
              <a:t> </a:t>
            </a:r>
            <a:r>
              <a:rPr lang="en-US" sz="2000" dirty="0" err="1"/>
              <a:t>là</a:t>
            </a:r>
            <a:r>
              <a:rPr lang="en-US" sz="2000" dirty="0"/>
              <a:t> (1,0), </a:t>
            </a:r>
            <a:r>
              <a:rPr lang="en-US" sz="2000" dirty="0" err="1"/>
              <a:t>đặt</a:t>
            </a:r>
            <a:r>
              <a:rPr lang="en-US" sz="2000" dirty="0"/>
              <a:t> ID </a:t>
            </a:r>
            <a:r>
              <a:rPr lang="en-US" sz="2000" dirty="0" err="1"/>
              <a:t>là</a:t>
            </a:r>
            <a:r>
              <a:rPr lang="en-US" sz="2000" dirty="0"/>
              <a:t> </a:t>
            </a:r>
            <a:r>
              <a:rPr lang="en-US" sz="2000" dirty="0" err="1"/>
              <a:t>percentTextView</a:t>
            </a:r>
            <a:r>
              <a:rPr lang="en-US" sz="2000" dirty="0"/>
              <a:t>.</a:t>
            </a:r>
          </a:p>
          <a:p>
            <a:pPr marL="285750" indent="-285750">
              <a:buFont typeface="Wingdings" panose="05000000000000000000" pitchFamily="2" charset="2"/>
              <a:buChar char="Ø"/>
            </a:pPr>
            <a:r>
              <a:rPr lang="en-US" sz="2000" dirty="0" err="1"/>
              <a:t>Kéo</a:t>
            </a:r>
            <a:r>
              <a:rPr lang="en-US" sz="2000" dirty="0"/>
              <a:t> </a:t>
            </a:r>
            <a:r>
              <a:rPr lang="en-US" sz="2000" dirty="0" err="1"/>
              <a:t>SeekBar</a:t>
            </a:r>
            <a:r>
              <a:rPr lang="en-US" sz="2000" dirty="0"/>
              <a:t> </a:t>
            </a:r>
            <a:r>
              <a:rPr lang="en-US" sz="2000" dirty="0" err="1"/>
              <a:t>vào</a:t>
            </a:r>
            <a:r>
              <a:rPr lang="en-US" sz="2000" dirty="0"/>
              <a:t> </a:t>
            </a:r>
            <a:r>
              <a:rPr lang="en-US" sz="2000" dirty="0" err="1"/>
              <a:t>gridlayout</a:t>
            </a:r>
            <a:r>
              <a:rPr lang="en-US" sz="2000" dirty="0"/>
              <a:t> </a:t>
            </a:r>
            <a:r>
              <a:rPr lang="en-US" sz="2000" dirty="0" err="1"/>
              <a:t>với</a:t>
            </a:r>
            <a:r>
              <a:rPr lang="en-US" sz="2000" dirty="0"/>
              <a:t> hang </a:t>
            </a:r>
            <a:r>
              <a:rPr lang="en-US" sz="2000" dirty="0" err="1"/>
              <a:t>và</a:t>
            </a:r>
            <a:r>
              <a:rPr lang="en-US" sz="2000" dirty="0"/>
              <a:t> </a:t>
            </a:r>
            <a:r>
              <a:rPr lang="en-US" sz="2000" dirty="0" err="1"/>
              <a:t>cột</a:t>
            </a:r>
            <a:r>
              <a:rPr lang="en-US" sz="2000" dirty="0"/>
              <a:t> </a:t>
            </a:r>
            <a:r>
              <a:rPr lang="en-US" sz="2000" dirty="0" err="1"/>
              <a:t>tương</a:t>
            </a:r>
            <a:r>
              <a:rPr lang="en-US" sz="2000" dirty="0"/>
              <a:t> </a:t>
            </a:r>
            <a:r>
              <a:rPr lang="en-US" sz="2000" dirty="0" err="1"/>
              <a:t>ứng</a:t>
            </a:r>
            <a:r>
              <a:rPr lang="en-US" sz="2000" dirty="0"/>
              <a:t> </a:t>
            </a:r>
            <a:r>
              <a:rPr lang="en-US" sz="2000" dirty="0" err="1"/>
              <a:t>là</a:t>
            </a:r>
            <a:r>
              <a:rPr lang="en-US" sz="2000" dirty="0"/>
              <a:t> (1,1), </a:t>
            </a:r>
            <a:r>
              <a:rPr lang="en-US" sz="2000" dirty="0" err="1"/>
              <a:t>đặt</a:t>
            </a:r>
            <a:r>
              <a:rPr lang="en-US" sz="2000" dirty="0"/>
              <a:t> ID </a:t>
            </a:r>
            <a:r>
              <a:rPr lang="en-US" sz="2000" dirty="0" err="1"/>
              <a:t>là</a:t>
            </a:r>
            <a:r>
              <a:rPr lang="en-US" sz="2000" dirty="0"/>
              <a:t> </a:t>
            </a:r>
            <a:r>
              <a:rPr lang="en-US" sz="2000" dirty="0" err="1"/>
              <a:t>percentTextView</a:t>
            </a:r>
            <a:r>
              <a:rPr lang="en-US" sz="2000" dirty="0"/>
              <a:t>.</a:t>
            </a:r>
          </a:p>
          <a:p>
            <a:pPr marL="285750" indent="-285750">
              <a:buFont typeface="Wingdings" panose="05000000000000000000" pitchFamily="2" charset="2"/>
              <a:buChar char="Ø"/>
            </a:pPr>
            <a:r>
              <a:rPr lang="en-US" sz="2000" dirty="0" err="1"/>
              <a:t>Kéo</a:t>
            </a:r>
            <a:r>
              <a:rPr lang="en-US" sz="2000" dirty="0"/>
              <a:t> </a:t>
            </a:r>
            <a:r>
              <a:rPr lang="en-US" sz="2000" dirty="0" err="1"/>
              <a:t>MediumText</a:t>
            </a:r>
            <a:r>
              <a:rPr lang="en-US" sz="2000" dirty="0"/>
              <a:t> </a:t>
            </a:r>
            <a:r>
              <a:rPr lang="en-US" sz="2000" dirty="0" err="1"/>
              <a:t>vào</a:t>
            </a:r>
            <a:r>
              <a:rPr lang="en-US" sz="2000" dirty="0"/>
              <a:t> </a:t>
            </a:r>
            <a:r>
              <a:rPr lang="en-US" sz="2000" dirty="0" err="1"/>
              <a:t>gridlayout</a:t>
            </a:r>
            <a:r>
              <a:rPr lang="en-US" sz="2000" dirty="0"/>
              <a:t> </a:t>
            </a:r>
            <a:r>
              <a:rPr lang="en-US" sz="2000" dirty="0" err="1"/>
              <a:t>với</a:t>
            </a:r>
            <a:r>
              <a:rPr lang="en-US" sz="2000" dirty="0"/>
              <a:t> hang </a:t>
            </a:r>
            <a:r>
              <a:rPr lang="en-US" sz="2000" dirty="0" err="1"/>
              <a:t>và</a:t>
            </a:r>
            <a:r>
              <a:rPr lang="en-US" sz="2000" dirty="0"/>
              <a:t> </a:t>
            </a:r>
            <a:r>
              <a:rPr lang="en-US" sz="2000" dirty="0" err="1"/>
              <a:t>cột</a:t>
            </a:r>
            <a:r>
              <a:rPr lang="en-US" sz="2000" dirty="0"/>
              <a:t> </a:t>
            </a:r>
            <a:r>
              <a:rPr lang="en-US" sz="2000" dirty="0" err="1"/>
              <a:t>tương</a:t>
            </a:r>
            <a:r>
              <a:rPr lang="en-US" sz="2000" dirty="0"/>
              <a:t> </a:t>
            </a:r>
            <a:r>
              <a:rPr lang="en-US" sz="2000" dirty="0" err="1"/>
              <a:t>ứng</a:t>
            </a:r>
            <a:r>
              <a:rPr lang="en-US" sz="2000" dirty="0"/>
              <a:t> </a:t>
            </a:r>
            <a:r>
              <a:rPr lang="en-US" sz="2000" dirty="0" err="1"/>
              <a:t>là</a:t>
            </a:r>
            <a:r>
              <a:rPr lang="en-US" sz="2000" dirty="0"/>
              <a:t> (2,0), </a:t>
            </a:r>
            <a:r>
              <a:rPr lang="en-US" sz="2000" dirty="0" err="1"/>
              <a:t>đặt</a:t>
            </a:r>
            <a:r>
              <a:rPr lang="en-US" sz="2000" dirty="0"/>
              <a:t> ID </a:t>
            </a:r>
            <a:r>
              <a:rPr lang="en-US" sz="2000" dirty="0" err="1"/>
              <a:t>là</a:t>
            </a:r>
            <a:r>
              <a:rPr lang="en-US" sz="2000" dirty="0"/>
              <a:t> </a:t>
            </a:r>
            <a:r>
              <a:rPr lang="en-US" sz="2000" dirty="0" err="1"/>
              <a:t>tipLabelTextView</a:t>
            </a:r>
            <a:r>
              <a:rPr lang="en-US" sz="2000" dirty="0"/>
              <a:t>.</a:t>
            </a:r>
          </a:p>
          <a:p>
            <a:pPr marL="285750" indent="-285750">
              <a:buFont typeface="Wingdings" panose="05000000000000000000" pitchFamily="2" charset="2"/>
              <a:buChar char="Ø"/>
            </a:pPr>
            <a:r>
              <a:rPr lang="en-US" sz="2000" dirty="0" err="1"/>
              <a:t>Kéo</a:t>
            </a:r>
            <a:r>
              <a:rPr lang="en-US" sz="2000" dirty="0"/>
              <a:t> </a:t>
            </a:r>
            <a:r>
              <a:rPr lang="en-US" sz="2000" dirty="0" err="1"/>
              <a:t>MediumText</a:t>
            </a:r>
            <a:r>
              <a:rPr lang="en-US" sz="2000" dirty="0"/>
              <a:t> </a:t>
            </a:r>
            <a:r>
              <a:rPr lang="en-US" sz="2000" dirty="0" err="1"/>
              <a:t>vào</a:t>
            </a:r>
            <a:r>
              <a:rPr lang="en-US" sz="2000" dirty="0"/>
              <a:t> </a:t>
            </a:r>
            <a:r>
              <a:rPr lang="en-US" sz="2000" dirty="0" err="1"/>
              <a:t>gridlayout</a:t>
            </a:r>
            <a:r>
              <a:rPr lang="en-US" sz="2000" dirty="0"/>
              <a:t> </a:t>
            </a:r>
            <a:r>
              <a:rPr lang="en-US" sz="2000" dirty="0" err="1"/>
              <a:t>với</a:t>
            </a:r>
            <a:r>
              <a:rPr lang="en-US" sz="2000" dirty="0"/>
              <a:t> hang </a:t>
            </a:r>
            <a:r>
              <a:rPr lang="en-US" sz="2000" dirty="0" err="1"/>
              <a:t>và</a:t>
            </a:r>
            <a:r>
              <a:rPr lang="en-US" sz="2000" dirty="0"/>
              <a:t> </a:t>
            </a:r>
            <a:r>
              <a:rPr lang="en-US" sz="2000" dirty="0" err="1"/>
              <a:t>cột</a:t>
            </a:r>
            <a:r>
              <a:rPr lang="en-US" sz="2000" dirty="0"/>
              <a:t> </a:t>
            </a:r>
            <a:r>
              <a:rPr lang="en-US" sz="2000" dirty="0" err="1"/>
              <a:t>tương</a:t>
            </a:r>
            <a:r>
              <a:rPr lang="en-US" sz="2000" dirty="0"/>
              <a:t> </a:t>
            </a:r>
            <a:r>
              <a:rPr lang="en-US" sz="2000" dirty="0" err="1"/>
              <a:t>ứng</a:t>
            </a:r>
            <a:r>
              <a:rPr lang="en-US" sz="2000" dirty="0"/>
              <a:t> </a:t>
            </a:r>
            <a:r>
              <a:rPr lang="en-US" sz="2000" dirty="0" err="1"/>
              <a:t>là</a:t>
            </a:r>
            <a:r>
              <a:rPr lang="en-US" sz="2000" dirty="0"/>
              <a:t> (2,1), </a:t>
            </a:r>
            <a:r>
              <a:rPr lang="en-US" sz="2000" dirty="0" err="1"/>
              <a:t>đặt</a:t>
            </a:r>
            <a:r>
              <a:rPr lang="en-US" sz="2000" dirty="0"/>
              <a:t> ID </a:t>
            </a:r>
            <a:r>
              <a:rPr lang="en-US" sz="2000" dirty="0" err="1"/>
              <a:t>là</a:t>
            </a:r>
            <a:r>
              <a:rPr lang="en-US" sz="2000" dirty="0"/>
              <a:t> </a:t>
            </a:r>
            <a:r>
              <a:rPr lang="en-US" sz="2000" dirty="0" err="1"/>
              <a:t>tipTextView</a:t>
            </a:r>
            <a:r>
              <a:rPr lang="en-US" sz="2000" dirty="0"/>
              <a:t>.</a:t>
            </a:r>
          </a:p>
          <a:p>
            <a:pPr marL="285750" indent="-285750">
              <a:buFont typeface="Wingdings" panose="05000000000000000000" pitchFamily="2" charset="2"/>
              <a:buChar char="Ø"/>
            </a:pPr>
            <a:r>
              <a:rPr lang="en-US" sz="2000" dirty="0" err="1"/>
              <a:t>Kéo</a:t>
            </a:r>
            <a:r>
              <a:rPr lang="en-US" sz="2000" dirty="0"/>
              <a:t> </a:t>
            </a:r>
            <a:r>
              <a:rPr lang="en-US" sz="2000" dirty="0" err="1"/>
              <a:t>MediumText</a:t>
            </a:r>
            <a:r>
              <a:rPr lang="en-US" sz="2000" dirty="0"/>
              <a:t> </a:t>
            </a:r>
            <a:r>
              <a:rPr lang="en-US" sz="2000" dirty="0" err="1"/>
              <a:t>vào</a:t>
            </a:r>
            <a:r>
              <a:rPr lang="en-US" sz="2000" dirty="0"/>
              <a:t> </a:t>
            </a:r>
            <a:r>
              <a:rPr lang="en-US" sz="2000" dirty="0" err="1"/>
              <a:t>gridlayout</a:t>
            </a:r>
            <a:r>
              <a:rPr lang="en-US" sz="2000" dirty="0"/>
              <a:t> </a:t>
            </a:r>
            <a:r>
              <a:rPr lang="en-US" sz="2000" dirty="0" err="1"/>
              <a:t>với</a:t>
            </a:r>
            <a:r>
              <a:rPr lang="en-US" sz="2000" dirty="0"/>
              <a:t> hang </a:t>
            </a:r>
            <a:r>
              <a:rPr lang="en-US" sz="2000" dirty="0" err="1"/>
              <a:t>và</a:t>
            </a:r>
            <a:r>
              <a:rPr lang="en-US" sz="2000" dirty="0"/>
              <a:t> </a:t>
            </a:r>
            <a:r>
              <a:rPr lang="en-US" sz="2000" dirty="0" err="1"/>
              <a:t>cột</a:t>
            </a:r>
            <a:r>
              <a:rPr lang="en-US" sz="2000" dirty="0"/>
              <a:t> </a:t>
            </a:r>
            <a:r>
              <a:rPr lang="en-US" sz="2000" dirty="0" err="1"/>
              <a:t>tương</a:t>
            </a:r>
            <a:r>
              <a:rPr lang="en-US" sz="2000" dirty="0"/>
              <a:t> </a:t>
            </a:r>
            <a:r>
              <a:rPr lang="en-US" sz="2000" dirty="0" err="1"/>
              <a:t>ứng</a:t>
            </a:r>
            <a:r>
              <a:rPr lang="en-US" sz="2000" dirty="0"/>
              <a:t> </a:t>
            </a:r>
            <a:r>
              <a:rPr lang="en-US" sz="2000" dirty="0" err="1"/>
              <a:t>là</a:t>
            </a:r>
            <a:r>
              <a:rPr lang="en-US" sz="2000" dirty="0"/>
              <a:t> (3,0), </a:t>
            </a:r>
            <a:r>
              <a:rPr lang="en-US" sz="2000" dirty="0" err="1"/>
              <a:t>đặt</a:t>
            </a:r>
            <a:r>
              <a:rPr lang="en-US" sz="2000" dirty="0"/>
              <a:t> ID </a:t>
            </a:r>
            <a:r>
              <a:rPr lang="en-US" sz="2000" dirty="0" err="1"/>
              <a:t>là</a:t>
            </a:r>
            <a:r>
              <a:rPr lang="en-US" sz="2000" dirty="0"/>
              <a:t> </a:t>
            </a:r>
            <a:r>
              <a:rPr lang="en-US" sz="2000" dirty="0" err="1"/>
              <a:t>totalLabelTextView</a:t>
            </a:r>
            <a:r>
              <a:rPr lang="en-US" sz="2000" dirty="0"/>
              <a:t>.</a:t>
            </a:r>
          </a:p>
          <a:p>
            <a:pPr marL="285750" indent="-285750">
              <a:buFont typeface="Wingdings" panose="05000000000000000000" pitchFamily="2" charset="2"/>
              <a:buChar char="Ø"/>
            </a:pPr>
            <a:r>
              <a:rPr lang="en-US" sz="2000" dirty="0" err="1"/>
              <a:t>Kéo</a:t>
            </a:r>
            <a:r>
              <a:rPr lang="en-US" sz="2000" dirty="0"/>
              <a:t> </a:t>
            </a:r>
            <a:r>
              <a:rPr lang="en-US" sz="2000" dirty="0" err="1"/>
              <a:t>MediumText</a:t>
            </a:r>
            <a:r>
              <a:rPr lang="en-US" sz="2000" dirty="0"/>
              <a:t> </a:t>
            </a:r>
            <a:r>
              <a:rPr lang="en-US" sz="2000" dirty="0" err="1"/>
              <a:t>vào</a:t>
            </a:r>
            <a:r>
              <a:rPr lang="en-US" sz="2000" dirty="0"/>
              <a:t> </a:t>
            </a:r>
            <a:r>
              <a:rPr lang="en-US" sz="2000" dirty="0" err="1"/>
              <a:t>gridlayout</a:t>
            </a:r>
            <a:r>
              <a:rPr lang="en-US" sz="2000" dirty="0"/>
              <a:t> </a:t>
            </a:r>
            <a:r>
              <a:rPr lang="en-US" sz="2000" dirty="0" err="1"/>
              <a:t>với</a:t>
            </a:r>
            <a:r>
              <a:rPr lang="en-US" sz="2000" dirty="0"/>
              <a:t> hang </a:t>
            </a:r>
            <a:r>
              <a:rPr lang="en-US" sz="2000" dirty="0" err="1"/>
              <a:t>và</a:t>
            </a:r>
            <a:r>
              <a:rPr lang="en-US" sz="2000" dirty="0"/>
              <a:t> </a:t>
            </a:r>
            <a:r>
              <a:rPr lang="en-US" sz="2000" dirty="0" err="1"/>
              <a:t>cột</a:t>
            </a:r>
            <a:r>
              <a:rPr lang="en-US" sz="2000" dirty="0"/>
              <a:t> </a:t>
            </a:r>
            <a:r>
              <a:rPr lang="en-US" sz="2000" dirty="0" err="1"/>
              <a:t>tương</a:t>
            </a:r>
            <a:r>
              <a:rPr lang="en-US" sz="2000" dirty="0"/>
              <a:t> </a:t>
            </a:r>
            <a:r>
              <a:rPr lang="en-US" sz="2000" dirty="0" err="1"/>
              <a:t>ứng</a:t>
            </a:r>
            <a:r>
              <a:rPr lang="en-US" sz="2000" dirty="0"/>
              <a:t> </a:t>
            </a:r>
            <a:r>
              <a:rPr lang="en-US" sz="2000" dirty="0" err="1"/>
              <a:t>là</a:t>
            </a:r>
            <a:r>
              <a:rPr lang="en-US" sz="2000" dirty="0"/>
              <a:t> (3,1), </a:t>
            </a:r>
            <a:r>
              <a:rPr lang="en-US" sz="2000" dirty="0" err="1"/>
              <a:t>đặt</a:t>
            </a:r>
            <a:r>
              <a:rPr lang="en-US" sz="2000" dirty="0"/>
              <a:t> ID </a:t>
            </a:r>
            <a:r>
              <a:rPr lang="en-US" sz="2000" dirty="0" err="1"/>
              <a:t>là</a:t>
            </a:r>
            <a:r>
              <a:rPr lang="en-US" sz="2000" dirty="0"/>
              <a:t> </a:t>
            </a:r>
            <a:r>
              <a:rPr lang="en-US" sz="2000" dirty="0" err="1"/>
              <a:t>totalTextView</a:t>
            </a:r>
            <a:r>
              <a:rPr lang="en-US" sz="2000" dirty="0"/>
              <a:t>.</a:t>
            </a:r>
          </a:p>
        </p:txBody>
      </p:sp>
      <p:sp>
        <p:nvSpPr>
          <p:cNvPr id="5" name="Title 1"/>
          <p:cNvSpPr>
            <a:spLocks noGrp="1"/>
          </p:cNvSpPr>
          <p:nvPr>
            <p:ph type="title"/>
          </p:nvPr>
        </p:nvSpPr>
        <p:spPr>
          <a:xfrm>
            <a:off x="1097280" y="286603"/>
            <a:ext cx="10058400" cy="145075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ormAutofit/>
          </a:bodyPr>
          <a:lstStyle/>
          <a:p>
            <a:pPr algn="ctr" eaLnBrk="1" hangingPunct="1"/>
            <a:r>
              <a:rPr lang="en-US" altLang="en-US" sz="40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PHẦN 2: THIẾT KẾ GIAO DIỆN CHO TIP CACULATOR</a:t>
            </a:r>
          </a:p>
        </p:txBody>
      </p:sp>
    </p:spTree>
    <p:extLst>
      <p:ext uri="{BB962C8B-B14F-4D97-AF65-F5344CB8AC3E}">
        <p14:creationId xmlns:p14="http://schemas.microsoft.com/office/powerpoint/2010/main" val="2232184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1794"/>
            <a:ext cx="12192000" cy="7059794"/>
          </a:xfrm>
          <a:prstGeom prst="rect">
            <a:avLst/>
          </a:prstGeom>
        </p:spPr>
      </p:pic>
    </p:spTree>
    <p:extLst>
      <p:ext uri="{BB962C8B-B14F-4D97-AF65-F5344CB8AC3E}">
        <p14:creationId xmlns:p14="http://schemas.microsoft.com/office/powerpoint/2010/main" val="121646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ormAutofit/>
          </a:bodyPr>
          <a:lstStyle/>
          <a:p>
            <a:pPr algn="ctr" eaLnBrk="1" hangingPunct="1"/>
            <a:r>
              <a:rPr lang="en-US" altLang="en-US" sz="40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PHẦN 1: TỔNG QUAN VỀ TIP CACULATOR</a:t>
            </a:r>
          </a:p>
        </p:txBody>
      </p:sp>
      <p:sp>
        <p:nvSpPr>
          <p:cNvPr id="3075" name="Content Placeholder 2"/>
          <p:cNvSpPr>
            <a:spLocks noGrp="1"/>
          </p:cNvSpPr>
          <p:nvPr>
            <p:ph idx="1"/>
          </p:nvPr>
        </p:nvSpPr>
        <p:spPr>
          <a:xfrm>
            <a:off x="1252024" y="2352171"/>
            <a:ext cx="10058400" cy="4023360"/>
          </a:xfrm>
        </p:spPr>
        <p:txBody>
          <a:bodyPr>
            <a:normAutofit/>
          </a:bodyPr>
          <a:lstStyle/>
          <a:p>
            <a:pPr marL="0" indent="0">
              <a:buNone/>
            </a:pPr>
            <a:r>
              <a:rPr lang="en-US" altLang="en-US" sz="2800" dirty="0" err="1"/>
              <a:t>Ứng</a:t>
            </a:r>
            <a:r>
              <a:rPr lang="en-US" altLang="en-US" sz="2800" dirty="0"/>
              <a:t> </a:t>
            </a:r>
            <a:r>
              <a:rPr lang="en-US" altLang="en-US" sz="2800" dirty="0" err="1"/>
              <a:t>dụng</a:t>
            </a:r>
            <a:r>
              <a:rPr lang="en-US" altLang="en-US" sz="2800" dirty="0"/>
              <a:t> Tip Calculator </a:t>
            </a:r>
            <a:r>
              <a:rPr lang="en-US" altLang="en-US" sz="2800" dirty="0" err="1"/>
              <a:t>sẽ</a:t>
            </a:r>
            <a:r>
              <a:rPr lang="en-US" altLang="en-US" sz="2800" dirty="0"/>
              <a:t> </a:t>
            </a:r>
            <a:r>
              <a:rPr lang="en-US" altLang="en-US" sz="2800" dirty="0" err="1"/>
              <a:t>tính</a:t>
            </a:r>
            <a:r>
              <a:rPr lang="en-US" altLang="en-US" sz="2800" dirty="0"/>
              <a:t> </a:t>
            </a:r>
            <a:r>
              <a:rPr lang="en-US" altLang="en-US" sz="2800" dirty="0" err="1"/>
              <a:t>tổng</a:t>
            </a:r>
            <a:r>
              <a:rPr lang="en-US" altLang="en-US" sz="2800" dirty="0"/>
              <a:t> </a:t>
            </a:r>
            <a:r>
              <a:rPr lang="en-US" altLang="en-US" sz="2800" dirty="0" err="1"/>
              <a:t>tiền</a:t>
            </a:r>
            <a:r>
              <a:rPr lang="en-US" altLang="en-US" sz="2800" dirty="0"/>
              <a:t> (</a:t>
            </a:r>
            <a:r>
              <a:rPr lang="en-US" altLang="en-US" sz="2800" dirty="0" err="1"/>
              <a:t>tiền</a:t>
            </a:r>
            <a:r>
              <a:rPr lang="en-US" altLang="en-US" sz="2800" dirty="0"/>
              <a:t> </a:t>
            </a:r>
            <a:r>
              <a:rPr lang="en-US" altLang="en-US" sz="2800" dirty="0" err="1"/>
              <a:t>hóa</a:t>
            </a:r>
            <a:r>
              <a:rPr lang="en-US" altLang="en-US" sz="2800" dirty="0"/>
              <a:t> </a:t>
            </a:r>
            <a:r>
              <a:rPr lang="en-US" altLang="en-US" sz="2800" dirty="0" err="1"/>
              <a:t>đơn</a:t>
            </a:r>
            <a:r>
              <a:rPr lang="en-US" altLang="en-US" sz="2800" dirty="0"/>
              <a:t> + </a:t>
            </a:r>
            <a:r>
              <a:rPr lang="en-US" altLang="en-US" sz="2800" dirty="0" err="1"/>
              <a:t>tiền</a:t>
            </a:r>
            <a:r>
              <a:rPr lang="en-US" altLang="en-US" sz="2800" dirty="0"/>
              <a:t> tip).</a:t>
            </a:r>
          </a:p>
          <a:p>
            <a:pPr marL="0" indent="0">
              <a:buNone/>
            </a:pPr>
            <a:r>
              <a:rPr lang="en-US" altLang="en-US" sz="2800" dirty="0" err="1"/>
              <a:t>Tiền</a:t>
            </a:r>
            <a:r>
              <a:rPr lang="en-US" altLang="en-US" sz="2800" dirty="0"/>
              <a:t> tip = </a:t>
            </a:r>
            <a:r>
              <a:rPr lang="en-US" altLang="en-US" sz="2800" dirty="0" err="1"/>
              <a:t>tỉ</a:t>
            </a:r>
            <a:r>
              <a:rPr lang="en-US" altLang="en-US" sz="2800" dirty="0"/>
              <a:t> </a:t>
            </a:r>
            <a:r>
              <a:rPr lang="en-US" altLang="en-US" sz="2800" dirty="0" err="1"/>
              <a:t>lệ</a:t>
            </a:r>
            <a:r>
              <a:rPr lang="en-US" altLang="en-US" sz="2800" dirty="0"/>
              <a:t> * </a:t>
            </a:r>
            <a:r>
              <a:rPr lang="en-US" altLang="en-US" sz="2800" dirty="0" err="1"/>
              <a:t>tiền</a:t>
            </a:r>
            <a:r>
              <a:rPr lang="en-US" altLang="en-US" sz="2800" dirty="0"/>
              <a:t> </a:t>
            </a:r>
            <a:r>
              <a:rPr lang="en-US" altLang="en-US" sz="2800" dirty="0" err="1"/>
              <a:t>hóa</a:t>
            </a:r>
            <a:r>
              <a:rPr lang="en-US" altLang="en-US" sz="2800" dirty="0"/>
              <a:t> </a:t>
            </a:r>
            <a:r>
              <a:rPr lang="en-US" altLang="en-US" sz="2800" dirty="0" err="1"/>
              <a:t>đơn</a:t>
            </a:r>
            <a:endParaRPr lang="en-US" altLang="en-US" sz="2800" dirty="0"/>
          </a:p>
          <a:p>
            <a:pPr marL="0" indent="0">
              <a:buNone/>
            </a:pPr>
            <a:r>
              <a:rPr lang="en-US" altLang="en-US" sz="2800" dirty="0" err="1"/>
              <a:t>Tỉ</a:t>
            </a:r>
            <a:r>
              <a:rPr lang="en-US" altLang="en-US" sz="2800" dirty="0"/>
              <a:t> </a:t>
            </a:r>
            <a:r>
              <a:rPr lang="en-US" altLang="en-US" sz="2800" dirty="0" err="1"/>
              <a:t>lệ</a:t>
            </a:r>
            <a:r>
              <a:rPr lang="en-US" altLang="en-US" sz="2800" dirty="0"/>
              <a:t> 0-&gt;30% (</a:t>
            </a:r>
            <a:r>
              <a:rPr lang="en-US" altLang="en-US" sz="2800" dirty="0" err="1"/>
              <a:t>mặc</a:t>
            </a:r>
            <a:r>
              <a:rPr lang="en-US" altLang="en-US" sz="2800" dirty="0"/>
              <a:t> </a:t>
            </a:r>
            <a:r>
              <a:rPr lang="en-US" altLang="en-US" sz="2800" dirty="0" err="1"/>
              <a:t>định</a:t>
            </a:r>
            <a:r>
              <a:rPr lang="en-US" altLang="en-US" sz="2800" dirty="0"/>
              <a:t> 15%)</a:t>
            </a:r>
          </a:p>
          <a:p>
            <a:pPr marL="0" indent="0">
              <a:buNone/>
            </a:pPr>
            <a:r>
              <a:rPr lang="en-US" altLang="en-US" sz="2800" dirty="0" err="1"/>
              <a:t>Trong</a:t>
            </a:r>
            <a:r>
              <a:rPr lang="en-US" altLang="en-US" sz="2800" dirty="0"/>
              <a:t> </a:t>
            </a:r>
            <a:r>
              <a:rPr lang="en-US" altLang="en-US" sz="2800" dirty="0" err="1"/>
              <a:t>chương</a:t>
            </a:r>
            <a:r>
              <a:rPr lang="en-US" altLang="en-US" sz="2800" dirty="0"/>
              <a:t> </a:t>
            </a:r>
            <a:r>
              <a:rPr lang="en-US" altLang="en-US" sz="2800" dirty="0" err="1"/>
              <a:t>này</a:t>
            </a:r>
            <a:r>
              <a:rPr lang="en-US" altLang="en-US" sz="2800" dirty="0"/>
              <a:t> </a:t>
            </a:r>
            <a:r>
              <a:rPr lang="en-US" altLang="en-US" sz="2800" dirty="0" err="1"/>
              <a:t>chúng</a:t>
            </a:r>
            <a:r>
              <a:rPr lang="en-US" altLang="en-US" sz="2800" dirty="0"/>
              <a:t> ta </a:t>
            </a:r>
            <a:r>
              <a:rPr lang="en-US" altLang="en-US" sz="2800" dirty="0" err="1"/>
              <a:t>sẽ</a:t>
            </a:r>
            <a:r>
              <a:rPr lang="en-US" altLang="en-US" sz="2800" dirty="0"/>
              <a:t> </a:t>
            </a:r>
            <a:r>
              <a:rPr lang="en-US" altLang="en-US" sz="2800" dirty="0" err="1"/>
              <a:t>chạy</a:t>
            </a:r>
            <a:r>
              <a:rPr lang="en-US" altLang="en-US" sz="2800" dirty="0"/>
              <a:t> </a:t>
            </a:r>
            <a:r>
              <a:rPr lang="en-US" altLang="en-US" sz="2800" dirty="0" err="1"/>
              <a:t>thử</a:t>
            </a:r>
            <a:r>
              <a:rPr lang="en-US" altLang="en-US" sz="2800" dirty="0"/>
              <a:t> </a:t>
            </a:r>
            <a:r>
              <a:rPr lang="en-US" altLang="en-US" sz="2800" dirty="0" err="1"/>
              <a:t>chương</a:t>
            </a:r>
            <a:r>
              <a:rPr lang="en-US" altLang="en-US" sz="2800" dirty="0"/>
              <a:t> </a:t>
            </a:r>
            <a:r>
              <a:rPr lang="en-US" altLang="en-US" sz="2800" dirty="0" err="1"/>
              <a:t>trình</a:t>
            </a:r>
            <a:r>
              <a:rPr lang="en-US" altLang="en-US" sz="2800" dirty="0"/>
              <a:t>. Sau </a:t>
            </a:r>
            <a:r>
              <a:rPr lang="en-US" altLang="en-US" sz="2800" dirty="0" err="1"/>
              <a:t>đó</a:t>
            </a:r>
            <a:r>
              <a:rPr lang="en-US" altLang="en-US" sz="2800" dirty="0"/>
              <a:t> </a:t>
            </a:r>
            <a:r>
              <a:rPr lang="en-US" altLang="en-US" sz="2800" dirty="0" err="1"/>
              <a:t>xem</a:t>
            </a:r>
            <a:r>
              <a:rPr lang="en-US" altLang="en-US" sz="2800" dirty="0"/>
              <a:t> </a:t>
            </a:r>
            <a:r>
              <a:rPr lang="en-US" altLang="en-US" sz="2800" dirty="0" err="1"/>
              <a:t>lại</a:t>
            </a:r>
            <a:r>
              <a:rPr lang="en-US" altLang="en-US" sz="2800" dirty="0"/>
              <a:t> </a:t>
            </a:r>
            <a:r>
              <a:rPr lang="en-US" altLang="en-US" sz="2800" dirty="0" err="1"/>
              <a:t>những</a:t>
            </a:r>
            <a:r>
              <a:rPr lang="en-US" altLang="en-US" sz="2800" dirty="0"/>
              <a:t> </a:t>
            </a:r>
            <a:r>
              <a:rPr lang="en-US" altLang="en-US" sz="2800" dirty="0" err="1"/>
              <a:t>kĩ</a:t>
            </a:r>
            <a:r>
              <a:rPr lang="en-US" altLang="en-US" sz="2800" dirty="0"/>
              <a:t> </a:t>
            </a:r>
            <a:r>
              <a:rPr lang="en-US" altLang="en-US" sz="2800" dirty="0" err="1"/>
              <a:t>thuật</a:t>
            </a:r>
            <a:r>
              <a:rPr lang="en-US" altLang="en-US" sz="2800" dirty="0"/>
              <a:t> </a:t>
            </a:r>
            <a:r>
              <a:rPr lang="en-US" altLang="en-US" sz="2800" dirty="0" err="1"/>
              <a:t>mà</a:t>
            </a:r>
            <a:r>
              <a:rPr lang="en-US" altLang="en-US" sz="2800" dirty="0"/>
              <a:t> </a:t>
            </a:r>
            <a:r>
              <a:rPr lang="en-US" altLang="en-US" sz="2800" dirty="0" err="1"/>
              <a:t>mình</a:t>
            </a:r>
            <a:r>
              <a:rPr lang="en-US" altLang="en-US" sz="2800" dirty="0"/>
              <a:t> </a:t>
            </a:r>
            <a:r>
              <a:rPr lang="en-US" altLang="en-US" sz="2800" dirty="0" err="1"/>
              <a:t>sẽ</a:t>
            </a:r>
            <a:r>
              <a:rPr lang="en-US" altLang="en-US" sz="2800" dirty="0"/>
              <a:t> </a:t>
            </a:r>
            <a:r>
              <a:rPr lang="en-US" altLang="en-US" sz="2800" dirty="0" err="1"/>
              <a:t>dùng</a:t>
            </a:r>
            <a:r>
              <a:rPr lang="en-US" altLang="en-US" sz="2800" dirty="0"/>
              <a:t> </a:t>
            </a:r>
            <a:r>
              <a:rPr lang="en-US" altLang="en-US" sz="2800" dirty="0" err="1"/>
              <a:t>để</a:t>
            </a:r>
            <a:r>
              <a:rPr lang="en-US" altLang="en-US" sz="2800" dirty="0"/>
              <a:t> </a:t>
            </a:r>
            <a:r>
              <a:rPr lang="en-US" altLang="en-US" sz="2800" dirty="0" err="1"/>
              <a:t>tạo</a:t>
            </a:r>
            <a:r>
              <a:rPr lang="en-US" altLang="en-US" sz="2800" dirty="0"/>
              <a:t> </a:t>
            </a:r>
            <a:r>
              <a:rPr lang="en-US" altLang="en-US" sz="2800" dirty="0" err="1"/>
              <a:t>chương</a:t>
            </a:r>
            <a:r>
              <a:rPr lang="en-US" altLang="en-US" sz="2800" dirty="0"/>
              <a:t> </a:t>
            </a:r>
            <a:r>
              <a:rPr lang="en-US" altLang="en-US" sz="2800" dirty="0" err="1"/>
              <a:t>trình</a:t>
            </a:r>
            <a:r>
              <a:rPr lang="en-US" altLang="en-US" sz="2800" dirty="0"/>
              <a:t> </a:t>
            </a:r>
            <a:r>
              <a:rPr lang="en-US" altLang="en-US" sz="2800" dirty="0" err="1"/>
              <a:t>này</a:t>
            </a:r>
            <a:r>
              <a:rPr lang="en-US" altLang="en-US" sz="2800" dirty="0"/>
              <a:t>.</a:t>
            </a:r>
          </a:p>
        </p:txBody>
      </p:sp>
    </p:spTree>
    <p:extLst>
      <p:ext uri="{BB962C8B-B14F-4D97-AF65-F5344CB8AC3E}">
        <p14:creationId xmlns:p14="http://schemas.microsoft.com/office/powerpoint/2010/main" val="3653806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36431" y="2152357"/>
            <a:ext cx="6682154"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err="1"/>
              <a:t>Thiết</a:t>
            </a:r>
            <a:r>
              <a:rPr lang="en-US" sz="2400" dirty="0"/>
              <a:t> </a:t>
            </a:r>
            <a:r>
              <a:rPr lang="en-US" sz="2400" dirty="0" err="1"/>
              <a:t>lập</a:t>
            </a:r>
            <a:r>
              <a:rPr lang="en-US" sz="2400" dirty="0"/>
              <a:t> </a:t>
            </a:r>
            <a:r>
              <a:rPr lang="en-US" sz="2400" dirty="0" err="1"/>
              <a:t>các</a:t>
            </a:r>
            <a:r>
              <a:rPr lang="en-US" sz="2400" dirty="0"/>
              <a:t> properties </a:t>
            </a:r>
            <a:r>
              <a:rPr lang="en-US" sz="2400" dirty="0" err="1"/>
              <a:t>cho</a:t>
            </a:r>
            <a:r>
              <a:rPr lang="en-US" sz="2400" dirty="0"/>
              <a:t> row 0:</a:t>
            </a:r>
          </a:p>
        </p:txBody>
      </p:sp>
      <p:sp>
        <p:nvSpPr>
          <p:cNvPr id="6" name="TextBox 5"/>
          <p:cNvSpPr txBox="1"/>
          <p:nvPr/>
        </p:nvSpPr>
        <p:spPr>
          <a:xfrm>
            <a:off x="1336431" y="2653244"/>
            <a:ext cx="9439421" cy="3477875"/>
          </a:xfrm>
          <a:prstGeom prst="rect">
            <a:avLst/>
          </a:prstGeom>
          <a:noFill/>
        </p:spPr>
        <p:txBody>
          <a:bodyPr wrap="square" rtlCol="0">
            <a:spAutoFit/>
          </a:bodyPr>
          <a:lstStyle/>
          <a:p>
            <a:pPr marL="285750" indent="-285750">
              <a:buFont typeface="Wingdings" panose="05000000000000000000" pitchFamily="2" charset="2"/>
              <a:buChar char="§"/>
            </a:pPr>
            <a:r>
              <a:rPr lang="en-US" sz="2000" dirty="0" err="1"/>
              <a:t>Chỉnh</a:t>
            </a:r>
            <a:r>
              <a:rPr lang="en-US" sz="2000" dirty="0"/>
              <a:t> </a:t>
            </a:r>
            <a:r>
              <a:rPr lang="en-US" sz="2000" dirty="0" err="1"/>
              <a:t>layout:column</a:t>
            </a:r>
            <a:r>
              <a:rPr lang="en-US" sz="2000" dirty="0"/>
              <a:t> </a:t>
            </a:r>
            <a:r>
              <a:rPr lang="en-US" sz="2000" dirty="0" err="1"/>
              <a:t>cho</a:t>
            </a:r>
            <a:r>
              <a:rPr lang="en-US" sz="2000" dirty="0"/>
              <a:t> </a:t>
            </a:r>
            <a:r>
              <a:rPr lang="en-US" sz="2000" dirty="0" err="1"/>
              <a:t>amountTextView</a:t>
            </a:r>
            <a:r>
              <a:rPr lang="en-US" sz="2000" dirty="0"/>
              <a:t> </a:t>
            </a:r>
            <a:r>
              <a:rPr lang="en-US" sz="2000" dirty="0" err="1"/>
              <a:t>là</a:t>
            </a:r>
            <a:r>
              <a:rPr lang="en-US" sz="2000" dirty="0"/>
              <a:t> 0.</a:t>
            </a:r>
          </a:p>
          <a:p>
            <a:pPr marL="285750" indent="-285750">
              <a:buFont typeface="Wingdings" panose="05000000000000000000" pitchFamily="2" charset="2"/>
              <a:buChar char="§"/>
            </a:pPr>
            <a:r>
              <a:rPr lang="en-US" sz="2000" dirty="0" err="1"/>
              <a:t>Thiết</a:t>
            </a:r>
            <a:r>
              <a:rPr lang="en-US" sz="2000" dirty="0"/>
              <a:t> </a:t>
            </a:r>
            <a:r>
              <a:rPr lang="en-US" sz="2000" dirty="0" err="1"/>
              <a:t>lập</a:t>
            </a:r>
            <a:r>
              <a:rPr lang="en-US" sz="2000" dirty="0"/>
              <a:t> </a:t>
            </a:r>
            <a:r>
              <a:rPr lang="en-US" sz="2000" dirty="0" err="1"/>
              <a:t>layout:columnSpan</a:t>
            </a:r>
            <a:r>
              <a:rPr lang="en-US" sz="2000" dirty="0"/>
              <a:t> </a:t>
            </a:r>
            <a:r>
              <a:rPr lang="en-US" sz="2000" dirty="0" err="1"/>
              <a:t>cho</a:t>
            </a:r>
            <a:r>
              <a:rPr lang="en-US" sz="2000" dirty="0"/>
              <a:t> </a:t>
            </a:r>
            <a:r>
              <a:rPr lang="en-US" sz="2000" dirty="0" err="1"/>
              <a:t>amountTextView</a:t>
            </a:r>
            <a:r>
              <a:rPr lang="en-US" sz="2000" dirty="0"/>
              <a:t> </a:t>
            </a:r>
            <a:r>
              <a:rPr lang="en-US" sz="2000" dirty="0" err="1"/>
              <a:t>và</a:t>
            </a:r>
            <a:r>
              <a:rPr lang="en-US" sz="2000" dirty="0"/>
              <a:t> </a:t>
            </a:r>
            <a:r>
              <a:rPr lang="en-US" sz="2000" dirty="0" err="1"/>
              <a:t>amountEditText</a:t>
            </a:r>
            <a:r>
              <a:rPr lang="en-US" sz="2000" dirty="0"/>
              <a:t> </a:t>
            </a:r>
            <a:r>
              <a:rPr lang="en-US" sz="2000" dirty="0" err="1"/>
              <a:t>là</a:t>
            </a:r>
            <a:r>
              <a:rPr lang="en-US" sz="2000" dirty="0"/>
              <a:t> 2.</a:t>
            </a:r>
          </a:p>
          <a:p>
            <a:pPr marL="285750" indent="-285750">
              <a:buFont typeface="Wingdings" panose="05000000000000000000" pitchFamily="2" charset="2"/>
              <a:buChar char="§"/>
            </a:pPr>
            <a:r>
              <a:rPr lang="en-US" sz="2000" dirty="0" err="1"/>
              <a:t>amountEditText</a:t>
            </a:r>
            <a:r>
              <a:rPr lang="en-US" sz="2000" dirty="0"/>
              <a:t>: </a:t>
            </a:r>
          </a:p>
          <a:p>
            <a:r>
              <a:rPr lang="en-US" sz="2000" dirty="0"/>
              <a:t>	Digits: 0123456789</a:t>
            </a:r>
          </a:p>
          <a:p>
            <a:r>
              <a:rPr lang="en-US" sz="2000" dirty="0"/>
              <a:t>	</a:t>
            </a:r>
            <a:r>
              <a:rPr lang="en-US" sz="2000" dirty="0" err="1"/>
              <a:t>maxLength</a:t>
            </a:r>
            <a:r>
              <a:rPr lang="en-US" sz="2000" dirty="0"/>
              <a:t>: 6</a:t>
            </a:r>
          </a:p>
          <a:p>
            <a:pPr marL="285750" indent="-285750">
              <a:buFont typeface="Wingdings" panose="05000000000000000000" pitchFamily="2" charset="2"/>
              <a:buChar char="§"/>
            </a:pPr>
            <a:r>
              <a:rPr lang="en-US" sz="2000" dirty="0" err="1"/>
              <a:t>amountTextView</a:t>
            </a:r>
            <a:r>
              <a:rPr lang="en-US" sz="2000" dirty="0"/>
              <a:t>: </a:t>
            </a:r>
          </a:p>
          <a:p>
            <a:pPr lvl="1"/>
            <a:r>
              <a:rPr lang="en-US" sz="2000" dirty="0"/>
              <a:t>	</a:t>
            </a:r>
            <a:r>
              <a:rPr lang="en-US" sz="2000" dirty="0" err="1"/>
              <a:t>layout:gravity</a:t>
            </a:r>
            <a:r>
              <a:rPr lang="en-US" sz="2000" dirty="0"/>
              <a:t>: </a:t>
            </a:r>
            <a:r>
              <a:rPr lang="en-US" sz="2000" dirty="0" err="1"/>
              <a:t>fill_horizontal</a:t>
            </a:r>
            <a:endParaRPr lang="en-US" sz="2000" dirty="0"/>
          </a:p>
          <a:p>
            <a:pPr lvl="1"/>
            <a:r>
              <a:rPr lang="en-US" sz="2000" dirty="0"/>
              <a:t>	background: </a:t>
            </a:r>
            <a:r>
              <a:rPr lang="en-US" sz="2000" dirty="0" err="1"/>
              <a:t>Chọn</a:t>
            </a:r>
            <a:r>
              <a:rPr lang="en-US" sz="2000" dirty="0"/>
              <a:t> </a:t>
            </a:r>
            <a:r>
              <a:rPr lang="en-US" sz="2000" dirty="0" err="1"/>
              <a:t>mầu</a:t>
            </a:r>
            <a:r>
              <a:rPr lang="en-US" sz="2000" dirty="0"/>
              <a:t> </a:t>
            </a:r>
            <a:r>
              <a:rPr lang="en-US" sz="2000" dirty="0" err="1"/>
              <a:t>xanh</a:t>
            </a:r>
            <a:r>
              <a:rPr lang="en-US" sz="2000" dirty="0"/>
              <a:t> </a:t>
            </a:r>
            <a:r>
              <a:rPr lang="en-US" sz="2000" dirty="0" err="1"/>
              <a:t>dương</a:t>
            </a:r>
            <a:r>
              <a:rPr lang="en-US" sz="2000" dirty="0"/>
              <a:t>.</a:t>
            </a:r>
          </a:p>
          <a:p>
            <a:pPr lvl="1"/>
            <a:r>
              <a:rPr lang="en-US" sz="2000" dirty="0"/>
              <a:t>	elevation: 4dp.</a:t>
            </a:r>
          </a:p>
          <a:p>
            <a:pPr lvl="1"/>
            <a:r>
              <a:rPr lang="en-US" sz="2000" dirty="0"/>
              <a:t>	hint: “Enter Amount”.</a:t>
            </a:r>
          </a:p>
          <a:p>
            <a:pPr lvl="1"/>
            <a:r>
              <a:rPr lang="en-US" sz="2000" dirty="0"/>
              <a:t>	padding: all: value 12dp.</a:t>
            </a:r>
          </a:p>
        </p:txBody>
      </p:sp>
      <p:sp>
        <p:nvSpPr>
          <p:cNvPr id="7" name="Title 1"/>
          <p:cNvSpPr>
            <a:spLocks noGrp="1"/>
          </p:cNvSpPr>
          <p:nvPr>
            <p:ph type="title"/>
          </p:nvPr>
        </p:nvSpPr>
        <p:spPr>
          <a:xfrm>
            <a:off x="1097280" y="286603"/>
            <a:ext cx="10058400" cy="145075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ormAutofit/>
          </a:bodyPr>
          <a:lstStyle/>
          <a:p>
            <a:pPr algn="ctr" eaLnBrk="1" hangingPunct="1"/>
            <a:r>
              <a:rPr lang="en-US" altLang="en-US" sz="40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PHẦN 2: THIẾT KẾ GIAO DIỆN CHO TIP CACULATOR</a:t>
            </a:r>
          </a:p>
        </p:txBody>
      </p:sp>
    </p:spTree>
    <p:extLst>
      <p:ext uri="{BB962C8B-B14F-4D97-AF65-F5344CB8AC3E}">
        <p14:creationId xmlns:p14="http://schemas.microsoft.com/office/powerpoint/2010/main" val="3634997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4236064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89649" y="2096086"/>
            <a:ext cx="4909625" cy="523220"/>
          </a:xfrm>
          <a:prstGeom prst="rect">
            <a:avLst/>
          </a:prstGeom>
          <a:noFill/>
        </p:spPr>
        <p:txBody>
          <a:bodyPr wrap="square" rtlCol="0">
            <a:spAutoFit/>
          </a:bodyPr>
          <a:lstStyle/>
          <a:p>
            <a:pPr marL="285750" indent="-285750">
              <a:buFont typeface="Wingdings" panose="05000000000000000000" pitchFamily="2" charset="2"/>
              <a:buChar char="Ø"/>
            </a:pPr>
            <a:r>
              <a:rPr lang="en-US" sz="2800" dirty="0" err="1"/>
              <a:t>Thiết</a:t>
            </a:r>
            <a:r>
              <a:rPr lang="en-US" sz="2800" dirty="0"/>
              <a:t> </a:t>
            </a:r>
            <a:r>
              <a:rPr lang="en-US" sz="2800" dirty="0" err="1"/>
              <a:t>lập</a:t>
            </a:r>
            <a:r>
              <a:rPr lang="en-US" sz="2800" dirty="0"/>
              <a:t> properties </a:t>
            </a:r>
            <a:r>
              <a:rPr lang="en-US" sz="2800" dirty="0" err="1"/>
              <a:t>cho</a:t>
            </a:r>
            <a:r>
              <a:rPr lang="en-US" sz="2800" dirty="0"/>
              <a:t> row 1:</a:t>
            </a:r>
          </a:p>
        </p:txBody>
      </p:sp>
      <p:sp>
        <p:nvSpPr>
          <p:cNvPr id="7" name="TextBox 6"/>
          <p:cNvSpPr txBox="1"/>
          <p:nvPr/>
        </p:nvSpPr>
        <p:spPr>
          <a:xfrm>
            <a:off x="1730326" y="2743200"/>
            <a:ext cx="8299939" cy="3416320"/>
          </a:xfrm>
          <a:prstGeom prst="rect">
            <a:avLst/>
          </a:prstGeom>
          <a:noFill/>
        </p:spPr>
        <p:txBody>
          <a:bodyPr wrap="square" rtlCol="0">
            <a:spAutoFit/>
          </a:bodyPr>
          <a:lstStyle/>
          <a:p>
            <a:pPr marL="285750" indent="-285750">
              <a:buFont typeface="Wingdings" panose="05000000000000000000" pitchFamily="2" charset="2"/>
              <a:buChar char="§"/>
            </a:pPr>
            <a:r>
              <a:rPr lang="en-US" sz="2400" dirty="0" err="1"/>
              <a:t>PercentTextView</a:t>
            </a:r>
            <a:r>
              <a:rPr lang="en-US" sz="2400" dirty="0"/>
              <a:t>:</a:t>
            </a:r>
          </a:p>
          <a:p>
            <a:r>
              <a:rPr lang="en-US" sz="2400" dirty="0"/>
              <a:t>	</a:t>
            </a:r>
            <a:r>
              <a:rPr lang="en-US" sz="2400" dirty="0" err="1"/>
              <a:t>layout:gravity</a:t>
            </a:r>
            <a:r>
              <a:rPr lang="en-US" sz="2400" dirty="0"/>
              <a:t>: right, </a:t>
            </a:r>
            <a:r>
              <a:rPr lang="en-US" sz="2400" dirty="0" err="1"/>
              <a:t>center_vertical</a:t>
            </a:r>
            <a:r>
              <a:rPr lang="en-US" sz="2400" dirty="0"/>
              <a:t>.</a:t>
            </a:r>
          </a:p>
          <a:p>
            <a:r>
              <a:rPr lang="en-US" sz="2400" dirty="0"/>
              <a:t>	gravity: center.</a:t>
            </a:r>
          </a:p>
          <a:p>
            <a:r>
              <a:rPr lang="en-US" sz="2400" dirty="0"/>
              <a:t>	hint: 15%</a:t>
            </a:r>
          </a:p>
          <a:p>
            <a:pPr marL="285750" indent="-285750">
              <a:buFont typeface="Wingdings" panose="05000000000000000000" pitchFamily="2" charset="2"/>
              <a:buChar char="§"/>
            </a:pPr>
            <a:r>
              <a:rPr lang="en-US" sz="2400" dirty="0" err="1"/>
              <a:t>percentSeekBar</a:t>
            </a:r>
            <a:r>
              <a:rPr lang="en-US" sz="2400" dirty="0"/>
              <a:t>:</a:t>
            </a:r>
          </a:p>
          <a:p>
            <a:pPr lvl="1"/>
            <a:r>
              <a:rPr lang="en-US" sz="2400" dirty="0"/>
              <a:t>	</a:t>
            </a:r>
            <a:r>
              <a:rPr lang="en-US" sz="2400" dirty="0" err="1"/>
              <a:t>layout:margin</a:t>
            </a:r>
            <a:r>
              <a:rPr lang="en-US" sz="2400" dirty="0"/>
              <a:t>: top 4dp</a:t>
            </a:r>
          </a:p>
          <a:p>
            <a:pPr lvl="1"/>
            <a:r>
              <a:rPr lang="en-US" sz="2400" dirty="0"/>
              <a:t>	</a:t>
            </a:r>
            <a:r>
              <a:rPr lang="en-US" sz="2400" dirty="0" err="1"/>
              <a:t>Layout:gravity</a:t>
            </a:r>
            <a:r>
              <a:rPr lang="en-US" sz="2400" dirty="0"/>
              <a:t>: </a:t>
            </a:r>
            <a:r>
              <a:rPr lang="en-US" sz="2400" dirty="0" err="1"/>
              <a:t>fill_horizontal</a:t>
            </a:r>
            <a:endParaRPr lang="en-US" sz="2400" dirty="0"/>
          </a:p>
          <a:p>
            <a:pPr lvl="1"/>
            <a:r>
              <a:rPr lang="en-US" sz="2400" dirty="0"/>
              <a:t>	max: 30</a:t>
            </a:r>
          </a:p>
          <a:p>
            <a:pPr lvl="1"/>
            <a:r>
              <a:rPr lang="en-US" sz="2400" dirty="0"/>
              <a:t>	progress: 15</a:t>
            </a:r>
          </a:p>
        </p:txBody>
      </p:sp>
      <p:sp>
        <p:nvSpPr>
          <p:cNvPr id="5" name="Title 1"/>
          <p:cNvSpPr>
            <a:spLocks noGrp="1"/>
          </p:cNvSpPr>
          <p:nvPr>
            <p:ph type="title"/>
          </p:nvPr>
        </p:nvSpPr>
        <p:spPr>
          <a:xfrm>
            <a:off x="1097280" y="286603"/>
            <a:ext cx="10058400" cy="145075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ormAutofit/>
          </a:bodyPr>
          <a:lstStyle/>
          <a:p>
            <a:pPr algn="ctr" eaLnBrk="1" hangingPunct="1"/>
            <a:r>
              <a:rPr lang="en-US" altLang="en-US" sz="40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PHẦN 2: THIẾT KẾ GIAO DIỆN CHO TIP CACULATOR</a:t>
            </a:r>
          </a:p>
        </p:txBody>
      </p:sp>
    </p:spTree>
    <p:extLst>
      <p:ext uri="{BB962C8B-B14F-4D97-AF65-F5344CB8AC3E}">
        <p14:creationId xmlns:p14="http://schemas.microsoft.com/office/powerpoint/2010/main" val="2726687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4193444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12277" y="2321170"/>
            <a:ext cx="9228406" cy="3108543"/>
          </a:xfrm>
          <a:prstGeom prst="rect">
            <a:avLst/>
          </a:prstGeom>
          <a:noFill/>
        </p:spPr>
        <p:txBody>
          <a:bodyPr wrap="square" rtlCol="0">
            <a:spAutoFit/>
          </a:bodyPr>
          <a:lstStyle/>
          <a:p>
            <a:pPr marL="285750" indent="-285750">
              <a:buFont typeface="Wingdings" panose="05000000000000000000" pitchFamily="2" charset="2"/>
              <a:buChar char="Ø"/>
            </a:pPr>
            <a:r>
              <a:rPr lang="en-US" sz="2800" dirty="0" err="1"/>
              <a:t>Thiết</a:t>
            </a:r>
            <a:r>
              <a:rPr lang="en-US" sz="2800" dirty="0"/>
              <a:t> </a:t>
            </a:r>
            <a:r>
              <a:rPr lang="en-US" sz="2800" dirty="0" err="1"/>
              <a:t>lập</a:t>
            </a:r>
            <a:r>
              <a:rPr lang="en-US" sz="2800" dirty="0"/>
              <a:t> properties </a:t>
            </a:r>
            <a:r>
              <a:rPr lang="en-US" sz="2800" dirty="0" err="1"/>
              <a:t>cho</a:t>
            </a:r>
            <a:r>
              <a:rPr lang="en-US" sz="2800" dirty="0"/>
              <a:t> row 2 </a:t>
            </a:r>
            <a:r>
              <a:rPr lang="en-US" sz="2800" dirty="0" err="1"/>
              <a:t>và</a:t>
            </a:r>
            <a:r>
              <a:rPr lang="en-US" sz="2800" dirty="0"/>
              <a:t> 3:</a:t>
            </a:r>
          </a:p>
          <a:p>
            <a:r>
              <a:rPr lang="en-US" sz="2800" dirty="0"/>
              <a:t>	</a:t>
            </a:r>
            <a:r>
              <a:rPr lang="en-US" sz="2800" dirty="0" err="1"/>
              <a:t>Các</a:t>
            </a:r>
            <a:r>
              <a:rPr lang="en-US" sz="2800" dirty="0"/>
              <a:t> properties </a:t>
            </a:r>
            <a:r>
              <a:rPr lang="en-US" sz="2800" dirty="0" err="1"/>
              <a:t>của</a:t>
            </a:r>
            <a:r>
              <a:rPr lang="en-US" sz="2800" dirty="0"/>
              <a:t> </a:t>
            </a:r>
            <a:r>
              <a:rPr lang="en-US" sz="2800" dirty="0" err="1"/>
              <a:t>các</a:t>
            </a:r>
            <a:r>
              <a:rPr lang="en-US" sz="2800" dirty="0"/>
              <a:t> </a:t>
            </a:r>
            <a:r>
              <a:rPr lang="en-US" sz="2800" dirty="0" err="1"/>
              <a:t>thành</a:t>
            </a:r>
            <a:r>
              <a:rPr lang="en-US" sz="2800" dirty="0"/>
              <a:t> </a:t>
            </a:r>
            <a:r>
              <a:rPr lang="en-US" sz="2800" dirty="0" err="1"/>
              <a:t>phần</a:t>
            </a:r>
            <a:r>
              <a:rPr lang="en-US" sz="2800" dirty="0"/>
              <a:t> </a:t>
            </a:r>
            <a:r>
              <a:rPr lang="en-US" sz="2800" dirty="0" err="1"/>
              <a:t>trong</a:t>
            </a:r>
            <a:r>
              <a:rPr lang="en-US" sz="2800" dirty="0"/>
              <a:t> row 2 </a:t>
            </a:r>
            <a:r>
              <a:rPr lang="en-US" sz="2800" dirty="0" err="1"/>
              <a:t>và</a:t>
            </a:r>
            <a:r>
              <a:rPr lang="en-US" sz="2800" dirty="0"/>
              <a:t> 3 </a:t>
            </a:r>
            <a:r>
              <a:rPr lang="en-US" sz="2800" dirty="0" err="1"/>
              <a:t>tương</a:t>
            </a:r>
            <a:r>
              <a:rPr lang="en-US" sz="2800" dirty="0"/>
              <a:t> </a:t>
            </a:r>
            <a:r>
              <a:rPr lang="en-US" sz="2800" dirty="0" err="1"/>
              <a:t>tự</a:t>
            </a:r>
            <a:r>
              <a:rPr lang="en-US" sz="2800" dirty="0"/>
              <a:t> </a:t>
            </a:r>
            <a:r>
              <a:rPr lang="en-US" sz="2800" dirty="0" err="1"/>
              <a:t>như</a:t>
            </a:r>
            <a:r>
              <a:rPr lang="en-US" sz="2800" dirty="0"/>
              <a:t> </a:t>
            </a:r>
            <a:r>
              <a:rPr lang="en-US" sz="2800" dirty="0" err="1"/>
              <a:t>amountTextView</a:t>
            </a:r>
            <a:r>
              <a:rPr lang="en-US" sz="2800" dirty="0"/>
              <a:t> </a:t>
            </a:r>
            <a:r>
              <a:rPr lang="en-US" sz="2800" dirty="0" err="1"/>
              <a:t>và</a:t>
            </a:r>
            <a:r>
              <a:rPr lang="en-US" sz="2800" dirty="0"/>
              <a:t> </a:t>
            </a:r>
            <a:r>
              <a:rPr lang="en-US" sz="2800" dirty="0" err="1"/>
              <a:t>percentLabelTextView</a:t>
            </a:r>
            <a:r>
              <a:rPr lang="en-US" sz="2800" dirty="0"/>
              <a:t>. </a:t>
            </a:r>
            <a:r>
              <a:rPr lang="en-US" sz="2800" dirty="0" err="1"/>
              <a:t>Nhưng</a:t>
            </a:r>
            <a:r>
              <a:rPr lang="en-US" sz="2800" dirty="0"/>
              <a:t> </a:t>
            </a:r>
            <a:r>
              <a:rPr lang="en-US" sz="2800" dirty="0" err="1"/>
              <a:t>có</a:t>
            </a:r>
            <a:r>
              <a:rPr lang="en-US" sz="2800" dirty="0"/>
              <a:t> 2 </a:t>
            </a:r>
            <a:r>
              <a:rPr lang="en-US" sz="2800" dirty="0" err="1"/>
              <a:t>khác</a:t>
            </a:r>
            <a:r>
              <a:rPr lang="en-US" sz="2800" dirty="0"/>
              <a:t> </a:t>
            </a:r>
            <a:r>
              <a:rPr lang="en-US" sz="2800" dirty="0" err="1"/>
              <a:t>biệt</a:t>
            </a:r>
            <a:r>
              <a:rPr lang="en-US" sz="2800" dirty="0"/>
              <a:t>:</a:t>
            </a:r>
          </a:p>
          <a:p>
            <a:pPr marL="285750" indent="-285750">
              <a:buFont typeface="Wingdings" panose="05000000000000000000" pitchFamily="2" charset="2"/>
              <a:buChar char="§"/>
            </a:pPr>
            <a:r>
              <a:rPr lang="en-US" sz="2800" dirty="0"/>
              <a:t>Background: </a:t>
            </a:r>
            <a:r>
              <a:rPr lang="en-US" sz="2800" dirty="0" err="1"/>
              <a:t>chọn</a:t>
            </a:r>
            <a:r>
              <a:rPr lang="en-US" sz="2800" dirty="0"/>
              <a:t> </a:t>
            </a:r>
            <a:r>
              <a:rPr lang="en-US" sz="2800" dirty="0" err="1"/>
              <a:t>mầu</a:t>
            </a:r>
            <a:r>
              <a:rPr lang="en-US" sz="2800" dirty="0"/>
              <a:t> cam </a:t>
            </a:r>
            <a:r>
              <a:rPr lang="en-US" sz="2800" dirty="0" err="1"/>
              <a:t>nhạt</a:t>
            </a:r>
            <a:endParaRPr lang="en-US" sz="2800" dirty="0"/>
          </a:p>
          <a:p>
            <a:pPr marL="285750" indent="-285750">
              <a:buFont typeface="Wingdings" panose="05000000000000000000" pitchFamily="2" charset="2"/>
              <a:buChar char="§"/>
            </a:pPr>
            <a:r>
              <a:rPr lang="en-US" sz="2800" dirty="0" err="1"/>
              <a:t>Layout:margin</a:t>
            </a:r>
            <a:r>
              <a:rPr lang="en-US" sz="2800" dirty="0"/>
              <a:t> : top </a:t>
            </a:r>
            <a:r>
              <a:rPr lang="en-US" sz="2800" dirty="0" err="1"/>
              <a:t>là</a:t>
            </a:r>
            <a:r>
              <a:rPr lang="en-US" sz="2800" dirty="0"/>
              <a:t> 4dp.</a:t>
            </a:r>
          </a:p>
          <a:p>
            <a:pPr marL="285750" indent="-285750">
              <a:buFont typeface="Wingdings" panose="05000000000000000000" pitchFamily="2" charset="2"/>
              <a:buChar char="§"/>
            </a:pPr>
            <a:endParaRPr lang="en-US" sz="2800" dirty="0"/>
          </a:p>
        </p:txBody>
      </p:sp>
      <p:sp>
        <p:nvSpPr>
          <p:cNvPr id="5" name="Title 1"/>
          <p:cNvSpPr>
            <a:spLocks noGrp="1"/>
          </p:cNvSpPr>
          <p:nvPr>
            <p:ph type="title"/>
          </p:nvPr>
        </p:nvSpPr>
        <p:spPr>
          <a:xfrm>
            <a:off x="1097280" y="286603"/>
            <a:ext cx="10058400" cy="145075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ormAutofit/>
          </a:bodyPr>
          <a:lstStyle/>
          <a:p>
            <a:pPr algn="ctr" eaLnBrk="1" hangingPunct="1"/>
            <a:r>
              <a:rPr lang="en-US" altLang="en-US" sz="40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PHẦN 2: THIẾT KẾ GIAO DIỆN CHO TIP CACULATOR</a:t>
            </a:r>
          </a:p>
        </p:txBody>
      </p:sp>
    </p:spTree>
    <p:extLst>
      <p:ext uri="{BB962C8B-B14F-4D97-AF65-F5344CB8AC3E}">
        <p14:creationId xmlns:p14="http://schemas.microsoft.com/office/powerpoint/2010/main" val="3168703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053826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95753" y="3010486"/>
            <a:ext cx="9861453" cy="954107"/>
          </a:xfrm>
          <a:prstGeom prst="rect">
            <a:avLst/>
          </a:prstGeom>
          <a:noFill/>
        </p:spPr>
        <p:txBody>
          <a:bodyPr wrap="square" rtlCol="0">
            <a:spAutoFit/>
          </a:bodyPr>
          <a:lstStyle/>
          <a:p>
            <a:pPr marL="285750" indent="-285750">
              <a:buFont typeface="Wingdings" panose="05000000000000000000" pitchFamily="2" charset="2"/>
              <a:buChar char="v"/>
            </a:pPr>
            <a:r>
              <a:rPr lang="en-US" sz="2800" dirty="0" err="1"/>
              <a:t>Thiết</a:t>
            </a:r>
            <a:r>
              <a:rPr lang="en-US" sz="2800" dirty="0"/>
              <a:t> </a:t>
            </a:r>
            <a:r>
              <a:rPr lang="en-US" sz="2800" dirty="0" err="1"/>
              <a:t>lập</a:t>
            </a:r>
            <a:r>
              <a:rPr lang="en-US" sz="2800" dirty="0"/>
              <a:t> theme Colors: </a:t>
            </a:r>
            <a:r>
              <a:rPr lang="en-US" sz="2800" dirty="0" err="1"/>
              <a:t>Trong</a:t>
            </a:r>
            <a:r>
              <a:rPr lang="en-US" sz="2800" dirty="0"/>
              <a:t> </a:t>
            </a:r>
            <a:r>
              <a:rPr lang="en-US" sz="2800" dirty="0" err="1"/>
              <a:t>cây</a:t>
            </a:r>
            <a:r>
              <a:rPr lang="en-US" sz="2800" dirty="0"/>
              <a:t> </a:t>
            </a:r>
            <a:r>
              <a:rPr lang="en-US" sz="2800" dirty="0" err="1"/>
              <a:t>thư</a:t>
            </a:r>
            <a:r>
              <a:rPr lang="en-US" sz="2800" dirty="0"/>
              <a:t> </a:t>
            </a:r>
            <a:r>
              <a:rPr lang="en-US" sz="2800" dirty="0" err="1"/>
              <a:t>mục</a:t>
            </a:r>
            <a:r>
              <a:rPr lang="en-US" sz="2800" dirty="0"/>
              <a:t> </a:t>
            </a:r>
            <a:r>
              <a:rPr lang="en-US" sz="2800" dirty="0" err="1"/>
              <a:t>bên</a:t>
            </a:r>
            <a:r>
              <a:rPr lang="en-US" sz="2800" dirty="0"/>
              <a:t> </a:t>
            </a:r>
            <a:r>
              <a:rPr lang="en-US" sz="2800" dirty="0" err="1"/>
              <a:t>trái</a:t>
            </a:r>
            <a:r>
              <a:rPr lang="en-US" sz="2800" dirty="0"/>
              <a:t> </a:t>
            </a:r>
            <a:r>
              <a:rPr lang="en-US" sz="2800" dirty="0" err="1"/>
              <a:t>màn</a:t>
            </a:r>
            <a:r>
              <a:rPr lang="en-US" sz="2800" dirty="0"/>
              <a:t> </a:t>
            </a:r>
            <a:r>
              <a:rPr lang="en-US" sz="2800" dirty="0" err="1"/>
              <a:t>hình</a:t>
            </a:r>
            <a:r>
              <a:rPr lang="en-US" sz="2800" dirty="0"/>
              <a:t> </a:t>
            </a:r>
            <a:r>
              <a:rPr lang="en-US" sz="2800" dirty="0" err="1"/>
              <a:t>chọn</a:t>
            </a:r>
            <a:r>
              <a:rPr lang="en-US" sz="2800" dirty="0"/>
              <a:t> app/res/stypes.xml. </a:t>
            </a:r>
            <a:r>
              <a:rPr lang="en-US" sz="2800" dirty="0" err="1"/>
              <a:t>Trong</a:t>
            </a:r>
            <a:r>
              <a:rPr lang="en-US" sz="2800" dirty="0"/>
              <a:t> file stypes.xml </a:t>
            </a:r>
            <a:r>
              <a:rPr lang="en-US" sz="2800" dirty="0" err="1"/>
              <a:t>chọn</a:t>
            </a:r>
            <a:r>
              <a:rPr lang="en-US" sz="2800" dirty="0"/>
              <a:t> Open Editor.</a:t>
            </a:r>
          </a:p>
        </p:txBody>
      </p:sp>
      <p:sp>
        <p:nvSpPr>
          <p:cNvPr id="5" name="Title 1"/>
          <p:cNvSpPr>
            <a:spLocks noGrp="1"/>
          </p:cNvSpPr>
          <p:nvPr>
            <p:ph type="title"/>
          </p:nvPr>
        </p:nvSpPr>
        <p:spPr>
          <a:xfrm>
            <a:off x="1097280" y="286603"/>
            <a:ext cx="10058400" cy="145075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ormAutofit/>
          </a:bodyPr>
          <a:lstStyle/>
          <a:p>
            <a:pPr algn="ctr" eaLnBrk="1" hangingPunct="1"/>
            <a:r>
              <a:rPr lang="en-US" altLang="en-US" sz="40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PHẦN 2: THIẾT KẾ GIAO DIỆN CHO TIP CACULATOR</a:t>
            </a:r>
          </a:p>
        </p:txBody>
      </p:sp>
    </p:spTree>
    <p:extLst>
      <p:ext uri="{BB962C8B-B14F-4D97-AF65-F5344CB8AC3E}">
        <p14:creationId xmlns:p14="http://schemas.microsoft.com/office/powerpoint/2010/main" val="1964806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90962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10805" t="35401" r="31399" b="17836"/>
          <a:stretch/>
        </p:blipFill>
        <p:spPr>
          <a:xfrm>
            <a:off x="1826281" y="1868694"/>
            <a:ext cx="7519916" cy="3420759"/>
          </a:xfrm>
          <a:prstGeom prst="rect">
            <a:avLst/>
          </a:prstGeom>
        </p:spPr>
      </p:pic>
      <p:sp>
        <p:nvSpPr>
          <p:cNvPr id="4" name="Title 1"/>
          <p:cNvSpPr>
            <a:spLocks noGrp="1"/>
          </p:cNvSpPr>
          <p:nvPr>
            <p:ph type="title"/>
          </p:nvPr>
        </p:nvSpPr>
        <p:spPr>
          <a:xfrm>
            <a:off x="1097280" y="286603"/>
            <a:ext cx="10058400" cy="145075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ormAutofit/>
          </a:bodyPr>
          <a:lstStyle/>
          <a:p>
            <a:pPr algn="ctr" eaLnBrk="1" hangingPunct="1"/>
            <a:r>
              <a:rPr lang="en-US" altLang="en-US" sz="40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PHẦN 2: THIẾT KẾ GIAO DIỆN CHO TIP CACULATOR</a:t>
            </a:r>
          </a:p>
        </p:txBody>
      </p:sp>
    </p:spTree>
    <p:extLst>
      <p:ext uri="{BB962C8B-B14F-4D97-AF65-F5344CB8AC3E}">
        <p14:creationId xmlns:p14="http://schemas.microsoft.com/office/powerpoint/2010/main" val="31800784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423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dirty="0" err="1"/>
              <a:t>Chạy</a:t>
            </a:r>
            <a:r>
              <a:rPr lang="en-US" altLang="en-US" dirty="0"/>
              <a:t> </a:t>
            </a:r>
            <a:r>
              <a:rPr lang="en-US" altLang="en-US" dirty="0" err="1"/>
              <a:t>thử</a:t>
            </a:r>
            <a:r>
              <a:rPr lang="en-US" altLang="en-US" dirty="0"/>
              <a:t> app</a:t>
            </a:r>
          </a:p>
        </p:txBody>
      </p:sp>
      <p:sp>
        <p:nvSpPr>
          <p:cNvPr id="4099" name="Content Placeholder 2"/>
          <p:cNvSpPr>
            <a:spLocks noGrp="1"/>
          </p:cNvSpPr>
          <p:nvPr>
            <p:ph idx="1"/>
          </p:nvPr>
        </p:nvSpPr>
        <p:spPr/>
        <p:txBody>
          <a:bodyPr/>
          <a:lstStyle/>
          <a:p>
            <a:pPr eaLnBrk="1" hangingPunct="1"/>
            <a:r>
              <a:rPr lang="en-US" altLang="en-US" dirty="0" err="1"/>
              <a:t>Nhập</a:t>
            </a:r>
            <a:r>
              <a:rPr lang="en-US" altLang="en-US" dirty="0"/>
              <a:t> 56.32</a:t>
            </a:r>
          </a:p>
          <a:p>
            <a:pPr eaLnBrk="1" hangingPunct="1"/>
            <a:r>
              <a:rPr lang="en-US" altLang="en-US" dirty="0" err="1"/>
              <a:t>Xóa</a:t>
            </a:r>
            <a:endParaRPr lang="en-US" altLang="en-US" dirty="0"/>
          </a:p>
          <a:p>
            <a:pPr eaLnBrk="1" hangingPunct="1"/>
            <a:r>
              <a:rPr lang="en-US" altLang="en-US" dirty="0"/>
              <a:t>Thanh </a:t>
            </a:r>
            <a:r>
              <a:rPr lang="en-US" altLang="en-US" dirty="0" err="1"/>
              <a:t>kéo</a:t>
            </a:r>
            <a:r>
              <a:rPr lang="en-US" altLang="en-US" dirty="0"/>
              <a:t> (</a:t>
            </a:r>
            <a:r>
              <a:rPr lang="en-US" altLang="en-US" dirty="0" err="1"/>
              <a:t>tối</a:t>
            </a:r>
            <a:r>
              <a:rPr lang="en-US" altLang="en-US" dirty="0"/>
              <a:t> </a:t>
            </a:r>
            <a:r>
              <a:rPr lang="en-US" altLang="en-US" dirty="0" err="1"/>
              <a:t>đa</a:t>
            </a:r>
            <a:r>
              <a:rPr lang="en-US" altLang="en-US" dirty="0"/>
              <a:t> 30)</a:t>
            </a:r>
          </a:p>
        </p:txBody>
      </p:sp>
    </p:spTree>
    <p:extLst>
      <p:ext uri="{BB962C8B-B14F-4D97-AF65-F5344CB8AC3E}">
        <p14:creationId xmlns:p14="http://schemas.microsoft.com/office/powerpoint/2010/main" val="3922042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406468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97280" y="286603"/>
            <a:ext cx="10058400" cy="145075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ormAutofit/>
          </a:bodyPr>
          <a:lstStyle/>
          <a:p>
            <a:pPr algn="ctr" eaLnBrk="1" hangingPunct="1"/>
            <a:r>
              <a:rPr lang="en-US" altLang="en-US" sz="40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PHẦN 3: XỬ LÝ THUẬT TOÁN CHO APP TIP CACULATOR</a:t>
            </a:r>
          </a:p>
        </p:txBody>
      </p:sp>
    </p:spTree>
    <p:extLst>
      <p:ext uri="{BB962C8B-B14F-4D97-AF65-F5344CB8AC3E}">
        <p14:creationId xmlns:p14="http://schemas.microsoft.com/office/powerpoint/2010/main" val="4012489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07832" y="943710"/>
            <a:ext cx="7772400" cy="761999"/>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Calibri" pitchFamily="34" charset="0"/>
                <a:cs typeface="Calibri" pitchFamily="34" charset="0"/>
              </a:rPr>
              <a:t>Adding the App’s Logic</a:t>
            </a:r>
            <a:endParaRPr lang="en-US" dirty="0">
              <a:latin typeface="Calibri" pitchFamily="34" charset="0"/>
              <a:cs typeface="Calibri" pitchFamily="34" charset="0"/>
            </a:endParaRPr>
          </a:p>
        </p:txBody>
      </p:sp>
      <p:sp>
        <p:nvSpPr>
          <p:cNvPr id="5" name="Subtitle 2"/>
          <p:cNvSpPr txBox="1">
            <a:spLocks/>
          </p:cNvSpPr>
          <p:nvPr/>
        </p:nvSpPr>
        <p:spPr>
          <a:xfrm>
            <a:off x="2120705" y="2927252"/>
            <a:ext cx="7620000" cy="26013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200" dirty="0" err="1">
                <a:latin typeface="Calibri" pitchFamily="34" charset="0"/>
                <a:cs typeface="Calibri" pitchFamily="34" charset="0"/>
              </a:rPr>
              <a:t>Lớp</a:t>
            </a:r>
            <a:r>
              <a:rPr lang="en-US" sz="3200" dirty="0">
                <a:latin typeface="Calibri" pitchFamily="34" charset="0"/>
                <a:cs typeface="Calibri" pitchFamily="34" charset="0"/>
              </a:rPr>
              <a:t> </a:t>
            </a:r>
            <a:r>
              <a:rPr lang="en-US" sz="3200" dirty="0" err="1">
                <a:latin typeface="Calibri" pitchFamily="34" charset="0"/>
                <a:cs typeface="Calibri" pitchFamily="34" charset="0"/>
              </a:rPr>
              <a:t>MainActivity</a:t>
            </a:r>
            <a:r>
              <a:rPr lang="en-US" sz="3200" dirty="0">
                <a:latin typeface="Calibri" pitchFamily="34" charset="0"/>
                <a:cs typeface="Calibri" pitchFamily="34" charset="0"/>
              </a:rPr>
              <a:t> </a:t>
            </a:r>
            <a:r>
              <a:rPr lang="en-US" sz="3200" dirty="0" err="1">
                <a:latin typeface="Calibri" pitchFamily="34" charset="0"/>
                <a:cs typeface="Calibri" pitchFamily="34" charset="0"/>
              </a:rPr>
              <a:t>sẽ</a:t>
            </a:r>
            <a:r>
              <a:rPr lang="en-US" sz="3200" dirty="0">
                <a:latin typeface="Calibri" pitchFamily="34" charset="0"/>
                <a:cs typeface="Calibri" pitchFamily="34" charset="0"/>
              </a:rPr>
              <a:t> </a:t>
            </a:r>
            <a:r>
              <a:rPr lang="en-US" sz="3200" dirty="0" err="1">
                <a:latin typeface="Calibri" pitchFamily="34" charset="0"/>
                <a:cs typeface="Calibri" pitchFamily="34" charset="0"/>
              </a:rPr>
              <a:t>tính</a:t>
            </a:r>
            <a:r>
              <a:rPr lang="en-US" sz="3200" dirty="0">
                <a:latin typeface="Calibri" pitchFamily="34" charset="0"/>
                <a:cs typeface="Calibri" pitchFamily="34" charset="0"/>
              </a:rPr>
              <a:t> </a:t>
            </a:r>
            <a:r>
              <a:rPr lang="en-US" sz="3200" dirty="0" err="1">
                <a:latin typeface="Calibri" pitchFamily="34" charset="0"/>
                <a:cs typeface="Calibri" pitchFamily="34" charset="0"/>
              </a:rPr>
              <a:t>toán</a:t>
            </a:r>
            <a:r>
              <a:rPr lang="en-US" sz="3200" dirty="0">
                <a:latin typeface="Calibri" pitchFamily="34" charset="0"/>
                <a:cs typeface="Calibri" pitchFamily="34" charset="0"/>
              </a:rPr>
              <a:t> </a:t>
            </a:r>
            <a:r>
              <a:rPr lang="en-US" sz="3200" dirty="0" err="1">
                <a:latin typeface="Calibri" pitchFamily="34" charset="0"/>
                <a:cs typeface="Calibri" pitchFamily="34" charset="0"/>
              </a:rPr>
              <a:t>tiền</a:t>
            </a:r>
            <a:r>
              <a:rPr lang="en-US" sz="3200" dirty="0">
                <a:latin typeface="Calibri" pitchFamily="34" charset="0"/>
                <a:cs typeface="Calibri" pitchFamily="34" charset="0"/>
              </a:rPr>
              <a:t> tip </a:t>
            </a:r>
            <a:r>
              <a:rPr lang="en-US" sz="3200" dirty="0" err="1">
                <a:latin typeface="Calibri" pitchFamily="34" charset="0"/>
                <a:cs typeface="Calibri" pitchFamily="34" charset="0"/>
              </a:rPr>
              <a:t>và</a:t>
            </a:r>
            <a:r>
              <a:rPr lang="en-US" sz="3200" dirty="0">
                <a:latin typeface="Calibri" pitchFamily="34" charset="0"/>
                <a:cs typeface="Calibri" pitchFamily="34" charset="0"/>
              </a:rPr>
              <a:t> </a:t>
            </a:r>
            <a:r>
              <a:rPr lang="en-US" sz="3200" dirty="0" err="1">
                <a:latin typeface="Calibri" pitchFamily="34" charset="0"/>
                <a:cs typeface="Calibri" pitchFamily="34" charset="0"/>
              </a:rPr>
              <a:t>tổng</a:t>
            </a:r>
            <a:r>
              <a:rPr lang="en-US" sz="3200" dirty="0">
                <a:latin typeface="Calibri" pitchFamily="34" charset="0"/>
                <a:cs typeface="Calibri" pitchFamily="34" charset="0"/>
              </a:rPr>
              <a:t> </a:t>
            </a:r>
            <a:r>
              <a:rPr lang="en-US" sz="3200" dirty="0" err="1">
                <a:latin typeface="Calibri" pitchFamily="34" charset="0"/>
                <a:cs typeface="Calibri" pitchFamily="34" charset="0"/>
              </a:rPr>
              <a:t>số</a:t>
            </a:r>
            <a:r>
              <a:rPr lang="en-US" sz="3200" dirty="0">
                <a:latin typeface="Calibri" pitchFamily="34" charset="0"/>
                <a:cs typeface="Calibri" pitchFamily="34" charset="0"/>
              </a:rPr>
              <a:t> </a:t>
            </a:r>
            <a:r>
              <a:rPr lang="en-US" sz="3200" dirty="0" err="1">
                <a:latin typeface="Calibri" pitchFamily="34" charset="0"/>
                <a:cs typeface="Calibri" pitchFamily="34" charset="0"/>
              </a:rPr>
              <a:t>tiền</a:t>
            </a:r>
            <a:r>
              <a:rPr lang="en-US" sz="3200" dirty="0">
                <a:latin typeface="Calibri" pitchFamily="34" charset="0"/>
                <a:cs typeface="Calibri" pitchFamily="34" charset="0"/>
              </a:rPr>
              <a:t> </a:t>
            </a:r>
            <a:r>
              <a:rPr lang="en-US" sz="3200" dirty="0" err="1">
                <a:latin typeface="Calibri" pitchFamily="34" charset="0"/>
                <a:cs typeface="Calibri" pitchFamily="34" charset="0"/>
              </a:rPr>
              <a:t>phải</a:t>
            </a:r>
            <a:r>
              <a:rPr lang="en-US" sz="3200" dirty="0">
                <a:latin typeface="Calibri" pitchFamily="34" charset="0"/>
                <a:cs typeface="Calibri" pitchFamily="34" charset="0"/>
              </a:rPr>
              <a:t> </a:t>
            </a:r>
            <a:r>
              <a:rPr lang="en-US" sz="3200" dirty="0" err="1">
                <a:latin typeface="Calibri" pitchFamily="34" charset="0"/>
                <a:cs typeface="Calibri" pitchFamily="34" charset="0"/>
              </a:rPr>
              <a:t>trả</a:t>
            </a:r>
            <a:r>
              <a:rPr lang="en-US" sz="3200" dirty="0">
                <a:latin typeface="Calibri" pitchFamily="34" charset="0"/>
                <a:cs typeface="Calibri" pitchFamily="34" charset="0"/>
              </a:rPr>
              <a:t>, </a:t>
            </a:r>
            <a:r>
              <a:rPr lang="en-US" sz="3200" dirty="0" err="1">
                <a:latin typeface="Calibri" pitchFamily="34" charset="0"/>
                <a:cs typeface="Calibri" pitchFamily="34" charset="0"/>
              </a:rPr>
              <a:t>sau</a:t>
            </a:r>
            <a:r>
              <a:rPr lang="en-US" sz="3200" dirty="0">
                <a:latin typeface="Calibri" pitchFamily="34" charset="0"/>
                <a:cs typeface="Calibri" pitchFamily="34" charset="0"/>
              </a:rPr>
              <a:t> </a:t>
            </a:r>
            <a:r>
              <a:rPr lang="en-US" sz="3200" dirty="0" err="1">
                <a:latin typeface="Calibri" pitchFamily="34" charset="0"/>
                <a:cs typeface="Calibri" pitchFamily="34" charset="0"/>
              </a:rPr>
              <a:t>đó</a:t>
            </a:r>
            <a:r>
              <a:rPr lang="en-US" sz="3200" dirty="0">
                <a:latin typeface="Calibri" pitchFamily="34" charset="0"/>
                <a:cs typeface="Calibri" pitchFamily="34" charset="0"/>
              </a:rPr>
              <a:t> </a:t>
            </a:r>
            <a:r>
              <a:rPr lang="en-US" sz="3200" dirty="0" err="1">
                <a:latin typeface="Calibri" pitchFamily="34" charset="0"/>
                <a:cs typeface="Calibri" pitchFamily="34" charset="0"/>
              </a:rPr>
              <a:t>hiển</a:t>
            </a:r>
            <a:r>
              <a:rPr lang="en-US" sz="3200" dirty="0">
                <a:latin typeface="Calibri" pitchFamily="34" charset="0"/>
                <a:cs typeface="Calibri" pitchFamily="34" charset="0"/>
              </a:rPr>
              <a:t> </a:t>
            </a:r>
            <a:r>
              <a:rPr lang="en-US" sz="3200" dirty="0" err="1">
                <a:latin typeface="Calibri" pitchFamily="34" charset="0"/>
                <a:cs typeface="Calibri" pitchFamily="34" charset="0"/>
              </a:rPr>
              <a:t>thị</a:t>
            </a:r>
            <a:r>
              <a:rPr lang="en-US" sz="3200" dirty="0">
                <a:latin typeface="Calibri" pitchFamily="34" charset="0"/>
                <a:cs typeface="Calibri" pitchFamily="34" charset="0"/>
              </a:rPr>
              <a:t> </a:t>
            </a:r>
            <a:r>
              <a:rPr lang="en-US" sz="3200" dirty="0" err="1">
                <a:latin typeface="Calibri" pitchFamily="34" charset="0"/>
                <a:cs typeface="Calibri" pitchFamily="34" charset="0"/>
              </a:rPr>
              <a:t>ra</a:t>
            </a:r>
            <a:r>
              <a:rPr lang="en-US" sz="3200" dirty="0">
                <a:latin typeface="Calibri" pitchFamily="34" charset="0"/>
                <a:cs typeface="Calibri" pitchFamily="34" charset="0"/>
              </a:rPr>
              <a:t> </a:t>
            </a:r>
            <a:r>
              <a:rPr lang="en-US" sz="3200" dirty="0" err="1">
                <a:latin typeface="Calibri" pitchFamily="34" charset="0"/>
                <a:cs typeface="Calibri" pitchFamily="34" charset="0"/>
              </a:rPr>
              <a:t>màn</a:t>
            </a:r>
            <a:r>
              <a:rPr lang="en-US" sz="3200" dirty="0">
                <a:latin typeface="Calibri" pitchFamily="34" charset="0"/>
                <a:cs typeface="Calibri" pitchFamily="34" charset="0"/>
              </a:rPr>
              <a:t> </a:t>
            </a:r>
            <a:r>
              <a:rPr lang="en-US" sz="3200" dirty="0" err="1">
                <a:latin typeface="Calibri" pitchFamily="34" charset="0"/>
                <a:cs typeface="Calibri" pitchFamily="34" charset="0"/>
              </a:rPr>
              <a:t>hình</a:t>
            </a:r>
            <a:endParaRPr lang="en-US" sz="3200" dirty="0">
              <a:latin typeface="Calibri" pitchFamily="34" charset="0"/>
              <a:cs typeface="Calibri" pitchFamily="34" charset="0"/>
            </a:endParaRPr>
          </a:p>
        </p:txBody>
      </p:sp>
    </p:spTree>
    <p:extLst>
      <p:ext uri="{BB962C8B-B14F-4D97-AF65-F5344CB8AC3E}">
        <p14:creationId xmlns:p14="http://schemas.microsoft.com/office/powerpoint/2010/main" val="6110334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libri" pitchFamily="34" charset="0"/>
                <a:cs typeface="Calibri" pitchFamily="34" charset="0"/>
              </a:rPr>
              <a:t>package and import Statements</a:t>
            </a:r>
            <a:endParaRPr lang="en-US" dirty="0">
              <a:latin typeface="Calibri" pitchFamily="34" charset="0"/>
              <a:cs typeface="Calibri" pitchFamily="34" charset="0"/>
            </a:endParaRPr>
          </a:p>
        </p:txBody>
      </p:sp>
      <p:pic>
        <p:nvPicPr>
          <p:cNvPr id="5123" name="Picture 3"/>
          <p:cNvPicPr>
            <a:picLocks noChangeAspect="1" noChangeArrowheads="1"/>
          </p:cNvPicPr>
          <p:nvPr/>
        </p:nvPicPr>
        <p:blipFill>
          <a:blip r:embed="rId2"/>
          <a:srcRect/>
          <a:stretch>
            <a:fillRect/>
          </a:stretch>
        </p:blipFill>
        <p:spPr bwMode="auto">
          <a:xfrm>
            <a:off x="1472049" y="1899138"/>
            <a:ext cx="9308862" cy="3770142"/>
          </a:xfrm>
          <a:prstGeom prst="rect">
            <a:avLst/>
          </a:prstGeom>
          <a:noFill/>
          <a:ln w="9525">
            <a:noFill/>
            <a:miter lim="800000"/>
            <a:headEnd/>
            <a:tailEnd/>
          </a:ln>
          <a:effectLst/>
        </p:spPr>
      </p:pic>
    </p:spTree>
    <p:extLst>
      <p:ext uri="{BB962C8B-B14F-4D97-AF65-F5344CB8AC3E}">
        <p14:creationId xmlns:p14="http://schemas.microsoft.com/office/powerpoint/2010/main" val="2019446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latin typeface="Calibri" pitchFamily="34" charset="0"/>
                <a:cs typeface="Calibri" pitchFamily="34" charset="0"/>
              </a:rPr>
              <a:t>Thêm</a:t>
            </a:r>
            <a:r>
              <a:rPr lang="en-US" b="1" dirty="0">
                <a:latin typeface="Calibri" pitchFamily="34" charset="0"/>
                <a:cs typeface="Calibri" pitchFamily="34" charset="0"/>
              </a:rPr>
              <a:t> </a:t>
            </a:r>
            <a:r>
              <a:rPr lang="en-US" b="1" dirty="0" err="1">
                <a:latin typeface="Calibri" pitchFamily="34" charset="0"/>
                <a:cs typeface="Calibri" pitchFamily="34" charset="0"/>
              </a:rPr>
              <a:t>các</a:t>
            </a:r>
            <a:r>
              <a:rPr lang="en-US" b="1" dirty="0">
                <a:latin typeface="Calibri" pitchFamily="34" charset="0"/>
                <a:cs typeface="Calibri" pitchFamily="34" charset="0"/>
              </a:rPr>
              <a:t> </a:t>
            </a:r>
            <a:r>
              <a:rPr lang="en-US" b="1" dirty="0" err="1">
                <a:latin typeface="Calibri" pitchFamily="34" charset="0"/>
                <a:cs typeface="Calibri" pitchFamily="34" charset="0"/>
              </a:rPr>
              <a:t>lớp</a:t>
            </a:r>
            <a:r>
              <a:rPr lang="en-US" b="1" dirty="0">
                <a:latin typeface="Calibri" pitchFamily="34" charset="0"/>
                <a:cs typeface="Calibri" pitchFamily="34" charset="0"/>
              </a:rPr>
              <a:t> </a:t>
            </a:r>
            <a:r>
              <a:rPr lang="en-US" b="1" dirty="0" err="1">
                <a:latin typeface="Calibri" pitchFamily="34" charset="0"/>
                <a:cs typeface="Calibri" pitchFamily="34" charset="0"/>
              </a:rPr>
              <a:t>và</a:t>
            </a:r>
            <a:r>
              <a:rPr lang="en-US" b="1" dirty="0">
                <a:latin typeface="Calibri" pitchFamily="34" charset="0"/>
                <a:cs typeface="Calibri" pitchFamily="34" charset="0"/>
              </a:rPr>
              <a:t> </a:t>
            </a:r>
            <a:r>
              <a:rPr lang="en-US" b="1" dirty="0" err="1">
                <a:latin typeface="Calibri" pitchFamily="34" charset="0"/>
                <a:cs typeface="Calibri" pitchFamily="34" charset="0"/>
              </a:rPr>
              <a:t>giao</a:t>
            </a:r>
            <a:r>
              <a:rPr lang="en-US" b="1" dirty="0">
                <a:latin typeface="Calibri" pitchFamily="34" charset="0"/>
                <a:cs typeface="Calibri" pitchFamily="34" charset="0"/>
              </a:rPr>
              <a:t> </a:t>
            </a:r>
            <a:r>
              <a:rPr lang="en-US" b="1" dirty="0" err="1">
                <a:latin typeface="Calibri" pitchFamily="34" charset="0"/>
                <a:cs typeface="Calibri" pitchFamily="34" charset="0"/>
              </a:rPr>
              <a:t>diện</a:t>
            </a:r>
            <a:r>
              <a:rPr lang="en-US" b="1" dirty="0">
                <a:latin typeface="Calibri" pitchFamily="34" charset="0"/>
                <a:cs typeface="Calibri" pitchFamily="34" charset="0"/>
              </a:rPr>
              <a:t> </a:t>
            </a:r>
            <a:r>
              <a:rPr lang="en-US" b="1" dirty="0" err="1">
                <a:latin typeface="Calibri" pitchFamily="34" charset="0"/>
                <a:cs typeface="Calibri" pitchFamily="34" charset="0"/>
              </a:rPr>
              <a:t>mà</a:t>
            </a:r>
            <a:r>
              <a:rPr lang="en-US" b="1" dirty="0">
                <a:latin typeface="Calibri" pitchFamily="34" charset="0"/>
                <a:cs typeface="Calibri" pitchFamily="34" charset="0"/>
              </a:rPr>
              <a:t> </a:t>
            </a:r>
            <a:r>
              <a:rPr lang="en-US" b="1" dirty="0" err="1">
                <a:latin typeface="Calibri" pitchFamily="34" charset="0"/>
                <a:cs typeface="Calibri" pitchFamily="34" charset="0"/>
              </a:rPr>
              <a:t>ứng</a:t>
            </a:r>
            <a:r>
              <a:rPr lang="en-US" b="1" dirty="0">
                <a:latin typeface="Calibri" pitchFamily="34" charset="0"/>
                <a:cs typeface="Calibri" pitchFamily="34" charset="0"/>
              </a:rPr>
              <a:t> </a:t>
            </a:r>
            <a:r>
              <a:rPr lang="en-US" b="1" dirty="0" err="1">
                <a:latin typeface="Calibri" pitchFamily="34" charset="0"/>
                <a:cs typeface="Calibri" pitchFamily="34" charset="0"/>
              </a:rPr>
              <a:t>dụng</a:t>
            </a:r>
            <a:r>
              <a:rPr lang="en-US" b="1" dirty="0">
                <a:latin typeface="Calibri" pitchFamily="34" charset="0"/>
                <a:cs typeface="Calibri" pitchFamily="34" charset="0"/>
              </a:rPr>
              <a:t> </a:t>
            </a:r>
            <a:r>
              <a:rPr lang="en-US" b="1" dirty="0" err="1">
                <a:latin typeface="Calibri" pitchFamily="34" charset="0"/>
                <a:cs typeface="Calibri" pitchFamily="34" charset="0"/>
              </a:rPr>
              <a:t>sử</a:t>
            </a:r>
            <a:r>
              <a:rPr lang="en-US" b="1" dirty="0">
                <a:latin typeface="Calibri" pitchFamily="34" charset="0"/>
                <a:cs typeface="Calibri" pitchFamily="34" charset="0"/>
              </a:rPr>
              <a:t> </a:t>
            </a:r>
            <a:r>
              <a:rPr lang="en-US" b="1" dirty="0" err="1">
                <a:latin typeface="Calibri" pitchFamily="34" charset="0"/>
                <a:cs typeface="Calibri" pitchFamily="34" charset="0"/>
              </a:rPr>
              <a:t>dụng</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2154936" y="2263727"/>
            <a:ext cx="7943088" cy="1844040"/>
          </a:xfrm>
        </p:spPr>
        <p:txBody>
          <a:bodyPr>
            <a:normAutofit/>
          </a:bodyPr>
          <a:lstStyle/>
          <a:p>
            <a:r>
              <a:rPr lang="en-US" sz="3200" dirty="0">
                <a:solidFill>
                  <a:srgbClr val="00B0F0"/>
                </a:solidFill>
                <a:latin typeface="Calibri" pitchFamily="34" charset="0"/>
                <a:cs typeface="Calibri" pitchFamily="34" charset="0"/>
              </a:rPr>
              <a:t>import</a:t>
            </a:r>
            <a:r>
              <a:rPr lang="en-US" sz="3200" dirty="0">
                <a:latin typeface="Calibri" pitchFamily="34" charset="0"/>
                <a:cs typeface="Calibri" pitchFamily="34" charset="0"/>
              </a:rPr>
              <a:t> </a:t>
            </a:r>
            <a:r>
              <a:rPr lang="en-US" sz="3200" dirty="0" err="1">
                <a:latin typeface="Calibri" pitchFamily="34" charset="0"/>
                <a:cs typeface="Calibri" pitchFamily="34" charset="0"/>
              </a:rPr>
              <a:t>android.os.Bundle</a:t>
            </a:r>
            <a:endParaRPr lang="en-US" sz="3200" dirty="0">
              <a:latin typeface="Calibri" pitchFamily="34" charset="0"/>
              <a:cs typeface="Calibri" pitchFamily="34" charset="0"/>
            </a:endParaRPr>
          </a:p>
          <a:p>
            <a:pPr>
              <a:buNone/>
            </a:pPr>
            <a:r>
              <a:rPr lang="en-US" sz="3200" dirty="0">
                <a:latin typeface="Calibri" pitchFamily="34" charset="0"/>
                <a:cs typeface="Calibri" pitchFamily="34" charset="0"/>
              </a:rPr>
              <a:t>Bundle </a:t>
            </a:r>
            <a:r>
              <a:rPr lang="en-US" sz="3200" dirty="0" err="1">
                <a:latin typeface="Calibri" pitchFamily="34" charset="0"/>
                <a:cs typeface="Calibri" pitchFamily="34" charset="0"/>
              </a:rPr>
              <a:t>dùng</a:t>
            </a:r>
            <a:r>
              <a:rPr lang="en-US" sz="3200" dirty="0">
                <a:latin typeface="Calibri" pitchFamily="34" charset="0"/>
                <a:cs typeface="Calibri" pitchFamily="34" charset="0"/>
              </a:rPr>
              <a:t> </a:t>
            </a:r>
            <a:r>
              <a:rPr lang="en-US" sz="3200" dirty="0" err="1">
                <a:latin typeface="Calibri" pitchFamily="34" charset="0"/>
                <a:cs typeface="Calibri" pitchFamily="34" charset="0"/>
              </a:rPr>
              <a:t>để</a:t>
            </a:r>
            <a:r>
              <a:rPr lang="en-US" sz="3200" dirty="0">
                <a:latin typeface="Calibri" pitchFamily="34" charset="0"/>
                <a:cs typeface="Calibri" pitchFamily="34" charset="0"/>
              </a:rPr>
              <a:t> </a:t>
            </a:r>
            <a:r>
              <a:rPr lang="en-US" sz="3200" dirty="0" err="1">
                <a:latin typeface="Calibri" pitchFamily="34" charset="0"/>
                <a:cs typeface="Calibri" pitchFamily="34" charset="0"/>
              </a:rPr>
              <a:t>lưu</a:t>
            </a:r>
            <a:r>
              <a:rPr lang="en-US" sz="3200" dirty="0">
                <a:latin typeface="Calibri" pitchFamily="34" charset="0"/>
                <a:cs typeface="Calibri" pitchFamily="34" charset="0"/>
              </a:rPr>
              <a:t> </a:t>
            </a:r>
            <a:r>
              <a:rPr lang="en-US" sz="3200" dirty="0" err="1">
                <a:latin typeface="Calibri" pitchFamily="34" charset="0"/>
                <a:cs typeface="Calibri" pitchFamily="34" charset="0"/>
              </a:rPr>
              <a:t>trữ</a:t>
            </a:r>
            <a:r>
              <a:rPr lang="en-US" sz="3200" dirty="0">
                <a:latin typeface="Calibri" pitchFamily="34" charset="0"/>
                <a:cs typeface="Calibri" pitchFamily="34" charset="0"/>
              </a:rPr>
              <a:t> </a:t>
            </a:r>
            <a:r>
              <a:rPr lang="en-US" sz="3200" dirty="0" err="1">
                <a:latin typeface="Calibri" pitchFamily="34" charset="0"/>
                <a:cs typeface="Calibri" pitchFamily="34" charset="0"/>
              </a:rPr>
              <a:t>trạng</a:t>
            </a:r>
            <a:r>
              <a:rPr lang="en-US" sz="3200" dirty="0">
                <a:latin typeface="Calibri" pitchFamily="34" charset="0"/>
                <a:cs typeface="Calibri" pitchFamily="34" charset="0"/>
              </a:rPr>
              <a:t> </a:t>
            </a:r>
            <a:r>
              <a:rPr lang="en-US" sz="3200" dirty="0" err="1">
                <a:latin typeface="Calibri" pitchFamily="34" charset="0"/>
                <a:cs typeface="Calibri" pitchFamily="34" charset="0"/>
              </a:rPr>
              <a:t>thái</a:t>
            </a:r>
            <a:r>
              <a:rPr lang="en-US" sz="3200" dirty="0">
                <a:latin typeface="Calibri" pitchFamily="34" charset="0"/>
                <a:cs typeface="Calibri" pitchFamily="34" charset="0"/>
              </a:rPr>
              <a:t> </a:t>
            </a:r>
            <a:r>
              <a:rPr lang="en-US" sz="3200" dirty="0" err="1">
                <a:latin typeface="Calibri" pitchFamily="34" charset="0"/>
                <a:cs typeface="Calibri" pitchFamily="34" charset="0"/>
              </a:rPr>
              <a:t>của</a:t>
            </a:r>
            <a:r>
              <a:rPr lang="en-US" sz="3200" dirty="0">
                <a:latin typeface="Calibri" pitchFamily="34" charset="0"/>
                <a:cs typeface="Calibri" pitchFamily="34" charset="0"/>
              </a:rPr>
              <a:t> </a:t>
            </a:r>
            <a:r>
              <a:rPr lang="en-US" sz="3200" dirty="0" err="1">
                <a:latin typeface="Calibri" pitchFamily="34" charset="0"/>
                <a:cs typeface="Calibri" pitchFamily="34" charset="0"/>
              </a:rPr>
              <a:t>ứng</a:t>
            </a:r>
            <a:r>
              <a:rPr lang="en-US" sz="3200" dirty="0">
                <a:latin typeface="Calibri" pitchFamily="34" charset="0"/>
                <a:cs typeface="Calibri" pitchFamily="34" charset="0"/>
              </a:rPr>
              <a:t> </a:t>
            </a:r>
            <a:r>
              <a:rPr lang="en-US" sz="3200" dirty="0" err="1">
                <a:latin typeface="Calibri" pitchFamily="34" charset="0"/>
                <a:cs typeface="Calibri" pitchFamily="34" charset="0"/>
              </a:rPr>
              <a:t>dụng</a:t>
            </a:r>
            <a:r>
              <a:rPr lang="en-US" sz="3200" dirty="0">
                <a:latin typeface="Calibri" pitchFamily="34" charset="0"/>
                <a:cs typeface="Calibri" pitchFamily="34" charset="0"/>
              </a:rPr>
              <a:t>.</a:t>
            </a:r>
          </a:p>
        </p:txBody>
      </p:sp>
    </p:spTree>
    <p:extLst>
      <p:ext uri="{BB962C8B-B14F-4D97-AF65-F5344CB8AC3E}">
        <p14:creationId xmlns:p14="http://schemas.microsoft.com/office/powerpoint/2010/main" val="1667084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latin typeface="Calibri" pitchFamily="34" charset="0"/>
                <a:cs typeface="Calibri" pitchFamily="34" charset="0"/>
              </a:rPr>
              <a:t>Thêm</a:t>
            </a:r>
            <a:r>
              <a:rPr lang="en-US" b="1" dirty="0">
                <a:latin typeface="Calibri" pitchFamily="34" charset="0"/>
                <a:cs typeface="Calibri" pitchFamily="34" charset="0"/>
              </a:rPr>
              <a:t> </a:t>
            </a:r>
            <a:r>
              <a:rPr lang="en-US" b="1" dirty="0" err="1">
                <a:latin typeface="Calibri" pitchFamily="34" charset="0"/>
                <a:cs typeface="Calibri" pitchFamily="34" charset="0"/>
              </a:rPr>
              <a:t>các</a:t>
            </a:r>
            <a:r>
              <a:rPr lang="en-US" b="1" dirty="0">
                <a:latin typeface="Calibri" pitchFamily="34" charset="0"/>
                <a:cs typeface="Calibri" pitchFamily="34" charset="0"/>
              </a:rPr>
              <a:t> </a:t>
            </a:r>
            <a:r>
              <a:rPr lang="en-US" b="1" dirty="0" err="1">
                <a:latin typeface="Calibri" pitchFamily="34" charset="0"/>
                <a:cs typeface="Calibri" pitchFamily="34" charset="0"/>
              </a:rPr>
              <a:t>lớp</a:t>
            </a:r>
            <a:r>
              <a:rPr lang="en-US" b="1" dirty="0">
                <a:latin typeface="Calibri" pitchFamily="34" charset="0"/>
                <a:cs typeface="Calibri" pitchFamily="34" charset="0"/>
              </a:rPr>
              <a:t> </a:t>
            </a:r>
            <a:r>
              <a:rPr lang="en-US" b="1" dirty="0" err="1">
                <a:latin typeface="Calibri" pitchFamily="34" charset="0"/>
                <a:cs typeface="Calibri" pitchFamily="34" charset="0"/>
              </a:rPr>
              <a:t>và</a:t>
            </a:r>
            <a:r>
              <a:rPr lang="en-US" b="1" dirty="0">
                <a:latin typeface="Calibri" pitchFamily="34" charset="0"/>
                <a:cs typeface="Calibri" pitchFamily="34" charset="0"/>
              </a:rPr>
              <a:t> </a:t>
            </a:r>
            <a:r>
              <a:rPr lang="en-US" b="1" dirty="0" err="1">
                <a:latin typeface="Calibri" pitchFamily="34" charset="0"/>
                <a:cs typeface="Calibri" pitchFamily="34" charset="0"/>
              </a:rPr>
              <a:t>giao</a:t>
            </a:r>
            <a:r>
              <a:rPr lang="en-US" b="1" dirty="0">
                <a:latin typeface="Calibri" pitchFamily="34" charset="0"/>
                <a:cs typeface="Calibri" pitchFamily="34" charset="0"/>
              </a:rPr>
              <a:t> </a:t>
            </a:r>
            <a:r>
              <a:rPr lang="en-US" b="1" dirty="0" err="1">
                <a:latin typeface="Calibri" pitchFamily="34" charset="0"/>
                <a:cs typeface="Calibri" pitchFamily="34" charset="0"/>
              </a:rPr>
              <a:t>diện</a:t>
            </a:r>
            <a:r>
              <a:rPr lang="en-US" b="1" dirty="0">
                <a:latin typeface="Calibri" pitchFamily="34" charset="0"/>
                <a:cs typeface="Calibri" pitchFamily="34" charset="0"/>
              </a:rPr>
              <a:t> </a:t>
            </a:r>
            <a:r>
              <a:rPr lang="en-US" b="1" dirty="0" err="1">
                <a:latin typeface="Calibri" pitchFamily="34" charset="0"/>
                <a:cs typeface="Calibri" pitchFamily="34" charset="0"/>
              </a:rPr>
              <a:t>mà</a:t>
            </a:r>
            <a:r>
              <a:rPr lang="en-US" b="1" dirty="0">
                <a:latin typeface="Calibri" pitchFamily="34" charset="0"/>
                <a:cs typeface="Calibri" pitchFamily="34" charset="0"/>
              </a:rPr>
              <a:t> </a:t>
            </a:r>
            <a:r>
              <a:rPr lang="en-US" b="1" dirty="0" err="1">
                <a:latin typeface="Calibri" pitchFamily="34" charset="0"/>
                <a:cs typeface="Calibri" pitchFamily="34" charset="0"/>
              </a:rPr>
              <a:t>ứng</a:t>
            </a:r>
            <a:r>
              <a:rPr lang="en-US" b="1" dirty="0">
                <a:latin typeface="Calibri" pitchFamily="34" charset="0"/>
                <a:cs typeface="Calibri" pitchFamily="34" charset="0"/>
              </a:rPr>
              <a:t> </a:t>
            </a:r>
            <a:r>
              <a:rPr lang="en-US" b="1" dirty="0" err="1">
                <a:latin typeface="Calibri" pitchFamily="34" charset="0"/>
                <a:cs typeface="Calibri" pitchFamily="34" charset="0"/>
              </a:rPr>
              <a:t>dụng</a:t>
            </a:r>
            <a:r>
              <a:rPr lang="en-US" b="1" dirty="0">
                <a:latin typeface="Calibri" pitchFamily="34" charset="0"/>
                <a:cs typeface="Calibri" pitchFamily="34" charset="0"/>
              </a:rPr>
              <a:t> </a:t>
            </a:r>
            <a:r>
              <a:rPr lang="en-US" b="1" dirty="0" err="1">
                <a:latin typeface="Calibri" pitchFamily="34" charset="0"/>
                <a:cs typeface="Calibri" pitchFamily="34" charset="0"/>
              </a:rPr>
              <a:t>sử</a:t>
            </a:r>
            <a:r>
              <a:rPr lang="en-US" b="1" dirty="0">
                <a:latin typeface="Calibri" pitchFamily="34" charset="0"/>
                <a:cs typeface="Calibri" pitchFamily="34" charset="0"/>
              </a:rPr>
              <a:t> </a:t>
            </a:r>
            <a:r>
              <a:rPr lang="en-US" b="1" dirty="0" err="1">
                <a:latin typeface="Calibri" pitchFamily="34" charset="0"/>
                <a:cs typeface="Calibri" pitchFamily="34" charset="0"/>
              </a:rPr>
              <a:t>dụng</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350498" y="2362200"/>
            <a:ext cx="9509760" cy="2294206"/>
          </a:xfrm>
        </p:spPr>
        <p:txBody>
          <a:bodyPr>
            <a:noAutofit/>
          </a:bodyPr>
          <a:lstStyle/>
          <a:p>
            <a:r>
              <a:rPr lang="en-US" sz="3200" dirty="0">
                <a:solidFill>
                  <a:srgbClr val="00B0F0"/>
                </a:solidFill>
                <a:latin typeface="Calibri" pitchFamily="34" charset="0"/>
                <a:cs typeface="Calibri" pitchFamily="34" charset="0"/>
              </a:rPr>
              <a:t>import</a:t>
            </a:r>
            <a:r>
              <a:rPr lang="en-US" sz="3200" dirty="0">
                <a:latin typeface="Calibri" pitchFamily="34" charset="0"/>
                <a:cs typeface="Calibri" pitchFamily="34" charset="0"/>
              </a:rPr>
              <a:t> android.support.v7.app.AppCompatActivity</a:t>
            </a:r>
          </a:p>
          <a:p>
            <a:pPr>
              <a:buNone/>
            </a:pPr>
            <a:r>
              <a:rPr lang="en-US" sz="3200" dirty="0">
                <a:latin typeface="Calibri" pitchFamily="34" charset="0"/>
                <a:cs typeface="Calibri" pitchFamily="34" charset="0"/>
              </a:rPr>
              <a:t>	</a:t>
            </a:r>
            <a:r>
              <a:rPr lang="en-US" sz="3200" dirty="0" err="1">
                <a:latin typeface="Calibri" pitchFamily="34" charset="0"/>
                <a:cs typeface="Calibri" pitchFamily="34" charset="0"/>
              </a:rPr>
              <a:t>Lớp</a:t>
            </a:r>
            <a:r>
              <a:rPr lang="en-US" sz="3200" dirty="0">
                <a:latin typeface="Calibri" pitchFamily="34" charset="0"/>
                <a:cs typeface="Calibri" pitchFamily="34" charset="0"/>
              </a:rPr>
              <a:t> </a:t>
            </a:r>
            <a:r>
              <a:rPr lang="en-US" sz="3200" dirty="0" err="1">
                <a:latin typeface="Calibri" pitchFamily="34" charset="0"/>
                <a:cs typeface="Calibri" pitchFamily="34" charset="0"/>
              </a:rPr>
              <a:t>AppCompatActivity</a:t>
            </a:r>
            <a:r>
              <a:rPr lang="en-US" sz="3200" dirty="0">
                <a:latin typeface="Calibri" pitchFamily="34" charset="0"/>
                <a:cs typeface="Calibri" pitchFamily="34" charset="0"/>
              </a:rPr>
              <a:t>  </a:t>
            </a:r>
            <a:r>
              <a:rPr lang="en-US" sz="3200" dirty="0" err="1">
                <a:latin typeface="Calibri" pitchFamily="34" charset="0"/>
                <a:cs typeface="Calibri" pitchFamily="34" charset="0"/>
              </a:rPr>
              <a:t>cung</a:t>
            </a:r>
            <a:r>
              <a:rPr lang="en-US" sz="3200" dirty="0">
                <a:latin typeface="Calibri" pitchFamily="34" charset="0"/>
                <a:cs typeface="Calibri" pitchFamily="34" charset="0"/>
              </a:rPr>
              <a:t> </a:t>
            </a:r>
            <a:r>
              <a:rPr lang="en-US" sz="3200" dirty="0" err="1">
                <a:latin typeface="Calibri" pitchFamily="34" charset="0"/>
                <a:cs typeface="Calibri" pitchFamily="34" charset="0"/>
              </a:rPr>
              <a:t>cấp</a:t>
            </a:r>
            <a:r>
              <a:rPr lang="en-US" sz="3200" dirty="0">
                <a:latin typeface="Calibri" pitchFamily="34" charset="0"/>
                <a:cs typeface="Calibri" pitchFamily="34" charset="0"/>
              </a:rPr>
              <a:t> </a:t>
            </a:r>
            <a:r>
              <a:rPr lang="en-US" sz="3200" dirty="0" err="1">
                <a:latin typeface="Calibri" pitchFamily="34" charset="0"/>
                <a:cs typeface="Calibri" pitchFamily="34" charset="0"/>
              </a:rPr>
              <a:t>nhưng</a:t>
            </a:r>
            <a:r>
              <a:rPr lang="en-US" sz="3200" dirty="0">
                <a:latin typeface="Calibri" pitchFamily="34" charset="0"/>
                <a:cs typeface="Calibri" pitchFamily="34" charset="0"/>
              </a:rPr>
              <a:t> </a:t>
            </a:r>
            <a:r>
              <a:rPr lang="en-US" sz="3200" dirty="0" err="1">
                <a:latin typeface="Calibri" pitchFamily="34" charset="0"/>
                <a:cs typeface="Calibri" pitchFamily="34" charset="0"/>
              </a:rPr>
              <a:t>phương</a:t>
            </a:r>
            <a:r>
              <a:rPr lang="en-US" sz="3200" dirty="0">
                <a:latin typeface="Calibri" pitchFamily="34" charset="0"/>
                <a:cs typeface="Calibri" pitchFamily="34" charset="0"/>
              </a:rPr>
              <a:t> </a:t>
            </a:r>
            <a:r>
              <a:rPr lang="en-US" sz="3200" dirty="0" err="1">
                <a:latin typeface="Calibri" pitchFamily="34" charset="0"/>
                <a:cs typeface="Calibri" pitchFamily="34" charset="0"/>
              </a:rPr>
              <a:t>thức</a:t>
            </a:r>
            <a:r>
              <a:rPr lang="en-US" sz="3200" dirty="0">
                <a:latin typeface="Calibri" pitchFamily="34" charset="0"/>
                <a:cs typeface="Calibri" pitchFamily="34" charset="0"/>
              </a:rPr>
              <a:t> </a:t>
            </a:r>
            <a:r>
              <a:rPr lang="en-US" sz="3200" dirty="0" err="1">
                <a:latin typeface="Calibri" pitchFamily="34" charset="0"/>
                <a:cs typeface="Calibri" pitchFamily="34" charset="0"/>
              </a:rPr>
              <a:t>cơ</a:t>
            </a:r>
            <a:r>
              <a:rPr lang="en-US" sz="3200" dirty="0">
                <a:latin typeface="Calibri" pitchFamily="34" charset="0"/>
                <a:cs typeface="Calibri" pitchFamily="34" charset="0"/>
              </a:rPr>
              <a:t> </a:t>
            </a:r>
            <a:r>
              <a:rPr lang="en-US" sz="3200" dirty="0" err="1">
                <a:latin typeface="Calibri" pitchFamily="34" charset="0"/>
                <a:cs typeface="Calibri" pitchFamily="34" charset="0"/>
              </a:rPr>
              <a:t>bản</a:t>
            </a:r>
            <a:r>
              <a:rPr lang="en-US" sz="3200" dirty="0">
                <a:latin typeface="Calibri" pitchFamily="34" charset="0"/>
                <a:cs typeface="Calibri" pitchFamily="34" charset="0"/>
              </a:rPr>
              <a:t> </a:t>
            </a:r>
            <a:r>
              <a:rPr lang="en-US" sz="3200" dirty="0" err="1">
                <a:latin typeface="Calibri" pitchFamily="34" charset="0"/>
                <a:cs typeface="Calibri" pitchFamily="34" charset="0"/>
              </a:rPr>
              <a:t>trong</a:t>
            </a:r>
            <a:r>
              <a:rPr lang="en-US" sz="3200" dirty="0">
                <a:latin typeface="Calibri" pitchFamily="34" charset="0"/>
                <a:cs typeface="Calibri" pitchFamily="34" charset="0"/>
              </a:rPr>
              <a:t> </a:t>
            </a:r>
            <a:r>
              <a:rPr lang="en-US" sz="3200" dirty="0" err="1">
                <a:latin typeface="Calibri" pitchFamily="34" charset="0"/>
                <a:cs typeface="Calibri" pitchFamily="34" charset="0"/>
              </a:rPr>
              <a:t>một</a:t>
            </a:r>
            <a:r>
              <a:rPr lang="en-US" sz="3200" dirty="0">
                <a:latin typeface="Calibri" pitchFamily="34" charset="0"/>
                <a:cs typeface="Calibri" pitchFamily="34" charset="0"/>
              </a:rPr>
              <a:t> </a:t>
            </a:r>
            <a:r>
              <a:rPr lang="en-US" sz="3200" dirty="0" err="1">
                <a:latin typeface="Calibri" pitchFamily="34" charset="0"/>
                <a:cs typeface="Calibri" pitchFamily="34" charset="0"/>
              </a:rPr>
              <a:t>chu</a:t>
            </a:r>
            <a:r>
              <a:rPr lang="en-US" sz="3200" dirty="0">
                <a:latin typeface="Calibri" pitchFamily="34" charset="0"/>
                <a:cs typeface="Calibri" pitchFamily="34" charset="0"/>
              </a:rPr>
              <a:t> </a:t>
            </a:r>
            <a:r>
              <a:rPr lang="en-US" sz="3200" dirty="0" err="1">
                <a:latin typeface="Calibri" pitchFamily="34" charset="0"/>
                <a:cs typeface="Calibri" pitchFamily="34" charset="0"/>
              </a:rPr>
              <a:t>kỳ</a:t>
            </a:r>
            <a:r>
              <a:rPr lang="en-US" sz="3200" dirty="0">
                <a:latin typeface="Calibri" pitchFamily="34" charset="0"/>
                <a:cs typeface="Calibri" pitchFamily="34" charset="0"/>
              </a:rPr>
              <a:t> </a:t>
            </a:r>
            <a:r>
              <a:rPr lang="en-US" sz="3200" dirty="0" err="1">
                <a:latin typeface="Calibri" pitchFamily="34" charset="0"/>
                <a:cs typeface="Calibri" pitchFamily="34" charset="0"/>
              </a:rPr>
              <a:t>sống</a:t>
            </a:r>
            <a:r>
              <a:rPr lang="en-US" sz="3200" dirty="0">
                <a:latin typeface="Calibri" pitchFamily="34" charset="0"/>
                <a:cs typeface="Calibri" pitchFamily="34" charset="0"/>
              </a:rPr>
              <a:t> </a:t>
            </a:r>
            <a:r>
              <a:rPr lang="en-US" sz="3200" dirty="0" err="1">
                <a:latin typeface="Calibri" pitchFamily="34" charset="0"/>
                <a:cs typeface="Calibri" pitchFamily="34" charset="0"/>
              </a:rPr>
              <a:t>của</a:t>
            </a:r>
            <a:r>
              <a:rPr lang="en-US" sz="3200" dirty="0">
                <a:latin typeface="Calibri" pitchFamily="34" charset="0"/>
                <a:cs typeface="Calibri" pitchFamily="34" charset="0"/>
              </a:rPr>
              <a:t> </a:t>
            </a:r>
            <a:r>
              <a:rPr lang="en-US" sz="3200" dirty="0" err="1">
                <a:latin typeface="Calibri" pitchFamily="34" charset="0"/>
                <a:cs typeface="Calibri" pitchFamily="34" charset="0"/>
              </a:rPr>
              <a:t>ứng</a:t>
            </a:r>
            <a:r>
              <a:rPr lang="en-US" sz="3200" dirty="0">
                <a:latin typeface="Calibri" pitchFamily="34" charset="0"/>
                <a:cs typeface="Calibri" pitchFamily="34" charset="0"/>
              </a:rPr>
              <a:t> </a:t>
            </a:r>
            <a:r>
              <a:rPr lang="en-US" sz="3200" dirty="0" err="1">
                <a:latin typeface="Calibri" pitchFamily="34" charset="0"/>
                <a:cs typeface="Calibri" pitchFamily="34" charset="0"/>
              </a:rPr>
              <a:t>dụng</a:t>
            </a:r>
            <a:r>
              <a:rPr lang="en-US" sz="3200" dirty="0">
                <a:latin typeface="Calibri" pitchFamily="34" charset="0"/>
                <a:cs typeface="Calibri" pitchFamily="34" charset="0"/>
              </a:rPr>
              <a:t>, </a:t>
            </a:r>
            <a:r>
              <a:rPr lang="en-US" sz="3200" dirty="0" err="1">
                <a:latin typeface="Calibri" pitchFamily="34" charset="0"/>
                <a:cs typeface="Calibri" pitchFamily="34" charset="0"/>
              </a:rPr>
              <a:t>vd</a:t>
            </a:r>
            <a:r>
              <a:rPr lang="en-US" sz="3200" dirty="0">
                <a:latin typeface="Calibri" pitchFamily="34" charset="0"/>
                <a:cs typeface="Calibri" pitchFamily="34" charset="0"/>
              </a:rPr>
              <a:t>: </a:t>
            </a:r>
            <a:r>
              <a:rPr lang="en-US" sz="3200" dirty="0" err="1">
                <a:latin typeface="Calibri" pitchFamily="34" charset="0"/>
                <a:cs typeface="Calibri" pitchFamily="34" charset="0"/>
              </a:rPr>
              <a:t>onCreate</a:t>
            </a:r>
            <a:r>
              <a:rPr lang="en-US" sz="3200" dirty="0">
                <a:latin typeface="Calibri" pitchFamily="34" charset="0"/>
                <a:cs typeface="Calibri" pitchFamily="34" charset="0"/>
              </a:rPr>
              <a:t>(), </a:t>
            </a:r>
            <a:r>
              <a:rPr lang="en-US" sz="3200" dirty="0" err="1">
                <a:latin typeface="Calibri" pitchFamily="34" charset="0"/>
                <a:cs typeface="Calibri" pitchFamily="34" charset="0"/>
              </a:rPr>
              <a:t>onPause</a:t>
            </a:r>
            <a:r>
              <a:rPr lang="en-US" sz="3200" dirty="0">
                <a:latin typeface="Calibri" pitchFamily="34" charset="0"/>
                <a:cs typeface="Calibri" pitchFamily="34" charset="0"/>
              </a:rPr>
              <a:t>(), </a:t>
            </a:r>
            <a:r>
              <a:rPr lang="en-US" sz="3200" dirty="0" err="1">
                <a:latin typeface="Calibri" pitchFamily="34" charset="0"/>
                <a:cs typeface="Calibri" pitchFamily="34" charset="0"/>
              </a:rPr>
              <a:t>onStop</a:t>
            </a:r>
            <a:r>
              <a:rPr lang="en-US" sz="3200" dirty="0">
                <a:latin typeface="Calibri" pitchFamily="34" charset="0"/>
                <a:cs typeface="Calibri" pitchFamily="34" charset="0"/>
              </a:rPr>
              <a:t>(), …</a:t>
            </a:r>
          </a:p>
        </p:txBody>
      </p:sp>
    </p:spTree>
    <p:extLst>
      <p:ext uri="{BB962C8B-B14F-4D97-AF65-F5344CB8AC3E}">
        <p14:creationId xmlns:p14="http://schemas.microsoft.com/office/powerpoint/2010/main" val="42433110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developer.android.com/images/activity_lifecycle.png"/>
          <p:cNvPicPr>
            <a:picLocks noGrp="1"/>
          </p:cNvPicPr>
          <p:nvPr>
            <p:ph idx="1"/>
          </p:nvPr>
        </p:nvPicPr>
        <p:blipFill>
          <a:blip r:embed="rId2"/>
          <a:srcRect/>
          <a:stretch>
            <a:fillRect/>
          </a:stretch>
        </p:blipFill>
        <p:spPr bwMode="auto">
          <a:xfrm>
            <a:off x="2349305" y="154745"/>
            <a:ext cx="7427741" cy="6091311"/>
          </a:xfrm>
          <a:prstGeom prst="rect">
            <a:avLst/>
          </a:prstGeom>
          <a:noFill/>
          <a:ln w="9525">
            <a:noFill/>
            <a:miter lim="800000"/>
            <a:headEnd/>
            <a:tailEnd/>
          </a:ln>
        </p:spPr>
      </p:pic>
    </p:spTree>
    <p:extLst>
      <p:ext uri="{BB962C8B-B14F-4D97-AF65-F5344CB8AC3E}">
        <p14:creationId xmlns:p14="http://schemas.microsoft.com/office/powerpoint/2010/main" val="40222397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latin typeface="Calibri" pitchFamily="34" charset="0"/>
                <a:cs typeface="Calibri" pitchFamily="34" charset="0"/>
              </a:rPr>
              <a:t>Thêm</a:t>
            </a:r>
            <a:r>
              <a:rPr lang="en-US" b="1" dirty="0">
                <a:latin typeface="Calibri" pitchFamily="34" charset="0"/>
                <a:cs typeface="Calibri" pitchFamily="34" charset="0"/>
              </a:rPr>
              <a:t> </a:t>
            </a:r>
            <a:r>
              <a:rPr lang="en-US" b="1" dirty="0" err="1">
                <a:latin typeface="Calibri" pitchFamily="34" charset="0"/>
                <a:cs typeface="Calibri" pitchFamily="34" charset="0"/>
              </a:rPr>
              <a:t>các</a:t>
            </a:r>
            <a:r>
              <a:rPr lang="en-US" b="1" dirty="0">
                <a:latin typeface="Calibri" pitchFamily="34" charset="0"/>
                <a:cs typeface="Calibri" pitchFamily="34" charset="0"/>
              </a:rPr>
              <a:t> </a:t>
            </a:r>
            <a:r>
              <a:rPr lang="en-US" b="1" dirty="0" err="1">
                <a:latin typeface="Calibri" pitchFamily="34" charset="0"/>
                <a:cs typeface="Calibri" pitchFamily="34" charset="0"/>
              </a:rPr>
              <a:t>lớp</a:t>
            </a:r>
            <a:r>
              <a:rPr lang="en-US" b="1" dirty="0">
                <a:latin typeface="Calibri" pitchFamily="34" charset="0"/>
                <a:cs typeface="Calibri" pitchFamily="34" charset="0"/>
              </a:rPr>
              <a:t> </a:t>
            </a:r>
            <a:r>
              <a:rPr lang="en-US" b="1" dirty="0" err="1">
                <a:latin typeface="Calibri" pitchFamily="34" charset="0"/>
                <a:cs typeface="Calibri" pitchFamily="34" charset="0"/>
              </a:rPr>
              <a:t>và</a:t>
            </a:r>
            <a:r>
              <a:rPr lang="en-US" b="1" dirty="0">
                <a:latin typeface="Calibri" pitchFamily="34" charset="0"/>
                <a:cs typeface="Calibri" pitchFamily="34" charset="0"/>
              </a:rPr>
              <a:t> </a:t>
            </a:r>
            <a:r>
              <a:rPr lang="en-US" b="1" dirty="0" err="1">
                <a:latin typeface="Calibri" pitchFamily="34" charset="0"/>
                <a:cs typeface="Calibri" pitchFamily="34" charset="0"/>
              </a:rPr>
              <a:t>giao</a:t>
            </a:r>
            <a:r>
              <a:rPr lang="en-US" b="1" dirty="0">
                <a:latin typeface="Calibri" pitchFamily="34" charset="0"/>
                <a:cs typeface="Calibri" pitchFamily="34" charset="0"/>
              </a:rPr>
              <a:t> </a:t>
            </a:r>
            <a:r>
              <a:rPr lang="en-US" b="1" dirty="0" err="1">
                <a:latin typeface="Calibri" pitchFamily="34" charset="0"/>
                <a:cs typeface="Calibri" pitchFamily="34" charset="0"/>
              </a:rPr>
              <a:t>diện</a:t>
            </a:r>
            <a:r>
              <a:rPr lang="en-US" b="1" dirty="0">
                <a:latin typeface="Calibri" pitchFamily="34" charset="0"/>
                <a:cs typeface="Calibri" pitchFamily="34" charset="0"/>
              </a:rPr>
              <a:t> </a:t>
            </a:r>
            <a:r>
              <a:rPr lang="en-US" b="1" dirty="0" err="1">
                <a:latin typeface="Calibri" pitchFamily="34" charset="0"/>
                <a:cs typeface="Calibri" pitchFamily="34" charset="0"/>
              </a:rPr>
              <a:t>mà</a:t>
            </a:r>
            <a:r>
              <a:rPr lang="en-US" b="1" dirty="0">
                <a:latin typeface="Calibri" pitchFamily="34" charset="0"/>
                <a:cs typeface="Calibri" pitchFamily="34" charset="0"/>
              </a:rPr>
              <a:t> </a:t>
            </a:r>
            <a:r>
              <a:rPr lang="en-US" b="1" dirty="0" err="1">
                <a:latin typeface="Calibri" pitchFamily="34" charset="0"/>
                <a:cs typeface="Calibri" pitchFamily="34" charset="0"/>
              </a:rPr>
              <a:t>ứng</a:t>
            </a:r>
            <a:r>
              <a:rPr lang="en-US" b="1" dirty="0">
                <a:latin typeface="Calibri" pitchFamily="34" charset="0"/>
                <a:cs typeface="Calibri" pitchFamily="34" charset="0"/>
              </a:rPr>
              <a:t> </a:t>
            </a:r>
            <a:r>
              <a:rPr lang="en-US" b="1" dirty="0" err="1">
                <a:latin typeface="Calibri" pitchFamily="34" charset="0"/>
                <a:cs typeface="Calibri" pitchFamily="34" charset="0"/>
              </a:rPr>
              <a:t>dụng</a:t>
            </a:r>
            <a:r>
              <a:rPr lang="en-US" b="1" dirty="0">
                <a:latin typeface="Calibri" pitchFamily="34" charset="0"/>
                <a:cs typeface="Calibri" pitchFamily="34" charset="0"/>
              </a:rPr>
              <a:t> </a:t>
            </a:r>
            <a:r>
              <a:rPr lang="en-US" b="1" dirty="0" err="1">
                <a:latin typeface="Calibri" pitchFamily="34" charset="0"/>
                <a:cs typeface="Calibri" pitchFamily="34" charset="0"/>
              </a:rPr>
              <a:t>sử</a:t>
            </a:r>
            <a:r>
              <a:rPr lang="en-US" b="1" dirty="0">
                <a:latin typeface="Calibri" pitchFamily="34" charset="0"/>
                <a:cs typeface="Calibri" pitchFamily="34" charset="0"/>
              </a:rPr>
              <a:t> </a:t>
            </a:r>
            <a:r>
              <a:rPr lang="en-US" b="1" dirty="0" err="1">
                <a:latin typeface="Calibri" pitchFamily="34" charset="0"/>
                <a:cs typeface="Calibri" pitchFamily="34" charset="0"/>
              </a:rPr>
              <a:t>dụng</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477108" y="2545081"/>
            <a:ext cx="8876714" cy="1928446"/>
          </a:xfrm>
        </p:spPr>
        <p:txBody>
          <a:bodyPr>
            <a:normAutofit/>
          </a:bodyPr>
          <a:lstStyle/>
          <a:p>
            <a:r>
              <a:rPr lang="en-US" sz="3200" dirty="0">
                <a:solidFill>
                  <a:srgbClr val="00B0F0"/>
                </a:solidFill>
                <a:latin typeface="Calibri" pitchFamily="34" charset="0"/>
                <a:cs typeface="Calibri" pitchFamily="34" charset="0"/>
              </a:rPr>
              <a:t>import</a:t>
            </a:r>
            <a:r>
              <a:rPr lang="en-US" sz="3200" dirty="0">
                <a:latin typeface="Calibri" pitchFamily="34" charset="0"/>
                <a:cs typeface="Calibri" pitchFamily="34" charset="0"/>
              </a:rPr>
              <a:t> </a:t>
            </a:r>
            <a:r>
              <a:rPr lang="en-US" sz="3200" dirty="0" err="1">
                <a:latin typeface="Calibri" pitchFamily="34" charset="0"/>
                <a:cs typeface="Calibri" pitchFamily="34" charset="0"/>
              </a:rPr>
              <a:t>android.text.Editable</a:t>
            </a:r>
            <a:endParaRPr lang="en-US" sz="3200" dirty="0">
              <a:latin typeface="Calibri" pitchFamily="34" charset="0"/>
              <a:cs typeface="Calibri" pitchFamily="34" charset="0"/>
            </a:endParaRPr>
          </a:p>
          <a:p>
            <a:pPr>
              <a:buNone/>
            </a:pPr>
            <a:r>
              <a:rPr lang="en-US" sz="3200" dirty="0">
                <a:latin typeface="Calibri" pitchFamily="34" charset="0"/>
                <a:cs typeface="Calibri" pitchFamily="34" charset="0"/>
              </a:rPr>
              <a:t>Interface Editable </a:t>
            </a:r>
            <a:r>
              <a:rPr lang="en-US" sz="3200" dirty="0" err="1">
                <a:latin typeface="Calibri" pitchFamily="34" charset="0"/>
                <a:cs typeface="Calibri" pitchFamily="34" charset="0"/>
              </a:rPr>
              <a:t>cho</a:t>
            </a:r>
            <a:r>
              <a:rPr lang="en-US" sz="3200" dirty="0">
                <a:latin typeface="Calibri" pitchFamily="34" charset="0"/>
                <a:cs typeface="Calibri" pitchFamily="34" charset="0"/>
              </a:rPr>
              <a:t> </a:t>
            </a:r>
            <a:r>
              <a:rPr lang="en-US" sz="3200" dirty="0" err="1">
                <a:latin typeface="Calibri" pitchFamily="34" charset="0"/>
                <a:cs typeface="Calibri" pitchFamily="34" charset="0"/>
              </a:rPr>
              <a:t>phép</a:t>
            </a:r>
            <a:r>
              <a:rPr lang="en-US" sz="3200" dirty="0">
                <a:latin typeface="Calibri" pitchFamily="34" charset="0"/>
                <a:cs typeface="Calibri" pitchFamily="34" charset="0"/>
              </a:rPr>
              <a:t> </a:t>
            </a:r>
            <a:r>
              <a:rPr lang="en-US" sz="3200" dirty="0" err="1">
                <a:latin typeface="Calibri" pitchFamily="34" charset="0"/>
                <a:cs typeface="Calibri" pitchFamily="34" charset="0"/>
              </a:rPr>
              <a:t>chỉnh</a:t>
            </a:r>
            <a:r>
              <a:rPr lang="en-US" sz="3200" dirty="0">
                <a:latin typeface="Calibri" pitchFamily="34" charset="0"/>
                <a:cs typeface="Calibri" pitchFamily="34" charset="0"/>
              </a:rPr>
              <a:t> </a:t>
            </a:r>
            <a:r>
              <a:rPr lang="en-US" sz="3200" dirty="0" err="1">
                <a:latin typeface="Calibri" pitchFamily="34" charset="0"/>
                <a:cs typeface="Calibri" pitchFamily="34" charset="0"/>
              </a:rPr>
              <a:t>sửa</a:t>
            </a:r>
            <a:r>
              <a:rPr lang="en-US" sz="3200" dirty="0">
                <a:latin typeface="Calibri" pitchFamily="34" charset="0"/>
                <a:cs typeface="Calibri" pitchFamily="34" charset="0"/>
              </a:rPr>
              <a:t> </a:t>
            </a:r>
            <a:r>
              <a:rPr lang="en-US" sz="3200" dirty="0" err="1">
                <a:latin typeface="Calibri" pitchFamily="34" charset="0"/>
                <a:cs typeface="Calibri" pitchFamily="34" charset="0"/>
              </a:rPr>
              <a:t>nội</a:t>
            </a:r>
            <a:r>
              <a:rPr lang="en-US" sz="3200" dirty="0">
                <a:latin typeface="Calibri" pitchFamily="34" charset="0"/>
                <a:cs typeface="Calibri" pitchFamily="34" charset="0"/>
              </a:rPr>
              <a:t> dung </a:t>
            </a:r>
            <a:r>
              <a:rPr lang="en-US" sz="3200" dirty="0" err="1">
                <a:latin typeface="Calibri" pitchFamily="34" charset="0"/>
                <a:cs typeface="Calibri" pitchFamily="34" charset="0"/>
              </a:rPr>
              <a:t>của</a:t>
            </a:r>
            <a:r>
              <a:rPr lang="en-US" sz="3200" dirty="0">
                <a:latin typeface="Calibri" pitchFamily="34" charset="0"/>
                <a:cs typeface="Calibri" pitchFamily="34" charset="0"/>
              </a:rPr>
              <a:t> </a:t>
            </a:r>
            <a:r>
              <a:rPr lang="en-US" sz="3200" dirty="0" err="1">
                <a:latin typeface="Calibri" pitchFamily="34" charset="0"/>
                <a:cs typeface="Calibri" pitchFamily="34" charset="0"/>
              </a:rPr>
              <a:t>EditText</a:t>
            </a:r>
            <a:endParaRPr lang="en-US" sz="3200" dirty="0">
              <a:latin typeface="Calibri" pitchFamily="34" charset="0"/>
              <a:cs typeface="Calibri" pitchFamily="34" charset="0"/>
            </a:endParaRPr>
          </a:p>
        </p:txBody>
      </p:sp>
    </p:spTree>
    <p:extLst>
      <p:ext uri="{BB962C8B-B14F-4D97-AF65-F5344CB8AC3E}">
        <p14:creationId xmlns:p14="http://schemas.microsoft.com/office/powerpoint/2010/main" val="15119696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latin typeface="Calibri" pitchFamily="34" charset="0"/>
                <a:cs typeface="Calibri" pitchFamily="34" charset="0"/>
              </a:rPr>
              <a:t>Thêm</a:t>
            </a:r>
            <a:r>
              <a:rPr lang="en-US" b="1" dirty="0">
                <a:latin typeface="Calibri" pitchFamily="34" charset="0"/>
                <a:cs typeface="Calibri" pitchFamily="34" charset="0"/>
              </a:rPr>
              <a:t> </a:t>
            </a:r>
            <a:r>
              <a:rPr lang="en-US" b="1" dirty="0" err="1">
                <a:latin typeface="Calibri" pitchFamily="34" charset="0"/>
                <a:cs typeface="Calibri" pitchFamily="34" charset="0"/>
              </a:rPr>
              <a:t>các</a:t>
            </a:r>
            <a:r>
              <a:rPr lang="en-US" b="1" dirty="0">
                <a:latin typeface="Calibri" pitchFamily="34" charset="0"/>
                <a:cs typeface="Calibri" pitchFamily="34" charset="0"/>
              </a:rPr>
              <a:t> </a:t>
            </a:r>
            <a:r>
              <a:rPr lang="en-US" b="1" dirty="0" err="1">
                <a:latin typeface="Calibri" pitchFamily="34" charset="0"/>
                <a:cs typeface="Calibri" pitchFamily="34" charset="0"/>
              </a:rPr>
              <a:t>lớp</a:t>
            </a:r>
            <a:r>
              <a:rPr lang="en-US" b="1" dirty="0">
                <a:latin typeface="Calibri" pitchFamily="34" charset="0"/>
                <a:cs typeface="Calibri" pitchFamily="34" charset="0"/>
              </a:rPr>
              <a:t> </a:t>
            </a:r>
            <a:r>
              <a:rPr lang="en-US" b="1" dirty="0" err="1">
                <a:latin typeface="Calibri" pitchFamily="34" charset="0"/>
                <a:cs typeface="Calibri" pitchFamily="34" charset="0"/>
              </a:rPr>
              <a:t>và</a:t>
            </a:r>
            <a:r>
              <a:rPr lang="en-US" b="1" dirty="0">
                <a:latin typeface="Calibri" pitchFamily="34" charset="0"/>
                <a:cs typeface="Calibri" pitchFamily="34" charset="0"/>
              </a:rPr>
              <a:t> </a:t>
            </a:r>
            <a:r>
              <a:rPr lang="en-US" b="1" dirty="0" err="1">
                <a:latin typeface="Calibri" pitchFamily="34" charset="0"/>
                <a:cs typeface="Calibri" pitchFamily="34" charset="0"/>
              </a:rPr>
              <a:t>giao</a:t>
            </a:r>
            <a:r>
              <a:rPr lang="en-US" b="1" dirty="0">
                <a:latin typeface="Calibri" pitchFamily="34" charset="0"/>
                <a:cs typeface="Calibri" pitchFamily="34" charset="0"/>
              </a:rPr>
              <a:t> </a:t>
            </a:r>
            <a:r>
              <a:rPr lang="en-US" b="1" dirty="0" err="1">
                <a:latin typeface="Calibri" pitchFamily="34" charset="0"/>
                <a:cs typeface="Calibri" pitchFamily="34" charset="0"/>
              </a:rPr>
              <a:t>diện</a:t>
            </a:r>
            <a:r>
              <a:rPr lang="en-US" b="1" dirty="0">
                <a:latin typeface="Calibri" pitchFamily="34" charset="0"/>
                <a:cs typeface="Calibri" pitchFamily="34" charset="0"/>
              </a:rPr>
              <a:t> </a:t>
            </a:r>
            <a:r>
              <a:rPr lang="en-US" b="1" dirty="0" err="1">
                <a:latin typeface="Calibri" pitchFamily="34" charset="0"/>
                <a:cs typeface="Calibri" pitchFamily="34" charset="0"/>
              </a:rPr>
              <a:t>mà</a:t>
            </a:r>
            <a:r>
              <a:rPr lang="en-US" b="1" dirty="0">
                <a:latin typeface="Calibri" pitchFamily="34" charset="0"/>
                <a:cs typeface="Calibri" pitchFamily="34" charset="0"/>
              </a:rPr>
              <a:t> </a:t>
            </a:r>
            <a:r>
              <a:rPr lang="en-US" b="1" dirty="0" err="1">
                <a:latin typeface="Calibri" pitchFamily="34" charset="0"/>
                <a:cs typeface="Calibri" pitchFamily="34" charset="0"/>
              </a:rPr>
              <a:t>ứng</a:t>
            </a:r>
            <a:r>
              <a:rPr lang="en-US" b="1" dirty="0">
                <a:latin typeface="Calibri" pitchFamily="34" charset="0"/>
                <a:cs typeface="Calibri" pitchFamily="34" charset="0"/>
              </a:rPr>
              <a:t> </a:t>
            </a:r>
            <a:r>
              <a:rPr lang="en-US" b="1" dirty="0" err="1">
                <a:latin typeface="Calibri" pitchFamily="34" charset="0"/>
                <a:cs typeface="Calibri" pitchFamily="34" charset="0"/>
              </a:rPr>
              <a:t>dụng</a:t>
            </a:r>
            <a:r>
              <a:rPr lang="en-US" b="1" dirty="0">
                <a:latin typeface="Calibri" pitchFamily="34" charset="0"/>
                <a:cs typeface="Calibri" pitchFamily="34" charset="0"/>
              </a:rPr>
              <a:t> </a:t>
            </a:r>
            <a:r>
              <a:rPr lang="en-US" b="1" dirty="0" err="1">
                <a:latin typeface="Calibri" pitchFamily="34" charset="0"/>
                <a:cs typeface="Calibri" pitchFamily="34" charset="0"/>
              </a:rPr>
              <a:t>sử</a:t>
            </a:r>
            <a:r>
              <a:rPr lang="en-US" b="1" dirty="0">
                <a:latin typeface="Calibri" pitchFamily="34" charset="0"/>
                <a:cs typeface="Calibri" pitchFamily="34" charset="0"/>
              </a:rPr>
              <a:t> </a:t>
            </a:r>
            <a:r>
              <a:rPr lang="en-US" b="1" dirty="0" err="1">
                <a:latin typeface="Calibri" pitchFamily="34" charset="0"/>
                <a:cs typeface="Calibri" pitchFamily="34" charset="0"/>
              </a:rPr>
              <a:t>dụng</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817311" y="2981178"/>
            <a:ext cx="7943088" cy="1590822"/>
          </a:xfrm>
        </p:spPr>
        <p:txBody>
          <a:bodyPr>
            <a:normAutofit/>
          </a:bodyPr>
          <a:lstStyle/>
          <a:p>
            <a:r>
              <a:rPr lang="en-US" sz="3200" dirty="0">
                <a:solidFill>
                  <a:srgbClr val="00B0F0"/>
                </a:solidFill>
                <a:latin typeface="Calibri" pitchFamily="34" charset="0"/>
                <a:cs typeface="Calibri" pitchFamily="34" charset="0"/>
              </a:rPr>
              <a:t>import</a:t>
            </a:r>
            <a:r>
              <a:rPr lang="en-US" sz="3200" dirty="0">
                <a:latin typeface="Calibri" pitchFamily="34" charset="0"/>
                <a:cs typeface="Calibri" pitchFamily="34" charset="0"/>
              </a:rPr>
              <a:t> </a:t>
            </a:r>
            <a:r>
              <a:rPr lang="en-US" sz="3200" dirty="0" err="1">
                <a:latin typeface="Calibri" pitchFamily="34" charset="0"/>
                <a:cs typeface="Calibri" pitchFamily="34" charset="0"/>
              </a:rPr>
              <a:t>android.text.TextWatcher</a:t>
            </a:r>
            <a:endParaRPr lang="en-US" sz="3200" dirty="0">
              <a:latin typeface="Calibri" pitchFamily="34" charset="0"/>
              <a:cs typeface="Calibri" pitchFamily="34" charset="0"/>
            </a:endParaRPr>
          </a:p>
          <a:p>
            <a:pPr>
              <a:buNone/>
            </a:pPr>
            <a:r>
              <a:rPr lang="en-US" sz="3200" dirty="0">
                <a:latin typeface="Calibri" pitchFamily="34" charset="0"/>
                <a:cs typeface="Calibri" pitchFamily="34" charset="0"/>
              </a:rPr>
              <a:t>Interface </a:t>
            </a:r>
            <a:r>
              <a:rPr lang="en-US" sz="3200" dirty="0" err="1">
                <a:latin typeface="Calibri" pitchFamily="34" charset="0"/>
                <a:cs typeface="Calibri" pitchFamily="34" charset="0"/>
              </a:rPr>
              <a:t>TextWatcher</a:t>
            </a:r>
            <a:r>
              <a:rPr lang="en-US" sz="3200" dirty="0">
                <a:latin typeface="Calibri" pitchFamily="34" charset="0"/>
                <a:cs typeface="Calibri" pitchFamily="34" charset="0"/>
              </a:rPr>
              <a:t> </a:t>
            </a:r>
            <a:r>
              <a:rPr lang="en-US" sz="3200" dirty="0" err="1">
                <a:latin typeface="Calibri" pitchFamily="34" charset="0"/>
                <a:cs typeface="Calibri" pitchFamily="34" charset="0"/>
              </a:rPr>
              <a:t>phản</a:t>
            </a:r>
            <a:r>
              <a:rPr lang="en-US" sz="3200" dirty="0">
                <a:latin typeface="Calibri" pitchFamily="34" charset="0"/>
                <a:cs typeface="Calibri" pitchFamily="34" charset="0"/>
              </a:rPr>
              <a:t> </a:t>
            </a:r>
            <a:r>
              <a:rPr lang="en-US" sz="3200" dirty="0" err="1">
                <a:latin typeface="Calibri" pitchFamily="34" charset="0"/>
                <a:cs typeface="Calibri" pitchFamily="34" charset="0"/>
              </a:rPr>
              <a:t>hồi</a:t>
            </a:r>
            <a:r>
              <a:rPr lang="en-US" sz="3200" dirty="0">
                <a:latin typeface="Calibri" pitchFamily="34" charset="0"/>
                <a:cs typeface="Calibri" pitchFamily="34" charset="0"/>
              </a:rPr>
              <a:t> </a:t>
            </a:r>
            <a:r>
              <a:rPr lang="en-US" sz="3200" dirty="0" err="1">
                <a:latin typeface="Calibri" pitchFamily="34" charset="0"/>
                <a:cs typeface="Calibri" pitchFamily="34" charset="0"/>
              </a:rPr>
              <a:t>lại</a:t>
            </a:r>
            <a:r>
              <a:rPr lang="en-US" sz="3200" dirty="0">
                <a:latin typeface="Calibri" pitchFamily="34" charset="0"/>
                <a:cs typeface="Calibri" pitchFamily="34" charset="0"/>
              </a:rPr>
              <a:t> </a:t>
            </a:r>
            <a:r>
              <a:rPr lang="en-US" sz="3200" dirty="0" err="1">
                <a:latin typeface="Calibri" pitchFamily="34" charset="0"/>
                <a:cs typeface="Calibri" pitchFamily="34" charset="0"/>
              </a:rPr>
              <a:t>các</a:t>
            </a:r>
            <a:r>
              <a:rPr lang="en-US" sz="3200" dirty="0">
                <a:latin typeface="Calibri" pitchFamily="34" charset="0"/>
                <a:cs typeface="Calibri" pitchFamily="34" charset="0"/>
              </a:rPr>
              <a:t> </a:t>
            </a:r>
            <a:r>
              <a:rPr lang="en-US" sz="3200" dirty="0" err="1">
                <a:latin typeface="Calibri" pitchFamily="34" charset="0"/>
                <a:cs typeface="Calibri" pitchFamily="34" charset="0"/>
              </a:rPr>
              <a:t>sự</a:t>
            </a:r>
            <a:r>
              <a:rPr lang="en-US" sz="3200" dirty="0">
                <a:latin typeface="Calibri" pitchFamily="34" charset="0"/>
                <a:cs typeface="Calibri" pitchFamily="34" charset="0"/>
              </a:rPr>
              <a:t> </a:t>
            </a:r>
            <a:r>
              <a:rPr lang="en-US" sz="3200" dirty="0" err="1">
                <a:latin typeface="Calibri" pitchFamily="34" charset="0"/>
                <a:cs typeface="Calibri" pitchFamily="34" charset="0"/>
              </a:rPr>
              <a:t>kiện</a:t>
            </a:r>
            <a:r>
              <a:rPr lang="en-US" sz="3200" dirty="0">
                <a:latin typeface="Calibri" pitchFamily="34" charset="0"/>
                <a:cs typeface="Calibri" pitchFamily="34" charset="0"/>
              </a:rPr>
              <a:t> </a:t>
            </a:r>
            <a:r>
              <a:rPr lang="en-US" sz="3200" dirty="0" err="1">
                <a:latin typeface="Calibri" pitchFamily="34" charset="0"/>
                <a:cs typeface="Calibri" pitchFamily="34" charset="0"/>
              </a:rPr>
              <a:t>khi</a:t>
            </a:r>
            <a:r>
              <a:rPr lang="en-US" sz="3200" dirty="0">
                <a:latin typeface="Calibri" pitchFamily="34" charset="0"/>
                <a:cs typeface="Calibri" pitchFamily="34" charset="0"/>
              </a:rPr>
              <a:t> </a:t>
            </a:r>
            <a:r>
              <a:rPr lang="en-US" sz="3200" dirty="0" err="1">
                <a:latin typeface="Calibri" pitchFamily="34" charset="0"/>
                <a:cs typeface="Calibri" pitchFamily="34" charset="0"/>
              </a:rPr>
              <a:t>người</a:t>
            </a:r>
            <a:r>
              <a:rPr lang="en-US" sz="3200" dirty="0">
                <a:latin typeface="Calibri" pitchFamily="34" charset="0"/>
                <a:cs typeface="Calibri" pitchFamily="34" charset="0"/>
              </a:rPr>
              <a:t> </a:t>
            </a:r>
            <a:r>
              <a:rPr lang="en-US" sz="3200" dirty="0" err="1">
                <a:latin typeface="Calibri" pitchFamily="34" charset="0"/>
                <a:cs typeface="Calibri" pitchFamily="34" charset="0"/>
              </a:rPr>
              <a:t>dùng</a:t>
            </a:r>
            <a:r>
              <a:rPr lang="en-US" sz="3200" dirty="0">
                <a:latin typeface="Calibri" pitchFamily="34" charset="0"/>
                <a:cs typeface="Calibri" pitchFamily="34" charset="0"/>
              </a:rPr>
              <a:t> </a:t>
            </a:r>
            <a:r>
              <a:rPr lang="en-US" sz="3200" dirty="0" err="1">
                <a:latin typeface="Calibri" pitchFamily="34" charset="0"/>
                <a:cs typeface="Calibri" pitchFamily="34" charset="0"/>
              </a:rPr>
              <a:t>thay</a:t>
            </a:r>
            <a:r>
              <a:rPr lang="en-US" sz="3200" dirty="0">
                <a:latin typeface="Calibri" pitchFamily="34" charset="0"/>
                <a:cs typeface="Calibri" pitchFamily="34" charset="0"/>
              </a:rPr>
              <a:t> </a:t>
            </a:r>
            <a:r>
              <a:rPr lang="en-US" sz="3200" dirty="0" err="1">
                <a:latin typeface="Calibri" pitchFamily="34" charset="0"/>
                <a:cs typeface="Calibri" pitchFamily="34" charset="0"/>
              </a:rPr>
              <a:t>đổi</a:t>
            </a:r>
            <a:r>
              <a:rPr lang="en-US" sz="3200" dirty="0">
                <a:latin typeface="Calibri" pitchFamily="34" charset="0"/>
                <a:cs typeface="Calibri" pitchFamily="34" charset="0"/>
              </a:rPr>
              <a:t> </a:t>
            </a:r>
            <a:r>
              <a:rPr lang="en-US" sz="3200" dirty="0" err="1">
                <a:latin typeface="Calibri" pitchFamily="34" charset="0"/>
                <a:cs typeface="Calibri" pitchFamily="34" charset="0"/>
              </a:rPr>
              <a:t>nội</a:t>
            </a:r>
            <a:r>
              <a:rPr lang="en-US" sz="3200" dirty="0">
                <a:latin typeface="Calibri" pitchFamily="34" charset="0"/>
                <a:cs typeface="Calibri" pitchFamily="34" charset="0"/>
              </a:rPr>
              <a:t> dung </a:t>
            </a:r>
            <a:r>
              <a:rPr lang="en-US" sz="3200" dirty="0" err="1">
                <a:latin typeface="Calibri" pitchFamily="34" charset="0"/>
                <a:cs typeface="Calibri" pitchFamily="34" charset="0"/>
              </a:rPr>
              <a:t>của</a:t>
            </a:r>
            <a:r>
              <a:rPr lang="en-US" sz="3200" dirty="0">
                <a:latin typeface="Calibri" pitchFamily="34" charset="0"/>
                <a:cs typeface="Calibri" pitchFamily="34" charset="0"/>
              </a:rPr>
              <a:t> </a:t>
            </a:r>
            <a:r>
              <a:rPr lang="en-US" sz="3200" dirty="0" err="1">
                <a:latin typeface="Calibri" pitchFamily="34" charset="0"/>
                <a:cs typeface="Calibri" pitchFamily="34" charset="0"/>
              </a:rPr>
              <a:t>EditText</a:t>
            </a:r>
            <a:endParaRPr lang="en-US" sz="3200" dirty="0">
              <a:latin typeface="Calibri" pitchFamily="34" charset="0"/>
              <a:cs typeface="Calibri" pitchFamily="34" charset="0"/>
            </a:endParaRPr>
          </a:p>
        </p:txBody>
      </p:sp>
    </p:spTree>
    <p:extLst>
      <p:ext uri="{BB962C8B-B14F-4D97-AF65-F5344CB8AC3E}">
        <p14:creationId xmlns:p14="http://schemas.microsoft.com/office/powerpoint/2010/main" val="1064474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latin typeface="Calibri" pitchFamily="34" charset="0"/>
                <a:cs typeface="Calibri" pitchFamily="34" charset="0"/>
              </a:rPr>
              <a:t>Thêm</a:t>
            </a:r>
            <a:r>
              <a:rPr lang="en-US" b="1" dirty="0">
                <a:latin typeface="Calibri" pitchFamily="34" charset="0"/>
                <a:cs typeface="Calibri" pitchFamily="34" charset="0"/>
              </a:rPr>
              <a:t> </a:t>
            </a:r>
            <a:r>
              <a:rPr lang="en-US" b="1" dirty="0" err="1">
                <a:latin typeface="Calibri" pitchFamily="34" charset="0"/>
                <a:cs typeface="Calibri" pitchFamily="34" charset="0"/>
              </a:rPr>
              <a:t>các</a:t>
            </a:r>
            <a:r>
              <a:rPr lang="en-US" b="1" dirty="0">
                <a:latin typeface="Calibri" pitchFamily="34" charset="0"/>
                <a:cs typeface="Calibri" pitchFamily="34" charset="0"/>
              </a:rPr>
              <a:t> </a:t>
            </a:r>
            <a:r>
              <a:rPr lang="en-US" b="1" dirty="0" err="1">
                <a:latin typeface="Calibri" pitchFamily="34" charset="0"/>
                <a:cs typeface="Calibri" pitchFamily="34" charset="0"/>
              </a:rPr>
              <a:t>lớp</a:t>
            </a:r>
            <a:r>
              <a:rPr lang="en-US" b="1" dirty="0">
                <a:latin typeface="Calibri" pitchFamily="34" charset="0"/>
                <a:cs typeface="Calibri" pitchFamily="34" charset="0"/>
              </a:rPr>
              <a:t> </a:t>
            </a:r>
            <a:r>
              <a:rPr lang="en-US" b="1" dirty="0" err="1">
                <a:latin typeface="Calibri" pitchFamily="34" charset="0"/>
                <a:cs typeface="Calibri" pitchFamily="34" charset="0"/>
              </a:rPr>
              <a:t>và</a:t>
            </a:r>
            <a:r>
              <a:rPr lang="en-US" b="1" dirty="0">
                <a:latin typeface="Calibri" pitchFamily="34" charset="0"/>
                <a:cs typeface="Calibri" pitchFamily="34" charset="0"/>
              </a:rPr>
              <a:t> </a:t>
            </a:r>
            <a:r>
              <a:rPr lang="en-US" b="1" dirty="0" err="1">
                <a:latin typeface="Calibri" pitchFamily="34" charset="0"/>
                <a:cs typeface="Calibri" pitchFamily="34" charset="0"/>
              </a:rPr>
              <a:t>giao</a:t>
            </a:r>
            <a:r>
              <a:rPr lang="en-US" b="1" dirty="0">
                <a:latin typeface="Calibri" pitchFamily="34" charset="0"/>
                <a:cs typeface="Calibri" pitchFamily="34" charset="0"/>
              </a:rPr>
              <a:t> </a:t>
            </a:r>
            <a:r>
              <a:rPr lang="en-US" b="1" dirty="0" err="1">
                <a:latin typeface="Calibri" pitchFamily="34" charset="0"/>
                <a:cs typeface="Calibri" pitchFamily="34" charset="0"/>
              </a:rPr>
              <a:t>diện</a:t>
            </a:r>
            <a:r>
              <a:rPr lang="en-US" b="1" dirty="0">
                <a:latin typeface="Calibri" pitchFamily="34" charset="0"/>
                <a:cs typeface="Calibri" pitchFamily="34" charset="0"/>
              </a:rPr>
              <a:t> </a:t>
            </a:r>
            <a:r>
              <a:rPr lang="en-US" b="1" dirty="0" err="1">
                <a:latin typeface="Calibri" pitchFamily="34" charset="0"/>
                <a:cs typeface="Calibri" pitchFamily="34" charset="0"/>
              </a:rPr>
              <a:t>mà</a:t>
            </a:r>
            <a:r>
              <a:rPr lang="en-US" b="1" dirty="0">
                <a:latin typeface="Calibri" pitchFamily="34" charset="0"/>
                <a:cs typeface="Calibri" pitchFamily="34" charset="0"/>
              </a:rPr>
              <a:t> </a:t>
            </a:r>
            <a:r>
              <a:rPr lang="en-US" b="1" dirty="0" err="1">
                <a:latin typeface="Calibri" pitchFamily="34" charset="0"/>
                <a:cs typeface="Calibri" pitchFamily="34" charset="0"/>
              </a:rPr>
              <a:t>ứng</a:t>
            </a:r>
            <a:r>
              <a:rPr lang="en-US" b="1" dirty="0">
                <a:latin typeface="Calibri" pitchFamily="34" charset="0"/>
                <a:cs typeface="Calibri" pitchFamily="34" charset="0"/>
              </a:rPr>
              <a:t> </a:t>
            </a:r>
            <a:r>
              <a:rPr lang="en-US" b="1" dirty="0" err="1">
                <a:latin typeface="Calibri" pitchFamily="34" charset="0"/>
                <a:cs typeface="Calibri" pitchFamily="34" charset="0"/>
              </a:rPr>
              <a:t>dụng</a:t>
            </a:r>
            <a:r>
              <a:rPr lang="en-US" b="1" dirty="0">
                <a:latin typeface="Calibri" pitchFamily="34" charset="0"/>
                <a:cs typeface="Calibri" pitchFamily="34" charset="0"/>
              </a:rPr>
              <a:t> </a:t>
            </a:r>
            <a:r>
              <a:rPr lang="en-US" b="1" dirty="0" err="1">
                <a:latin typeface="Calibri" pitchFamily="34" charset="0"/>
                <a:cs typeface="Calibri" pitchFamily="34" charset="0"/>
              </a:rPr>
              <a:t>sử</a:t>
            </a:r>
            <a:r>
              <a:rPr lang="en-US" b="1" dirty="0">
                <a:latin typeface="Calibri" pitchFamily="34" charset="0"/>
                <a:cs typeface="Calibri" pitchFamily="34" charset="0"/>
              </a:rPr>
              <a:t> </a:t>
            </a:r>
            <a:r>
              <a:rPr lang="en-US" b="1" dirty="0" err="1">
                <a:latin typeface="Calibri" pitchFamily="34" charset="0"/>
                <a:cs typeface="Calibri" pitchFamily="34" charset="0"/>
              </a:rPr>
              <a:t>dụng</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097280" y="2221523"/>
            <a:ext cx="10058399" cy="2463018"/>
          </a:xfrm>
        </p:spPr>
        <p:txBody>
          <a:bodyPr>
            <a:noAutofit/>
          </a:bodyPr>
          <a:lstStyle/>
          <a:p>
            <a:r>
              <a:rPr lang="en-US" sz="3200" dirty="0">
                <a:solidFill>
                  <a:srgbClr val="00B0F0"/>
                </a:solidFill>
                <a:latin typeface="Calibri" pitchFamily="34" charset="0"/>
                <a:cs typeface="Calibri" pitchFamily="34" charset="0"/>
              </a:rPr>
              <a:t>import</a:t>
            </a:r>
            <a:r>
              <a:rPr lang="en-US" sz="3200" dirty="0">
                <a:latin typeface="Calibri" pitchFamily="34" charset="0"/>
                <a:cs typeface="Calibri" pitchFamily="34" charset="0"/>
              </a:rPr>
              <a:t> </a:t>
            </a:r>
            <a:r>
              <a:rPr lang="en-US" sz="3200" dirty="0" err="1">
                <a:latin typeface="Calibri" pitchFamily="34" charset="0"/>
                <a:cs typeface="Calibri" pitchFamily="34" charset="0"/>
              </a:rPr>
              <a:t>android.widget.</a:t>
            </a:r>
            <a:r>
              <a:rPr lang="en-US" sz="3200" i="1" dirty="0" err="1">
                <a:latin typeface="Calibri" pitchFamily="34" charset="0"/>
                <a:cs typeface="Calibri" pitchFamily="34" charset="0"/>
              </a:rPr>
              <a:t>EditText</a:t>
            </a:r>
            <a:endParaRPr lang="en-US" sz="3200" i="1" dirty="0">
              <a:latin typeface="Calibri" pitchFamily="34" charset="0"/>
              <a:cs typeface="Calibri" pitchFamily="34" charset="0"/>
            </a:endParaRPr>
          </a:p>
          <a:p>
            <a:r>
              <a:rPr lang="en-US" sz="3200" dirty="0">
                <a:solidFill>
                  <a:srgbClr val="00B0F0"/>
                </a:solidFill>
                <a:latin typeface="Calibri" pitchFamily="34" charset="0"/>
                <a:cs typeface="Calibri" pitchFamily="34" charset="0"/>
              </a:rPr>
              <a:t>import</a:t>
            </a:r>
            <a:r>
              <a:rPr lang="en-US" sz="3200" dirty="0">
                <a:latin typeface="Calibri" pitchFamily="34" charset="0"/>
                <a:cs typeface="Calibri" pitchFamily="34" charset="0"/>
              </a:rPr>
              <a:t> </a:t>
            </a:r>
            <a:r>
              <a:rPr lang="en-US" sz="3200" dirty="0" err="1">
                <a:latin typeface="Calibri" pitchFamily="34" charset="0"/>
                <a:cs typeface="Calibri" pitchFamily="34" charset="0"/>
              </a:rPr>
              <a:t>android.widget</a:t>
            </a:r>
            <a:r>
              <a:rPr lang="en-US" sz="3200" i="1" dirty="0" err="1">
                <a:latin typeface="Calibri" pitchFamily="34" charset="0"/>
                <a:cs typeface="Calibri" pitchFamily="34" charset="0"/>
              </a:rPr>
              <a:t>.SeekBar</a:t>
            </a:r>
            <a:endParaRPr lang="en-US" sz="3200" i="1" dirty="0">
              <a:latin typeface="Calibri" pitchFamily="34" charset="0"/>
              <a:cs typeface="Calibri" pitchFamily="34" charset="0"/>
            </a:endParaRPr>
          </a:p>
          <a:p>
            <a:r>
              <a:rPr lang="en-US" sz="3200" dirty="0">
                <a:solidFill>
                  <a:srgbClr val="00B0F0"/>
                </a:solidFill>
                <a:latin typeface="Calibri" pitchFamily="34" charset="0"/>
                <a:cs typeface="Calibri" pitchFamily="34" charset="0"/>
              </a:rPr>
              <a:t>import</a:t>
            </a:r>
            <a:r>
              <a:rPr lang="en-US" sz="3200" dirty="0">
                <a:latin typeface="Calibri" pitchFamily="34" charset="0"/>
                <a:cs typeface="Calibri" pitchFamily="34" charset="0"/>
              </a:rPr>
              <a:t> </a:t>
            </a:r>
            <a:r>
              <a:rPr lang="en-US" sz="3200" dirty="0" err="1">
                <a:latin typeface="Calibri" pitchFamily="34" charset="0"/>
                <a:cs typeface="Calibri" pitchFamily="34" charset="0"/>
              </a:rPr>
              <a:t>android.widget.</a:t>
            </a:r>
            <a:r>
              <a:rPr lang="en-US" sz="3200" i="1" dirty="0" err="1">
                <a:latin typeface="Calibri" pitchFamily="34" charset="0"/>
                <a:cs typeface="Calibri" pitchFamily="34" charset="0"/>
              </a:rPr>
              <a:t>TextView</a:t>
            </a:r>
            <a:endParaRPr lang="en-US" sz="3200" i="1" dirty="0">
              <a:latin typeface="Calibri" pitchFamily="34" charset="0"/>
              <a:cs typeface="Calibri" pitchFamily="34" charset="0"/>
            </a:endParaRPr>
          </a:p>
          <a:p>
            <a:pPr>
              <a:buNone/>
            </a:pPr>
            <a:r>
              <a:rPr lang="en-US" sz="3200" dirty="0" err="1">
                <a:latin typeface="Calibri" pitchFamily="34" charset="0"/>
                <a:cs typeface="Calibri" pitchFamily="34" charset="0"/>
              </a:rPr>
              <a:t>Gói</a:t>
            </a:r>
            <a:r>
              <a:rPr lang="en-US" sz="3200" dirty="0">
                <a:latin typeface="Calibri" pitchFamily="34" charset="0"/>
                <a:cs typeface="Calibri" pitchFamily="34" charset="0"/>
              </a:rPr>
              <a:t> </a:t>
            </a:r>
            <a:r>
              <a:rPr lang="en-US" sz="3200" dirty="0" err="1">
                <a:latin typeface="Calibri" pitchFamily="34" charset="0"/>
                <a:cs typeface="Calibri" pitchFamily="34" charset="0"/>
              </a:rPr>
              <a:t>android.widget</a:t>
            </a:r>
            <a:r>
              <a:rPr lang="en-US" sz="3200" dirty="0">
                <a:latin typeface="Calibri" pitchFamily="34" charset="0"/>
                <a:cs typeface="Calibri" pitchFamily="34" charset="0"/>
              </a:rPr>
              <a:t> </a:t>
            </a:r>
            <a:r>
              <a:rPr lang="en-US" sz="3200" dirty="0" err="1">
                <a:latin typeface="Calibri" pitchFamily="34" charset="0"/>
                <a:cs typeface="Calibri" pitchFamily="34" charset="0"/>
              </a:rPr>
              <a:t>chứa</a:t>
            </a:r>
            <a:r>
              <a:rPr lang="en-US" sz="3200" dirty="0">
                <a:latin typeface="Calibri" pitchFamily="34" charset="0"/>
                <a:cs typeface="Calibri" pitchFamily="34" charset="0"/>
              </a:rPr>
              <a:t> </a:t>
            </a:r>
            <a:r>
              <a:rPr lang="en-US" sz="3200" dirty="0" err="1">
                <a:latin typeface="Calibri" pitchFamily="34" charset="0"/>
                <a:cs typeface="Calibri" pitchFamily="34" charset="0"/>
              </a:rPr>
              <a:t>các</a:t>
            </a:r>
            <a:r>
              <a:rPr lang="en-US" sz="3200" dirty="0">
                <a:latin typeface="Calibri" pitchFamily="34" charset="0"/>
                <a:cs typeface="Calibri" pitchFamily="34" charset="0"/>
              </a:rPr>
              <a:t> </a:t>
            </a:r>
            <a:r>
              <a:rPr lang="en-US" sz="3200" dirty="0" err="1">
                <a:latin typeface="Calibri" pitchFamily="34" charset="0"/>
                <a:cs typeface="Calibri" pitchFamily="34" charset="0"/>
              </a:rPr>
              <a:t>tiện</a:t>
            </a:r>
            <a:r>
              <a:rPr lang="en-US" sz="3200" dirty="0">
                <a:latin typeface="Calibri" pitchFamily="34" charset="0"/>
                <a:cs typeface="Calibri" pitchFamily="34" charset="0"/>
              </a:rPr>
              <a:t> </a:t>
            </a:r>
            <a:r>
              <a:rPr lang="en-US" sz="3200" dirty="0" err="1">
                <a:latin typeface="Calibri" pitchFamily="34" charset="0"/>
                <a:cs typeface="Calibri" pitchFamily="34" charset="0"/>
              </a:rPr>
              <a:t>ích</a:t>
            </a:r>
            <a:r>
              <a:rPr lang="en-US" sz="3200" dirty="0">
                <a:latin typeface="Calibri" pitchFamily="34" charset="0"/>
                <a:cs typeface="Calibri" pitchFamily="34" charset="0"/>
              </a:rPr>
              <a:t> (widget) </a:t>
            </a:r>
            <a:r>
              <a:rPr lang="en-US" sz="3200" dirty="0" err="1">
                <a:latin typeface="Calibri" pitchFamily="34" charset="0"/>
                <a:cs typeface="Calibri" pitchFamily="34" charset="0"/>
              </a:rPr>
              <a:t>và</a:t>
            </a:r>
            <a:r>
              <a:rPr lang="en-US" sz="3200" dirty="0">
                <a:latin typeface="Calibri" pitchFamily="34" charset="0"/>
                <a:cs typeface="Calibri" pitchFamily="34" charset="0"/>
              </a:rPr>
              <a:t> </a:t>
            </a:r>
            <a:r>
              <a:rPr lang="en-US" sz="3200" dirty="0" err="1">
                <a:latin typeface="Calibri" pitchFamily="34" charset="0"/>
                <a:cs typeface="Calibri" pitchFamily="34" charset="0"/>
              </a:rPr>
              <a:t>các</a:t>
            </a:r>
            <a:r>
              <a:rPr lang="en-US" sz="3200" dirty="0">
                <a:latin typeface="Calibri" pitchFamily="34" charset="0"/>
                <a:cs typeface="Calibri" pitchFamily="34" charset="0"/>
              </a:rPr>
              <a:t> layout. </a:t>
            </a:r>
            <a:r>
              <a:rPr lang="en-US" sz="3200" dirty="0" err="1">
                <a:latin typeface="Calibri" pitchFamily="34" charset="0"/>
                <a:cs typeface="Calibri" pitchFamily="34" charset="0"/>
              </a:rPr>
              <a:t>Trong</a:t>
            </a:r>
            <a:r>
              <a:rPr lang="en-US" sz="3200" dirty="0">
                <a:latin typeface="Calibri" pitchFamily="34" charset="0"/>
                <a:cs typeface="Calibri" pitchFamily="34" charset="0"/>
              </a:rPr>
              <a:t> </a:t>
            </a:r>
            <a:r>
              <a:rPr lang="en-US" sz="3200" dirty="0" err="1">
                <a:latin typeface="Calibri" pitchFamily="34" charset="0"/>
                <a:cs typeface="Calibri" pitchFamily="34" charset="0"/>
              </a:rPr>
              <a:t>ứng</a:t>
            </a:r>
            <a:r>
              <a:rPr lang="en-US" sz="3200" dirty="0">
                <a:latin typeface="Calibri" pitchFamily="34" charset="0"/>
                <a:cs typeface="Calibri" pitchFamily="34" charset="0"/>
              </a:rPr>
              <a:t> </a:t>
            </a:r>
            <a:r>
              <a:rPr lang="en-US" sz="3200" dirty="0" err="1">
                <a:latin typeface="Calibri" pitchFamily="34" charset="0"/>
                <a:cs typeface="Calibri" pitchFamily="34" charset="0"/>
              </a:rPr>
              <a:t>dụng</a:t>
            </a:r>
            <a:r>
              <a:rPr lang="en-US" sz="3200" dirty="0">
                <a:latin typeface="Calibri" pitchFamily="34" charset="0"/>
                <a:cs typeface="Calibri" pitchFamily="34" charset="0"/>
              </a:rPr>
              <a:t> Tip Calculator </a:t>
            </a:r>
            <a:r>
              <a:rPr lang="en-US" sz="3200" dirty="0" err="1">
                <a:latin typeface="Calibri" pitchFamily="34" charset="0"/>
                <a:cs typeface="Calibri" pitchFamily="34" charset="0"/>
              </a:rPr>
              <a:t>ta</a:t>
            </a:r>
            <a:r>
              <a:rPr lang="en-US" sz="3200" dirty="0">
                <a:latin typeface="Calibri" pitchFamily="34" charset="0"/>
                <a:cs typeface="Calibri" pitchFamily="34" charset="0"/>
              </a:rPr>
              <a:t> </a:t>
            </a:r>
            <a:r>
              <a:rPr lang="en-US" sz="3200" dirty="0" err="1">
                <a:latin typeface="Calibri" pitchFamily="34" charset="0"/>
                <a:cs typeface="Calibri" pitchFamily="34" charset="0"/>
              </a:rPr>
              <a:t>sử</a:t>
            </a:r>
            <a:r>
              <a:rPr lang="en-US" sz="3200" dirty="0">
                <a:latin typeface="Calibri" pitchFamily="34" charset="0"/>
                <a:cs typeface="Calibri" pitchFamily="34" charset="0"/>
              </a:rPr>
              <a:t> </a:t>
            </a:r>
            <a:r>
              <a:rPr lang="en-US" sz="3200" dirty="0" err="1">
                <a:latin typeface="Calibri" pitchFamily="34" charset="0"/>
                <a:cs typeface="Calibri" pitchFamily="34" charset="0"/>
              </a:rPr>
              <a:t>dụng</a:t>
            </a:r>
            <a:r>
              <a:rPr lang="en-US" sz="3200" dirty="0">
                <a:latin typeface="Calibri" pitchFamily="34" charset="0"/>
                <a:cs typeface="Calibri" pitchFamily="34" charset="0"/>
              </a:rPr>
              <a:t> </a:t>
            </a:r>
            <a:r>
              <a:rPr lang="en-US" sz="3200" dirty="0" err="1">
                <a:latin typeface="Calibri" pitchFamily="34" charset="0"/>
                <a:cs typeface="Calibri" pitchFamily="34" charset="0"/>
              </a:rPr>
              <a:t>EditText</a:t>
            </a:r>
            <a:r>
              <a:rPr lang="en-US" sz="3200" dirty="0">
                <a:latin typeface="Calibri" pitchFamily="34" charset="0"/>
                <a:cs typeface="Calibri" pitchFamily="34" charset="0"/>
              </a:rPr>
              <a:t>, </a:t>
            </a:r>
            <a:r>
              <a:rPr lang="en-US" sz="3200" dirty="0" err="1">
                <a:latin typeface="Calibri" pitchFamily="34" charset="0"/>
                <a:cs typeface="Calibri" pitchFamily="34" charset="0"/>
              </a:rPr>
              <a:t>SeekBar</a:t>
            </a:r>
            <a:r>
              <a:rPr lang="en-US" sz="3200" dirty="0">
                <a:latin typeface="Calibri" pitchFamily="34" charset="0"/>
                <a:cs typeface="Calibri" pitchFamily="34" charset="0"/>
              </a:rPr>
              <a:t> </a:t>
            </a:r>
            <a:r>
              <a:rPr lang="en-US" sz="3200" dirty="0" err="1">
                <a:latin typeface="Calibri" pitchFamily="34" charset="0"/>
                <a:cs typeface="Calibri" pitchFamily="34" charset="0"/>
              </a:rPr>
              <a:t>và</a:t>
            </a:r>
            <a:r>
              <a:rPr lang="en-US" sz="3200" dirty="0">
                <a:latin typeface="Calibri" pitchFamily="34" charset="0"/>
                <a:cs typeface="Calibri" pitchFamily="34" charset="0"/>
              </a:rPr>
              <a:t> </a:t>
            </a:r>
            <a:r>
              <a:rPr lang="en-US" sz="3200" dirty="0" err="1">
                <a:latin typeface="Calibri" pitchFamily="34" charset="0"/>
                <a:cs typeface="Calibri" pitchFamily="34" charset="0"/>
              </a:rPr>
              <a:t>TextView</a:t>
            </a:r>
            <a:endParaRPr lang="en-US" sz="3200" dirty="0">
              <a:latin typeface="Calibri" pitchFamily="34" charset="0"/>
              <a:cs typeface="Calibri" pitchFamily="34" charset="0"/>
            </a:endParaRPr>
          </a:p>
        </p:txBody>
      </p:sp>
    </p:spTree>
    <p:extLst>
      <p:ext uri="{BB962C8B-B14F-4D97-AF65-F5344CB8AC3E}">
        <p14:creationId xmlns:p14="http://schemas.microsoft.com/office/powerpoint/2010/main" val="378551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Placeholder 2"/>
          <p:cNvSpPr>
            <a:spLocks noGrp="1"/>
          </p:cNvSpPr>
          <p:nvPr>
            <p:ph type="body" idx="1"/>
          </p:nvPr>
        </p:nvSpPr>
        <p:spPr>
          <a:xfrm>
            <a:off x="2013561" y="1811338"/>
            <a:ext cx="3868737" cy="1668462"/>
          </a:xfrm>
        </p:spPr>
        <p:txBody>
          <a:bodyPr>
            <a:normAutofit/>
          </a:bodyPr>
          <a:lstStyle/>
          <a:p>
            <a:r>
              <a:rPr lang="en-US" altLang="en-US" sz="2800" dirty="0"/>
              <a:t>Material Light</a:t>
            </a:r>
          </a:p>
        </p:txBody>
      </p:sp>
      <p:pic>
        <p:nvPicPr>
          <p:cNvPr id="5123"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591531" y="3479800"/>
            <a:ext cx="3868737" cy="1735138"/>
          </a:xfrm>
        </p:spPr>
      </p:pic>
      <p:sp>
        <p:nvSpPr>
          <p:cNvPr id="5124" name="Text Placeholder 4"/>
          <p:cNvSpPr>
            <a:spLocks noGrp="1"/>
          </p:cNvSpPr>
          <p:nvPr>
            <p:ph type="body" sz="quarter" idx="3"/>
          </p:nvPr>
        </p:nvSpPr>
        <p:spPr>
          <a:xfrm>
            <a:off x="7461446" y="1670844"/>
            <a:ext cx="3887788" cy="1668462"/>
          </a:xfrm>
        </p:spPr>
        <p:txBody>
          <a:bodyPr>
            <a:normAutofit/>
          </a:bodyPr>
          <a:lstStyle/>
          <a:p>
            <a:r>
              <a:rPr lang="en-US" altLang="en-US" sz="2800" dirty="0"/>
              <a:t>Material Dark</a:t>
            </a:r>
          </a:p>
        </p:txBody>
      </p:sp>
      <p:pic>
        <p:nvPicPr>
          <p:cNvPr id="5125"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a:fillRect/>
          </a:stretch>
        </p:blipFill>
        <p:spPr>
          <a:xfrm>
            <a:off x="6912805" y="3479800"/>
            <a:ext cx="3887788" cy="1735138"/>
          </a:xfrm>
        </p:spPr>
      </p:pic>
    </p:spTree>
    <p:extLst>
      <p:ext uri="{BB962C8B-B14F-4D97-AF65-F5344CB8AC3E}">
        <p14:creationId xmlns:p14="http://schemas.microsoft.com/office/powerpoint/2010/main" val="34392395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latin typeface="Calibri" pitchFamily="34" charset="0"/>
                <a:cs typeface="Calibri" pitchFamily="34" charset="0"/>
              </a:rPr>
              <a:t>Thêm</a:t>
            </a:r>
            <a:r>
              <a:rPr lang="en-US" b="1" dirty="0">
                <a:latin typeface="Calibri" pitchFamily="34" charset="0"/>
                <a:cs typeface="Calibri" pitchFamily="34" charset="0"/>
              </a:rPr>
              <a:t> </a:t>
            </a:r>
            <a:r>
              <a:rPr lang="en-US" b="1" dirty="0" err="1">
                <a:latin typeface="Calibri" pitchFamily="34" charset="0"/>
                <a:cs typeface="Calibri" pitchFamily="34" charset="0"/>
              </a:rPr>
              <a:t>các</a:t>
            </a:r>
            <a:r>
              <a:rPr lang="en-US" b="1" dirty="0">
                <a:latin typeface="Calibri" pitchFamily="34" charset="0"/>
                <a:cs typeface="Calibri" pitchFamily="34" charset="0"/>
              </a:rPr>
              <a:t> </a:t>
            </a:r>
            <a:r>
              <a:rPr lang="en-US" b="1" dirty="0" err="1">
                <a:latin typeface="Calibri" pitchFamily="34" charset="0"/>
                <a:cs typeface="Calibri" pitchFamily="34" charset="0"/>
              </a:rPr>
              <a:t>lớp</a:t>
            </a:r>
            <a:r>
              <a:rPr lang="en-US" b="1" dirty="0">
                <a:latin typeface="Calibri" pitchFamily="34" charset="0"/>
                <a:cs typeface="Calibri" pitchFamily="34" charset="0"/>
              </a:rPr>
              <a:t> </a:t>
            </a:r>
            <a:r>
              <a:rPr lang="en-US" b="1" dirty="0" err="1">
                <a:latin typeface="Calibri" pitchFamily="34" charset="0"/>
                <a:cs typeface="Calibri" pitchFamily="34" charset="0"/>
              </a:rPr>
              <a:t>và</a:t>
            </a:r>
            <a:r>
              <a:rPr lang="en-US" b="1" dirty="0">
                <a:latin typeface="Calibri" pitchFamily="34" charset="0"/>
                <a:cs typeface="Calibri" pitchFamily="34" charset="0"/>
              </a:rPr>
              <a:t> </a:t>
            </a:r>
            <a:r>
              <a:rPr lang="en-US" b="1" dirty="0" err="1">
                <a:latin typeface="Calibri" pitchFamily="34" charset="0"/>
                <a:cs typeface="Calibri" pitchFamily="34" charset="0"/>
              </a:rPr>
              <a:t>giao</a:t>
            </a:r>
            <a:r>
              <a:rPr lang="en-US" b="1" dirty="0">
                <a:latin typeface="Calibri" pitchFamily="34" charset="0"/>
                <a:cs typeface="Calibri" pitchFamily="34" charset="0"/>
              </a:rPr>
              <a:t> </a:t>
            </a:r>
            <a:r>
              <a:rPr lang="en-US" b="1" dirty="0" err="1">
                <a:latin typeface="Calibri" pitchFamily="34" charset="0"/>
                <a:cs typeface="Calibri" pitchFamily="34" charset="0"/>
              </a:rPr>
              <a:t>diện</a:t>
            </a:r>
            <a:r>
              <a:rPr lang="en-US" b="1" dirty="0">
                <a:latin typeface="Calibri" pitchFamily="34" charset="0"/>
                <a:cs typeface="Calibri" pitchFamily="34" charset="0"/>
              </a:rPr>
              <a:t> </a:t>
            </a:r>
            <a:r>
              <a:rPr lang="en-US" b="1" dirty="0" err="1">
                <a:latin typeface="Calibri" pitchFamily="34" charset="0"/>
                <a:cs typeface="Calibri" pitchFamily="34" charset="0"/>
              </a:rPr>
              <a:t>mà</a:t>
            </a:r>
            <a:r>
              <a:rPr lang="en-US" b="1" dirty="0">
                <a:latin typeface="Calibri" pitchFamily="34" charset="0"/>
                <a:cs typeface="Calibri" pitchFamily="34" charset="0"/>
              </a:rPr>
              <a:t> </a:t>
            </a:r>
            <a:r>
              <a:rPr lang="en-US" b="1" dirty="0" err="1">
                <a:latin typeface="Calibri" pitchFamily="34" charset="0"/>
                <a:cs typeface="Calibri" pitchFamily="34" charset="0"/>
              </a:rPr>
              <a:t>ứng</a:t>
            </a:r>
            <a:r>
              <a:rPr lang="en-US" b="1" dirty="0">
                <a:latin typeface="Calibri" pitchFamily="34" charset="0"/>
                <a:cs typeface="Calibri" pitchFamily="34" charset="0"/>
              </a:rPr>
              <a:t> </a:t>
            </a:r>
            <a:r>
              <a:rPr lang="en-US" b="1" dirty="0" err="1">
                <a:latin typeface="Calibri" pitchFamily="34" charset="0"/>
                <a:cs typeface="Calibri" pitchFamily="34" charset="0"/>
              </a:rPr>
              <a:t>dụng</a:t>
            </a:r>
            <a:r>
              <a:rPr lang="en-US" b="1" dirty="0">
                <a:latin typeface="Calibri" pitchFamily="34" charset="0"/>
                <a:cs typeface="Calibri" pitchFamily="34" charset="0"/>
              </a:rPr>
              <a:t> </a:t>
            </a:r>
            <a:r>
              <a:rPr lang="en-US" b="1" dirty="0" err="1">
                <a:latin typeface="Calibri" pitchFamily="34" charset="0"/>
                <a:cs typeface="Calibri" pitchFamily="34" charset="0"/>
              </a:rPr>
              <a:t>sử</a:t>
            </a:r>
            <a:r>
              <a:rPr lang="en-US" b="1" dirty="0">
                <a:latin typeface="Calibri" pitchFamily="34" charset="0"/>
                <a:cs typeface="Calibri" pitchFamily="34" charset="0"/>
              </a:rPr>
              <a:t> </a:t>
            </a:r>
            <a:r>
              <a:rPr lang="en-US" b="1" dirty="0" err="1">
                <a:latin typeface="Calibri" pitchFamily="34" charset="0"/>
                <a:cs typeface="Calibri" pitchFamily="34" charset="0"/>
              </a:rPr>
              <a:t>dụng</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097280" y="2756096"/>
            <a:ext cx="10058400" cy="1576754"/>
          </a:xfrm>
        </p:spPr>
        <p:txBody>
          <a:bodyPr>
            <a:noAutofit/>
          </a:bodyPr>
          <a:lstStyle/>
          <a:p>
            <a:r>
              <a:rPr lang="en-US" sz="3200" dirty="0">
                <a:solidFill>
                  <a:srgbClr val="00B0F0"/>
                </a:solidFill>
                <a:latin typeface="Calibri" pitchFamily="34" charset="0"/>
                <a:cs typeface="Calibri" pitchFamily="34" charset="0"/>
              </a:rPr>
              <a:t>import</a:t>
            </a:r>
            <a:r>
              <a:rPr lang="en-US" sz="3200" dirty="0">
                <a:latin typeface="Calibri" pitchFamily="34" charset="0"/>
                <a:cs typeface="Calibri" pitchFamily="34" charset="0"/>
              </a:rPr>
              <a:t> </a:t>
            </a:r>
            <a:r>
              <a:rPr lang="en-US" sz="3200" dirty="0" err="1">
                <a:latin typeface="Calibri" pitchFamily="34" charset="0"/>
                <a:cs typeface="Calibri" pitchFamily="34" charset="0"/>
              </a:rPr>
              <a:t>android.widget.SeekBar.OnSeekBarChangeListener</a:t>
            </a:r>
            <a:endParaRPr lang="en-US" sz="3200" dirty="0">
              <a:latin typeface="Calibri" pitchFamily="34" charset="0"/>
              <a:cs typeface="Calibri" pitchFamily="34" charset="0"/>
            </a:endParaRPr>
          </a:p>
          <a:p>
            <a:pPr>
              <a:buNone/>
            </a:pPr>
            <a:r>
              <a:rPr lang="en-US" sz="3200" dirty="0" err="1">
                <a:latin typeface="Calibri" pitchFamily="34" charset="0"/>
                <a:cs typeface="Calibri" pitchFamily="34" charset="0"/>
              </a:rPr>
              <a:t>SeekBar.OnSeekBarChangeListener</a:t>
            </a:r>
            <a:r>
              <a:rPr lang="en-US" sz="3200" dirty="0">
                <a:latin typeface="Calibri" pitchFamily="34" charset="0"/>
                <a:cs typeface="Calibri" pitchFamily="34" charset="0"/>
              </a:rPr>
              <a:t> </a:t>
            </a:r>
            <a:r>
              <a:rPr lang="en-US" sz="3200" dirty="0" err="1">
                <a:latin typeface="Calibri" pitchFamily="34" charset="0"/>
                <a:cs typeface="Calibri" pitchFamily="34" charset="0"/>
              </a:rPr>
              <a:t>phản</a:t>
            </a:r>
            <a:r>
              <a:rPr lang="en-US" sz="3200" dirty="0">
                <a:latin typeface="Calibri" pitchFamily="34" charset="0"/>
                <a:cs typeface="Calibri" pitchFamily="34" charset="0"/>
              </a:rPr>
              <a:t> </a:t>
            </a:r>
            <a:r>
              <a:rPr lang="en-US" sz="3200" dirty="0" err="1">
                <a:latin typeface="Calibri" pitchFamily="34" charset="0"/>
                <a:cs typeface="Calibri" pitchFamily="34" charset="0"/>
              </a:rPr>
              <a:t>hồi</a:t>
            </a:r>
            <a:r>
              <a:rPr lang="en-US" sz="3200" dirty="0">
                <a:latin typeface="Calibri" pitchFamily="34" charset="0"/>
                <a:cs typeface="Calibri" pitchFamily="34" charset="0"/>
              </a:rPr>
              <a:t> </a:t>
            </a:r>
            <a:r>
              <a:rPr lang="en-US" sz="3200" dirty="0" err="1">
                <a:latin typeface="Calibri" pitchFamily="34" charset="0"/>
                <a:cs typeface="Calibri" pitchFamily="34" charset="0"/>
              </a:rPr>
              <a:t>lại</a:t>
            </a:r>
            <a:r>
              <a:rPr lang="en-US" sz="3200" dirty="0">
                <a:latin typeface="Calibri" pitchFamily="34" charset="0"/>
                <a:cs typeface="Calibri" pitchFamily="34" charset="0"/>
              </a:rPr>
              <a:t> </a:t>
            </a:r>
            <a:r>
              <a:rPr lang="en-US" sz="3200" dirty="0" err="1">
                <a:latin typeface="Calibri" pitchFamily="34" charset="0"/>
                <a:cs typeface="Calibri" pitchFamily="34" charset="0"/>
              </a:rPr>
              <a:t>sự</a:t>
            </a:r>
            <a:r>
              <a:rPr lang="en-US" sz="3200" dirty="0">
                <a:latin typeface="Calibri" pitchFamily="34" charset="0"/>
                <a:cs typeface="Calibri" pitchFamily="34" charset="0"/>
              </a:rPr>
              <a:t> </a:t>
            </a:r>
            <a:r>
              <a:rPr lang="en-US" sz="3200" dirty="0" err="1">
                <a:latin typeface="Calibri" pitchFamily="34" charset="0"/>
                <a:cs typeface="Calibri" pitchFamily="34" charset="0"/>
              </a:rPr>
              <a:t>kiện</a:t>
            </a:r>
            <a:r>
              <a:rPr lang="en-US" sz="3200" dirty="0">
                <a:latin typeface="Calibri" pitchFamily="34" charset="0"/>
                <a:cs typeface="Calibri" pitchFamily="34" charset="0"/>
              </a:rPr>
              <a:t> </a:t>
            </a:r>
            <a:r>
              <a:rPr lang="en-US" sz="3200" dirty="0" err="1">
                <a:latin typeface="Calibri" pitchFamily="34" charset="0"/>
                <a:cs typeface="Calibri" pitchFamily="34" charset="0"/>
              </a:rPr>
              <a:t>khi</a:t>
            </a:r>
            <a:r>
              <a:rPr lang="en-US" sz="3200" dirty="0">
                <a:latin typeface="Calibri" pitchFamily="34" charset="0"/>
                <a:cs typeface="Calibri" pitchFamily="34" charset="0"/>
              </a:rPr>
              <a:t> </a:t>
            </a:r>
            <a:r>
              <a:rPr lang="en-US" sz="3200" dirty="0" err="1">
                <a:latin typeface="Calibri" pitchFamily="34" charset="0"/>
                <a:cs typeface="Calibri" pitchFamily="34" charset="0"/>
              </a:rPr>
              <a:t>người</a:t>
            </a:r>
            <a:r>
              <a:rPr lang="en-US" sz="3200" dirty="0">
                <a:latin typeface="Calibri" pitchFamily="34" charset="0"/>
                <a:cs typeface="Calibri" pitchFamily="34" charset="0"/>
              </a:rPr>
              <a:t> </a:t>
            </a:r>
            <a:r>
              <a:rPr lang="en-US" sz="3200" dirty="0" err="1">
                <a:latin typeface="Calibri" pitchFamily="34" charset="0"/>
                <a:cs typeface="Calibri" pitchFamily="34" charset="0"/>
              </a:rPr>
              <a:t>dùng</a:t>
            </a:r>
            <a:r>
              <a:rPr lang="en-US" sz="3200" dirty="0">
                <a:latin typeface="Calibri" pitchFamily="34" charset="0"/>
                <a:cs typeface="Calibri" pitchFamily="34" charset="0"/>
              </a:rPr>
              <a:t> </a:t>
            </a:r>
            <a:r>
              <a:rPr lang="en-US" sz="3200" dirty="0" err="1">
                <a:latin typeface="Calibri" pitchFamily="34" charset="0"/>
                <a:cs typeface="Calibri" pitchFamily="34" charset="0"/>
              </a:rPr>
              <a:t>di</a:t>
            </a:r>
            <a:r>
              <a:rPr lang="en-US" sz="3200" dirty="0">
                <a:latin typeface="Calibri" pitchFamily="34" charset="0"/>
                <a:cs typeface="Calibri" pitchFamily="34" charset="0"/>
              </a:rPr>
              <a:t> </a:t>
            </a:r>
            <a:r>
              <a:rPr lang="en-US" sz="3200" dirty="0" err="1">
                <a:latin typeface="Calibri" pitchFamily="34" charset="0"/>
                <a:cs typeface="Calibri" pitchFamily="34" charset="0"/>
              </a:rPr>
              <a:t>chuyển</a:t>
            </a:r>
            <a:r>
              <a:rPr lang="en-US" sz="3200" dirty="0">
                <a:latin typeface="Calibri" pitchFamily="34" charset="0"/>
                <a:cs typeface="Calibri" pitchFamily="34" charset="0"/>
              </a:rPr>
              <a:t> </a:t>
            </a:r>
            <a:r>
              <a:rPr lang="en-US" sz="3200" dirty="0" err="1">
                <a:latin typeface="Calibri" pitchFamily="34" charset="0"/>
                <a:cs typeface="Calibri" pitchFamily="34" charset="0"/>
              </a:rPr>
              <a:t>thanh</a:t>
            </a:r>
            <a:r>
              <a:rPr lang="en-US" sz="3200" dirty="0">
                <a:latin typeface="Calibri" pitchFamily="34" charset="0"/>
                <a:cs typeface="Calibri" pitchFamily="34" charset="0"/>
              </a:rPr>
              <a:t> </a:t>
            </a:r>
            <a:r>
              <a:rPr lang="en-US" sz="3200" dirty="0" err="1">
                <a:latin typeface="Calibri" pitchFamily="34" charset="0"/>
                <a:cs typeface="Calibri" pitchFamily="34" charset="0"/>
              </a:rPr>
              <a:t>SeekBar</a:t>
            </a:r>
            <a:endParaRPr lang="en-US" sz="3200" dirty="0">
              <a:latin typeface="Calibri" pitchFamily="34" charset="0"/>
              <a:cs typeface="Calibri" pitchFamily="34" charset="0"/>
            </a:endParaRPr>
          </a:p>
        </p:txBody>
      </p:sp>
    </p:spTree>
    <p:extLst>
      <p:ext uri="{BB962C8B-B14F-4D97-AF65-F5344CB8AC3E}">
        <p14:creationId xmlns:p14="http://schemas.microsoft.com/office/powerpoint/2010/main" val="27562401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latin typeface="Calibri" pitchFamily="34" charset="0"/>
                <a:cs typeface="Calibri" pitchFamily="34" charset="0"/>
              </a:rPr>
              <a:t>Thêm</a:t>
            </a:r>
            <a:r>
              <a:rPr lang="en-US" b="1" dirty="0">
                <a:latin typeface="Calibri" pitchFamily="34" charset="0"/>
                <a:cs typeface="Calibri" pitchFamily="34" charset="0"/>
              </a:rPr>
              <a:t> </a:t>
            </a:r>
            <a:r>
              <a:rPr lang="en-US" b="1" dirty="0" err="1">
                <a:latin typeface="Calibri" pitchFamily="34" charset="0"/>
                <a:cs typeface="Calibri" pitchFamily="34" charset="0"/>
              </a:rPr>
              <a:t>các</a:t>
            </a:r>
            <a:r>
              <a:rPr lang="en-US" b="1" dirty="0">
                <a:latin typeface="Calibri" pitchFamily="34" charset="0"/>
                <a:cs typeface="Calibri" pitchFamily="34" charset="0"/>
              </a:rPr>
              <a:t> </a:t>
            </a:r>
            <a:r>
              <a:rPr lang="en-US" b="1" dirty="0" err="1">
                <a:latin typeface="Calibri" pitchFamily="34" charset="0"/>
                <a:cs typeface="Calibri" pitchFamily="34" charset="0"/>
              </a:rPr>
              <a:t>lớp</a:t>
            </a:r>
            <a:r>
              <a:rPr lang="en-US" b="1" dirty="0">
                <a:latin typeface="Calibri" pitchFamily="34" charset="0"/>
                <a:cs typeface="Calibri" pitchFamily="34" charset="0"/>
              </a:rPr>
              <a:t> </a:t>
            </a:r>
            <a:r>
              <a:rPr lang="en-US" b="1" dirty="0" err="1">
                <a:latin typeface="Calibri" pitchFamily="34" charset="0"/>
                <a:cs typeface="Calibri" pitchFamily="34" charset="0"/>
              </a:rPr>
              <a:t>và</a:t>
            </a:r>
            <a:r>
              <a:rPr lang="en-US" b="1" dirty="0">
                <a:latin typeface="Calibri" pitchFamily="34" charset="0"/>
                <a:cs typeface="Calibri" pitchFamily="34" charset="0"/>
              </a:rPr>
              <a:t> </a:t>
            </a:r>
            <a:r>
              <a:rPr lang="en-US" b="1" dirty="0" err="1">
                <a:latin typeface="Calibri" pitchFamily="34" charset="0"/>
                <a:cs typeface="Calibri" pitchFamily="34" charset="0"/>
              </a:rPr>
              <a:t>giao</a:t>
            </a:r>
            <a:r>
              <a:rPr lang="en-US" b="1" dirty="0">
                <a:latin typeface="Calibri" pitchFamily="34" charset="0"/>
                <a:cs typeface="Calibri" pitchFamily="34" charset="0"/>
              </a:rPr>
              <a:t> </a:t>
            </a:r>
            <a:r>
              <a:rPr lang="en-US" b="1" dirty="0" err="1">
                <a:latin typeface="Calibri" pitchFamily="34" charset="0"/>
                <a:cs typeface="Calibri" pitchFamily="34" charset="0"/>
              </a:rPr>
              <a:t>diện</a:t>
            </a:r>
            <a:r>
              <a:rPr lang="en-US" b="1" dirty="0">
                <a:latin typeface="Calibri" pitchFamily="34" charset="0"/>
                <a:cs typeface="Calibri" pitchFamily="34" charset="0"/>
              </a:rPr>
              <a:t> </a:t>
            </a:r>
            <a:r>
              <a:rPr lang="en-US" b="1" dirty="0" err="1">
                <a:latin typeface="Calibri" pitchFamily="34" charset="0"/>
                <a:cs typeface="Calibri" pitchFamily="34" charset="0"/>
              </a:rPr>
              <a:t>mà</a:t>
            </a:r>
            <a:r>
              <a:rPr lang="en-US" b="1" dirty="0">
                <a:latin typeface="Calibri" pitchFamily="34" charset="0"/>
                <a:cs typeface="Calibri" pitchFamily="34" charset="0"/>
              </a:rPr>
              <a:t> </a:t>
            </a:r>
            <a:r>
              <a:rPr lang="en-US" b="1" dirty="0" err="1">
                <a:latin typeface="Calibri" pitchFamily="34" charset="0"/>
                <a:cs typeface="Calibri" pitchFamily="34" charset="0"/>
              </a:rPr>
              <a:t>ứng</a:t>
            </a:r>
            <a:r>
              <a:rPr lang="en-US" b="1" dirty="0">
                <a:latin typeface="Calibri" pitchFamily="34" charset="0"/>
                <a:cs typeface="Calibri" pitchFamily="34" charset="0"/>
              </a:rPr>
              <a:t> </a:t>
            </a:r>
            <a:r>
              <a:rPr lang="en-US" b="1" dirty="0" err="1">
                <a:latin typeface="Calibri" pitchFamily="34" charset="0"/>
                <a:cs typeface="Calibri" pitchFamily="34" charset="0"/>
              </a:rPr>
              <a:t>dụng</a:t>
            </a:r>
            <a:r>
              <a:rPr lang="en-US" b="1" dirty="0">
                <a:latin typeface="Calibri" pitchFamily="34" charset="0"/>
                <a:cs typeface="Calibri" pitchFamily="34" charset="0"/>
              </a:rPr>
              <a:t> </a:t>
            </a:r>
            <a:r>
              <a:rPr lang="en-US" b="1" dirty="0" err="1">
                <a:latin typeface="Calibri" pitchFamily="34" charset="0"/>
                <a:cs typeface="Calibri" pitchFamily="34" charset="0"/>
              </a:rPr>
              <a:t>sử</a:t>
            </a:r>
            <a:r>
              <a:rPr lang="en-US" b="1" dirty="0">
                <a:latin typeface="Calibri" pitchFamily="34" charset="0"/>
                <a:cs typeface="Calibri" pitchFamily="34" charset="0"/>
              </a:rPr>
              <a:t> </a:t>
            </a:r>
            <a:r>
              <a:rPr lang="en-US" b="1" dirty="0" err="1">
                <a:latin typeface="Calibri" pitchFamily="34" charset="0"/>
                <a:cs typeface="Calibri" pitchFamily="34" charset="0"/>
              </a:rPr>
              <a:t>dụng</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097280" y="2985217"/>
            <a:ext cx="10058400" cy="1769663"/>
          </a:xfrm>
        </p:spPr>
        <p:txBody>
          <a:bodyPr>
            <a:normAutofit/>
          </a:bodyPr>
          <a:lstStyle/>
          <a:p>
            <a:r>
              <a:rPr lang="en-US" sz="3200" dirty="0">
                <a:solidFill>
                  <a:srgbClr val="00B0F0"/>
                </a:solidFill>
                <a:latin typeface="Calibri" pitchFamily="34" charset="0"/>
                <a:cs typeface="Calibri" pitchFamily="34" charset="0"/>
              </a:rPr>
              <a:t>import</a:t>
            </a:r>
            <a:r>
              <a:rPr lang="en-US" sz="3200" dirty="0">
                <a:latin typeface="Calibri" pitchFamily="34" charset="0"/>
                <a:cs typeface="Calibri" pitchFamily="34" charset="0"/>
              </a:rPr>
              <a:t> </a:t>
            </a:r>
            <a:r>
              <a:rPr lang="en-US" sz="3200" dirty="0" err="1">
                <a:latin typeface="Calibri" pitchFamily="34" charset="0"/>
                <a:cs typeface="Calibri" pitchFamily="34" charset="0"/>
              </a:rPr>
              <a:t>java.text.NumberFormat</a:t>
            </a:r>
            <a:endParaRPr lang="en-US" sz="3200" dirty="0">
              <a:latin typeface="Calibri" pitchFamily="34" charset="0"/>
              <a:cs typeface="Calibri" pitchFamily="34" charset="0"/>
            </a:endParaRPr>
          </a:p>
          <a:p>
            <a:pPr>
              <a:buNone/>
            </a:pPr>
            <a:r>
              <a:rPr lang="en-US" sz="3200" dirty="0">
                <a:latin typeface="Calibri" pitchFamily="34" charset="0"/>
                <a:cs typeface="Calibri" pitchFamily="34" charset="0"/>
              </a:rPr>
              <a:t>Class </a:t>
            </a:r>
            <a:r>
              <a:rPr lang="en-US" sz="3200" dirty="0" err="1">
                <a:latin typeface="Calibri" pitchFamily="34" charset="0"/>
                <a:cs typeface="Calibri" pitchFamily="34" charset="0"/>
              </a:rPr>
              <a:t>NumberFormat</a:t>
            </a:r>
            <a:r>
              <a:rPr lang="en-US" sz="3200" dirty="0">
                <a:latin typeface="Calibri" pitchFamily="34" charset="0"/>
                <a:cs typeface="Calibri" pitchFamily="34" charset="0"/>
              </a:rPr>
              <a:t> </a:t>
            </a:r>
            <a:r>
              <a:rPr lang="en-US" sz="3200" dirty="0" err="1">
                <a:latin typeface="Calibri" pitchFamily="34" charset="0"/>
                <a:cs typeface="Calibri" pitchFamily="34" charset="0"/>
              </a:rPr>
              <a:t>cung</a:t>
            </a:r>
            <a:r>
              <a:rPr lang="en-US" sz="3200" dirty="0">
                <a:latin typeface="Calibri" pitchFamily="34" charset="0"/>
                <a:cs typeface="Calibri" pitchFamily="34" charset="0"/>
              </a:rPr>
              <a:t> </a:t>
            </a:r>
            <a:r>
              <a:rPr lang="en-US" sz="3200" dirty="0" err="1">
                <a:latin typeface="Calibri" pitchFamily="34" charset="0"/>
                <a:cs typeface="Calibri" pitchFamily="34" charset="0"/>
              </a:rPr>
              <a:t>cấp</a:t>
            </a:r>
            <a:r>
              <a:rPr lang="en-US" sz="3200" dirty="0">
                <a:latin typeface="Calibri" pitchFamily="34" charset="0"/>
                <a:cs typeface="Calibri" pitchFamily="34" charset="0"/>
              </a:rPr>
              <a:t> </a:t>
            </a:r>
            <a:r>
              <a:rPr lang="en-US" sz="3200" dirty="0" err="1">
                <a:latin typeface="Calibri" pitchFamily="34" charset="0"/>
                <a:cs typeface="Calibri" pitchFamily="34" charset="0"/>
              </a:rPr>
              <a:t>các</a:t>
            </a:r>
            <a:r>
              <a:rPr lang="en-US" sz="3200" dirty="0">
                <a:latin typeface="Calibri" pitchFamily="34" charset="0"/>
                <a:cs typeface="Calibri" pitchFamily="34" charset="0"/>
              </a:rPr>
              <a:t> </a:t>
            </a:r>
            <a:r>
              <a:rPr lang="en-US" sz="3200" dirty="0" err="1">
                <a:latin typeface="Calibri" pitchFamily="34" charset="0"/>
                <a:cs typeface="Calibri" pitchFamily="34" charset="0"/>
              </a:rPr>
              <a:t>định</a:t>
            </a:r>
            <a:r>
              <a:rPr lang="en-US" sz="3200" dirty="0">
                <a:latin typeface="Calibri" pitchFamily="34" charset="0"/>
                <a:cs typeface="Calibri" pitchFamily="34" charset="0"/>
              </a:rPr>
              <a:t> </a:t>
            </a:r>
            <a:r>
              <a:rPr lang="en-US" sz="3200" dirty="0" err="1">
                <a:latin typeface="Calibri" pitchFamily="34" charset="0"/>
                <a:cs typeface="Calibri" pitchFamily="34" charset="0"/>
              </a:rPr>
              <a:t>dạng</a:t>
            </a:r>
            <a:r>
              <a:rPr lang="en-US" sz="3200" dirty="0">
                <a:latin typeface="Calibri" pitchFamily="34" charset="0"/>
                <a:cs typeface="Calibri" pitchFamily="34" charset="0"/>
              </a:rPr>
              <a:t> </a:t>
            </a:r>
            <a:r>
              <a:rPr lang="en-US" sz="3200" dirty="0" err="1">
                <a:latin typeface="Calibri" pitchFamily="34" charset="0"/>
                <a:cs typeface="Calibri" pitchFamily="34" charset="0"/>
              </a:rPr>
              <a:t>chữ</a:t>
            </a:r>
            <a:r>
              <a:rPr lang="en-US" sz="3200" dirty="0">
                <a:latin typeface="Calibri" pitchFamily="34" charset="0"/>
                <a:cs typeface="Calibri" pitchFamily="34" charset="0"/>
              </a:rPr>
              <a:t> </a:t>
            </a:r>
            <a:r>
              <a:rPr lang="en-US" sz="3200" dirty="0" err="1">
                <a:latin typeface="Calibri" pitchFamily="34" charset="0"/>
                <a:cs typeface="Calibri" pitchFamily="34" charset="0"/>
              </a:rPr>
              <a:t>số</a:t>
            </a:r>
            <a:r>
              <a:rPr lang="en-US" sz="3200" dirty="0">
                <a:latin typeface="Calibri" pitchFamily="34" charset="0"/>
                <a:cs typeface="Calibri" pitchFamily="34" charset="0"/>
              </a:rPr>
              <a:t>, </a:t>
            </a:r>
            <a:r>
              <a:rPr lang="en-US" sz="3200" dirty="0" err="1">
                <a:latin typeface="Calibri" pitchFamily="34" charset="0"/>
                <a:cs typeface="Calibri" pitchFamily="34" charset="0"/>
              </a:rPr>
              <a:t>ví</a:t>
            </a:r>
            <a:r>
              <a:rPr lang="en-US" sz="3200" dirty="0">
                <a:latin typeface="Calibri" pitchFamily="34" charset="0"/>
                <a:cs typeface="Calibri" pitchFamily="34" charset="0"/>
              </a:rPr>
              <a:t> </a:t>
            </a:r>
            <a:r>
              <a:rPr lang="en-US" sz="3200" dirty="0" err="1">
                <a:latin typeface="Calibri" pitchFamily="34" charset="0"/>
                <a:cs typeface="Calibri" pitchFamily="34" charset="0"/>
              </a:rPr>
              <a:t>dụ</a:t>
            </a:r>
            <a:r>
              <a:rPr lang="en-US" sz="3200" dirty="0">
                <a:latin typeface="Calibri" pitchFamily="34" charset="0"/>
                <a:cs typeface="Calibri" pitchFamily="34" charset="0"/>
              </a:rPr>
              <a:t> </a:t>
            </a:r>
            <a:r>
              <a:rPr lang="en-US" sz="3200" dirty="0" err="1">
                <a:latin typeface="Calibri" pitchFamily="34" charset="0"/>
                <a:cs typeface="Calibri" pitchFamily="34" charset="0"/>
              </a:rPr>
              <a:t>như</a:t>
            </a:r>
            <a:r>
              <a:rPr lang="en-US" sz="3200" dirty="0">
                <a:latin typeface="Calibri" pitchFamily="34" charset="0"/>
                <a:cs typeface="Calibri" pitchFamily="34" charset="0"/>
              </a:rPr>
              <a:t> </a:t>
            </a:r>
            <a:r>
              <a:rPr lang="en-US" sz="3200" dirty="0" err="1">
                <a:latin typeface="Calibri" pitchFamily="34" charset="0"/>
                <a:cs typeface="Calibri" pitchFamily="34" charset="0"/>
              </a:rPr>
              <a:t>định</a:t>
            </a:r>
            <a:r>
              <a:rPr lang="en-US" sz="3200" dirty="0">
                <a:latin typeface="Calibri" pitchFamily="34" charset="0"/>
                <a:cs typeface="Calibri" pitchFamily="34" charset="0"/>
              </a:rPr>
              <a:t> </a:t>
            </a:r>
            <a:r>
              <a:rPr lang="en-US" sz="3200" dirty="0" err="1">
                <a:latin typeface="Calibri" pitchFamily="34" charset="0"/>
                <a:cs typeface="Calibri" pitchFamily="34" charset="0"/>
              </a:rPr>
              <a:t>dạng</a:t>
            </a:r>
            <a:r>
              <a:rPr lang="en-US" sz="3200" dirty="0">
                <a:latin typeface="Calibri" pitchFamily="34" charset="0"/>
                <a:cs typeface="Calibri" pitchFamily="34" charset="0"/>
              </a:rPr>
              <a:t> </a:t>
            </a:r>
            <a:r>
              <a:rPr lang="en-US" sz="3200" dirty="0" err="1">
                <a:latin typeface="Calibri" pitchFamily="34" charset="0"/>
                <a:cs typeface="Calibri" pitchFamily="34" charset="0"/>
              </a:rPr>
              <a:t>tiền</a:t>
            </a:r>
            <a:r>
              <a:rPr lang="en-US" sz="3200" dirty="0">
                <a:latin typeface="Calibri" pitchFamily="34" charset="0"/>
                <a:cs typeface="Calibri" pitchFamily="34" charset="0"/>
              </a:rPr>
              <a:t> </a:t>
            </a:r>
            <a:r>
              <a:rPr lang="en-US" sz="3200" dirty="0" err="1">
                <a:latin typeface="Calibri" pitchFamily="34" charset="0"/>
                <a:cs typeface="Calibri" pitchFamily="34" charset="0"/>
              </a:rPr>
              <a:t>tệ</a:t>
            </a:r>
            <a:r>
              <a:rPr lang="en-US" sz="3200" dirty="0">
                <a:latin typeface="Calibri" pitchFamily="34" charset="0"/>
                <a:cs typeface="Calibri" pitchFamily="34" charset="0"/>
              </a:rPr>
              <a:t> hay %</a:t>
            </a:r>
          </a:p>
        </p:txBody>
      </p:sp>
    </p:spTree>
    <p:extLst>
      <p:ext uri="{BB962C8B-B14F-4D97-AF65-F5344CB8AC3E}">
        <p14:creationId xmlns:p14="http://schemas.microsoft.com/office/powerpoint/2010/main" val="1112858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latin typeface="Calibri" pitchFamily="34" charset="0"/>
                <a:cs typeface="Calibri" pitchFamily="34" charset="0"/>
              </a:rPr>
              <a:t>MainActivity</a:t>
            </a:r>
            <a:r>
              <a:rPr lang="en-US" b="1" dirty="0">
                <a:latin typeface="Calibri" pitchFamily="34" charset="0"/>
                <a:cs typeface="Calibri" pitchFamily="34" charset="0"/>
              </a:rPr>
              <a:t> </a:t>
            </a:r>
            <a:r>
              <a:rPr lang="en-US" b="1" dirty="0" err="1">
                <a:latin typeface="Calibri" pitchFamily="34" charset="0"/>
                <a:cs typeface="Calibri" pitchFamily="34" charset="0"/>
              </a:rPr>
              <a:t>lớp</a:t>
            </a:r>
            <a:r>
              <a:rPr lang="en-US" b="1" dirty="0">
                <a:latin typeface="Calibri" pitchFamily="34" charset="0"/>
                <a:cs typeface="Calibri" pitchFamily="34" charset="0"/>
              </a:rPr>
              <a:t> con </a:t>
            </a:r>
            <a:r>
              <a:rPr lang="en-US" b="1" dirty="0" err="1">
                <a:latin typeface="Calibri" pitchFamily="34" charset="0"/>
                <a:cs typeface="Calibri" pitchFamily="34" charset="0"/>
              </a:rPr>
              <a:t>của</a:t>
            </a:r>
            <a:r>
              <a:rPr lang="en-US" b="1" dirty="0">
                <a:latin typeface="Calibri" pitchFamily="34" charset="0"/>
                <a:cs typeface="Calibri" pitchFamily="34" charset="0"/>
              </a:rPr>
              <a:t> </a:t>
            </a:r>
            <a:r>
              <a:rPr lang="en-US" b="1" dirty="0" err="1">
                <a:latin typeface="Calibri" pitchFamily="34" charset="0"/>
                <a:cs typeface="Calibri" pitchFamily="34" charset="0"/>
              </a:rPr>
              <a:t>AppCompatActivity</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097280" y="2615418"/>
            <a:ext cx="10058400" cy="2289091"/>
          </a:xfrm>
        </p:spPr>
        <p:txBody>
          <a:bodyPr>
            <a:noAutofit/>
          </a:bodyPr>
          <a:lstStyle/>
          <a:p>
            <a:r>
              <a:rPr lang="en-US" sz="3200" dirty="0" err="1">
                <a:latin typeface="Calibri" pitchFamily="34" charset="0"/>
                <a:cs typeface="Calibri" pitchFamily="34" charset="0"/>
              </a:rPr>
              <a:t>Lớp</a:t>
            </a:r>
            <a:r>
              <a:rPr lang="en-US" sz="3200" dirty="0">
                <a:latin typeface="Calibri" pitchFamily="34" charset="0"/>
                <a:cs typeface="Calibri" pitchFamily="34" charset="0"/>
              </a:rPr>
              <a:t> </a:t>
            </a:r>
            <a:r>
              <a:rPr lang="en-US" sz="3200" dirty="0" err="1">
                <a:latin typeface="Calibri" pitchFamily="34" charset="0"/>
                <a:cs typeface="Calibri" pitchFamily="34" charset="0"/>
              </a:rPr>
              <a:t>MainActivity</a:t>
            </a:r>
            <a:r>
              <a:rPr lang="en-US" sz="3200" dirty="0">
                <a:latin typeface="Calibri" pitchFamily="34" charset="0"/>
                <a:cs typeface="Calibri" pitchFamily="34" charset="0"/>
              </a:rPr>
              <a:t> </a:t>
            </a:r>
            <a:r>
              <a:rPr lang="en-US" sz="3200" dirty="0" err="1">
                <a:latin typeface="Calibri" pitchFamily="34" charset="0"/>
                <a:cs typeface="Calibri" pitchFamily="34" charset="0"/>
              </a:rPr>
              <a:t>là</a:t>
            </a:r>
            <a:r>
              <a:rPr lang="en-US" sz="3200" dirty="0">
                <a:latin typeface="Calibri" pitchFamily="34" charset="0"/>
                <a:cs typeface="Calibri" pitchFamily="34" charset="0"/>
              </a:rPr>
              <a:t> </a:t>
            </a:r>
            <a:r>
              <a:rPr lang="en-US" sz="3200" dirty="0" err="1">
                <a:latin typeface="Calibri" pitchFamily="34" charset="0"/>
                <a:cs typeface="Calibri" pitchFamily="34" charset="0"/>
              </a:rPr>
              <a:t>lớp</a:t>
            </a:r>
            <a:r>
              <a:rPr lang="en-US" sz="3200" dirty="0">
                <a:latin typeface="Calibri" pitchFamily="34" charset="0"/>
                <a:cs typeface="Calibri" pitchFamily="34" charset="0"/>
              </a:rPr>
              <a:t> con </a:t>
            </a:r>
            <a:r>
              <a:rPr lang="en-US" sz="3200" dirty="0" err="1">
                <a:latin typeface="Calibri" pitchFamily="34" charset="0"/>
                <a:cs typeface="Calibri" pitchFamily="34" charset="0"/>
              </a:rPr>
              <a:t>của</a:t>
            </a:r>
            <a:r>
              <a:rPr lang="en-US" sz="3200" dirty="0">
                <a:latin typeface="Calibri" pitchFamily="34" charset="0"/>
                <a:cs typeface="Calibri" pitchFamily="34" charset="0"/>
              </a:rPr>
              <a:t> Activity. Khi ta </a:t>
            </a:r>
            <a:r>
              <a:rPr lang="en-US" sz="3200" dirty="0" err="1">
                <a:latin typeface="Calibri" pitchFamily="34" charset="0"/>
                <a:cs typeface="Calibri" pitchFamily="34" charset="0"/>
              </a:rPr>
              <a:t>tạo</a:t>
            </a:r>
            <a:r>
              <a:rPr lang="en-US" sz="3200" dirty="0">
                <a:latin typeface="Calibri" pitchFamily="34" charset="0"/>
                <a:cs typeface="Calibri" pitchFamily="34" charset="0"/>
              </a:rPr>
              <a:t> ra </a:t>
            </a:r>
            <a:r>
              <a:rPr lang="en-US" sz="3200" dirty="0" err="1">
                <a:latin typeface="Calibri" pitchFamily="34" charset="0"/>
                <a:cs typeface="Calibri" pitchFamily="34" charset="0"/>
              </a:rPr>
              <a:t>một</a:t>
            </a:r>
            <a:r>
              <a:rPr lang="en-US" sz="3200" dirty="0">
                <a:latin typeface="Calibri" pitchFamily="34" charset="0"/>
                <a:cs typeface="Calibri" pitchFamily="34" charset="0"/>
              </a:rPr>
              <a:t> project, IDE </a:t>
            </a:r>
            <a:r>
              <a:rPr lang="en-US" sz="3200" dirty="0" err="1">
                <a:latin typeface="Calibri" pitchFamily="34" charset="0"/>
                <a:cs typeface="Calibri" pitchFamily="34" charset="0"/>
              </a:rPr>
              <a:t>phân</a:t>
            </a:r>
            <a:r>
              <a:rPr lang="en-US" sz="3200" dirty="0">
                <a:latin typeface="Calibri" pitchFamily="34" charset="0"/>
                <a:cs typeface="Calibri" pitchFamily="34" charset="0"/>
              </a:rPr>
              <a:t> </a:t>
            </a:r>
            <a:r>
              <a:rPr lang="en-US" sz="3200" dirty="0" err="1">
                <a:latin typeface="Calibri" pitchFamily="34" charset="0"/>
                <a:cs typeface="Calibri" pitchFamily="34" charset="0"/>
              </a:rPr>
              <a:t>lớp</a:t>
            </a:r>
            <a:r>
              <a:rPr lang="en-US" sz="3200" dirty="0">
                <a:latin typeface="Calibri" pitchFamily="34" charset="0"/>
                <a:cs typeface="Calibri" pitchFamily="34" charset="0"/>
              </a:rPr>
              <a:t> </a:t>
            </a:r>
            <a:r>
              <a:rPr lang="en-US" sz="3200" dirty="0" err="1">
                <a:latin typeface="Calibri" pitchFamily="34" charset="0"/>
                <a:cs typeface="Calibri" pitchFamily="34" charset="0"/>
              </a:rPr>
              <a:t>này</a:t>
            </a:r>
            <a:r>
              <a:rPr lang="en-US" sz="3200" dirty="0">
                <a:latin typeface="Calibri" pitchFamily="34" charset="0"/>
                <a:cs typeface="Calibri" pitchFamily="34" charset="0"/>
              </a:rPr>
              <a:t> </a:t>
            </a:r>
            <a:r>
              <a:rPr lang="en-US" sz="3200" dirty="0" err="1">
                <a:latin typeface="Calibri" pitchFamily="34" charset="0"/>
                <a:cs typeface="Calibri" pitchFamily="34" charset="0"/>
              </a:rPr>
              <a:t>thành</a:t>
            </a:r>
            <a:r>
              <a:rPr lang="en-US" sz="3200" dirty="0">
                <a:latin typeface="Calibri" pitchFamily="34" charset="0"/>
                <a:cs typeface="Calibri" pitchFamily="34" charset="0"/>
              </a:rPr>
              <a:t> 1 </a:t>
            </a:r>
            <a:r>
              <a:rPr lang="en-US" sz="3200" dirty="0" err="1">
                <a:latin typeface="Calibri" pitchFamily="34" charset="0"/>
                <a:cs typeface="Calibri" pitchFamily="34" charset="0"/>
              </a:rPr>
              <a:t>lớp</a:t>
            </a:r>
            <a:r>
              <a:rPr lang="en-US" sz="3200" dirty="0">
                <a:latin typeface="Calibri" pitchFamily="34" charset="0"/>
                <a:cs typeface="Calibri" pitchFamily="34" charset="0"/>
              </a:rPr>
              <a:t> con </a:t>
            </a:r>
            <a:r>
              <a:rPr lang="en-US" sz="3200" dirty="0" err="1">
                <a:latin typeface="Calibri" pitchFamily="34" charset="0"/>
                <a:cs typeface="Calibri" pitchFamily="34" charset="0"/>
              </a:rPr>
              <a:t>của</a:t>
            </a:r>
            <a:r>
              <a:rPr lang="en-US" sz="3200" dirty="0">
                <a:latin typeface="Calibri" pitchFamily="34" charset="0"/>
                <a:cs typeface="Calibri" pitchFamily="34" charset="0"/>
              </a:rPr>
              <a:t> </a:t>
            </a:r>
            <a:r>
              <a:rPr lang="en-US" sz="3200" dirty="0" err="1">
                <a:latin typeface="Calibri" pitchFamily="34" charset="0"/>
                <a:cs typeface="Calibri" pitchFamily="34" charset="0"/>
              </a:rPr>
              <a:t>AppCompatActivity</a:t>
            </a:r>
            <a:r>
              <a:rPr lang="en-US" sz="3200" dirty="0">
                <a:latin typeface="Calibri" pitchFamily="34" charset="0"/>
                <a:cs typeface="Calibri" pitchFamily="34" charset="0"/>
              </a:rPr>
              <a:t> (</a:t>
            </a:r>
            <a:r>
              <a:rPr lang="en-US" sz="3200" dirty="0" err="1">
                <a:latin typeface="Calibri" pitchFamily="34" charset="0"/>
                <a:cs typeface="Calibri" pitchFamily="34" charset="0"/>
              </a:rPr>
              <a:t>cũng</a:t>
            </a:r>
            <a:r>
              <a:rPr lang="en-US" sz="3200" dirty="0">
                <a:latin typeface="Calibri" pitchFamily="34" charset="0"/>
                <a:cs typeface="Calibri" pitchFamily="34" charset="0"/>
              </a:rPr>
              <a:t> </a:t>
            </a:r>
            <a:r>
              <a:rPr lang="en-US" sz="3200" dirty="0" err="1">
                <a:latin typeface="Calibri" pitchFamily="34" charset="0"/>
                <a:cs typeface="Calibri" pitchFamily="34" charset="0"/>
              </a:rPr>
              <a:t>là</a:t>
            </a:r>
            <a:r>
              <a:rPr lang="en-US" sz="3200" dirty="0">
                <a:latin typeface="Calibri" pitchFamily="34" charset="0"/>
                <a:cs typeface="Calibri" pitchFamily="34" charset="0"/>
              </a:rPr>
              <a:t> 1 </a:t>
            </a:r>
            <a:r>
              <a:rPr lang="en-US" sz="3200" dirty="0" err="1">
                <a:latin typeface="Calibri" pitchFamily="34" charset="0"/>
                <a:cs typeface="Calibri" pitchFamily="34" charset="0"/>
              </a:rPr>
              <a:t>lớp</a:t>
            </a:r>
            <a:r>
              <a:rPr lang="en-US" sz="3200" dirty="0">
                <a:latin typeface="Calibri" pitchFamily="34" charset="0"/>
                <a:cs typeface="Calibri" pitchFamily="34" charset="0"/>
              </a:rPr>
              <a:t> con </a:t>
            </a:r>
            <a:r>
              <a:rPr lang="en-US" sz="3200" dirty="0" err="1">
                <a:latin typeface="Calibri" pitchFamily="34" charset="0"/>
                <a:cs typeface="Calibri" pitchFamily="34" charset="0"/>
              </a:rPr>
              <a:t>của</a:t>
            </a:r>
            <a:r>
              <a:rPr lang="en-US" sz="3200" dirty="0">
                <a:latin typeface="Calibri" pitchFamily="34" charset="0"/>
                <a:cs typeface="Calibri" pitchFamily="34" charset="0"/>
              </a:rPr>
              <a:t> Activity) </a:t>
            </a:r>
            <a:r>
              <a:rPr lang="en-US" sz="3200" dirty="0" err="1">
                <a:latin typeface="Calibri" pitchFamily="34" charset="0"/>
                <a:cs typeface="Calibri" pitchFamily="34" charset="0"/>
              </a:rPr>
              <a:t>và</a:t>
            </a:r>
            <a:r>
              <a:rPr lang="en-US" sz="3200" dirty="0">
                <a:latin typeface="Calibri" pitchFamily="34" charset="0"/>
                <a:cs typeface="Calibri" pitchFamily="34" charset="0"/>
              </a:rPr>
              <a:t> </a:t>
            </a:r>
            <a:r>
              <a:rPr lang="en-US" sz="3200" dirty="0" err="1">
                <a:latin typeface="Calibri" pitchFamily="34" charset="0"/>
                <a:cs typeface="Calibri" pitchFamily="34" charset="0"/>
              </a:rPr>
              <a:t>cung</a:t>
            </a:r>
            <a:r>
              <a:rPr lang="en-US" sz="3200" dirty="0">
                <a:latin typeface="Calibri" pitchFamily="34" charset="0"/>
                <a:cs typeface="Calibri" pitchFamily="34" charset="0"/>
              </a:rPr>
              <a:t> </a:t>
            </a:r>
            <a:r>
              <a:rPr lang="en-US" sz="3200" dirty="0" err="1">
                <a:latin typeface="Calibri" pitchFamily="34" charset="0"/>
                <a:cs typeface="Calibri" pitchFamily="34" charset="0"/>
              </a:rPr>
              <a:t>cấp</a:t>
            </a:r>
            <a:r>
              <a:rPr lang="en-US" sz="3200" dirty="0">
                <a:latin typeface="Calibri" pitchFamily="34" charset="0"/>
                <a:cs typeface="Calibri" pitchFamily="34" charset="0"/>
              </a:rPr>
              <a:t> override </a:t>
            </a:r>
            <a:r>
              <a:rPr lang="en-US" sz="3200" dirty="0" err="1">
                <a:latin typeface="Calibri" pitchFamily="34" charset="0"/>
                <a:cs typeface="Calibri" pitchFamily="34" charset="0"/>
              </a:rPr>
              <a:t>của</a:t>
            </a:r>
            <a:r>
              <a:rPr lang="en-US" sz="3200" dirty="0">
                <a:latin typeface="Calibri" pitchFamily="34" charset="0"/>
                <a:cs typeface="Calibri" pitchFamily="34" charset="0"/>
              </a:rPr>
              <a:t> </a:t>
            </a:r>
            <a:r>
              <a:rPr lang="en-US" sz="3200" dirty="0" err="1">
                <a:latin typeface="Calibri" pitchFamily="34" charset="0"/>
                <a:cs typeface="Calibri" pitchFamily="34" charset="0"/>
              </a:rPr>
              <a:t>phương</a:t>
            </a:r>
            <a:r>
              <a:rPr lang="en-US" sz="3200" dirty="0">
                <a:latin typeface="Calibri" pitchFamily="34" charset="0"/>
                <a:cs typeface="Calibri" pitchFamily="34" charset="0"/>
              </a:rPr>
              <a:t> </a:t>
            </a:r>
            <a:r>
              <a:rPr lang="en-US" sz="3200" dirty="0" err="1">
                <a:latin typeface="Calibri" pitchFamily="34" charset="0"/>
                <a:cs typeface="Calibri" pitchFamily="34" charset="0"/>
              </a:rPr>
              <a:t>thức</a:t>
            </a:r>
            <a:r>
              <a:rPr lang="en-US" sz="3200" dirty="0">
                <a:latin typeface="Calibri" pitchFamily="34" charset="0"/>
                <a:cs typeface="Calibri" pitchFamily="34" charset="0"/>
              </a:rPr>
              <a:t> </a:t>
            </a:r>
            <a:r>
              <a:rPr lang="en-US" sz="3200" dirty="0" err="1">
                <a:latin typeface="Calibri" pitchFamily="34" charset="0"/>
                <a:cs typeface="Calibri" pitchFamily="34" charset="0"/>
              </a:rPr>
              <a:t>onCreate</a:t>
            </a:r>
            <a:r>
              <a:rPr lang="en-US" sz="3200" dirty="0">
                <a:latin typeface="Calibri" pitchFamily="34" charset="0"/>
                <a:cs typeface="Calibri" pitchFamily="34" charset="0"/>
              </a:rPr>
              <a:t> </a:t>
            </a:r>
            <a:r>
              <a:rPr lang="en-US" sz="3200" dirty="0" err="1">
                <a:latin typeface="Calibri" pitchFamily="34" charset="0"/>
                <a:cs typeface="Calibri" pitchFamily="34" charset="0"/>
              </a:rPr>
              <a:t>kế</a:t>
            </a:r>
            <a:r>
              <a:rPr lang="en-US" sz="3200" dirty="0">
                <a:latin typeface="Calibri" pitchFamily="34" charset="0"/>
                <a:cs typeface="Calibri" pitchFamily="34" charset="0"/>
              </a:rPr>
              <a:t> </a:t>
            </a:r>
            <a:r>
              <a:rPr lang="en-US" sz="3200" dirty="0" err="1">
                <a:latin typeface="Calibri" pitchFamily="34" charset="0"/>
                <a:cs typeface="Calibri" pitchFamily="34" charset="0"/>
              </a:rPr>
              <a:t>thừa</a:t>
            </a:r>
            <a:r>
              <a:rPr lang="en-US" sz="3200" dirty="0">
                <a:latin typeface="Calibri" pitchFamily="34" charset="0"/>
                <a:cs typeface="Calibri" pitchFamily="34" charset="0"/>
              </a:rPr>
              <a:t> </a:t>
            </a:r>
            <a:r>
              <a:rPr lang="en-US" sz="3200" dirty="0" err="1">
                <a:latin typeface="Calibri" pitchFamily="34" charset="0"/>
                <a:cs typeface="Calibri" pitchFamily="34" charset="0"/>
              </a:rPr>
              <a:t>từ</a:t>
            </a:r>
            <a:r>
              <a:rPr lang="en-US" sz="3200" dirty="0">
                <a:latin typeface="Calibri" pitchFamily="34" charset="0"/>
                <a:cs typeface="Calibri" pitchFamily="34" charset="0"/>
              </a:rPr>
              <a:t> </a:t>
            </a:r>
            <a:r>
              <a:rPr lang="en-US" sz="3200" dirty="0" err="1">
                <a:latin typeface="Calibri" pitchFamily="34" charset="0"/>
                <a:cs typeface="Calibri" pitchFamily="34" charset="0"/>
              </a:rPr>
              <a:t>lớp</a:t>
            </a:r>
            <a:r>
              <a:rPr lang="en-US" sz="3200" dirty="0">
                <a:latin typeface="Calibri" pitchFamily="34" charset="0"/>
                <a:cs typeface="Calibri" pitchFamily="34" charset="0"/>
              </a:rPr>
              <a:t> Activity.</a:t>
            </a:r>
          </a:p>
        </p:txBody>
      </p:sp>
    </p:spTree>
    <p:extLst>
      <p:ext uri="{BB962C8B-B14F-4D97-AF65-F5344CB8AC3E}">
        <p14:creationId xmlns:p14="http://schemas.microsoft.com/office/powerpoint/2010/main" val="2284146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libri" pitchFamily="34" charset="0"/>
                <a:cs typeface="Calibri" pitchFamily="34" charset="0"/>
              </a:rPr>
              <a:t>Class Variables and Instance Variables</a:t>
            </a:r>
            <a:endParaRPr lang="en-US" dirty="0">
              <a:latin typeface="Calibri" pitchFamily="34" charset="0"/>
              <a:cs typeface="Calibri" pitchFamily="34" charset="0"/>
            </a:endParaRPr>
          </a:p>
        </p:txBody>
      </p:sp>
      <p:pic>
        <p:nvPicPr>
          <p:cNvPr id="11266" name="Picture 2"/>
          <p:cNvPicPr>
            <a:picLocks noChangeAspect="1" noChangeArrowheads="1"/>
          </p:cNvPicPr>
          <p:nvPr/>
        </p:nvPicPr>
        <p:blipFill>
          <a:blip r:embed="rId2"/>
          <a:srcRect/>
          <a:stretch>
            <a:fillRect/>
          </a:stretch>
        </p:blipFill>
        <p:spPr bwMode="auto">
          <a:xfrm>
            <a:off x="1176996" y="2058572"/>
            <a:ext cx="10121383" cy="3751385"/>
          </a:xfrm>
          <a:prstGeom prst="rect">
            <a:avLst/>
          </a:prstGeom>
          <a:noFill/>
          <a:ln w="9525">
            <a:noFill/>
            <a:miter lim="800000"/>
            <a:headEnd/>
            <a:tailEnd/>
          </a:ln>
          <a:effectLst/>
        </p:spPr>
      </p:pic>
    </p:spTree>
    <p:extLst>
      <p:ext uri="{BB962C8B-B14F-4D97-AF65-F5344CB8AC3E}">
        <p14:creationId xmlns:p14="http://schemas.microsoft.com/office/powerpoint/2010/main" val="31492535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libri" pitchFamily="34" charset="0"/>
                <a:cs typeface="Calibri" pitchFamily="34" charset="0"/>
              </a:rPr>
              <a:t>Class Variables and Instance Variables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294227" y="2713892"/>
            <a:ext cx="9355015" cy="2195732"/>
          </a:xfrm>
        </p:spPr>
        <p:txBody>
          <a:bodyPr>
            <a:normAutofit/>
          </a:bodyPr>
          <a:lstStyle/>
          <a:p>
            <a:r>
              <a:rPr lang="en-US" sz="3200" dirty="0" err="1">
                <a:latin typeface="Calibri" pitchFamily="34" charset="0"/>
                <a:cs typeface="Calibri" pitchFamily="34" charset="0"/>
              </a:rPr>
              <a:t>NumberFormat</a:t>
            </a:r>
            <a:r>
              <a:rPr lang="en-US" sz="3200" dirty="0">
                <a:latin typeface="Calibri" pitchFamily="34" charset="0"/>
                <a:cs typeface="Calibri" pitchFamily="34" charset="0"/>
              </a:rPr>
              <a:t> </a:t>
            </a:r>
            <a:r>
              <a:rPr lang="en-US" sz="3200" dirty="0" err="1">
                <a:latin typeface="Calibri" pitchFamily="34" charset="0"/>
                <a:cs typeface="Calibri" pitchFamily="34" charset="0"/>
              </a:rPr>
              <a:t>được</a:t>
            </a:r>
            <a:r>
              <a:rPr lang="en-US" sz="3200" dirty="0">
                <a:latin typeface="Calibri" pitchFamily="34" charset="0"/>
                <a:cs typeface="Calibri" pitchFamily="34" charset="0"/>
              </a:rPr>
              <a:t> </a:t>
            </a:r>
            <a:r>
              <a:rPr lang="en-US" sz="3200" dirty="0" err="1">
                <a:latin typeface="Calibri" pitchFamily="34" charset="0"/>
                <a:cs typeface="Calibri" pitchFamily="34" charset="0"/>
              </a:rPr>
              <a:t>sử</a:t>
            </a:r>
            <a:r>
              <a:rPr lang="en-US" sz="3200" dirty="0">
                <a:latin typeface="Calibri" pitchFamily="34" charset="0"/>
                <a:cs typeface="Calibri" pitchFamily="34" charset="0"/>
              </a:rPr>
              <a:t> </a:t>
            </a:r>
            <a:r>
              <a:rPr lang="en-US" sz="3200" dirty="0" err="1">
                <a:latin typeface="Calibri" pitchFamily="34" charset="0"/>
                <a:cs typeface="Calibri" pitchFamily="34" charset="0"/>
              </a:rPr>
              <a:t>dụng</a:t>
            </a:r>
            <a:r>
              <a:rPr lang="en-US" sz="3200" dirty="0">
                <a:latin typeface="Calibri" pitchFamily="34" charset="0"/>
                <a:cs typeface="Calibri" pitchFamily="34" charset="0"/>
              </a:rPr>
              <a:t> </a:t>
            </a:r>
            <a:r>
              <a:rPr lang="en-US" sz="3200" dirty="0" err="1">
                <a:latin typeface="Calibri" pitchFamily="34" charset="0"/>
                <a:cs typeface="Calibri" pitchFamily="34" charset="0"/>
              </a:rPr>
              <a:t>để</a:t>
            </a:r>
            <a:r>
              <a:rPr lang="en-US" sz="3200" dirty="0">
                <a:latin typeface="Calibri" pitchFamily="34" charset="0"/>
                <a:cs typeface="Calibri" pitchFamily="34" charset="0"/>
              </a:rPr>
              <a:t> </a:t>
            </a:r>
            <a:r>
              <a:rPr lang="en-US" sz="3200" dirty="0" err="1">
                <a:latin typeface="Calibri" pitchFamily="34" charset="0"/>
                <a:cs typeface="Calibri" pitchFamily="34" charset="0"/>
              </a:rPr>
              <a:t>định</a:t>
            </a:r>
            <a:r>
              <a:rPr lang="en-US" sz="3200" dirty="0">
                <a:latin typeface="Calibri" pitchFamily="34" charset="0"/>
                <a:cs typeface="Calibri" pitchFamily="34" charset="0"/>
              </a:rPr>
              <a:t> </a:t>
            </a:r>
            <a:r>
              <a:rPr lang="en-US" sz="3200" dirty="0" err="1">
                <a:latin typeface="Calibri" pitchFamily="34" charset="0"/>
                <a:cs typeface="Calibri" pitchFamily="34" charset="0"/>
              </a:rPr>
              <a:t>dạng</a:t>
            </a:r>
            <a:r>
              <a:rPr lang="en-US" sz="3200" dirty="0">
                <a:latin typeface="Calibri" pitchFamily="34" charset="0"/>
                <a:cs typeface="Calibri" pitchFamily="34" charset="0"/>
              </a:rPr>
              <a:t> </a:t>
            </a:r>
            <a:r>
              <a:rPr lang="en-US" sz="3200" dirty="0" err="1">
                <a:latin typeface="Calibri" pitchFamily="34" charset="0"/>
                <a:cs typeface="Calibri" pitchFamily="34" charset="0"/>
              </a:rPr>
              <a:t>giá</a:t>
            </a:r>
            <a:r>
              <a:rPr lang="en-US" sz="3200" dirty="0">
                <a:latin typeface="Calibri" pitchFamily="34" charset="0"/>
                <a:cs typeface="Calibri" pitchFamily="34" charset="0"/>
              </a:rPr>
              <a:t> </a:t>
            </a:r>
            <a:r>
              <a:rPr lang="en-US" sz="3200" dirty="0" err="1">
                <a:latin typeface="Calibri" pitchFamily="34" charset="0"/>
                <a:cs typeface="Calibri" pitchFamily="34" charset="0"/>
              </a:rPr>
              <a:t>trị</a:t>
            </a:r>
            <a:r>
              <a:rPr lang="en-US" sz="3200" dirty="0">
                <a:latin typeface="Calibri" pitchFamily="34" charset="0"/>
                <a:cs typeface="Calibri" pitchFamily="34" charset="0"/>
              </a:rPr>
              <a:t> </a:t>
            </a:r>
            <a:r>
              <a:rPr lang="en-US" sz="3200" dirty="0" err="1">
                <a:latin typeface="Calibri" pitchFamily="34" charset="0"/>
                <a:cs typeface="Calibri" pitchFamily="34" charset="0"/>
              </a:rPr>
              <a:t>tiền</a:t>
            </a:r>
            <a:r>
              <a:rPr lang="en-US" sz="3200" dirty="0">
                <a:latin typeface="Calibri" pitchFamily="34" charset="0"/>
                <a:cs typeface="Calibri" pitchFamily="34" charset="0"/>
              </a:rPr>
              <a:t> </a:t>
            </a:r>
            <a:r>
              <a:rPr lang="en-US" sz="3200" dirty="0" err="1">
                <a:latin typeface="Calibri" pitchFamily="34" charset="0"/>
                <a:cs typeface="Calibri" pitchFamily="34" charset="0"/>
              </a:rPr>
              <a:t>tệ</a:t>
            </a:r>
            <a:r>
              <a:rPr lang="en-US" sz="3200" dirty="0">
                <a:latin typeface="Calibri" pitchFamily="34" charset="0"/>
                <a:cs typeface="Calibri" pitchFamily="34" charset="0"/>
              </a:rPr>
              <a:t> </a:t>
            </a:r>
            <a:r>
              <a:rPr lang="en-US" sz="3200" dirty="0" err="1">
                <a:latin typeface="Calibri" pitchFamily="34" charset="0"/>
                <a:cs typeface="Calibri" pitchFamily="34" charset="0"/>
              </a:rPr>
              <a:t>và</a:t>
            </a:r>
            <a:r>
              <a:rPr lang="en-US" sz="3200" dirty="0">
                <a:latin typeface="Calibri" pitchFamily="34" charset="0"/>
                <a:cs typeface="Calibri" pitchFamily="34" charset="0"/>
              </a:rPr>
              <a:t> % </a:t>
            </a:r>
            <a:r>
              <a:rPr lang="en-US" sz="3200" dirty="0" err="1">
                <a:latin typeface="Calibri" pitchFamily="34" charset="0"/>
                <a:cs typeface="Calibri" pitchFamily="34" charset="0"/>
              </a:rPr>
              <a:t>tương</a:t>
            </a:r>
            <a:r>
              <a:rPr lang="en-US" sz="3200" dirty="0">
                <a:latin typeface="Calibri" pitchFamily="34" charset="0"/>
                <a:cs typeface="Calibri" pitchFamily="34" charset="0"/>
              </a:rPr>
              <a:t> </a:t>
            </a:r>
            <a:r>
              <a:rPr lang="en-US" sz="3200" dirty="0" err="1">
                <a:latin typeface="Calibri" pitchFamily="34" charset="0"/>
                <a:cs typeface="Calibri" pitchFamily="34" charset="0"/>
              </a:rPr>
              <a:t>ứng</a:t>
            </a:r>
            <a:r>
              <a:rPr lang="en-US" sz="3200" dirty="0">
                <a:latin typeface="Calibri" pitchFamily="34" charset="0"/>
                <a:cs typeface="Calibri" pitchFamily="34" charset="0"/>
              </a:rPr>
              <a:t>: </a:t>
            </a:r>
            <a:r>
              <a:rPr lang="en-US" sz="3200" dirty="0" err="1">
                <a:latin typeface="Calibri" pitchFamily="34" charset="0"/>
                <a:cs typeface="Calibri" pitchFamily="34" charset="0"/>
              </a:rPr>
              <a:t>currencyFormat</a:t>
            </a:r>
            <a:r>
              <a:rPr lang="en-US" sz="3200" dirty="0">
                <a:latin typeface="Calibri" pitchFamily="34" charset="0"/>
                <a:cs typeface="Calibri" pitchFamily="34" charset="0"/>
              </a:rPr>
              <a:t>,  </a:t>
            </a:r>
            <a:r>
              <a:rPr lang="en-US" sz="3200" dirty="0" err="1">
                <a:latin typeface="Calibri" pitchFamily="34" charset="0"/>
                <a:cs typeface="Calibri" pitchFamily="34" charset="0"/>
              </a:rPr>
              <a:t>percentFormat</a:t>
            </a:r>
            <a:endParaRPr lang="en-US" sz="3200" dirty="0">
              <a:latin typeface="Calibri" pitchFamily="34" charset="0"/>
              <a:cs typeface="Calibri" pitchFamily="34" charset="0"/>
            </a:endParaRPr>
          </a:p>
        </p:txBody>
      </p:sp>
    </p:spTree>
    <p:extLst>
      <p:ext uri="{BB962C8B-B14F-4D97-AF65-F5344CB8AC3E}">
        <p14:creationId xmlns:p14="http://schemas.microsoft.com/office/powerpoint/2010/main" val="355967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libri" pitchFamily="34" charset="0"/>
                <a:cs typeface="Calibri" pitchFamily="34" charset="0"/>
              </a:rPr>
              <a:t>Class Variables and Instance Variables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209822" y="2643554"/>
            <a:ext cx="9945858" cy="2026920"/>
          </a:xfrm>
        </p:spPr>
        <p:txBody>
          <a:bodyPr>
            <a:noAutofit/>
          </a:bodyPr>
          <a:lstStyle/>
          <a:p>
            <a:r>
              <a:rPr lang="en-US" sz="3200" dirty="0" err="1">
                <a:latin typeface="Calibri" pitchFamily="34" charset="0"/>
                <a:cs typeface="Calibri" pitchFamily="34" charset="0"/>
              </a:rPr>
              <a:t>NumberFormat.</a:t>
            </a:r>
            <a:r>
              <a:rPr lang="en-US" sz="3200" i="1" dirty="0" err="1">
                <a:latin typeface="Calibri" pitchFamily="34" charset="0"/>
                <a:cs typeface="Calibri" pitchFamily="34" charset="0"/>
              </a:rPr>
              <a:t>getCurrencyInstance</a:t>
            </a:r>
            <a:r>
              <a:rPr lang="en-US" sz="3200" dirty="0">
                <a:latin typeface="Calibri" pitchFamily="34" charset="0"/>
                <a:cs typeface="Calibri" pitchFamily="34" charset="0"/>
              </a:rPr>
              <a:t>(): </a:t>
            </a:r>
            <a:r>
              <a:rPr lang="en-US" sz="3200" dirty="0" err="1">
                <a:latin typeface="Calibri" pitchFamily="34" charset="0"/>
                <a:cs typeface="Calibri" pitchFamily="34" charset="0"/>
              </a:rPr>
              <a:t>trả</a:t>
            </a:r>
            <a:r>
              <a:rPr lang="en-US" sz="3200" dirty="0">
                <a:latin typeface="Calibri" pitchFamily="34" charset="0"/>
                <a:cs typeface="Calibri" pitchFamily="34" charset="0"/>
              </a:rPr>
              <a:t> </a:t>
            </a:r>
            <a:r>
              <a:rPr lang="en-US" sz="3200" dirty="0" err="1">
                <a:latin typeface="Calibri" pitchFamily="34" charset="0"/>
                <a:cs typeface="Calibri" pitchFamily="34" charset="0"/>
              </a:rPr>
              <a:t>về</a:t>
            </a:r>
            <a:r>
              <a:rPr lang="en-US" sz="3200" dirty="0">
                <a:latin typeface="Calibri" pitchFamily="34" charset="0"/>
                <a:cs typeface="Calibri" pitchFamily="34" charset="0"/>
              </a:rPr>
              <a:t> </a:t>
            </a:r>
            <a:r>
              <a:rPr lang="en-US" sz="3200" dirty="0" err="1">
                <a:latin typeface="Calibri" pitchFamily="34" charset="0"/>
                <a:cs typeface="Calibri" pitchFamily="34" charset="0"/>
              </a:rPr>
              <a:t>kiểu</a:t>
            </a:r>
            <a:r>
              <a:rPr lang="en-US" sz="3200" dirty="0">
                <a:latin typeface="Calibri" pitchFamily="34" charset="0"/>
                <a:cs typeface="Calibri" pitchFamily="34" charset="0"/>
              </a:rPr>
              <a:t> </a:t>
            </a:r>
            <a:r>
              <a:rPr lang="en-US" sz="3200" dirty="0" err="1">
                <a:latin typeface="Calibri" pitchFamily="34" charset="0"/>
                <a:cs typeface="Calibri" pitchFamily="34" charset="0"/>
              </a:rPr>
              <a:t>NumberFormat</a:t>
            </a:r>
            <a:r>
              <a:rPr lang="en-US" sz="3200" dirty="0">
                <a:latin typeface="Calibri" pitchFamily="34" charset="0"/>
                <a:cs typeface="Calibri" pitchFamily="34" charset="0"/>
              </a:rPr>
              <a:t> </a:t>
            </a:r>
            <a:r>
              <a:rPr lang="en-US" sz="3200" dirty="0" err="1">
                <a:latin typeface="Calibri" pitchFamily="34" charset="0"/>
                <a:cs typeface="Calibri" pitchFamily="34" charset="0"/>
              </a:rPr>
              <a:t>chuyển</a:t>
            </a:r>
            <a:r>
              <a:rPr lang="en-US" sz="3200" dirty="0">
                <a:latin typeface="Calibri" pitchFamily="34" charset="0"/>
                <a:cs typeface="Calibri" pitchFamily="34" charset="0"/>
              </a:rPr>
              <a:t> </a:t>
            </a:r>
            <a:r>
              <a:rPr lang="en-US" sz="3200" dirty="0" err="1">
                <a:latin typeface="Calibri" pitchFamily="34" charset="0"/>
                <a:cs typeface="Calibri" pitchFamily="34" charset="0"/>
              </a:rPr>
              <a:t>các</a:t>
            </a:r>
            <a:r>
              <a:rPr lang="en-US" sz="3200" dirty="0">
                <a:latin typeface="Calibri" pitchFamily="34" charset="0"/>
                <a:cs typeface="Calibri" pitchFamily="34" charset="0"/>
              </a:rPr>
              <a:t> </a:t>
            </a:r>
            <a:r>
              <a:rPr lang="en-US" sz="3200" dirty="0" err="1">
                <a:latin typeface="Calibri" pitchFamily="34" charset="0"/>
                <a:cs typeface="Calibri" pitchFamily="34" charset="0"/>
              </a:rPr>
              <a:t>giá</a:t>
            </a:r>
            <a:r>
              <a:rPr lang="en-US" sz="3200" dirty="0">
                <a:latin typeface="Calibri" pitchFamily="34" charset="0"/>
                <a:cs typeface="Calibri" pitchFamily="34" charset="0"/>
              </a:rPr>
              <a:t> </a:t>
            </a:r>
            <a:r>
              <a:rPr lang="en-US" sz="3200" dirty="0" err="1">
                <a:latin typeface="Calibri" pitchFamily="34" charset="0"/>
                <a:cs typeface="Calibri" pitchFamily="34" charset="0"/>
              </a:rPr>
              <a:t>trị</a:t>
            </a:r>
            <a:r>
              <a:rPr lang="en-US" sz="3200" dirty="0">
                <a:latin typeface="Calibri" pitchFamily="34" charset="0"/>
                <a:cs typeface="Calibri" pitchFamily="34" charset="0"/>
              </a:rPr>
              <a:t> sang </a:t>
            </a:r>
            <a:r>
              <a:rPr lang="en-US" sz="3200" dirty="0" err="1">
                <a:latin typeface="Calibri" pitchFamily="34" charset="0"/>
                <a:cs typeface="Calibri" pitchFamily="34" charset="0"/>
              </a:rPr>
              <a:t>định</a:t>
            </a:r>
            <a:r>
              <a:rPr lang="en-US" sz="3200" dirty="0">
                <a:latin typeface="Calibri" pitchFamily="34" charset="0"/>
                <a:cs typeface="Calibri" pitchFamily="34" charset="0"/>
              </a:rPr>
              <a:t> </a:t>
            </a:r>
            <a:r>
              <a:rPr lang="en-US" sz="3200" dirty="0" err="1">
                <a:latin typeface="Calibri" pitchFamily="34" charset="0"/>
                <a:cs typeface="Calibri" pitchFamily="34" charset="0"/>
              </a:rPr>
              <a:t>dạng</a:t>
            </a:r>
            <a:r>
              <a:rPr lang="en-US" sz="3200" dirty="0">
                <a:latin typeface="Calibri" pitchFamily="34" charset="0"/>
                <a:cs typeface="Calibri" pitchFamily="34" charset="0"/>
              </a:rPr>
              <a:t> </a:t>
            </a:r>
            <a:r>
              <a:rPr lang="en-US" sz="3200" dirty="0" err="1">
                <a:latin typeface="Calibri" pitchFamily="34" charset="0"/>
                <a:cs typeface="Calibri" pitchFamily="34" charset="0"/>
              </a:rPr>
              <a:t>tiền</a:t>
            </a:r>
            <a:r>
              <a:rPr lang="en-US" sz="3200" dirty="0">
                <a:latin typeface="Calibri" pitchFamily="34" charset="0"/>
                <a:cs typeface="Calibri" pitchFamily="34" charset="0"/>
              </a:rPr>
              <a:t> </a:t>
            </a:r>
            <a:r>
              <a:rPr lang="en-US" sz="3200" dirty="0" err="1">
                <a:latin typeface="Calibri" pitchFamily="34" charset="0"/>
                <a:cs typeface="Calibri" pitchFamily="34" charset="0"/>
              </a:rPr>
              <a:t>tệ</a:t>
            </a:r>
            <a:endParaRPr lang="en-US" sz="3200" dirty="0">
              <a:latin typeface="Calibri" pitchFamily="34" charset="0"/>
              <a:cs typeface="Calibri" pitchFamily="34" charset="0"/>
            </a:endParaRPr>
          </a:p>
          <a:p>
            <a:r>
              <a:rPr lang="en-US" sz="3200" dirty="0" err="1">
                <a:latin typeface="Calibri" pitchFamily="34" charset="0"/>
                <a:cs typeface="Calibri" pitchFamily="34" charset="0"/>
              </a:rPr>
              <a:t>Tương</a:t>
            </a:r>
            <a:r>
              <a:rPr lang="en-US" sz="3200" dirty="0">
                <a:latin typeface="Calibri" pitchFamily="34" charset="0"/>
                <a:cs typeface="Calibri" pitchFamily="34" charset="0"/>
              </a:rPr>
              <a:t> </a:t>
            </a:r>
            <a:r>
              <a:rPr lang="en-US" sz="3200" dirty="0" err="1">
                <a:latin typeface="Calibri" pitchFamily="34" charset="0"/>
                <a:cs typeface="Calibri" pitchFamily="34" charset="0"/>
              </a:rPr>
              <a:t>tự</a:t>
            </a:r>
            <a:r>
              <a:rPr lang="en-US" sz="3200" dirty="0">
                <a:latin typeface="Calibri" pitchFamily="34" charset="0"/>
                <a:cs typeface="Calibri" pitchFamily="34" charset="0"/>
              </a:rPr>
              <a:t>, </a:t>
            </a:r>
            <a:r>
              <a:rPr lang="en-US" sz="3200" dirty="0" err="1">
                <a:latin typeface="Calibri" pitchFamily="34" charset="0"/>
                <a:cs typeface="Calibri" pitchFamily="34" charset="0"/>
              </a:rPr>
              <a:t>NumberFormat.</a:t>
            </a:r>
            <a:r>
              <a:rPr lang="en-US" sz="3200" i="1" dirty="0" err="1">
                <a:latin typeface="Calibri" pitchFamily="34" charset="0"/>
                <a:cs typeface="Calibri" pitchFamily="34" charset="0"/>
              </a:rPr>
              <a:t>getPercentInstance</a:t>
            </a:r>
            <a:r>
              <a:rPr lang="en-US" sz="3200" dirty="0">
                <a:latin typeface="Calibri" pitchFamily="34" charset="0"/>
                <a:cs typeface="Calibri" pitchFamily="34" charset="0"/>
              </a:rPr>
              <a:t>(): </a:t>
            </a:r>
            <a:r>
              <a:rPr lang="en-US" sz="3200" dirty="0" err="1">
                <a:latin typeface="Calibri" pitchFamily="34" charset="0"/>
                <a:cs typeface="Calibri" pitchFamily="34" charset="0"/>
              </a:rPr>
              <a:t>trả</a:t>
            </a:r>
            <a:r>
              <a:rPr lang="en-US" sz="3200" dirty="0">
                <a:latin typeface="Calibri" pitchFamily="34" charset="0"/>
                <a:cs typeface="Calibri" pitchFamily="34" charset="0"/>
              </a:rPr>
              <a:t> </a:t>
            </a:r>
            <a:r>
              <a:rPr lang="en-US" sz="3200" dirty="0" err="1">
                <a:latin typeface="Calibri" pitchFamily="34" charset="0"/>
                <a:cs typeface="Calibri" pitchFamily="34" charset="0"/>
              </a:rPr>
              <a:t>về</a:t>
            </a:r>
            <a:r>
              <a:rPr lang="en-US" sz="3200" dirty="0">
                <a:latin typeface="Calibri" pitchFamily="34" charset="0"/>
                <a:cs typeface="Calibri" pitchFamily="34" charset="0"/>
              </a:rPr>
              <a:t> </a:t>
            </a:r>
            <a:r>
              <a:rPr lang="en-US" sz="3200" dirty="0" err="1">
                <a:latin typeface="Calibri" pitchFamily="34" charset="0"/>
                <a:cs typeface="Calibri" pitchFamily="34" charset="0"/>
              </a:rPr>
              <a:t>kiểu</a:t>
            </a:r>
            <a:r>
              <a:rPr lang="en-US" sz="3200" dirty="0">
                <a:latin typeface="Calibri" pitchFamily="34" charset="0"/>
                <a:cs typeface="Calibri" pitchFamily="34" charset="0"/>
              </a:rPr>
              <a:t> </a:t>
            </a:r>
            <a:r>
              <a:rPr lang="en-US" sz="3200" dirty="0" err="1">
                <a:latin typeface="Calibri" pitchFamily="34" charset="0"/>
                <a:cs typeface="Calibri" pitchFamily="34" charset="0"/>
              </a:rPr>
              <a:t>NumberFormat</a:t>
            </a:r>
            <a:r>
              <a:rPr lang="en-US" sz="3200" dirty="0">
                <a:latin typeface="Calibri" pitchFamily="34" charset="0"/>
                <a:cs typeface="Calibri" pitchFamily="34" charset="0"/>
              </a:rPr>
              <a:t> </a:t>
            </a:r>
            <a:r>
              <a:rPr lang="en-US" sz="3200" dirty="0" err="1">
                <a:latin typeface="Calibri" pitchFamily="34" charset="0"/>
                <a:cs typeface="Calibri" pitchFamily="34" charset="0"/>
              </a:rPr>
              <a:t>chuyển</a:t>
            </a:r>
            <a:r>
              <a:rPr lang="en-US" sz="3200" dirty="0">
                <a:latin typeface="Calibri" pitchFamily="34" charset="0"/>
                <a:cs typeface="Calibri" pitchFamily="34" charset="0"/>
              </a:rPr>
              <a:t> </a:t>
            </a:r>
            <a:r>
              <a:rPr lang="en-US" sz="3200" dirty="0" err="1">
                <a:latin typeface="Calibri" pitchFamily="34" charset="0"/>
                <a:cs typeface="Calibri" pitchFamily="34" charset="0"/>
              </a:rPr>
              <a:t>các</a:t>
            </a:r>
            <a:r>
              <a:rPr lang="en-US" sz="3200" dirty="0">
                <a:latin typeface="Calibri" pitchFamily="34" charset="0"/>
                <a:cs typeface="Calibri" pitchFamily="34" charset="0"/>
              </a:rPr>
              <a:t> </a:t>
            </a:r>
            <a:r>
              <a:rPr lang="en-US" sz="3200" dirty="0" err="1">
                <a:latin typeface="Calibri" pitchFamily="34" charset="0"/>
                <a:cs typeface="Calibri" pitchFamily="34" charset="0"/>
              </a:rPr>
              <a:t>giá</a:t>
            </a:r>
            <a:r>
              <a:rPr lang="en-US" sz="3200" dirty="0">
                <a:latin typeface="Calibri" pitchFamily="34" charset="0"/>
                <a:cs typeface="Calibri" pitchFamily="34" charset="0"/>
              </a:rPr>
              <a:t> </a:t>
            </a:r>
            <a:r>
              <a:rPr lang="en-US" sz="3200" dirty="0" err="1">
                <a:latin typeface="Calibri" pitchFamily="34" charset="0"/>
                <a:cs typeface="Calibri" pitchFamily="34" charset="0"/>
              </a:rPr>
              <a:t>trị</a:t>
            </a:r>
            <a:r>
              <a:rPr lang="en-US" sz="3200" dirty="0">
                <a:latin typeface="Calibri" pitchFamily="34" charset="0"/>
                <a:cs typeface="Calibri" pitchFamily="34" charset="0"/>
              </a:rPr>
              <a:t> sang </a:t>
            </a:r>
            <a:r>
              <a:rPr lang="en-US" sz="3200" dirty="0" err="1">
                <a:latin typeface="Calibri" pitchFamily="34" charset="0"/>
                <a:cs typeface="Calibri" pitchFamily="34" charset="0"/>
              </a:rPr>
              <a:t>định</a:t>
            </a:r>
            <a:r>
              <a:rPr lang="en-US" sz="3200" dirty="0">
                <a:latin typeface="Calibri" pitchFamily="34" charset="0"/>
                <a:cs typeface="Calibri" pitchFamily="34" charset="0"/>
              </a:rPr>
              <a:t> </a:t>
            </a:r>
            <a:r>
              <a:rPr lang="en-US" sz="3200" dirty="0" err="1">
                <a:latin typeface="Calibri" pitchFamily="34" charset="0"/>
                <a:cs typeface="Calibri" pitchFamily="34" charset="0"/>
              </a:rPr>
              <a:t>dạng</a:t>
            </a:r>
            <a:r>
              <a:rPr lang="en-US" sz="3200" dirty="0">
                <a:latin typeface="Calibri" pitchFamily="34" charset="0"/>
                <a:cs typeface="Calibri" pitchFamily="34" charset="0"/>
              </a:rPr>
              <a:t> %</a:t>
            </a:r>
          </a:p>
        </p:txBody>
      </p:sp>
    </p:spTree>
    <p:extLst>
      <p:ext uri="{BB962C8B-B14F-4D97-AF65-F5344CB8AC3E}">
        <p14:creationId xmlns:p14="http://schemas.microsoft.com/office/powerpoint/2010/main" val="5709160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libri" pitchFamily="34" charset="0"/>
                <a:cs typeface="Calibri" pitchFamily="34" charset="0"/>
              </a:rPr>
              <a:t>Class Variables and Instance Variables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280160" y="2502877"/>
            <a:ext cx="9875520" cy="2280138"/>
          </a:xfrm>
        </p:spPr>
        <p:txBody>
          <a:bodyPr>
            <a:noAutofit/>
          </a:bodyPr>
          <a:lstStyle/>
          <a:p>
            <a:r>
              <a:rPr lang="en-US" sz="3200" dirty="0" err="1">
                <a:latin typeface="Calibri" pitchFamily="34" charset="0"/>
                <a:cs typeface="Calibri" pitchFamily="34" charset="0"/>
              </a:rPr>
              <a:t>Số</a:t>
            </a:r>
            <a:r>
              <a:rPr lang="en-US" sz="3200" dirty="0">
                <a:latin typeface="Calibri" pitchFamily="34" charset="0"/>
                <a:cs typeface="Calibri" pitchFamily="34" charset="0"/>
              </a:rPr>
              <a:t> </a:t>
            </a:r>
            <a:r>
              <a:rPr lang="en-US" sz="3200" dirty="0" err="1">
                <a:latin typeface="Calibri" pitchFamily="34" charset="0"/>
                <a:cs typeface="Calibri" pitchFamily="34" charset="0"/>
              </a:rPr>
              <a:t>tiền</a:t>
            </a:r>
            <a:r>
              <a:rPr lang="en-US" sz="3200" dirty="0">
                <a:latin typeface="Calibri" pitchFamily="34" charset="0"/>
                <a:cs typeface="Calibri" pitchFamily="34" charset="0"/>
              </a:rPr>
              <a:t> </a:t>
            </a:r>
            <a:r>
              <a:rPr lang="en-US" sz="3200" dirty="0" err="1">
                <a:latin typeface="Calibri" pitchFamily="34" charset="0"/>
                <a:cs typeface="Calibri" pitchFamily="34" charset="0"/>
              </a:rPr>
              <a:t>phải</a:t>
            </a:r>
            <a:r>
              <a:rPr lang="en-US" sz="3200" dirty="0">
                <a:latin typeface="Calibri" pitchFamily="34" charset="0"/>
                <a:cs typeface="Calibri" pitchFamily="34" charset="0"/>
              </a:rPr>
              <a:t> </a:t>
            </a:r>
            <a:r>
              <a:rPr lang="en-US" sz="3200" dirty="0" err="1">
                <a:latin typeface="Calibri" pitchFamily="34" charset="0"/>
                <a:cs typeface="Calibri" pitchFamily="34" charset="0"/>
              </a:rPr>
              <a:t>trả</a:t>
            </a:r>
            <a:r>
              <a:rPr lang="en-US" sz="3200" dirty="0">
                <a:latin typeface="Calibri" pitchFamily="34" charset="0"/>
                <a:cs typeface="Calibri" pitchFamily="34" charset="0"/>
              </a:rPr>
              <a:t> </a:t>
            </a:r>
            <a:r>
              <a:rPr lang="en-US" sz="3200" dirty="0" err="1">
                <a:latin typeface="Calibri" pitchFamily="34" charset="0"/>
                <a:cs typeface="Calibri" pitchFamily="34" charset="0"/>
              </a:rPr>
              <a:t>mà</a:t>
            </a:r>
            <a:r>
              <a:rPr lang="en-US" sz="3200" dirty="0">
                <a:latin typeface="Calibri" pitchFamily="34" charset="0"/>
                <a:cs typeface="Calibri" pitchFamily="34" charset="0"/>
              </a:rPr>
              <a:t> </a:t>
            </a:r>
            <a:r>
              <a:rPr lang="en-US" sz="3200" dirty="0" err="1">
                <a:latin typeface="Calibri" pitchFamily="34" charset="0"/>
                <a:cs typeface="Calibri" pitchFamily="34" charset="0"/>
              </a:rPr>
              <a:t>người</a:t>
            </a:r>
            <a:r>
              <a:rPr lang="en-US" sz="3200" dirty="0">
                <a:latin typeface="Calibri" pitchFamily="34" charset="0"/>
                <a:cs typeface="Calibri" pitchFamily="34" charset="0"/>
              </a:rPr>
              <a:t> </a:t>
            </a:r>
            <a:r>
              <a:rPr lang="en-US" sz="3200" dirty="0" err="1">
                <a:latin typeface="Calibri" pitchFamily="34" charset="0"/>
                <a:cs typeface="Calibri" pitchFamily="34" charset="0"/>
              </a:rPr>
              <a:t>dùng</a:t>
            </a:r>
            <a:r>
              <a:rPr lang="en-US" sz="3200" dirty="0">
                <a:latin typeface="Calibri" pitchFamily="34" charset="0"/>
                <a:cs typeface="Calibri" pitchFamily="34" charset="0"/>
              </a:rPr>
              <a:t> </a:t>
            </a:r>
            <a:r>
              <a:rPr lang="en-US" sz="3200" dirty="0" err="1">
                <a:latin typeface="Calibri" pitchFamily="34" charset="0"/>
                <a:cs typeface="Calibri" pitchFamily="34" charset="0"/>
              </a:rPr>
              <a:t>nhập</a:t>
            </a:r>
            <a:r>
              <a:rPr lang="en-US" sz="3200" dirty="0">
                <a:latin typeface="Calibri" pitchFamily="34" charset="0"/>
                <a:cs typeface="Calibri" pitchFamily="34" charset="0"/>
              </a:rPr>
              <a:t> </a:t>
            </a:r>
            <a:r>
              <a:rPr lang="en-US" sz="3200" dirty="0" err="1">
                <a:latin typeface="Calibri" pitchFamily="34" charset="0"/>
                <a:cs typeface="Calibri" pitchFamily="34" charset="0"/>
              </a:rPr>
              <a:t>vào</a:t>
            </a:r>
            <a:r>
              <a:rPr lang="en-US" sz="3200" dirty="0">
                <a:latin typeface="Calibri" pitchFamily="34" charset="0"/>
                <a:cs typeface="Calibri" pitchFamily="34" charset="0"/>
              </a:rPr>
              <a:t> </a:t>
            </a:r>
            <a:r>
              <a:rPr lang="en-US" sz="3200" dirty="0" err="1">
                <a:latin typeface="Calibri" pitchFamily="34" charset="0"/>
                <a:cs typeface="Calibri" pitchFamily="34" charset="0"/>
              </a:rPr>
              <a:t>trong</a:t>
            </a:r>
            <a:r>
              <a:rPr lang="en-US" sz="3200" dirty="0">
                <a:latin typeface="Calibri" pitchFamily="34" charset="0"/>
                <a:cs typeface="Calibri" pitchFamily="34" charset="0"/>
              </a:rPr>
              <a:t> </a:t>
            </a:r>
            <a:r>
              <a:rPr lang="en-US" sz="3200" dirty="0" err="1">
                <a:latin typeface="Calibri" pitchFamily="34" charset="0"/>
                <a:cs typeface="Calibri" pitchFamily="34" charset="0"/>
              </a:rPr>
              <a:t>amountEditText</a:t>
            </a:r>
            <a:r>
              <a:rPr lang="en-US" sz="3200" dirty="0">
                <a:latin typeface="Calibri" pitchFamily="34" charset="0"/>
                <a:cs typeface="Calibri" pitchFamily="34" charset="0"/>
              </a:rPr>
              <a:t> </a:t>
            </a:r>
            <a:r>
              <a:rPr lang="en-US" sz="3200" dirty="0" err="1">
                <a:latin typeface="Calibri" pitchFamily="34" charset="0"/>
                <a:cs typeface="Calibri" pitchFamily="34" charset="0"/>
              </a:rPr>
              <a:t>sẽ</a:t>
            </a:r>
            <a:r>
              <a:rPr lang="en-US" sz="3200" dirty="0">
                <a:latin typeface="Calibri" pitchFamily="34" charset="0"/>
                <a:cs typeface="Calibri" pitchFamily="34" charset="0"/>
              </a:rPr>
              <a:t> </a:t>
            </a:r>
            <a:r>
              <a:rPr lang="en-US" sz="3200" dirty="0" err="1">
                <a:latin typeface="Calibri" pitchFamily="34" charset="0"/>
                <a:cs typeface="Calibri" pitchFamily="34" charset="0"/>
              </a:rPr>
              <a:t>được</a:t>
            </a:r>
            <a:r>
              <a:rPr lang="en-US" sz="3200" dirty="0">
                <a:latin typeface="Calibri" pitchFamily="34" charset="0"/>
                <a:cs typeface="Calibri" pitchFamily="34" charset="0"/>
              </a:rPr>
              <a:t> </a:t>
            </a:r>
            <a:r>
              <a:rPr lang="en-US" sz="3200" dirty="0" err="1">
                <a:latin typeface="Calibri" pitchFamily="34" charset="0"/>
                <a:cs typeface="Calibri" pitchFamily="34" charset="0"/>
              </a:rPr>
              <a:t>đọc</a:t>
            </a:r>
            <a:r>
              <a:rPr lang="en-US" sz="3200" dirty="0">
                <a:latin typeface="Calibri" pitchFamily="34" charset="0"/>
                <a:cs typeface="Calibri" pitchFamily="34" charset="0"/>
              </a:rPr>
              <a:t> </a:t>
            </a:r>
            <a:r>
              <a:rPr lang="en-US" sz="3200" dirty="0" err="1">
                <a:latin typeface="Calibri" pitchFamily="34" charset="0"/>
                <a:cs typeface="Calibri" pitchFamily="34" charset="0"/>
              </a:rPr>
              <a:t>và</a:t>
            </a:r>
            <a:r>
              <a:rPr lang="en-US" sz="3200" dirty="0">
                <a:latin typeface="Calibri" pitchFamily="34" charset="0"/>
                <a:cs typeface="Calibri" pitchFamily="34" charset="0"/>
              </a:rPr>
              <a:t> </a:t>
            </a:r>
            <a:r>
              <a:rPr lang="en-US" sz="3200" dirty="0" err="1">
                <a:latin typeface="Calibri" pitchFamily="34" charset="0"/>
                <a:cs typeface="Calibri" pitchFamily="34" charset="0"/>
              </a:rPr>
              <a:t>lưu</a:t>
            </a:r>
            <a:r>
              <a:rPr lang="en-US" sz="3200" dirty="0">
                <a:latin typeface="Calibri" pitchFamily="34" charset="0"/>
                <a:cs typeface="Calibri" pitchFamily="34" charset="0"/>
              </a:rPr>
              <a:t> </a:t>
            </a:r>
            <a:r>
              <a:rPr lang="en-US" sz="3200" dirty="0" err="1">
                <a:latin typeface="Calibri" pitchFamily="34" charset="0"/>
                <a:cs typeface="Calibri" pitchFamily="34" charset="0"/>
              </a:rPr>
              <a:t>lại</a:t>
            </a:r>
            <a:r>
              <a:rPr lang="en-US" sz="3200" dirty="0">
                <a:latin typeface="Calibri" pitchFamily="34" charset="0"/>
                <a:cs typeface="Calibri" pitchFamily="34" charset="0"/>
              </a:rPr>
              <a:t> </a:t>
            </a:r>
            <a:r>
              <a:rPr lang="en-US" sz="3200" dirty="0" err="1">
                <a:latin typeface="Calibri" pitchFamily="34" charset="0"/>
                <a:cs typeface="Calibri" pitchFamily="34" charset="0"/>
              </a:rPr>
              <a:t>trong</a:t>
            </a:r>
            <a:r>
              <a:rPr lang="en-US" sz="3200" dirty="0">
                <a:latin typeface="Calibri" pitchFamily="34" charset="0"/>
                <a:cs typeface="Calibri" pitchFamily="34" charset="0"/>
              </a:rPr>
              <a:t> </a:t>
            </a:r>
            <a:r>
              <a:rPr lang="en-US" sz="3200" dirty="0" err="1">
                <a:latin typeface="Calibri" pitchFamily="34" charset="0"/>
                <a:cs typeface="Calibri" pitchFamily="34" charset="0"/>
              </a:rPr>
              <a:t>billAmount</a:t>
            </a:r>
            <a:r>
              <a:rPr lang="en-US" sz="3200" dirty="0">
                <a:latin typeface="Calibri" pitchFamily="34" charset="0"/>
                <a:cs typeface="Calibri" pitchFamily="34" charset="0"/>
              </a:rPr>
              <a:t>.</a:t>
            </a:r>
          </a:p>
          <a:p>
            <a:r>
              <a:rPr lang="en-US" sz="3200" dirty="0">
                <a:latin typeface="Calibri" pitchFamily="34" charset="0"/>
                <a:cs typeface="Calibri" pitchFamily="34" charset="0"/>
              </a:rPr>
              <a:t>% </a:t>
            </a:r>
            <a:r>
              <a:rPr lang="en-US" sz="3200" dirty="0" err="1">
                <a:latin typeface="Calibri" pitchFamily="34" charset="0"/>
                <a:cs typeface="Calibri" pitchFamily="34" charset="0"/>
              </a:rPr>
              <a:t>tiền</a:t>
            </a:r>
            <a:r>
              <a:rPr lang="en-US" sz="3200" dirty="0">
                <a:latin typeface="Calibri" pitchFamily="34" charset="0"/>
                <a:cs typeface="Calibri" pitchFamily="34" charset="0"/>
              </a:rPr>
              <a:t> tip </a:t>
            </a:r>
            <a:r>
              <a:rPr lang="en-US" sz="3200" dirty="0" err="1">
                <a:latin typeface="Calibri" pitchFamily="34" charset="0"/>
                <a:cs typeface="Calibri" pitchFamily="34" charset="0"/>
              </a:rPr>
              <a:t>mà</a:t>
            </a:r>
            <a:r>
              <a:rPr lang="en-US" sz="3200" dirty="0">
                <a:latin typeface="Calibri" pitchFamily="34" charset="0"/>
                <a:cs typeface="Calibri" pitchFamily="34" charset="0"/>
              </a:rPr>
              <a:t> </a:t>
            </a:r>
            <a:r>
              <a:rPr lang="en-US" sz="3200" dirty="0" err="1">
                <a:latin typeface="Calibri" pitchFamily="34" charset="0"/>
                <a:cs typeface="Calibri" pitchFamily="34" charset="0"/>
              </a:rPr>
              <a:t>người</a:t>
            </a:r>
            <a:r>
              <a:rPr lang="en-US" sz="3200" dirty="0">
                <a:latin typeface="Calibri" pitchFamily="34" charset="0"/>
                <a:cs typeface="Calibri" pitchFamily="34" charset="0"/>
              </a:rPr>
              <a:t> </a:t>
            </a:r>
            <a:r>
              <a:rPr lang="en-US" sz="3200" dirty="0" err="1">
                <a:latin typeface="Calibri" pitchFamily="34" charset="0"/>
                <a:cs typeface="Calibri" pitchFamily="34" charset="0"/>
              </a:rPr>
              <a:t>dùng</a:t>
            </a:r>
            <a:r>
              <a:rPr lang="en-US" sz="3200" dirty="0">
                <a:latin typeface="Calibri" pitchFamily="34" charset="0"/>
                <a:cs typeface="Calibri" pitchFamily="34" charset="0"/>
              </a:rPr>
              <a:t> </a:t>
            </a:r>
            <a:r>
              <a:rPr lang="en-US" sz="3200" dirty="0" err="1">
                <a:latin typeface="Calibri" pitchFamily="34" charset="0"/>
                <a:cs typeface="Calibri" pitchFamily="34" charset="0"/>
              </a:rPr>
              <a:t>thiết</a:t>
            </a:r>
            <a:r>
              <a:rPr lang="en-US" sz="3200" dirty="0">
                <a:latin typeface="Calibri" pitchFamily="34" charset="0"/>
                <a:cs typeface="Calibri" pitchFamily="34" charset="0"/>
              </a:rPr>
              <a:t> </a:t>
            </a:r>
            <a:r>
              <a:rPr lang="en-US" sz="3200" dirty="0" err="1">
                <a:latin typeface="Calibri" pitchFamily="34" charset="0"/>
                <a:cs typeface="Calibri" pitchFamily="34" charset="0"/>
              </a:rPr>
              <a:t>lập</a:t>
            </a:r>
            <a:r>
              <a:rPr lang="en-US" sz="3200" dirty="0">
                <a:latin typeface="Calibri" pitchFamily="34" charset="0"/>
                <a:cs typeface="Calibri" pitchFamily="34" charset="0"/>
              </a:rPr>
              <a:t> </a:t>
            </a:r>
            <a:r>
              <a:rPr lang="en-US" sz="3200" dirty="0" err="1">
                <a:latin typeface="Calibri" pitchFamily="34" charset="0"/>
                <a:cs typeface="Calibri" pitchFamily="34" charset="0"/>
              </a:rPr>
              <a:t>bằng</a:t>
            </a:r>
            <a:r>
              <a:rPr lang="en-US" sz="3200" dirty="0">
                <a:latin typeface="Calibri" pitchFamily="34" charset="0"/>
                <a:cs typeface="Calibri" pitchFamily="34" charset="0"/>
              </a:rPr>
              <a:t> </a:t>
            </a:r>
            <a:r>
              <a:rPr lang="en-US" sz="3200" dirty="0" err="1">
                <a:latin typeface="Calibri" pitchFamily="34" charset="0"/>
                <a:cs typeface="Calibri" pitchFamily="34" charset="0"/>
              </a:rPr>
              <a:t>SeekBar</a:t>
            </a:r>
            <a:r>
              <a:rPr lang="en-US" sz="3200" dirty="0">
                <a:latin typeface="Calibri" pitchFamily="34" charset="0"/>
                <a:cs typeface="Calibri" pitchFamily="34" charset="0"/>
              </a:rPr>
              <a:t> </a:t>
            </a:r>
            <a:r>
              <a:rPr lang="en-US" sz="3200" dirty="0" err="1">
                <a:latin typeface="Calibri" pitchFamily="34" charset="0"/>
                <a:cs typeface="Calibri" pitchFamily="34" charset="0"/>
              </a:rPr>
              <a:t>sẽ</a:t>
            </a:r>
            <a:r>
              <a:rPr lang="en-US" sz="3200" dirty="0">
                <a:latin typeface="Calibri" pitchFamily="34" charset="0"/>
                <a:cs typeface="Calibri" pitchFamily="34" charset="0"/>
              </a:rPr>
              <a:t> </a:t>
            </a:r>
            <a:r>
              <a:rPr lang="en-US" sz="3200" dirty="0" err="1">
                <a:latin typeface="Calibri" pitchFamily="34" charset="0"/>
                <a:cs typeface="Calibri" pitchFamily="34" charset="0"/>
              </a:rPr>
              <a:t>được</a:t>
            </a:r>
            <a:r>
              <a:rPr lang="en-US" sz="3200" dirty="0">
                <a:latin typeface="Calibri" pitchFamily="34" charset="0"/>
                <a:cs typeface="Calibri" pitchFamily="34" charset="0"/>
              </a:rPr>
              <a:t> </a:t>
            </a:r>
            <a:r>
              <a:rPr lang="en-US" sz="3200" dirty="0" err="1">
                <a:latin typeface="Calibri" pitchFamily="34" charset="0"/>
                <a:cs typeface="Calibri" pitchFamily="34" charset="0"/>
              </a:rPr>
              <a:t>chia</a:t>
            </a:r>
            <a:r>
              <a:rPr lang="en-US" sz="3200" dirty="0">
                <a:latin typeface="Calibri" pitchFamily="34" charset="0"/>
                <a:cs typeface="Calibri" pitchFamily="34" charset="0"/>
              </a:rPr>
              <a:t> </a:t>
            </a:r>
            <a:r>
              <a:rPr lang="en-US" sz="3200" dirty="0" err="1">
                <a:latin typeface="Calibri" pitchFamily="34" charset="0"/>
                <a:cs typeface="Calibri" pitchFamily="34" charset="0"/>
              </a:rPr>
              <a:t>cho</a:t>
            </a:r>
            <a:r>
              <a:rPr lang="en-US" sz="3200" dirty="0">
                <a:latin typeface="Calibri" pitchFamily="34" charset="0"/>
                <a:cs typeface="Calibri" pitchFamily="34" charset="0"/>
              </a:rPr>
              <a:t> 100 </a:t>
            </a:r>
            <a:r>
              <a:rPr lang="en-US" sz="3200" dirty="0" err="1">
                <a:latin typeface="Calibri" pitchFamily="34" charset="0"/>
                <a:cs typeface="Calibri" pitchFamily="34" charset="0"/>
              </a:rPr>
              <a:t>và</a:t>
            </a:r>
            <a:r>
              <a:rPr lang="en-US" sz="3200" dirty="0">
                <a:latin typeface="Calibri" pitchFamily="34" charset="0"/>
                <a:cs typeface="Calibri" pitchFamily="34" charset="0"/>
              </a:rPr>
              <a:t> </a:t>
            </a:r>
            <a:r>
              <a:rPr lang="en-US" sz="3200" dirty="0" err="1">
                <a:latin typeface="Calibri" pitchFamily="34" charset="0"/>
                <a:cs typeface="Calibri" pitchFamily="34" charset="0"/>
              </a:rPr>
              <a:t>lưu</a:t>
            </a:r>
            <a:r>
              <a:rPr lang="en-US" sz="3200" dirty="0">
                <a:latin typeface="Calibri" pitchFamily="34" charset="0"/>
                <a:cs typeface="Calibri" pitchFamily="34" charset="0"/>
              </a:rPr>
              <a:t> </a:t>
            </a:r>
            <a:r>
              <a:rPr lang="en-US" sz="3200" dirty="0" err="1">
                <a:latin typeface="Calibri" pitchFamily="34" charset="0"/>
                <a:cs typeface="Calibri" pitchFamily="34" charset="0"/>
              </a:rPr>
              <a:t>lại</a:t>
            </a:r>
            <a:r>
              <a:rPr lang="en-US" sz="3200" dirty="0">
                <a:latin typeface="Calibri" pitchFamily="34" charset="0"/>
                <a:cs typeface="Calibri" pitchFamily="34" charset="0"/>
              </a:rPr>
              <a:t> </a:t>
            </a:r>
            <a:r>
              <a:rPr lang="en-US" sz="3200" dirty="0" err="1">
                <a:latin typeface="Calibri" pitchFamily="34" charset="0"/>
                <a:cs typeface="Calibri" pitchFamily="34" charset="0"/>
              </a:rPr>
              <a:t>trong</a:t>
            </a:r>
            <a:r>
              <a:rPr lang="en-US" sz="3200" dirty="0">
                <a:latin typeface="Calibri" pitchFamily="34" charset="0"/>
                <a:cs typeface="Calibri" pitchFamily="34" charset="0"/>
              </a:rPr>
              <a:t> percent</a:t>
            </a:r>
          </a:p>
        </p:txBody>
      </p:sp>
    </p:spTree>
    <p:extLst>
      <p:ext uri="{BB962C8B-B14F-4D97-AF65-F5344CB8AC3E}">
        <p14:creationId xmlns:p14="http://schemas.microsoft.com/office/powerpoint/2010/main" val="4208961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libri" pitchFamily="34" charset="0"/>
                <a:cs typeface="Calibri" pitchFamily="34" charset="0"/>
              </a:rPr>
              <a:t>Class Variables and Instance Variables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097280" y="2587283"/>
            <a:ext cx="10058400" cy="2612790"/>
          </a:xfrm>
        </p:spPr>
        <p:txBody>
          <a:bodyPr>
            <a:noAutofit/>
          </a:bodyPr>
          <a:lstStyle/>
          <a:p>
            <a:r>
              <a:rPr lang="en-US" sz="3200" i="1" u="sng" dirty="0">
                <a:latin typeface="Calibri" pitchFamily="34" charset="0"/>
                <a:cs typeface="Calibri" pitchFamily="34" charset="0"/>
              </a:rPr>
              <a:t>Software Engineering Observation 3.3</a:t>
            </a:r>
            <a:endParaRPr lang="en-US" sz="3200" dirty="0">
              <a:latin typeface="Calibri" pitchFamily="34" charset="0"/>
              <a:cs typeface="Calibri" pitchFamily="34" charset="0"/>
            </a:endParaRPr>
          </a:p>
          <a:p>
            <a:pPr>
              <a:buNone/>
            </a:pPr>
            <a:r>
              <a:rPr lang="en-US" sz="3200" dirty="0">
                <a:latin typeface="Calibri" pitchFamily="34" charset="0"/>
                <a:cs typeface="Calibri" pitchFamily="34" charset="0"/>
              </a:rPr>
              <a:t>	</a:t>
            </a:r>
            <a:r>
              <a:rPr lang="en-US" sz="3200" dirty="0" err="1">
                <a:latin typeface="Calibri" pitchFamily="34" charset="0"/>
                <a:cs typeface="Calibri" pitchFamily="34" charset="0"/>
              </a:rPr>
              <a:t>Đối</a:t>
            </a:r>
            <a:r>
              <a:rPr lang="en-US" sz="3200" dirty="0">
                <a:latin typeface="Calibri" pitchFamily="34" charset="0"/>
                <a:cs typeface="Calibri" pitchFamily="34" charset="0"/>
              </a:rPr>
              <a:t> </a:t>
            </a:r>
            <a:r>
              <a:rPr lang="en-US" sz="3200" dirty="0" err="1">
                <a:latin typeface="Calibri" pitchFamily="34" charset="0"/>
                <a:cs typeface="Calibri" pitchFamily="34" charset="0"/>
              </a:rPr>
              <a:t>với</a:t>
            </a:r>
            <a:r>
              <a:rPr lang="en-US" sz="3200" dirty="0">
                <a:latin typeface="Calibri" pitchFamily="34" charset="0"/>
                <a:cs typeface="Calibri" pitchFamily="34" charset="0"/>
              </a:rPr>
              <a:t> </a:t>
            </a:r>
            <a:r>
              <a:rPr lang="en-US" sz="3200" dirty="0" err="1">
                <a:latin typeface="Calibri" pitchFamily="34" charset="0"/>
                <a:cs typeface="Calibri" pitchFamily="34" charset="0"/>
              </a:rPr>
              <a:t>việc</a:t>
            </a:r>
            <a:r>
              <a:rPr lang="en-US" sz="3200" dirty="0">
                <a:latin typeface="Calibri" pitchFamily="34" charset="0"/>
                <a:cs typeface="Calibri" pitchFamily="34" charset="0"/>
              </a:rPr>
              <a:t> </a:t>
            </a:r>
            <a:r>
              <a:rPr lang="en-US" sz="3200" dirty="0" err="1">
                <a:latin typeface="Calibri" pitchFamily="34" charset="0"/>
                <a:cs typeface="Calibri" pitchFamily="34" charset="0"/>
              </a:rPr>
              <a:t>tính</a:t>
            </a:r>
            <a:r>
              <a:rPr lang="en-US" sz="3200" dirty="0">
                <a:latin typeface="Calibri" pitchFamily="34" charset="0"/>
                <a:cs typeface="Calibri" pitchFamily="34" charset="0"/>
              </a:rPr>
              <a:t> </a:t>
            </a:r>
            <a:r>
              <a:rPr lang="en-US" sz="3200" dirty="0" err="1">
                <a:latin typeface="Calibri" pitchFamily="34" charset="0"/>
                <a:cs typeface="Calibri" pitchFamily="34" charset="0"/>
              </a:rPr>
              <a:t>toán</a:t>
            </a:r>
            <a:r>
              <a:rPr lang="en-US" sz="3200" dirty="0">
                <a:latin typeface="Calibri" pitchFamily="34" charset="0"/>
                <a:cs typeface="Calibri" pitchFamily="34" charset="0"/>
              </a:rPr>
              <a:t> </a:t>
            </a:r>
            <a:r>
              <a:rPr lang="en-US" sz="3200" dirty="0" err="1">
                <a:latin typeface="Calibri" pitchFamily="34" charset="0"/>
                <a:cs typeface="Calibri" pitchFamily="34" charset="0"/>
              </a:rPr>
              <a:t>tiền</a:t>
            </a:r>
            <a:r>
              <a:rPr lang="en-US" sz="3200" dirty="0">
                <a:latin typeface="Calibri" pitchFamily="34" charset="0"/>
                <a:cs typeface="Calibri" pitchFamily="34" charset="0"/>
              </a:rPr>
              <a:t> </a:t>
            </a:r>
            <a:r>
              <a:rPr lang="en-US" sz="3200" dirty="0" err="1">
                <a:latin typeface="Calibri" pitchFamily="34" charset="0"/>
                <a:cs typeface="Calibri" pitchFamily="34" charset="0"/>
              </a:rPr>
              <a:t>tệ</a:t>
            </a:r>
            <a:r>
              <a:rPr lang="en-US" sz="3200" dirty="0">
                <a:latin typeface="Calibri" pitchFamily="34" charset="0"/>
                <a:cs typeface="Calibri" pitchFamily="34" charset="0"/>
              </a:rPr>
              <a:t> </a:t>
            </a:r>
            <a:r>
              <a:rPr lang="en-US" sz="3200" dirty="0" err="1">
                <a:latin typeface="Calibri" pitchFamily="34" charset="0"/>
                <a:cs typeface="Calibri" pitchFamily="34" charset="0"/>
              </a:rPr>
              <a:t>đòi</a:t>
            </a:r>
            <a:r>
              <a:rPr lang="en-US" sz="3200" dirty="0">
                <a:latin typeface="Calibri" pitchFamily="34" charset="0"/>
                <a:cs typeface="Calibri" pitchFamily="34" charset="0"/>
              </a:rPr>
              <a:t> </a:t>
            </a:r>
            <a:r>
              <a:rPr lang="en-US" sz="3200" dirty="0" err="1">
                <a:latin typeface="Calibri" pitchFamily="34" charset="0"/>
                <a:cs typeface="Calibri" pitchFamily="34" charset="0"/>
              </a:rPr>
              <a:t>hỏi</a:t>
            </a:r>
            <a:r>
              <a:rPr lang="en-US" sz="3200" dirty="0">
                <a:latin typeface="Calibri" pitchFamily="34" charset="0"/>
                <a:cs typeface="Calibri" pitchFamily="34" charset="0"/>
              </a:rPr>
              <a:t> </a:t>
            </a:r>
            <a:r>
              <a:rPr lang="en-US" sz="3200" dirty="0" err="1">
                <a:latin typeface="Calibri" pitchFamily="34" charset="0"/>
                <a:cs typeface="Calibri" pitchFamily="34" charset="0"/>
              </a:rPr>
              <a:t>chính</a:t>
            </a:r>
            <a:r>
              <a:rPr lang="en-US" sz="3200" dirty="0">
                <a:latin typeface="Calibri" pitchFamily="34" charset="0"/>
                <a:cs typeface="Calibri" pitchFamily="34" charset="0"/>
              </a:rPr>
              <a:t> </a:t>
            </a:r>
            <a:r>
              <a:rPr lang="en-US" sz="3200" dirty="0" err="1">
                <a:latin typeface="Calibri" pitchFamily="34" charset="0"/>
                <a:cs typeface="Calibri" pitchFamily="34" charset="0"/>
              </a:rPr>
              <a:t>xác</a:t>
            </a:r>
            <a:r>
              <a:rPr lang="en-US" sz="3200" dirty="0">
                <a:latin typeface="Calibri" pitchFamily="34" charset="0"/>
                <a:cs typeface="Calibri" pitchFamily="34" charset="0"/>
              </a:rPr>
              <a:t>, </a:t>
            </a:r>
            <a:r>
              <a:rPr lang="en-US" sz="3200" dirty="0" err="1">
                <a:latin typeface="Calibri" pitchFamily="34" charset="0"/>
                <a:cs typeface="Calibri" pitchFamily="34" charset="0"/>
              </a:rPr>
              <a:t>thì</a:t>
            </a:r>
            <a:r>
              <a:rPr lang="en-US" sz="3200" dirty="0">
                <a:latin typeface="Calibri" pitchFamily="34" charset="0"/>
                <a:cs typeface="Calibri" pitchFamily="34" charset="0"/>
              </a:rPr>
              <a:t> </a:t>
            </a:r>
            <a:r>
              <a:rPr lang="en-US" sz="3200" dirty="0" err="1">
                <a:latin typeface="Calibri" pitchFamily="34" charset="0"/>
                <a:cs typeface="Calibri" pitchFamily="34" charset="0"/>
              </a:rPr>
              <a:t>việc</a:t>
            </a:r>
            <a:r>
              <a:rPr lang="en-US" sz="3200" dirty="0">
                <a:latin typeface="Calibri" pitchFamily="34" charset="0"/>
                <a:cs typeface="Calibri" pitchFamily="34" charset="0"/>
              </a:rPr>
              <a:t> </a:t>
            </a:r>
            <a:r>
              <a:rPr lang="en-US" sz="3200" dirty="0" err="1">
                <a:latin typeface="Calibri" pitchFamily="34" charset="0"/>
                <a:cs typeface="Calibri" pitchFamily="34" charset="0"/>
              </a:rPr>
              <a:t>sử</a:t>
            </a:r>
            <a:r>
              <a:rPr lang="en-US" sz="3200" dirty="0">
                <a:latin typeface="Calibri" pitchFamily="34" charset="0"/>
                <a:cs typeface="Calibri" pitchFamily="34" charset="0"/>
              </a:rPr>
              <a:t> </a:t>
            </a:r>
            <a:r>
              <a:rPr lang="en-US" sz="3200" dirty="0" err="1">
                <a:latin typeface="Calibri" pitchFamily="34" charset="0"/>
                <a:cs typeface="Calibri" pitchFamily="34" charset="0"/>
              </a:rPr>
              <a:t>dụng</a:t>
            </a:r>
            <a:r>
              <a:rPr lang="en-US" sz="3200" dirty="0">
                <a:latin typeface="Calibri" pitchFamily="34" charset="0"/>
                <a:cs typeface="Calibri" pitchFamily="34" charset="0"/>
              </a:rPr>
              <a:t> class </a:t>
            </a:r>
            <a:r>
              <a:rPr lang="en-US" sz="3200" dirty="0" err="1">
                <a:latin typeface="Calibri" pitchFamily="34" charset="0"/>
                <a:cs typeface="Calibri" pitchFamily="34" charset="0"/>
              </a:rPr>
              <a:t>BigDecimal</a:t>
            </a:r>
            <a:r>
              <a:rPr lang="en-US" sz="3200" dirty="0">
                <a:latin typeface="Calibri" pitchFamily="34" charset="0"/>
                <a:cs typeface="Calibri" pitchFamily="34" charset="0"/>
              </a:rPr>
              <a:t> (</a:t>
            </a:r>
            <a:r>
              <a:rPr lang="en-US" sz="3200" dirty="0" err="1">
                <a:latin typeface="Calibri" pitchFamily="34" charset="0"/>
                <a:cs typeface="Calibri" pitchFamily="34" charset="0"/>
              </a:rPr>
              <a:t>nằm</a:t>
            </a:r>
            <a:r>
              <a:rPr lang="en-US" sz="3200" dirty="0">
                <a:latin typeface="Calibri" pitchFamily="34" charset="0"/>
                <a:cs typeface="Calibri" pitchFamily="34" charset="0"/>
              </a:rPr>
              <a:t> </a:t>
            </a:r>
            <a:r>
              <a:rPr lang="en-US" sz="3200" dirty="0" err="1">
                <a:latin typeface="Calibri" pitchFamily="34" charset="0"/>
                <a:cs typeface="Calibri" pitchFamily="34" charset="0"/>
              </a:rPr>
              <a:t>trong</a:t>
            </a:r>
            <a:r>
              <a:rPr lang="en-US" sz="3200" dirty="0">
                <a:latin typeface="Calibri" pitchFamily="34" charset="0"/>
                <a:cs typeface="Calibri" pitchFamily="34" charset="0"/>
              </a:rPr>
              <a:t> </a:t>
            </a:r>
            <a:r>
              <a:rPr lang="en-US" sz="3200" dirty="0" err="1">
                <a:latin typeface="Calibri" pitchFamily="34" charset="0"/>
                <a:cs typeface="Calibri" pitchFamily="34" charset="0"/>
              </a:rPr>
              <a:t>gói</a:t>
            </a:r>
            <a:r>
              <a:rPr lang="en-US" sz="3200" dirty="0">
                <a:latin typeface="Calibri" pitchFamily="34" charset="0"/>
                <a:cs typeface="Calibri" pitchFamily="34" charset="0"/>
              </a:rPr>
              <a:t> </a:t>
            </a:r>
            <a:r>
              <a:rPr lang="en-US" sz="3200" dirty="0" err="1">
                <a:latin typeface="Calibri" pitchFamily="34" charset="0"/>
                <a:cs typeface="Calibri" pitchFamily="34" charset="0"/>
              </a:rPr>
              <a:t>java.math</a:t>
            </a:r>
            <a:r>
              <a:rPr lang="en-US" sz="3200" dirty="0">
                <a:latin typeface="Calibri" pitchFamily="34" charset="0"/>
                <a:cs typeface="Calibri" pitchFamily="34" charset="0"/>
              </a:rPr>
              <a:t>) </a:t>
            </a:r>
            <a:r>
              <a:rPr lang="en-US" sz="3200" dirty="0" err="1">
                <a:latin typeface="Calibri" pitchFamily="34" charset="0"/>
                <a:cs typeface="Calibri" pitchFamily="34" charset="0"/>
              </a:rPr>
              <a:t>sẽ</a:t>
            </a:r>
            <a:r>
              <a:rPr lang="en-US" sz="3200" dirty="0">
                <a:latin typeface="Calibri" pitchFamily="34" charset="0"/>
                <a:cs typeface="Calibri" pitchFamily="34" charset="0"/>
              </a:rPr>
              <a:t> </a:t>
            </a:r>
            <a:r>
              <a:rPr lang="en-US" sz="3200" dirty="0" err="1">
                <a:latin typeface="Calibri" pitchFamily="34" charset="0"/>
                <a:cs typeface="Calibri" pitchFamily="34" charset="0"/>
              </a:rPr>
              <a:t>tốt</a:t>
            </a:r>
            <a:r>
              <a:rPr lang="en-US" sz="3200" dirty="0">
                <a:latin typeface="Calibri" pitchFamily="34" charset="0"/>
                <a:cs typeface="Calibri" pitchFamily="34" charset="0"/>
              </a:rPr>
              <a:t> </a:t>
            </a:r>
            <a:r>
              <a:rPr lang="en-US" sz="3200" dirty="0" err="1">
                <a:latin typeface="Calibri" pitchFamily="34" charset="0"/>
                <a:cs typeface="Calibri" pitchFamily="34" charset="0"/>
              </a:rPr>
              <a:t>hơn</a:t>
            </a:r>
            <a:r>
              <a:rPr lang="en-US" sz="3200" dirty="0">
                <a:latin typeface="Calibri" pitchFamily="34" charset="0"/>
                <a:cs typeface="Calibri" pitchFamily="34" charset="0"/>
              </a:rPr>
              <a:t> </a:t>
            </a:r>
            <a:r>
              <a:rPr lang="en-US" sz="3200" dirty="0" err="1">
                <a:latin typeface="Calibri" pitchFamily="34" charset="0"/>
                <a:cs typeface="Calibri" pitchFamily="34" charset="0"/>
              </a:rPr>
              <a:t>dùng</a:t>
            </a:r>
            <a:r>
              <a:rPr lang="en-US" sz="3200" dirty="0">
                <a:latin typeface="Calibri" pitchFamily="34" charset="0"/>
                <a:cs typeface="Calibri" pitchFamily="34" charset="0"/>
              </a:rPr>
              <a:t> </a:t>
            </a:r>
            <a:r>
              <a:rPr lang="en-US" sz="3200" dirty="0" err="1">
                <a:latin typeface="Calibri" pitchFamily="34" charset="0"/>
                <a:cs typeface="Calibri" pitchFamily="34" charset="0"/>
              </a:rPr>
              <a:t>kiểu</a:t>
            </a:r>
            <a:r>
              <a:rPr lang="en-US" sz="3200" dirty="0">
                <a:latin typeface="Calibri" pitchFamily="34" charset="0"/>
                <a:cs typeface="Calibri" pitchFamily="34" charset="0"/>
              </a:rPr>
              <a:t> double - </a:t>
            </a:r>
            <a:r>
              <a:rPr lang="en-US" sz="3200" dirty="0" err="1">
                <a:latin typeface="Calibri" pitchFamily="34" charset="0"/>
                <a:cs typeface="Calibri" pitchFamily="34" charset="0"/>
              </a:rPr>
              <a:t>để</a:t>
            </a:r>
            <a:r>
              <a:rPr lang="en-US" sz="3200" dirty="0">
                <a:latin typeface="Calibri" pitchFamily="34" charset="0"/>
                <a:cs typeface="Calibri" pitchFamily="34" charset="0"/>
              </a:rPr>
              <a:t> </a:t>
            </a:r>
            <a:r>
              <a:rPr lang="en-US" sz="3200" dirty="0" err="1">
                <a:latin typeface="Calibri" pitchFamily="34" charset="0"/>
                <a:cs typeface="Calibri" pitchFamily="34" charset="0"/>
              </a:rPr>
              <a:t>đại</a:t>
            </a:r>
            <a:r>
              <a:rPr lang="en-US" sz="3200" dirty="0">
                <a:latin typeface="Calibri" pitchFamily="34" charset="0"/>
                <a:cs typeface="Calibri" pitchFamily="34" charset="0"/>
              </a:rPr>
              <a:t> </a:t>
            </a:r>
            <a:r>
              <a:rPr lang="en-US" sz="3200" dirty="0" err="1">
                <a:latin typeface="Calibri" pitchFamily="34" charset="0"/>
                <a:cs typeface="Calibri" pitchFamily="34" charset="0"/>
              </a:rPr>
              <a:t>diện</a:t>
            </a:r>
            <a:r>
              <a:rPr lang="en-US" sz="3200" dirty="0">
                <a:latin typeface="Calibri" pitchFamily="34" charset="0"/>
                <a:cs typeface="Calibri" pitchFamily="34" charset="0"/>
              </a:rPr>
              <a:t> </a:t>
            </a:r>
            <a:r>
              <a:rPr lang="en-US" sz="3200" dirty="0" err="1">
                <a:latin typeface="Calibri" pitchFamily="34" charset="0"/>
                <a:cs typeface="Calibri" pitchFamily="34" charset="0"/>
              </a:rPr>
              <a:t>cho</a:t>
            </a:r>
            <a:r>
              <a:rPr lang="en-US" sz="3200" dirty="0">
                <a:latin typeface="Calibri" pitchFamily="34" charset="0"/>
                <a:cs typeface="Calibri" pitchFamily="34" charset="0"/>
              </a:rPr>
              <a:t> </a:t>
            </a:r>
            <a:r>
              <a:rPr lang="en-US" sz="3200" dirty="0" err="1">
                <a:latin typeface="Calibri" pitchFamily="34" charset="0"/>
                <a:cs typeface="Calibri" pitchFamily="34" charset="0"/>
              </a:rPr>
              <a:t>lượng</a:t>
            </a:r>
            <a:r>
              <a:rPr lang="en-US" sz="3200" dirty="0">
                <a:latin typeface="Calibri" pitchFamily="34" charset="0"/>
                <a:cs typeface="Calibri" pitchFamily="34" charset="0"/>
              </a:rPr>
              <a:t> </a:t>
            </a:r>
            <a:r>
              <a:rPr lang="en-US" sz="3200" dirty="0" err="1">
                <a:latin typeface="Calibri" pitchFamily="34" charset="0"/>
                <a:cs typeface="Calibri" pitchFamily="34" charset="0"/>
              </a:rPr>
              <a:t>tiền</a:t>
            </a:r>
            <a:r>
              <a:rPr lang="en-US" sz="3200" dirty="0">
                <a:latin typeface="Calibri" pitchFamily="34" charset="0"/>
                <a:cs typeface="Calibri" pitchFamily="34" charset="0"/>
              </a:rPr>
              <a:t> </a:t>
            </a:r>
            <a:r>
              <a:rPr lang="en-US" sz="3200" dirty="0" err="1">
                <a:latin typeface="Calibri" pitchFamily="34" charset="0"/>
                <a:cs typeface="Calibri" pitchFamily="34" charset="0"/>
              </a:rPr>
              <a:t>tệ</a:t>
            </a:r>
            <a:r>
              <a:rPr lang="en-US" sz="3200" dirty="0">
                <a:latin typeface="Calibri" pitchFamily="34" charset="0"/>
                <a:cs typeface="Calibri" pitchFamily="34" charset="0"/>
              </a:rPr>
              <a:t> </a:t>
            </a:r>
            <a:r>
              <a:rPr lang="en-US" sz="3200" dirty="0" err="1">
                <a:latin typeface="Calibri" pitchFamily="34" charset="0"/>
                <a:cs typeface="Calibri" pitchFamily="34" charset="0"/>
              </a:rPr>
              <a:t>và</a:t>
            </a:r>
            <a:r>
              <a:rPr lang="en-US" sz="3200" dirty="0">
                <a:latin typeface="Calibri" pitchFamily="34" charset="0"/>
                <a:cs typeface="Calibri" pitchFamily="34" charset="0"/>
              </a:rPr>
              <a:t> </a:t>
            </a:r>
            <a:r>
              <a:rPr lang="en-US" sz="3200" dirty="0" err="1">
                <a:latin typeface="Calibri" pitchFamily="34" charset="0"/>
                <a:cs typeface="Calibri" pitchFamily="34" charset="0"/>
              </a:rPr>
              <a:t>thực</a:t>
            </a:r>
            <a:r>
              <a:rPr lang="en-US" sz="3200" dirty="0">
                <a:latin typeface="Calibri" pitchFamily="34" charset="0"/>
                <a:cs typeface="Calibri" pitchFamily="34" charset="0"/>
              </a:rPr>
              <a:t> </a:t>
            </a:r>
            <a:r>
              <a:rPr lang="en-US" sz="3200" dirty="0" err="1">
                <a:latin typeface="Calibri" pitchFamily="34" charset="0"/>
                <a:cs typeface="Calibri" pitchFamily="34" charset="0"/>
              </a:rPr>
              <a:t>hiện</a:t>
            </a:r>
            <a:r>
              <a:rPr lang="en-US" sz="3200" dirty="0">
                <a:latin typeface="Calibri" pitchFamily="34" charset="0"/>
                <a:cs typeface="Calibri" pitchFamily="34" charset="0"/>
              </a:rPr>
              <a:t> </a:t>
            </a:r>
            <a:r>
              <a:rPr lang="en-US" sz="3200" dirty="0" err="1">
                <a:latin typeface="Calibri" pitchFamily="34" charset="0"/>
                <a:cs typeface="Calibri" pitchFamily="34" charset="0"/>
              </a:rPr>
              <a:t>việc</a:t>
            </a:r>
            <a:r>
              <a:rPr lang="en-US" sz="3200" dirty="0">
                <a:latin typeface="Calibri" pitchFamily="34" charset="0"/>
                <a:cs typeface="Calibri" pitchFamily="34" charset="0"/>
              </a:rPr>
              <a:t> </a:t>
            </a:r>
            <a:r>
              <a:rPr lang="en-US" sz="3200" dirty="0" err="1">
                <a:latin typeface="Calibri" pitchFamily="34" charset="0"/>
                <a:cs typeface="Calibri" pitchFamily="34" charset="0"/>
              </a:rPr>
              <a:t>tính</a:t>
            </a:r>
            <a:r>
              <a:rPr lang="en-US" sz="3200" dirty="0">
                <a:latin typeface="Calibri" pitchFamily="34" charset="0"/>
                <a:cs typeface="Calibri" pitchFamily="34" charset="0"/>
              </a:rPr>
              <a:t> </a:t>
            </a:r>
            <a:r>
              <a:rPr lang="en-US" sz="3200" dirty="0" err="1">
                <a:latin typeface="Calibri" pitchFamily="34" charset="0"/>
                <a:cs typeface="Calibri" pitchFamily="34" charset="0"/>
              </a:rPr>
              <a:t>toán</a:t>
            </a:r>
            <a:endParaRPr lang="en-US" sz="3200" dirty="0">
              <a:latin typeface="Calibri" pitchFamily="34" charset="0"/>
              <a:cs typeface="Calibri" pitchFamily="34" charset="0"/>
            </a:endParaRPr>
          </a:p>
        </p:txBody>
      </p:sp>
    </p:spTree>
    <p:extLst>
      <p:ext uri="{BB962C8B-B14F-4D97-AF65-F5344CB8AC3E}">
        <p14:creationId xmlns:p14="http://schemas.microsoft.com/office/powerpoint/2010/main" val="27215788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libri" pitchFamily="34" charset="0"/>
                <a:cs typeface="Calibri" pitchFamily="34" charset="0"/>
              </a:rPr>
              <a:t>Overriding Activity Method </a:t>
            </a:r>
            <a:r>
              <a:rPr lang="en-US" b="1" dirty="0" err="1">
                <a:latin typeface="Calibri" pitchFamily="34" charset="0"/>
                <a:cs typeface="Calibri" pitchFamily="34" charset="0"/>
              </a:rPr>
              <a:t>onCreate</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097280" y="2334063"/>
            <a:ext cx="10058400" cy="3392481"/>
          </a:xfrm>
        </p:spPr>
        <p:txBody>
          <a:bodyPr>
            <a:noAutofit/>
          </a:bodyPr>
          <a:lstStyle/>
          <a:p>
            <a:r>
              <a:rPr lang="en-US" sz="3200" dirty="0" err="1">
                <a:latin typeface="Calibri" pitchFamily="34" charset="0"/>
                <a:cs typeface="Calibri" pitchFamily="34" charset="0"/>
              </a:rPr>
              <a:t>Phương</a:t>
            </a:r>
            <a:r>
              <a:rPr lang="en-US" sz="3200" dirty="0">
                <a:latin typeface="Calibri" pitchFamily="34" charset="0"/>
                <a:cs typeface="Calibri" pitchFamily="34" charset="0"/>
              </a:rPr>
              <a:t> </a:t>
            </a:r>
            <a:r>
              <a:rPr lang="en-US" sz="3200" dirty="0" err="1">
                <a:latin typeface="Calibri" pitchFamily="34" charset="0"/>
                <a:cs typeface="Calibri" pitchFamily="34" charset="0"/>
              </a:rPr>
              <a:t>thức</a:t>
            </a:r>
            <a:r>
              <a:rPr lang="en-US" sz="3200" dirty="0">
                <a:latin typeface="Calibri" pitchFamily="34" charset="0"/>
                <a:cs typeface="Calibri" pitchFamily="34" charset="0"/>
              </a:rPr>
              <a:t> </a:t>
            </a:r>
            <a:r>
              <a:rPr lang="en-US" sz="3200" dirty="0" err="1">
                <a:latin typeface="Calibri" pitchFamily="34" charset="0"/>
                <a:cs typeface="Calibri" pitchFamily="34" charset="0"/>
              </a:rPr>
              <a:t>onCreate</a:t>
            </a:r>
            <a:r>
              <a:rPr lang="en-US" sz="3200" dirty="0">
                <a:latin typeface="Calibri" pitchFamily="34" charset="0"/>
                <a:cs typeface="Calibri" pitchFamily="34" charset="0"/>
              </a:rPr>
              <a:t> </a:t>
            </a:r>
            <a:r>
              <a:rPr lang="en-US" sz="3200" dirty="0" err="1">
                <a:latin typeface="Calibri" pitchFamily="34" charset="0"/>
                <a:cs typeface="Calibri" pitchFamily="34" charset="0"/>
              </a:rPr>
              <a:t>tự</a:t>
            </a:r>
            <a:r>
              <a:rPr lang="en-US" sz="3200" dirty="0">
                <a:latin typeface="Calibri" pitchFamily="34" charset="0"/>
                <a:cs typeface="Calibri" pitchFamily="34" charset="0"/>
              </a:rPr>
              <a:t> </a:t>
            </a:r>
            <a:r>
              <a:rPr lang="en-US" sz="3200" dirty="0" err="1">
                <a:latin typeface="Calibri" pitchFamily="34" charset="0"/>
                <a:cs typeface="Calibri" pitchFamily="34" charset="0"/>
              </a:rPr>
              <a:t>động</a:t>
            </a:r>
            <a:r>
              <a:rPr lang="en-US" sz="3200" dirty="0">
                <a:latin typeface="Calibri" pitchFamily="34" charset="0"/>
                <a:cs typeface="Calibri" pitchFamily="34" charset="0"/>
              </a:rPr>
              <a:t> </a:t>
            </a:r>
            <a:r>
              <a:rPr lang="en-US" sz="3200" dirty="0" err="1">
                <a:latin typeface="Calibri" pitchFamily="34" charset="0"/>
                <a:cs typeface="Calibri" pitchFamily="34" charset="0"/>
              </a:rPr>
              <a:t>được</a:t>
            </a:r>
            <a:r>
              <a:rPr lang="en-US" sz="3200" dirty="0">
                <a:latin typeface="Calibri" pitchFamily="34" charset="0"/>
                <a:cs typeface="Calibri" pitchFamily="34" charset="0"/>
              </a:rPr>
              <a:t> </a:t>
            </a:r>
            <a:r>
              <a:rPr lang="en-US" sz="3200" dirty="0" err="1">
                <a:latin typeface="Calibri" pitchFamily="34" charset="0"/>
                <a:cs typeface="Calibri" pitchFamily="34" charset="0"/>
              </a:rPr>
              <a:t>tạo</a:t>
            </a:r>
            <a:r>
              <a:rPr lang="en-US" sz="3200" dirty="0">
                <a:latin typeface="Calibri" pitchFamily="34" charset="0"/>
                <a:cs typeface="Calibri" pitchFamily="34" charset="0"/>
              </a:rPr>
              <a:t> </a:t>
            </a:r>
            <a:r>
              <a:rPr lang="en-US" sz="3200" dirty="0" err="1">
                <a:latin typeface="Calibri" pitchFamily="34" charset="0"/>
                <a:cs typeface="Calibri" pitchFamily="34" charset="0"/>
              </a:rPr>
              <a:t>ra</a:t>
            </a:r>
            <a:r>
              <a:rPr lang="en-US" sz="3200" dirty="0">
                <a:latin typeface="Calibri" pitchFamily="34" charset="0"/>
                <a:cs typeface="Calibri" pitchFamily="34" charset="0"/>
              </a:rPr>
              <a:t> </a:t>
            </a:r>
            <a:r>
              <a:rPr lang="en-US" sz="3200" dirty="0" err="1">
                <a:latin typeface="Calibri" pitchFamily="34" charset="0"/>
                <a:cs typeface="Calibri" pitchFamily="34" charset="0"/>
              </a:rPr>
              <a:t>khi</a:t>
            </a:r>
            <a:r>
              <a:rPr lang="en-US" sz="3200" dirty="0">
                <a:latin typeface="Calibri" pitchFamily="34" charset="0"/>
                <a:cs typeface="Calibri" pitchFamily="34" charset="0"/>
              </a:rPr>
              <a:t> </a:t>
            </a:r>
            <a:r>
              <a:rPr lang="en-US" sz="3200" dirty="0" err="1">
                <a:latin typeface="Calibri" pitchFamily="34" charset="0"/>
                <a:cs typeface="Calibri" pitchFamily="34" charset="0"/>
              </a:rPr>
              <a:t>bạn</a:t>
            </a:r>
            <a:r>
              <a:rPr lang="en-US" sz="3200" dirty="0">
                <a:latin typeface="Calibri" pitchFamily="34" charset="0"/>
                <a:cs typeface="Calibri" pitchFamily="34" charset="0"/>
              </a:rPr>
              <a:t> </a:t>
            </a:r>
            <a:r>
              <a:rPr lang="en-US" sz="3200" dirty="0" err="1">
                <a:latin typeface="Calibri" pitchFamily="34" charset="0"/>
                <a:cs typeface="Calibri" pitchFamily="34" charset="0"/>
              </a:rPr>
              <a:t>tạo</a:t>
            </a:r>
            <a:r>
              <a:rPr lang="en-US" sz="3200" dirty="0">
                <a:latin typeface="Calibri" pitchFamily="34" charset="0"/>
                <a:cs typeface="Calibri" pitchFamily="34" charset="0"/>
              </a:rPr>
              <a:t> 1 project. </a:t>
            </a:r>
          </a:p>
          <a:p>
            <a:r>
              <a:rPr lang="en-US" sz="3200" dirty="0" err="1">
                <a:latin typeface="Calibri" pitchFamily="34" charset="0"/>
                <a:cs typeface="Calibri" pitchFamily="34" charset="0"/>
              </a:rPr>
              <a:t>Phương</a:t>
            </a:r>
            <a:r>
              <a:rPr lang="en-US" sz="3200" dirty="0">
                <a:latin typeface="Calibri" pitchFamily="34" charset="0"/>
                <a:cs typeface="Calibri" pitchFamily="34" charset="0"/>
              </a:rPr>
              <a:t> </a:t>
            </a:r>
            <a:r>
              <a:rPr lang="en-US" sz="3200" dirty="0" err="1">
                <a:latin typeface="Calibri" pitchFamily="34" charset="0"/>
                <a:cs typeface="Calibri" pitchFamily="34" charset="0"/>
              </a:rPr>
              <a:t>thức</a:t>
            </a:r>
            <a:r>
              <a:rPr lang="en-US" sz="3200" dirty="0">
                <a:latin typeface="Calibri" pitchFamily="34" charset="0"/>
                <a:cs typeface="Calibri" pitchFamily="34" charset="0"/>
              </a:rPr>
              <a:t> </a:t>
            </a:r>
            <a:r>
              <a:rPr lang="en-US" sz="3200" dirty="0" err="1">
                <a:latin typeface="Calibri" pitchFamily="34" charset="0"/>
                <a:cs typeface="Calibri" pitchFamily="34" charset="0"/>
              </a:rPr>
              <a:t>này</a:t>
            </a:r>
            <a:r>
              <a:rPr lang="en-US" sz="3200" dirty="0">
                <a:latin typeface="Calibri" pitchFamily="34" charset="0"/>
                <a:cs typeface="Calibri" pitchFamily="34" charset="0"/>
              </a:rPr>
              <a:t> </a:t>
            </a:r>
            <a:r>
              <a:rPr lang="en-US" sz="3200" dirty="0" err="1">
                <a:latin typeface="Calibri" pitchFamily="34" charset="0"/>
                <a:cs typeface="Calibri" pitchFamily="34" charset="0"/>
              </a:rPr>
              <a:t>càng</a:t>
            </a:r>
            <a:r>
              <a:rPr lang="en-US" sz="3200" dirty="0">
                <a:latin typeface="Calibri" pitchFamily="34" charset="0"/>
                <a:cs typeface="Calibri" pitchFamily="34" charset="0"/>
              </a:rPr>
              <a:t> </a:t>
            </a:r>
            <a:r>
              <a:rPr lang="en-US" sz="3200" dirty="0" err="1">
                <a:latin typeface="Calibri" pitchFamily="34" charset="0"/>
                <a:cs typeface="Calibri" pitchFamily="34" charset="0"/>
              </a:rPr>
              <a:t>đơn</a:t>
            </a:r>
            <a:r>
              <a:rPr lang="en-US" sz="3200" dirty="0">
                <a:latin typeface="Calibri" pitchFamily="34" charset="0"/>
                <a:cs typeface="Calibri" pitchFamily="34" charset="0"/>
              </a:rPr>
              <a:t> </a:t>
            </a:r>
            <a:r>
              <a:rPr lang="en-US" sz="3200" dirty="0" err="1">
                <a:latin typeface="Calibri" pitchFamily="34" charset="0"/>
                <a:cs typeface="Calibri" pitchFamily="34" charset="0"/>
              </a:rPr>
              <a:t>giản</a:t>
            </a:r>
            <a:r>
              <a:rPr lang="en-US" sz="3200" dirty="0">
                <a:latin typeface="Calibri" pitchFamily="34" charset="0"/>
                <a:cs typeface="Calibri" pitchFamily="34" charset="0"/>
              </a:rPr>
              <a:t> </a:t>
            </a:r>
            <a:r>
              <a:rPr lang="en-US" sz="3200" dirty="0" err="1">
                <a:latin typeface="Calibri" pitchFamily="34" charset="0"/>
                <a:cs typeface="Calibri" pitchFamily="34" charset="0"/>
              </a:rPr>
              <a:t>thì</a:t>
            </a:r>
            <a:r>
              <a:rPr lang="en-US" sz="3200" dirty="0">
                <a:latin typeface="Calibri" pitchFamily="34" charset="0"/>
                <a:cs typeface="Calibri" pitchFamily="34" charset="0"/>
              </a:rPr>
              <a:t> </a:t>
            </a:r>
            <a:r>
              <a:rPr lang="en-US" sz="3200" dirty="0" err="1">
                <a:latin typeface="Calibri" pitchFamily="34" charset="0"/>
                <a:cs typeface="Calibri" pitchFamily="34" charset="0"/>
              </a:rPr>
              <a:t>ứng</a:t>
            </a:r>
            <a:r>
              <a:rPr lang="en-US" sz="3200" dirty="0">
                <a:latin typeface="Calibri" pitchFamily="34" charset="0"/>
                <a:cs typeface="Calibri" pitchFamily="34" charset="0"/>
              </a:rPr>
              <a:t> </a:t>
            </a:r>
            <a:r>
              <a:rPr lang="en-US" sz="3200" dirty="0" err="1">
                <a:latin typeface="Calibri" pitchFamily="34" charset="0"/>
                <a:cs typeface="Calibri" pitchFamily="34" charset="0"/>
              </a:rPr>
              <a:t>dụng</a:t>
            </a:r>
            <a:r>
              <a:rPr lang="en-US" sz="3200" dirty="0">
                <a:latin typeface="Calibri" pitchFamily="34" charset="0"/>
                <a:cs typeface="Calibri" pitchFamily="34" charset="0"/>
              </a:rPr>
              <a:t> load </a:t>
            </a:r>
            <a:r>
              <a:rPr lang="en-US" sz="3200" dirty="0" err="1">
                <a:latin typeface="Calibri" pitchFamily="34" charset="0"/>
                <a:cs typeface="Calibri" pitchFamily="34" charset="0"/>
              </a:rPr>
              <a:t>càng</a:t>
            </a:r>
            <a:r>
              <a:rPr lang="en-US" sz="3200" dirty="0">
                <a:latin typeface="Calibri" pitchFamily="34" charset="0"/>
                <a:cs typeface="Calibri" pitchFamily="34" charset="0"/>
              </a:rPr>
              <a:t> </a:t>
            </a:r>
            <a:r>
              <a:rPr lang="en-US" sz="3200" dirty="0" err="1">
                <a:latin typeface="Calibri" pitchFamily="34" charset="0"/>
                <a:cs typeface="Calibri" pitchFamily="34" charset="0"/>
              </a:rPr>
              <a:t>nhanh</a:t>
            </a:r>
            <a:r>
              <a:rPr lang="en-US" sz="3200" dirty="0">
                <a:latin typeface="Calibri" pitchFamily="34" charset="0"/>
                <a:cs typeface="Calibri" pitchFamily="34" charset="0"/>
              </a:rPr>
              <a:t>. </a:t>
            </a:r>
            <a:r>
              <a:rPr lang="en-US" sz="3200" dirty="0" err="1">
                <a:latin typeface="Calibri" pitchFamily="34" charset="0"/>
                <a:cs typeface="Calibri" pitchFamily="34" charset="0"/>
              </a:rPr>
              <a:t>Trong</a:t>
            </a:r>
            <a:r>
              <a:rPr lang="en-US" sz="3200" dirty="0">
                <a:latin typeface="Calibri" pitchFamily="34" charset="0"/>
                <a:cs typeface="Calibri" pitchFamily="34" charset="0"/>
              </a:rPr>
              <a:t> </a:t>
            </a:r>
            <a:r>
              <a:rPr lang="en-US" sz="3200" dirty="0" err="1">
                <a:latin typeface="Calibri" pitchFamily="34" charset="0"/>
                <a:cs typeface="Calibri" pitchFamily="34" charset="0"/>
              </a:rPr>
              <a:t>thực</a:t>
            </a:r>
            <a:r>
              <a:rPr lang="en-US" sz="3200" dirty="0">
                <a:latin typeface="Calibri" pitchFamily="34" charset="0"/>
                <a:cs typeface="Calibri" pitchFamily="34" charset="0"/>
              </a:rPr>
              <a:t> </a:t>
            </a:r>
            <a:r>
              <a:rPr lang="en-US" sz="3200" dirty="0" err="1">
                <a:latin typeface="Calibri" pitchFamily="34" charset="0"/>
                <a:cs typeface="Calibri" pitchFamily="34" charset="0"/>
              </a:rPr>
              <a:t>tế</a:t>
            </a:r>
            <a:r>
              <a:rPr lang="en-US" sz="3200" dirty="0">
                <a:latin typeface="Calibri" pitchFamily="34" charset="0"/>
                <a:cs typeface="Calibri" pitchFamily="34" charset="0"/>
              </a:rPr>
              <a:t>, </a:t>
            </a:r>
            <a:r>
              <a:rPr lang="en-US" sz="3200" dirty="0" err="1">
                <a:latin typeface="Calibri" pitchFamily="34" charset="0"/>
                <a:cs typeface="Calibri" pitchFamily="34" charset="0"/>
              </a:rPr>
              <a:t>nếu</a:t>
            </a:r>
            <a:r>
              <a:rPr lang="en-US" sz="3200" dirty="0">
                <a:latin typeface="Calibri" pitchFamily="34" charset="0"/>
                <a:cs typeface="Calibri" pitchFamily="34" charset="0"/>
              </a:rPr>
              <a:t> </a:t>
            </a:r>
            <a:r>
              <a:rPr lang="en-US" sz="3200" dirty="0" err="1">
                <a:latin typeface="Calibri" pitchFamily="34" charset="0"/>
                <a:cs typeface="Calibri" pitchFamily="34" charset="0"/>
              </a:rPr>
              <a:t>ứng</a:t>
            </a:r>
            <a:r>
              <a:rPr lang="en-US" sz="3200" dirty="0">
                <a:latin typeface="Calibri" pitchFamily="34" charset="0"/>
                <a:cs typeface="Calibri" pitchFamily="34" charset="0"/>
              </a:rPr>
              <a:t> </a:t>
            </a:r>
            <a:r>
              <a:rPr lang="en-US" sz="3200" dirty="0" err="1">
                <a:latin typeface="Calibri" pitchFamily="34" charset="0"/>
                <a:cs typeface="Calibri" pitchFamily="34" charset="0"/>
              </a:rPr>
              <a:t>dụng</a:t>
            </a:r>
            <a:r>
              <a:rPr lang="en-US" sz="3200" dirty="0">
                <a:latin typeface="Calibri" pitchFamily="34" charset="0"/>
                <a:cs typeface="Calibri" pitchFamily="34" charset="0"/>
              </a:rPr>
              <a:t> </a:t>
            </a:r>
            <a:r>
              <a:rPr lang="en-US" sz="3200" dirty="0" err="1">
                <a:latin typeface="Calibri" pitchFamily="34" charset="0"/>
                <a:cs typeface="Calibri" pitchFamily="34" charset="0"/>
              </a:rPr>
              <a:t>tốn</a:t>
            </a:r>
            <a:r>
              <a:rPr lang="en-US" sz="3200" dirty="0">
                <a:latin typeface="Calibri" pitchFamily="34" charset="0"/>
                <a:cs typeface="Calibri" pitchFamily="34" charset="0"/>
              </a:rPr>
              <a:t> </a:t>
            </a:r>
            <a:r>
              <a:rPr lang="en-US" sz="3200" dirty="0" err="1">
                <a:latin typeface="Calibri" pitchFamily="34" charset="0"/>
                <a:cs typeface="Calibri" pitchFamily="34" charset="0"/>
              </a:rPr>
              <a:t>hơn</a:t>
            </a:r>
            <a:r>
              <a:rPr lang="en-US" sz="3200" dirty="0">
                <a:latin typeface="Calibri" pitchFamily="34" charset="0"/>
                <a:cs typeface="Calibri" pitchFamily="34" charset="0"/>
              </a:rPr>
              <a:t> 5s </a:t>
            </a:r>
            <a:r>
              <a:rPr lang="en-US" sz="3200" dirty="0" err="1">
                <a:latin typeface="Calibri" pitchFamily="34" charset="0"/>
                <a:cs typeface="Calibri" pitchFamily="34" charset="0"/>
              </a:rPr>
              <a:t>để</a:t>
            </a:r>
            <a:r>
              <a:rPr lang="en-US" sz="3200" dirty="0">
                <a:latin typeface="Calibri" pitchFamily="34" charset="0"/>
                <a:cs typeface="Calibri" pitchFamily="34" charset="0"/>
              </a:rPr>
              <a:t> load </a:t>
            </a:r>
            <a:r>
              <a:rPr lang="en-US" sz="3200" dirty="0" err="1">
                <a:latin typeface="Calibri" pitchFamily="34" charset="0"/>
                <a:cs typeface="Calibri" pitchFamily="34" charset="0"/>
              </a:rPr>
              <a:t>xong</a:t>
            </a:r>
            <a:r>
              <a:rPr lang="en-US" sz="3200" dirty="0">
                <a:latin typeface="Calibri" pitchFamily="34" charset="0"/>
                <a:cs typeface="Calibri" pitchFamily="34" charset="0"/>
              </a:rPr>
              <a:t> </a:t>
            </a:r>
            <a:r>
              <a:rPr lang="en-US" sz="3200" dirty="0" err="1">
                <a:latin typeface="Calibri" pitchFamily="34" charset="0"/>
                <a:cs typeface="Calibri" pitchFamily="34" charset="0"/>
              </a:rPr>
              <a:t>thì</a:t>
            </a:r>
            <a:r>
              <a:rPr lang="en-US" sz="3200" dirty="0">
                <a:latin typeface="Calibri" pitchFamily="34" charset="0"/>
                <a:cs typeface="Calibri" pitchFamily="34" charset="0"/>
              </a:rPr>
              <a:t> </a:t>
            </a:r>
            <a:r>
              <a:rPr lang="en-US" sz="3200" dirty="0" err="1">
                <a:latin typeface="Calibri" pitchFamily="34" charset="0"/>
                <a:cs typeface="Calibri" pitchFamily="34" charset="0"/>
              </a:rPr>
              <a:t>hệ</a:t>
            </a:r>
            <a:r>
              <a:rPr lang="en-US" sz="3200" dirty="0">
                <a:latin typeface="Calibri" pitchFamily="34" charset="0"/>
                <a:cs typeface="Calibri" pitchFamily="34" charset="0"/>
              </a:rPr>
              <a:t> </a:t>
            </a:r>
            <a:r>
              <a:rPr lang="en-US" sz="3200" dirty="0" err="1">
                <a:latin typeface="Calibri" pitchFamily="34" charset="0"/>
                <a:cs typeface="Calibri" pitchFamily="34" charset="0"/>
              </a:rPr>
              <a:t>thống</a:t>
            </a:r>
            <a:r>
              <a:rPr lang="en-US" sz="3200" dirty="0">
                <a:latin typeface="Calibri" pitchFamily="34" charset="0"/>
                <a:cs typeface="Calibri" pitchFamily="34" charset="0"/>
              </a:rPr>
              <a:t> </a:t>
            </a:r>
            <a:r>
              <a:rPr lang="en-US" sz="3200" dirty="0" err="1">
                <a:latin typeface="Calibri" pitchFamily="34" charset="0"/>
                <a:cs typeface="Calibri" pitchFamily="34" charset="0"/>
              </a:rPr>
              <a:t>sẽ</a:t>
            </a:r>
            <a:r>
              <a:rPr lang="en-US" sz="3200" dirty="0">
                <a:latin typeface="Calibri" pitchFamily="34" charset="0"/>
                <a:cs typeface="Calibri" pitchFamily="34" charset="0"/>
              </a:rPr>
              <a:t> </a:t>
            </a:r>
            <a:r>
              <a:rPr lang="en-US" sz="3200" dirty="0" err="1">
                <a:latin typeface="Calibri" pitchFamily="34" charset="0"/>
                <a:cs typeface="Calibri" pitchFamily="34" charset="0"/>
              </a:rPr>
              <a:t>báo</a:t>
            </a:r>
            <a:r>
              <a:rPr lang="en-US" sz="3200" dirty="0">
                <a:latin typeface="Calibri" pitchFamily="34" charset="0"/>
                <a:cs typeface="Calibri" pitchFamily="34" charset="0"/>
              </a:rPr>
              <a:t> </a:t>
            </a:r>
            <a:r>
              <a:rPr lang="en-US" sz="3200" dirty="0" err="1">
                <a:latin typeface="Calibri" pitchFamily="34" charset="0"/>
                <a:cs typeface="Calibri" pitchFamily="34" charset="0"/>
              </a:rPr>
              <a:t>lỗi</a:t>
            </a:r>
            <a:r>
              <a:rPr lang="en-US" sz="3200" dirty="0">
                <a:latin typeface="Calibri" pitchFamily="34" charset="0"/>
                <a:cs typeface="Calibri" pitchFamily="34" charset="0"/>
              </a:rPr>
              <a:t> ANR (Application Not Responding: </a:t>
            </a:r>
            <a:r>
              <a:rPr lang="en-US" sz="3200" dirty="0" err="1">
                <a:latin typeface="Calibri" pitchFamily="34" charset="0"/>
                <a:cs typeface="Calibri" pitchFamily="34" charset="0"/>
              </a:rPr>
              <a:t>ứng</a:t>
            </a:r>
            <a:r>
              <a:rPr lang="en-US" sz="3200" dirty="0">
                <a:latin typeface="Calibri" pitchFamily="34" charset="0"/>
                <a:cs typeface="Calibri" pitchFamily="34" charset="0"/>
              </a:rPr>
              <a:t> </a:t>
            </a:r>
            <a:r>
              <a:rPr lang="en-US" sz="3200" dirty="0" err="1">
                <a:latin typeface="Calibri" pitchFamily="34" charset="0"/>
                <a:cs typeface="Calibri" pitchFamily="34" charset="0"/>
              </a:rPr>
              <a:t>dụng</a:t>
            </a:r>
            <a:r>
              <a:rPr lang="en-US" sz="3200" dirty="0">
                <a:latin typeface="Calibri" pitchFamily="34" charset="0"/>
                <a:cs typeface="Calibri" pitchFamily="34" charset="0"/>
              </a:rPr>
              <a:t> </a:t>
            </a:r>
            <a:r>
              <a:rPr lang="en-US" sz="3200" dirty="0" err="1">
                <a:latin typeface="Calibri" pitchFamily="34" charset="0"/>
                <a:cs typeface="Calibri" pitchFamily="34" charset="0"/>
              </a:rPr>
              <a:t>không</a:t>
            </a:r>
            <a:r>
              <a:rPr lang="en-US" sz="3200" dirty="0">
                <a:latin typeface="Calibri" pitchFamily="34" charset="0"/>
                <a:cs typeface="Calibri" pitchFamily="34" charset="0"/>
              </a:rPr>
              <a:t> </a:t>
            </a:r>
            <a:r>
              <a:rPr lang="en-US" sz="3200" dirty="0" err="1">
                <a:latin typeface="Calibri" pitchFamily="34" charset="0"/>
                <a:cs typeface="Calibri" pitchFamily="34" charset="0"/>
              </a:rPr>
              <a:t>phản</a:t>
            </a:r>
            <a:r>
              <a:rPr lang="en-US" sz="3200" dirty="0">
                <a:latin typeface="Calibri" pitchFamily="34" charset="0"/>
                <a:cs typeface="Calibri" pitchFamily="34" charset="0"/>
              </a:rPr>
              <a:t> </a:t>
            </a:r>
            <a:r>
              <a:rPr lang="en-US" sz="3200" dirty="0" err="1">
                <a:latin typeface="Calibri" pitchFamily="34" charset="0"/>
                <a:cs typeface="Calibri" pitchFamily="34" charset="0"/>
              </a:rPr>
              <a:t>hồi</a:t>
            </a:r>
            <a:r>
              <a:rPr lang="en-US" sz="3200" dirty="0">
                <a:latin typeface="Calibri" pitchFamily="34" charset="0"/>
                <a:cs typeface="Calibri" pitchFamily="34" charset="0"/>
              </a:rPr>
              <a:t>)-</a:t>
            </a:r>
            <a:r>
              <a:rPr lang="en-US" sz="3200" dirty="0" err="1">
                <a:latin typeface="Calibri" pitchFamily="34" charset="0"/>
                <a:cs typeface="Calibri" pitchFamily="34" charset="0"/>
              </a:rPr>
              <a:t>người</a:t>
            </a:r>
            <a:r>
              <a:rPr lang="en-US" sz="3200" dirty="0">
                <a:latin typeface="Calibri" pitchFamily="34" charset="0"/>
                <a:cs typeface="Calibri" pitchFamily="34" charset="0"/>
              </a:rPr>
              <a:t> </a:t>
            </a:r>
            <a:r>
              <a:rPr lang="en-US" sz="3200" dirty="0" err="1">
                <a:latin typeface="Calibri" pitchFamily="34" charset="0"/>
                <a:cs typeface="Calibri" pitchFamily="34" charset="0"/>
              </a:rPr>
              <a:t>dùng</a:t>
            </a:r>
            <a:r>
              <a:rPr lang="en-US" sz="3200" dirty="0">
                <a:latin typeface="Calibri" pitchFamily="34" charset="0"/>
                <a:cs typeface="Calibri" pitchFamily="34" charset="0"/>
              </a:rPr>
              <a:t> </a:t>
            </a:r>
            <a:r>
              <a:rPr lang="en-US" sz="3200" dirty="0" err="1">
                <a:latin typeface="Calibri" pitchFamily="34" charset="0"/>
                <a:cs typeface="Calibri" pitchFamily="34" charset="0"/>
              </a:rPr>
              <a:t>sẽ</a:t>
            </a:r>
            <a:r>
              <a:rPr lang="en-US" sz="3200" dirty="0">
                <a:latin typeface="Calibri" pitchFamily="34" charset="0"/>
                <a:cs typeface="Calibri" pitchFamily="34" charset="0"/>
              </a:rPr>
              <a:t> </a:t>
            </a:r>
            <a:r>
              <a:rPr lang="en-US" sz="3200" dirty="0" err="1">
                <a:latin typeface="Calibri" pitchFamily="34" charset="0"/>
                <a:cs typeface="Calibri" pitchFamily="34" charset="0"/>
              </a:rPr>
              <a:t>có</a:t>
            </a:r>
            <a:r>
              <a:rPr lang="en-US" sz="3200" dirty="0">
                <a:latin typeface="Calibri" pitchFamily="34" charset="0"/>
                <a:cs typeface="Calibri" pitchFamily="34" charset="0"/>
              </a:rPr>
              <a:t> </a:t>
            </a:r>
            <a:r>
              <a:rPr lang="en-US" sz="3200" dirty="0" err="1">
                <a:latin typeface="Calibri" pitchFamily="34" charset="0"/>
                <a:cs typeface="Calibri" pitchFamily="34" charset="0"/>
              </a:rPr>
              <a:t>lựa</a:t>
            </a:r>
            <a:r>
              <a:rPr lang="en-US" sz="3200" dirty="0">
                <a:latin typeface="Calibri" pitchFamily="34" charset="0"/>
                <a:cs typeface="Calibri" pitchFamily="34" charset="0"/>
              </a:rPr>
              <a:t> </a:t>
            </a:r>
            <a:r>
              <a:rPr lang="en-US" sz="3200" dirty="0" err="1">
                <a:latin typeface="Calibri" pitchFamily="34" charset="0"/>
                <a:cs typeface="Calibri" pitchFamily="34" charset="0"/>
              </a:rPr>
              <a:t>chọn</a:t>
            </a:r>
            <a:r>
              <a:rPr lang="en-US" sz="3200" dirty="0">
                <a:latin typeface="Calibri" pitchFamily="34" charset="0"/>
                <a:cs typeface="Calibri" pitchFamily="34" charset="0"/>
              </a:rPr>
              <a:t> </a:t>
            </a:r>
            <a:r>
              <a:rPr lang="en-US" sz="3200" dirty="0" err="1">
                <a:latin typeface="Calibri" pitchFamily="34" charset="0"/>
                <a:cs typeface="Calibri" pitchFamily="34" charset="0"/>
              </a:rPr>
              <a:t>buộc</a:t>
            </a:r>
            <a:r>
              <a:rPr lang="en-US" sz="3200" dirty="0">
                <a:latin typeface="Calibri" pitchFamily="34" charset="0"/>
                <a:cs typeface="Calibri" pitchFamily="34" charset="0"/>
              </a:rPr>
              <a:t> </a:t>
            </a:r>
            <a:r>
              <a:rPr lang="en-US" sz="3200" dirty="0" err="1">
                <a:latin typeface="Calibri" pitchFamily="34" charset="0"/>
                <a:cs typeface="Calibri" pitchFamily="34" charset="0"/>
              </a:rPr>
              <a:t>dừng</a:t>
            </a:r>
            <a:r>
              <a:rPr lang="en-US" sz="3200" dirty="0">
                <a:latin typeface="Calibri" pitchFamily="34" charset="0"/>
                <a:cs typeface="Calibri" pitchFamily="34" charset="0"/>
              </a:rPr>
              <a:t> </a:t>
            </a:r>
            <a:r>
              <a:rPr lang="en-US" sz="3200" dirty="0" err="1">
                <a:latin typeface="Calibri" pitchFamily="34" charset="0"/>
                <a:cs typeface="Calibri" pitchFamily="34" charset="0"/>
              </a:rPr>
              <a:t>ứng</a:t>
            </a:r>
            <a:r>
              <a:rPr lang="en-US" sz="3200" dirty="0">
                <a:latin typeface="Calibri" pitchFamily="34" charset="0"/>
                <a:cs typeface="Calibri" pitchFamily="34" charset="0"/>
              </a:rPr>
              <a:t> </a:t>
            </a:r>
            <a:r>
              <a:rPr lang="en-US" sz="3200" dirty="0" err="1">
                <a:latin typeface="Calibri" pitchFamily="34" charset="0"/>
                <a:cs typeface="Calibri" pitchFamily="34" charset="0"/>
              </a:rPr>
              <a:t>dụng</a:t>
            </a:r>
            <a:r>
              <a:rPr lang="en-US" sz="3200" dirty="0">
                <a:latin typeface="Calibri" pitchFamily="34" charset="0"/>
                <a:cs typeface="Calibri" pitchFamily="34" charset="0"/>
              </a:rPr>
              <a:t>.</a:t>
            </a:r>
          </a:p>
        </p:txBody>
      </p:sp>
    </p:spTree>
    <p:extLst>
      <p:ext uri="{BB962C8B-B14F-4D97-AF65-F5344CB8AC3E}">
        <p14:creationId xmlns:p14="http://schemas.microsoft.com/office/powerpoint/2010/main" val="38381745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618" y="274638"/>
            <a:ext cx="9973994" cy="1630362"/>
          </a:xfrm>
        </p:spPr>
        <p:txBody>
          <a:bodyPr>
            <a:normAutofit/>
          </a:bodyPr>
          <a:lstStyle/>
          <a:p>
            <a:r>
              <a:rPr lang="en-US" b="1" dirty="0">
                <a:effectLst/>
                <a:latin typeface="Calibri" pitchFamily="34" charset="0"/>
                <a:cs typeface="Calibri" pitchFamily="34" charset="0"/>
              </a:rPr>
              <a:t>Generated R Class Contains Resource IDs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167618" y="2191042"/>
            <a:ext cx="9973993" cy="3655576"/>
          </a:xfrm>
        </p:spPr>
        <p:txBody>
          <a:bodyPr>
            <a:noAutofit/>
          </a:bodyPr>
          <a:lstStyle/>
          <a:p>
            <a:r>
              <a:rPr lang="en-US" sz="3200" dirty="0">
                <a:latin typeface="Calibri" pitchFamily="34" charset="0"/>
                <a:cs typeface="Calibri" pitchFamily="34" charset="0"/>
              </a:rPr>
              <a:t>R class </a:t>
            </a:r>
            <a:r>
              <a:rPr lang="en-US" sz="3200" dirty="0" err="1">
                <a:latin typeface="Calibri" pitchFamily="34" charset="0"/>
                <a:cs typeface="Calibri" pitchFamily="34" charset="0"/>
              </a:rPr>
              <a:t>chứa</a:t>
            </a:r>
            <a:r>
              <a:rPr lang="en-US" sz="3200" dirty="0">
                <a:latin typeface="Calibri" pitchFamily="34" charset="0"/>
                <a:cs typeface="Calibri" pitchFamily="34" charset="0"/>
              </a:rPr>
              <a:t> </a:t>
            </a:r>
            <a:r>
              <a:rPr lang="en-US" sz="3200" dirty="0" err="1">
                <a:latin typeface="Calibri" pitchFamily="34" charset="0"/>
                <a:cs typeface="Calibri" pitchFamily="34" charset="0"/>
              </a:rPr>
              <a:t>nhiều</a:t>
            </a:r>
            <a:r>
              <a:rPr lang="en-US" sz="3200" dirty="0">
                <a:latin typeface="Calibri" pitchFamily="34" charset="0"/>
                <a:cs typeface="Calibri" pitchFamily="34" charset="0"/>
              </a:rPr>
              <a:t> class </a:t>
            </a:r>
            <a:r>
              <a:rPr lang="en-US" sz="3200" dirty="0" err="1">
                <a:latin typeface="Calibri" pitchFamily="34" charset="0"/>
                <a:cs typeface="Calibri" pitchFamily="34" charset="0"/>
              </a:rPr>
              <a:t>tĩnh</a:t>
            </a:r>
            <a:r>
              <a:rPr lang="en-US" sz="3200" dirty="0">
                <a:latin typeface="Calibri" pitchFamily="34" charset="0"/>
                <a:cs typeface="Calibri" pitchFamily="34" charset="0"/>
              </a:rPr>
              <a:t> </a:t>
            </a:r>
            <a:r>
              <a:rPr lang="en-US" sz="3200" dirty="0" err="1">
                <a:latin typeface="Calibri" pitchFamily="34" charset="0"/>
                <a:cs typeface="Calibri" pitchFamily="34" charset="0"/>
              </a:rPr>
              <a:t>lồng</a:t>
            </a:r>
            <a:r>
              <a:rPr lang="en-US" sz="3200" dirty="0">
                <a:latin typeface="Calibri" pitchFamily="34" charset="0"/>
                <a:cs typeface="Calibri" pitchFamily="34" charset="0"/>
              </a:rPr>
              <a:t> </a:t>
            </a:r>
            <a:r>
              <a:rPr lang="en-US" sz="3200" dirty="0" err="1">
                <a:latin typeface="Calibri" pitchFamily="34" charset="0"/>
                <a:cs typeface="Calibri" pitchFamily="34" charset="0"/>
              </a:rPr>
              <a:t>bên</a:t>
            </a:r>
            <a:r>
              <a:rPr lang="en-US" sz="3200" dirty="0">
                <a:latin typeface="Calibri" pitchFamily="34" charset="0"/>
                <a:cs typeface="Calibri" pitchFamily="34" charset="0"/>
              </a:rPr>
              <a:t> </a:t>
            </a:r>
            <a:r>
              <a:rPr lang="en-US" sz="3200" dirty="0" err="1">
                <a:latin typeface="Calibri" pitchFamily="34" charset="0"/>
                <a:cs typeface="Calibri" pitchFamily="34" charset="0"/>
              </a:rPr>
              <a:t>trong</a:t>
            </a:r>
            <a:r>
              <a:rPr lang="en-US" sz="3200" dirty="0">
                <a:latin typeface="Calibri" pitchFamily="34" charset="0"/>
                <a:cs typeface="Calibri" pitchFamily="34" charset="0"/>
              </a:rPr>
              <a:t>, </a:t>
            </a:r>
            <a:r>
              <a:rPr lang="en-US" sz="3200" dirty="0" err="1">
                <a:latin typeface="Calibri" pitchFamily="34" charset="0"/>
                <a:cs typeface="Calibri" pitchFamily="34" charset="0"/>
              </a:rPr>
              <a:t>mỗi</a:t>
            </a:r>
            <a:r>
              <a:rPr lang="en-US" sz="3200" dirty="0">
                <a:latin typeface="Calibri" pitchFamily="34" charset="0"/>
                <a:cs typeface="Calibri" pitchFamily="34" charset="0"/>
              </a:rPr>
              <a:t> class </a:t>
            </a:r>
            <a:r>
              <a:rPr lang="en-US" sz="3200" dirty="0" err="1">
                <a:latin typeface="Calibri" pitchFamily="34" charset="0"/>
                <a:cs typeface="Calibri" pitchFamily="34" charset="0"/>
              </a:rPr>
              <a:t>đại</a:t>
            </a:r>
            <a:r>
              <a:rPr lang="en-US" sz="3200" dirty="0">
                <a:latin typeface="Calibri" pitchFamily="34" charset="0"/>
                <a:cs typeface="Calibri" pitchFamily="34" charset="0"/>
              </a:rPr>
              <a:t> </a:t>
            </a:r>
            <a:r>
              <a:rPr lang="en-US" sz="3200" dirty="0" err="1">
                <a:latin typeface="Calibri" pitchFamily="34" charset="0"/>
                <a:cs typeface="Calibri" pitchFamily="34" charset="0"/>
              </a:rPr>
              <a:t>diện</a:t>
            </a:r>
            <a:r>
              <a:rPr lang="en-US" sz="3200" dirty="0">
                <a:latin typeface="Calibri" pitchFamily="34" charset="0"/>
                <a:cs typeface="Calibri" pitchFamily="34" charset="0"/>
              </a:rPr>
              <a:t> </a:t>
            </a:r>
            <a:r>
              <a:rPr lang="en-US" sz="3200" dirty="0" err="1">
                <a:latin typeface="Calibri" pitchFamily="34" charset="0"/>
                <a:cs typeface="Calibri" pitchFamily="34" charset="0"/>
              </a:rPr>
              <a:t>cho</a:t>
            </a:r>
            <a:r>
              <a:rPr lang="en-US" sz="3200" dirty="0">
                <a:latin typeface="Calibri" pitchFamily="34" charset="0"/>
                <a:cs typeface="Calibri" pitchFamily="34" charset="0"/>
              </a:rPr>
              <a:t> </a:t>
            </a:r>
            <a:r>
              <a:rPr lang="en-US" sz="3200" dirty="0" err="1">
                <a:latin typeface="Calibri" pitchFamily="34" charset="0"/>
                <a:cs typeface="Calibri" pitchFamily="34" charset="0"/>
              </a:rPr>
              <a:t>kiểu</a:t>
            </a:r>
            <a:r>
              <a:rPr lang="en-US" sz="3200" dirty="0">
                <a:latin typeface="Calibri" pitchFamily="34" charset="0"/>
                <a:cs typeface="Calibri" pitchFamily="34" charset="0"/>
              </a:rPr>
              <a:t> </a:t>
            </a:r>
            <a:r>
              <a:rPr lang="en-US" sz="3200" dirty="0" err="1">
                <a:latin typeface="Calibri" pitchFamily="34" charset="0"/>
                <a:cs typeface="Calibri" pitchFamily="34" charset="0"/>
              </a:rPr>
              <a:t>tài</a:t>
            </a:r>
            <a:r>
              <a:rPr lang="en-US" sz="3200" dirty="0">
                <a:latin typeface="Calibri" pitchFamily="34" charset="0"/>
                <a:cs typeface="Calibri" pitchFamily="34" charset="0"/>
              </a:rPr>
              <a:t> </a:t>
            </a:r>
            <a:r>
              <a:rPr lang="en-US" sz="3200" dirty="0" err="1">
                <a:latin typeface="Calibri" pitchFamily="34" charset="0"/>
                <a:cs typeface="Calibri" pitchFamily="34" charset="0"/>
              </a:rPr>
              <a:t>nguyên</a:t>
            </a:r>
            <a:r>
              <a:rPr lang="en-US" sz="3200" dirty="0">
                <a:latin typeface="Calibri" pitchFamily="34" charset="0"/>
                <a:cs typeface="Calibri" pitchFamily="34" charset="0"/>
              </a:rPr>
              <a:t> </a:t>
            </a:r>
            <a:r>
              <a:rPr lang="en-US" sz="3200" dirty="0" err="1">
                <a:latin typeface="Calibri" pitchFamily="34" charset="0"/>
                <a:cs typeface="Calibri" pitchFamily="34" charset="0"/>
              </a:rPr>
              <a:t>nào</a:t>
            </a:r>
            <a:r>
              <a:rPr lang="en-US" sz="3200" dirty="0">
                <a:latin typeface="Calibri" pitchFamily="34" charset="0"/>
                <a:cs typeface="Calibri" pitchFamily="34" charset="0"/>
              </a:rPr>
              <a:t> </a:t>
            </a:r>
            <a:r>
              <a:rPr lang="en-US" sz="3200" dirty="0" err="1">
                <a:latin typeface="Calibri" pitchFamily="34" charset="0"/>
                <a:cs typeface="Calibri" pitchFamily="34" charset="0"/>
              </a:rPr>
              <a:t>đó</a:t>
            </a:r>
            <a:endParaRPr lang="en-US" sz="3200" dirty="0">
              <a:latin typeface="Calibri" pitchFamily="34" charset="0"/>
              <a:cs typeface="Calibri" pitchFamily="34" charset="0"/>
            </a:endParaRPr>
          </a:p>
          <a:p>
            <a:r>
              <a:rPr lang="en-US" sz="3200" dirty="0" err="1">
                <a:latin typeface="Calibri" pitchFamily="34" charset="0"/>
                <a:cs typeface="Calibri" pitchFamily="34" charset="0"/>
              </a:rPr>
              <a:t>Mỗi</a:t>
            </a:r>
            <a:r>
              <a:rPr lang="en-US" sz="3200" dirty="0">
                <a:latin typeface="Calibri" pitchFamily="34" charset="0"/>
                <a:cs typeface="Calibri" pitchFamily="34" charset="0"/>
              </a:rPr>
              <a:t> resource </a:t>
            </a:r>
            <a:r>
              <a:rPr lang="en-US" sz="3200" dirty="0" err="1">
                <a:latin typeface="Calibri" pitchFamily="34" charset="0"/>
                <a:cs typeface="Calibri" pitchFamily="34" charset="0"/>
              </a:rPr>
              <a:t>đều</a:t>
            </a:r>
            <a:r>
              <a:rPr lang="en-US" sz="3200" dirty="0">
                <a:latin typeface="Calibri" pitchFamily="34" charset="0"/>
                <a:cs typeface="Calibri" pitchFamily="34" charset="0"/>
              </a:rPr>
              <a:t> </a:t>
            </a:r>
            <a:r>
              <a:rPr lang="en-US" sz="3200" dirty="0" err="1">
                <a:latin typeface="Calibri" pitchFamily="34" charset="0"/>
                <a:cs typeface="Calibri" pitchFamily="34" charset="0"/>
              </a:rPr>
              <a:t>có</a:t>
            </a:r>
            <a:r>
              <a:rPr lang="en-US" sz="3200" dirty="0">
                <a:latin typeface="Calibri" pitchFamily="34" charset="0"/>
                <a:cs typeface="Calibri" pitchFamily="34" charset="0"/>
              </a:rPr>
              <a:t> </a:t>
            </a:r>
            <a:r>
              <a:rPr lang="en-US" sz="3200" dirty="0" err="1">
                <a:latin typeface="Calibri" pitchFamily="34" charset="0"/>
                <a:cs typeface="Calibri" pitchFamily="34" charset="0"/>
              </a:rPr>
              <a:t>một</a:t>
            </a:r>
            <a:r>
              <a:rPr lang="en-US" sz="3200" dirty="0">
                <a:latin typeface="Calibri" pitchFamily="34" charset="0"/>
                <a:cs typeface="Calibri" pitchFamily="34" charset="0"/>
              </a:rPr>
              <a:t> ID</a:t>
            </a:r>
          </a:p>
          <a:p>
            <a:r>
              <a:rPr lang="en-US" sz="3200" dirty="0" err="1">
                <a:latin typeface="Calibri" pitchFamily="34" charset="0"/>
                <a:cs typeface="Calibri" pitchFamily="34" charset="0"/>
              </a:rPr>
              <a:t>Các</a:t>
            </a:r>
            <a:r>
              <a:rPr lang="en-US" sz="3200" dirty="0">
                <a:latin typeface="Calibri" pitchFamily="34" charset="0"/>
                <a:cs typeface="Calibri" pitchFamily="34" charset="0"/>
              </a:rPr>
              <a:t> ID </a:t>
            </a:r>
            <a:r>
              <a:rPr lang="en-US" sz="3200" dirty="0" err="1">
                <a:latin typeface="Calibri" pitchFamily="34" charset="0"/>
                <a:cs typeface="Calibri" pitchFamily="34" charset="0"/>
              </a:rPr>
              <a:t>này</a:t>
            </a:r>
            <a:r>
              <a:rPr lang="en-US" sz="3200" dirty="0">
                <a:latin typeface="Calibri" pitchFamily="34" charset="0"/>
                <a:cs typeface="Calibri" pitchFamily="34" charset="0"/>
              </a:rPr>
              <a:t> </a:t>
            </a:r>
            <a:r>
              <a:rPr lang="en-US" sz="3200" dirty="0" err="1">
                <a:latin typeface="Calibri" pitchFamily="34" charset="0"/>
                <a:cs typeface="Calibri" pitchFamily="34" charset="0"/>
              </a:rPr>
              <a:t>thường</a:t>
            </a:r>
            <a:r>
              <a:rPr lang="en-US" sz="3200" dirty="0">
                <a:latin typeface="Calibri" pitchFamily="34" charset="0"/>
                <a:cs typeface="Calibri" pitchFamily="34" charset="0"/>
              </a:rPr>
              <a:t> </a:t>
            </a:r>
            <a:r>
              <a:rPr lang="en-US" sz="3200" dirty="0" err="1">
                <a:latin typeface="Calibri" pitchFamily="34" charset="0"/>
                <a:cs typeface="Calibri" pitchFamily="34" charset="0"/>
              </a:rPr>
              <a:t>là</a:t>
            </a:r>
            <a:r>
              <a:rPr lang="en-US" sz="3200" dirty="0">
                <a:latin typeface="Calibri" pitchFamily="34" charset="0"/>
                <a:cs typeface="Calibri" pitchFamily="34" charset="0"/>
              </a:rPr>
              <a:t> </a:t>
            </a:r>
            <a:r>
              <a:rPr lang="en-US" sz="3200" dirty="0" err="1">
                <a:latin typeface="Calibri" pitchFamily="34" charset="0"/>
                <a:cs typeface="Calibri" pitchFamily="34" charset="0"/>
              </a:rPr>
              <a:t>kiểu</a:t>
            </a:r>
            <a:r>
              <a:rPr lang="en-US" sz="3200" dirty="0">
                <a:latin typeface="Calibri" pitchFamily="34" charset="0"/>
                <a:cs typeface="Calibri" pitchFamily="34" charset="0"/>
              </a:rPr>
              <a:t> </a:t>
            </a:r>
            <a:r>
              <a:rPr lang="en-US" sz="3200" dirty="0" err="1">
                <a:latin typeface="Calibri" pitchFamily="34" charset="0"/>
                <a:cs typeface="Calibri" pitchFamily="34" charset="0"/>
              </a:rPr>
              <a:t>int</a:t>
            </a:r>
            <a:endParaRPr lang="en-US" sz="3200" dirty="0">
              <a:latin typeface="Calibri" pitchFamily="34" charset="0"/>
              <a:cs typeface="Calibri" pitchFamily="34" charset="0"/>
            </a:endParaRPr>
          </a:p>
          <a:p>
            <a:r>
              <a:rPr lang="en-US" sz="3200" dirty="0">
                <a:latin typeface="Calibri" pitchFamily="34" charset="0"/>
                <a:cs typeface="Calibri" pitchFamily="34" charset="0"/>
              </a:rPr>
              <a:t> R class </a:t>
            </a:r>
            <a:r>
              <a:rPr lang="en-US" sz="3200" dirty="0" err="1">
                <a:latin typeface="Calibri" pitchFamily="34" charset="0"/>
                <a:cs typeface="Calibri" pitchFamily="34" charset="0"/>
              </a:rPr>
              <a:t>gồm</a:t>
            </a:r>
            <a:r>
              <a:rPr lang="en-US" sz="3200" dirty="0">
                <a:latin typeface="Calibri" pitchFamily="34" charset="0"/>
                <a:cs typeface="Calibri" pitchFamily="34" charset="0"/>
              </a:rPr>
              <a:t> </a:t>
            </a:r>
            <a:r>
              <a:rPr lang="en-US" sz="3200" dirty="0" err="1">
                <a:latin typeface="Calibri" pitchFamily="34" charset="0"/>
                <a:cs typeface="Calibri" pitchFamily="34" charset="0"/>
              </a:rPr>
              <a:t>các</a:t>
            </a:r>
            <a:r>
              <a:rPr lang="en-US" sz="3200" dirty="0">
                <a:latin typeface="Calibri" pitchFamily="34" charset="0"/>
                <a:cs typeface="Calibri" pitchFamily="34" charset="0"/>
              </a:rPr>
              <a:t> class </a:t>
            </a:r>
            <a:r>
              <a:rPr lang="en-US" sz="3200" dirty="0" err="1">
                <a:latin typeface="Calibri" pitchFamily="34" charset="0"/>
                <a:cs typeface="Calibri" pitchFamily="34" charset="0"/>
              </a:rPr>
              <a:t>cơ</a:t>
            </a:r>
            <a:r>
              <a:rPr lang="en-US" sz="3200" dirty="0">
                <a:latin typeface="Calibri" pitchFamily="34" charset="0"/>
                <a:cs typeface="Calibri" pitchFamily="34" charset="0"/>
              </a:rPr>
              <a:t> </a:t>
            </a:r>
            <a:r>
              <a:rPr lang="en-US" sz="3200" dirty="0" err="1">
                <a:latin typeface="Calibri" pitchFamily="34" charset="0"/>
                <a:cs typeface="Calibri" pitchFamily="34" charset="0"/>
              </a:rPr>
              <a:t>bản</a:t>
            </a:r>
            <a:r>
              <a:rPr lang="en-US" sz="3200" dirty="0">
                <a:latin typeface="Calibri" pitchFamily="34" charset="0"/>
                <a:cs typeface="Calibri" pitchFamily="34" charset="0"/>
              </a:rPr>
              <a:t> </a:t>
            </a:r>
            <a:r>
              <a:rPr lang="en-US" sz="3200" dirty="0" err="1">
                <a:latin typeface="Calibri" pitchFamily="34" charset="0"/>
                <a:cs typeface="Calibri" pitchFamily="34" charset="0"/>
              </a:rPr>
              <a:t>sau</a:t>
            </a:r>
            <a:r>
              <a:rPr lang="en-US" sz="3200" dirty="0">
                <a:latin typeface="Calibri" pitchFamily="34" charset="0"/>
                <a:cs typeface="Calibri" pitchFamily="34" charset="0"/>
              </a:rPr>
              <a:t>:</a:t>
            </a:r>
          </a:p>
          <a:p>
            <a:pPr>
              <a:buNone/>
            </a:pPr>
            <a:r>
              <a:rPr lang="en-US" sz="3200" dirty="0">
                <a:latin typeface="Calibri" pitchFamily="34" charset="0"/>
                <a:cs typeface="Calibri" pitchFamily="34" charset="0"/>
              </a:rPr>
              <a:t>class </a:t>
            </a:r>
            <a:r>
              <a:rPr lang="en-US" sz="3200" dirty="0" err="1">
                <a:latin typeface="Calibri" pitchFamily="34" charset="0"/>
                <a:cs typeface="Calibri" pitchFamily="34" charset="0"/>
              </a:rPr>
              <a:t>R.drawable</a:t>
            </a:r>
            <a:r>
              <a:rPr lang="en-US" sz="3200" dirty="0">
                <a:latin typeface="Calibri" pitchFamily="34" charset="0"/>
                <a:cs typeface="Calibri" pitchFamily="34" charset="0"/>
              </a:rPr>
              <a:t>, class R.id, class </a:t>
            </a:r>
            <a:r>
              <a:rPr lang="en-US" sz="3200" dirty="0" err="1">
                <a:latin typeface="Calibri" pitchFamily="34" charset="0"/>
                <a:cs typeface="Calibri" pitchFamily="34" charset="0"/>
              </a:rPr>
              <a:t>R.layout</a:t>
            </a:r>
            <a:r>
              <a:rPr lang="en-US" sz="3200" dirty="0">
                <a:latin typeface="Calibri" pitchFamily="34" charset="0"/>
                <a:cs typeface="Calibri" pitchFamily="34" charset="0"/>
              </a:rPr>
              <a:t>, class </a:t>
            </a:r>
            <a:r>
              <a:rPr lang="en-US" sz="3200" dirty="0" err="1">
                <a:latin typeface="Calibri" pitchFamily="34" charset="0"/>
                <a:cs typeface="Calibri" pitchFamily="34" charset="0"/>
              </a:rPr>
              <a:t>R.string</a:t>
            </a:r>
            <a:endParaRPr lang="en-US" sz="3200" dirty="0">
              <a:latin typeface="Calibri" pitchFamily="34" charset="0"/>
              <a:cs typeface="Calibri" pitchFamily="34" charset="0"/>
            </a:endParaRPr>
          </a:p>
        </p:txBody>
      </p:sp>
    </p:spTree>
    <p:extLst>
      <p:ext uri="{BB962C8B-B14F-4D97-AF65-F5344CB8AC3E}">
        <p14:creationId xmlns:p14="http://schemas.microsoft.com/office/powerpoint/2010/main" val="1710092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dirty="0" err="1"/>
              <a:t>Khái</a:t>
            </a:r>
            <a:r>
              <a:rPr lang="en-US" altLang="en-US" dirty="0"/>
              <a:t> </a:t>
            </a:r>
            <a:r>
              <a:rPr lang="en-US" altLang="en-US" dirty="0" err="1"/>
              <a:t>quát</a:t>
            </a:r>
            <a:r>
              <a:rPr lang="en-US" altLang="en-US" dirty="0"/>
              <a:t> </a:t>
            </a:r>
            <a:r>
              <a:rPr lang="en-US" altLang="en-US" dirty="0" err="1"/>
              <a:t>kĩ</a:t>
            </a:r>
            <a:r>
              <a:rPr lang="en-US" altLang="en-US" dirty="0"/>
              <a:t> </a:t>
            </a:r>
            <a:r>
              <a:rPr lang="en-US" altLang="en-US" dirty="0" err="1"/>
              <a:t>thuật</a:t>
            </a:r>
            <a:endParaRPr lang="en-US" altLang="en-US" dirty="0"/>
          </a:p>
        </p:txBody>
      </p:sp>
      <p:sp>
        <p:nvSpPr>
          <p:cNvPr id="6147" name="Content Placeholder 2"/>
          <p:cNvSpPr>
            <a:spLocks noGrp="1"/>
          </p:cNvSpPr>
          <p:nvPr>
            <p:ph idx="1"/>
          </p:nvPr>
        </p:nvSpPr>
        <p:spPr/>
        <p:txBody>
          <a:bodyPr/>
          <a:lstStyle/>
          <a:p>
            <a:r>
              <a:rPr lang="en-US" altLang="en-US" dirty="0" err="1"/>
              <a:t>Giới</a:t>
            </a:r>
            <a:r>
              <a:rPr lang="en-US" altLang="en-US" dirty="0"/>
              <a:t> </a:t>
            </a:r>
            <a:r>
              <a:rPr lang="en-US" altLang="en-US" dirty="0" err="1"/>
              <a:t>thiệu</a:t>
            </a:r>
            <a:r>
              <a:rPr lang="en-US" altLang="en-US" dirty="0"/>
              <a:t> </a:t>
            </a:r>
            <a:r>
              <a:rPr lang="en-US" altLang="en-US" dirty="0" err="1"/>
              <a:t>khái</a:t>
            </a:r>
            <a:r>
              <a:rPr lang="en-US" altLang="en-US" dirty="0"/>
              <a:t> </a:t>
            </a:r>
            <a:r>
              <a:rPr lang="en-US" altLang="en-US" dirty="0" err="1"/>
              <a:t>quát</a:t>
            </a:r>
            <a:r>
              <a:rPr lang="en-US" altLang="en-US" dirty="0"/>
              <a:t> </a:t>
            </a:r>
            <a:r>
              <a:rPr lang="en-US" altLang="en-US" dirty="0" err="1"/>
              <a:t>về</a:t>
            </a:r>
            <a:r>
              <a:rPr lang="en-US" altLang="en-US" dirty="0"/>
              <a:t> IDE </a:t>
            </a:r>
            <a:r>
              <a:rPr lang="en-US" altLang="en-US" dirty="0" err="1"/>
              <a:t>và</a:t>
            </a:r>
            <a:r>
              <a:rPr lang="en-US" altLang="en-US" dirty="0"/>
              <a:t> </a:t>
            </a:r>
            <a:r>
              <a:rPr lang="en-US" altLang="en-US" dirty="0" err="1"/>
              <a:t>tính</a:t>
            </a:r>
            <a:r>
              <a:rPr lang="en-US" altLang="en-US" dirty="0"/>
              <a:t> </a:t>
            </a:r>
            <a:r>
              <a:rPr lang="en-US" altLang="en-US" dirty="0" err="1"/>
              <a:t>năng</a:t>
            </a:r>
            <a:r>
              <a:rPr lang="en-US" altLang="en-US" dirty="0"/>
              <a:t> </a:t>
            </a:r>
            <a:r>
              <a:rPr lang="en-US" altLang="en-US" dirty="0" err="1"/>
              <a:t>của</a:t>
            </a:r>
            <a:r>
              <a:rPr lang="en-US" altLang="en-US" dirty="0"/>
              <a:t> Android </a:t>
            </a:r>
            <a:r>
              <a:rPr lang="en-US" altLang="en-US" dirty="0" err="1"/>
              <a:t>sẽ</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để</a:t>
            </a:r>
            <a:r>
              <a:rPr lang="en-US" altLang="en-US" dirty="0"/>
              <a:t> </a:t>
            </a:r>
            <a:r>
              <a:rPr lang="en-US" altLang="en-US" dirty="0" err="1"/>
              <a:t>làm</a:t>
            </a:r>
            <a:r>
              <a:rPr lang="en-US" altLang="en-US" dirty="0"/>
              <a:t> app.</a:t>
            </a:r>
          </a:p>
        </p:txBody>
      </p:sp>
    </p:spTree>
    <p:extLst>
      <p:ext uri="{BB962C8B-B14F-4D97-AF65-F5344CB8AC3E}">
        <p14:creationId xmlns:p14="http://schemas.microsoft.com/office/powerpoint/2010/main" val="3411551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latin typeface="Calibri" pitchFamily="34" charset="0"/>
                <a:cs typeface="Calibri" pitchFamily="34" charset="0"/>
              </a:rPr>
              <a:t>Generated R Class Contains Resource IDs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195754" y="1737360"/>
            <a:ext cx="9959926" cy="1216855"/>
          </a:xfrm>
        </p:spPr>
        <p:txBody>
          <a:bodyPr>
            <a:noAutofit/>
          </a:bodyPr>
          <a:lstStyle/>
          <a:p>
            <a:r>
              <a:rPr lang="en-US" sz="2400" dirty="0">
                <a:latin typeface="Calibri" pitchFamily="34" charset="0"/>
                <a:cs typeface="Calibri" pitchFamily="34" charset="0"/>
              </a:rPr>
              <a:t>class </a:t>
            </a:r>
            <a:r>
              <a:rPr lang="en-US" sz="2400" dirty="0" err="1">
                <a:latin typeface="Calibri" pitchFamily="34" charset="0"/>
                <a:cs typeface="Calibri" pitchFamily="34" charset="0"/>
              </a:rPr>
              <a:t>R.</a:t>
            </a:r>
            <a:r>
              <a:rPr lang="en-US" sz="2400" i="1" dirty="0" err="1">
                <a:latin typeface="Calibri" pitchFamily="34" charset="0"/>
                <a:cs typeface="Calibri" pitchFamily="34" charset="0"/>
              </a:rPr>
              <a:t>drawable</a:t>
            </a:r>
            <a:r>
              <a:rPr lang="en-US" sz="2400" dirty="0">
                <a:latin typeface="Calibri" pitchFamily="34" charset="0"/>
                <a:cs typeface="Calibri" pitchFamily="34" charset="0"/>
              </a:rPr>
              <a:t>:</a:t>
            </a:r>
          </a:p>
          <a:p>
            <a:pPr>
              <a:buNone/>
            </a:pPr>
            <a:r>
              <a:rPr lang="en-US" sz="2400" dirty="0">
                <a:latin typeface="Calibri" pitchFamily="34" charset="0"/>
                <a:cs typeface="Calibri" pitchFamily="34" charset="0"/>
              </a:rPr>
              <a:t>	</a:t>
            </a:r>
            <a:r>
              <a:rPr lang="en-US" sz="2400" dirty="0" err="1">
                <a:latin typeface="Calibri" pitchFamily="34" charset="0"/>
                <a:cs typeface="Calibri" pitchFamily="34" charset="0"/>
              </a:rPr>
              <a:t>chứa</a:t>
            </a:r>
            <a:r>
              <a:rPr lang="en-US" sz="2400" dirty="0">
                <a:latin typeface="Calibri" pitchFamily="34" charset="0"/>
                <a:cs typeface="Calibri" pitchFamily="34" charset="0"/>
              </a:rPr>
              <a:t> id </a:t>
            </a:r>
            <a:r>
              <a:rPr lang="en-US" sz="2400" dirty="0" err="1">
                <a:latin typeface="Calibri" pitchFamily="34" charset="0"/>
                <a:cs typeface="Calibri" pitchFamily="34" charset="0"/>
              </a:rPr>
              <a:t>cho</a:t>
            </a:r>
            <a:r>
              <a:rPr lang="en-US" sz="2400" dirty="0">
                <a:latin typeface="Calibri" pitchFamily="34" charset="0"/>
                <a:cs typeface="Calibri" pitchFamily="34" charset="0"/>
              </a:rPr>
              <a:t> </a:t>
            </a:r>
            <a:r>
              <a:rPr lang="en-US" sz="2400" dirty="0" err="1">
                <a:latin typeface="Calibri" pitchFamily="34" charset="0"/>
                <a:cs typeface="Calibri" pitchFamily="34" charset="0"/>
              </a:rPr>
              <a:t>bất</a:t>
            </a:r>
            <a:r>
              <a:rPr lang="en-US" sz="2400" dirty="0">
                <a:latin typeface="Calibri" pitchFamily="34" charset="0"/>
                <a:cs typeface="Calibri" pitchFamily="34" charset="0"/>
              </a:rPr>
              <a:t> </a:t>
            </a:r>
            <a:r>
              <a:rPr lang="en-US" sz="2400" dirty="0" err="1">
                <a:latin typeface="Calibri" pitchFamily="34" charset="0"/>
                <a:cs typeface="Calibri" pitchFamily="34" charset="0"/>
              </a:rPr>
              <a:t>kỳ</a:t>
            </a:r>
            <a:r>
              <a:rPr lang="en-US" sz="2400" dirty="0">
                <a:latin typeface="Calibri" pitchFamily="34" charset="0"/>
                <a:cs typeface="Calibri" pitchFamily="34" charset="0"/>
              </a:rPr>
              <a:t> item </a:t>
            </a:r>
            <a:r>
              <a:rPr lang="en-US" sz="2400" dirty="0" err="1">
                <a:latin typeface="Calibri" pitchFamily="34" charset="0"/>
                <a:cs typeface="Calibri" pitchFamily="34" charset="0"/>
              </a:rPr>
              <a:t>nào</a:t>
            </a:r>
            <a:r>
              <a:rPr lang="en-US" sz="2400" dirty="0">
                <a:latin typeface="Calibri" pitchFamily="34" charset="0"/>
                <a:cs typeface="Calibri" pitchFamily="34" charset="0"/>
              </a:rPr>
              <a:t> </a:t>
            </a:r>
            <a:r>
              <a:rPr lang="en-US" sz="2400" dirty="0" err="1">
                <a:latin typeface="Calibri" pitchFamily="34" charset="0"/>
                <a:cs typeface="Calibri" pitchFamily="34" charset="0"/>
              </a:rPr>
              <a:t>có</a:t>
            </a:r>
            <a:r>
              <a:rPr lang="en-US" sz="2400" dirty="0">
                <a:latin typeface="Calibri" pitchFamily="34" charset="0"/>
                <a:cs typeface="Calibri" pitchFamily="34" charset="0"/>
              </a:rPr>
              <a:t> </a:t>
            </a:r>
            <a:r>
              <a:rPr lang="en-US" sz="2400" dirty="0" err="1">
                <a:latin typeface="Calibri" pitchFamily="34" charset="0"/>
                <a:cs typeface="Calibri" pitchFamily="34" charset="0"/>
              </a:rPr>
              <a:t>thể</a:t>
            </a:r>
            <a:r>
              <a:rPr lang="en-US" sz="2400" dirty="0">
                <a:latin typeface="Calibri" pitchFamily="34" charset="0"/>
                <a:cs typeface="Calibri" pitchFamily="34" charset="0"/>
              </a:rPr>
              <a:t> </a:t>
            </a:r>
            <a:r>
              <a:rPr lang="en-US" sz="2400" dirty="0" err="1">
                <a:latin typeface="Calibri" pitchFamily="34" charset="0"/>
                <a:cs typeface="Calibri" pitchFamily="34" charset="0"/>
              </a:rPr>
              <a:t>vẽ</a:t>
            </a:r>
            <a:r>
              <a:rPr lang="en-US" sz="2400" dirty="0">
                <a:latin typeface="Calibri" pitchFamily="34" charset="0"/>
                <a:cs typeface="Calibri" pitchFamily="34" charset="0"/>
              </a:rPr>
              <a:t> </a:t>
            </a:r>
            <a:r>
              <a:rPr lang="en-US" sz="2400" dirty="0" err="1">
                <a:latin typeface="Calibri" pitchFamily="34" charset="0"/>
                <a:cs typeface="Calibri" pitchFamily="34" charset="0"/>
              </a:rPr>
              <a:t>được</a:t>
            </a:r>
            <a:r>
              <a:rPr lang="en-US" sz="2400" dirty="0">
                <a:latin typeface="Calibri" pitchFamily="34" charset="0"/>
                <a:cs typeface="Calibri" pitchFamily="34" charset="0"/>
              </a:rPr>
              <a:t> </a:t>
            </a:r>
            <a:r>
              <a:rPr lang="en-US" sz="2400" dirty="0" err="1">
                <a:latin typeface="Calibri" pitchFamily="34" charset="0"/>
                <a:cs typeface="Calibri" pitchFamily="34" charset="0"/>
              </a:rPr>
              <a:t>mà</a:t>
            </a:r>
            <a:r>
              <a:rPr lang="en-US" sz="2400" dirty="0">
                <a:latin typeface="Calibri" pitchFamily="34" charset="0"/>
                <a:cs typeface="Calibri" pitchFamily="34" charset="0"/>
              </a:rPr>
              <a:t> </a:t>
            </a:r>
            <a:r>
              <a:rPr lang="en-US" sz="2400" dirty="0" err="1">
                <a:latin typeface="Calibri" pitchFamily="34" charset="0"/>
                <a:cs typeface="Calibri" pitchFamily="34" charset="0"/>
              </a:rPr>
              <a:t>bạn</a:t>
            </a:r>
            <a:r>
              <a:rPr lang="en-US" sz="2400" dirty="0">
                <a:latin typeface="Calibri" pitchFamily="34" charset="0"/>
                <a:cs typeface="Calibri" pitchFamily="34" charset="0"/>
              </a:rPr>
              <a:t> </a:t>
            </a:r>
            <a:r>
              <a:rPr lang="en-US" sz="2400" dirty="0" err="1">
                <a:latin typeface="Calibri" pitchFamily="34" charset="0"/>
                <a:cs typeface="Calibri" pitchFamily="34" charset="0"/>
              </a:rPr>
              <a:t>đặt</a:t>
            </a:r>
            <a:r>
              <a:rPr lang="en-US" sz="2400" dirty="0">
                <a:latin typeface="Calibri" pitchFamily="34" charset="0"/>
                <a:cs typeface="Calibri" pitchFamily="34" charset="0"/>
              </a:rPr>
              <a:t> </a:t>
            </a:r>
            <a:r>
              <a:rPr lang="en-US" sz="2400" dirty="0" err="1">
                <a:latin typeface="Calibri" pitchFamily="34" charset="0"/>
                <a:cs typeface="Calibri" pitchFamily="34" charset="0"/>
              </a:rPr>
              <a:t>trong</a:t>
            </a:r>
            <a:r>
              <a:rPr lang="en-US" sz="2400" dirty="0">
                <a:latin typeface="Calibri" pitchFamily="34" charset="0"/>
                <a:cs typeface="Calibri" pitchFamily="34" charset="0"/>
              </a:rPr>
              <a:t> </a:t>
            </a:r>
            <a:r>
              <a:rPr lang="en-US" sz="2400" dirty="0" err="1">
                <a:latin typeface="Calibri" pitchFamily="34" charset="0"/>
                <a:cs typeface="Calibri" pitchFamily="34" charset="0"/>
              </a:rPr>
              <a:t>các</a:t>
            </a:r>
            <a:r>
              <a:rPr lang="en-US" sz="2400" dirty="0">
                <a:latin typeface="Calibri" pitchFamily="34" charset="0"/>
                <a:cs typeface="Calibri" pitchFamily="34" charset="0"/>
              </a:rPr>
              <a:t> </a:t>
            </a:r>
            <a:r>
              <a:rPr lang="en-US" sz="2400" dirty="0" err="1">
                <a:latin typeface="Calibri" pitchFamily="34" charset="0"/>
                <a:cs typeface="Calibri" pitchFamily="34" charset="0"/>
              </a:rPr>
              <a:t>thư</a:t>
            </a:r>
            <a:r>
              <a:rPr lang="en-US" sz="2400" dirty="0">
                <a:latin typeface="Calibri" pitchFamily="34" charset="0"/>
                <a:cs typeface="Calibri" pitchFamily="34" charset="0"/>
              </a:rPr>
              <a:t> </a:t>
            </a:r>
            <a:r>
              <a:rPr lang="en-US" sz="2400" dirty="0" err="1">
                <a:latin typeface="Calibri" pitchFamily="34" charset="0"/>
                <a:cs typeface="Calibri" pitchFamily="34" charset="0"/>
              </a:rPr>
              <a:t>mục</a:t>
            </a:r>
            <a:r>
              <a:rPr lang="en-US" sz="2400" dirty="0">
                <a:latin typeface="Calibri" pitchFamily="34" charset="0"/>
                <a:cs typeface="Calibri" pitchFamily="34" charset="0"/>
              </a:rPr>
              <a:t> </a:t>
            </a:r>
            <a:r>
              <a:rPr lang="en-US" sz="2400" dirty="0" err="1">
                <a:latin typeface="Calibri" pitchFamily="34" charset="0"/>
                <a:cs typeface="Calibri" pitchFamily="34" charset="0"/>
              </a:rPr>
              <a:t>drawable</a:t>
            </a:r>
            <a:r>
              <a:rPr lang="en-US" sz="2400" dirty="0">
                <a:latin typeface="Calibri" pitchFamily="34" charset="0"/>
                <a:cs typeface="Calibri" pitchFamily="34" charset="0"/>
              </a:rPr>
              <a:t> </a:t>
            </a:r>
            <a:r>
              <a:rPr lang="en-US" sz="2400" dirty="0" err="1">
                <a:latin typeface="Calibri" pitchFamily="34" charset="0"/>
                <a:cs typeface="Calibri" pitchFamily="34" charset="0"/>
              </a:rPr>
              <a:t>khác</a:t>
            </a:r>
            <a:r>
              <a:rPr lang="en-US" sz="2400" dirty="0">
                <a:latin typeface="Calibri" pitchFamily="34" charset="0"/>
                <a:cs typeface="Calibri" pitchFamily="34" charset="0"/>
              </a:rPr>
              <a:t> </a:t>
            </a:r>
            <a:r>
              <a:rPr lang="en-US" sz="2400" dirty="0" err="1">
                <a:latin typeface="Calibri" pitchFamily="34" charset="0"/>
                <a:cs typeface="Calibri" pitchFamily="34" charset="0"/>
              </a:rPr>
              <a:t>nhau</a:t>
            </a:r>
            <a:r>
              <a:rPr lang="en-US" sz="2400" dirty="0">
                <a:latin typeface="Calibri" pitchFamily="34" charset="0"/>
                <a:cs typeface="Calibri" pitchFamily="34" charset="0"/>
              </a:rPr>
              <a:t>, </a:t>
            </a:r>
            <a:r>
              <a:rPr lang="en-US" sz="2400" dirty="0" err="1">
                <a:latin typeface="Calibri" pitchFamily="34" charset="0"/>
                <a:cs typeface="Calibri" pitchFamily="34" charset="0"/>
              </a:rPr>
              <a:t>ví</a:t>
            </a:r>
            <a:r>
              <a:rPr lang="en-US" sz="2400" dirty="0">
                <a:latin typeface="Calibri" pitchFamily="34" charset="0"/>
                <a:cs typeface="Calibri" pitchFamily="34" charset="0"/>
              </a:rPr>
              <a:t> </a:t>
            </a:r>
            <a:r>
              <a:rPr lang="en-US" sz="2400" dirty="0" err="1">
                <a:latin typeface="Calibri" pitchFamily="34" charset="0"/>
                <a:cs typeface="Calibri" pitchFamily="34" charset="0"/>
              </a:rPr>
              <a:t>dụ</a:t>
            </a:r>
            <a:r>
              <a:rPr lang="en-US" sz="2400" dirty="0">
                <a:latin typeface="Calibri" pitchFamily="34" charset="0"/>
                <a:cs typeface="Calibri" pitchFamily="34" charset="0"/>
              </a:rPr>
              <a:t> </a:t>
            </a:r>
            <a:r>
              <a:rPr lang="en-US" sz="2400" dirty="0" err="1">
                <a:latin typeface="Calibri" pitchFamily="34" charset="0"/>
                <a:cs typeface="Calibri" pitchFamily="34" charset="0"/>
              </a:rPr>
              <a:t>như</a:t>
            </a:r>
            <a:r>
              <a:rPr lang="en-US" sz="2400" dirty="0">
                <a:latin typeface="Calibri" pitchFamily="34" charset="0"/>
                <a:cs typeface="Calibri" pitchFamily="34" charset="0"/>
              </a:rPr>
              <a:t> </a:t>
            </a:r>
            <a:r>
              <a:rPr lang="en-US" sz="2400" dirty="0" err="1">
                <a:latin typeface="Calibri" pitchFamily="34" charset="0"/>
                <a:cs typeface="Calibri" pitchFamily="34" charset="0"/>
              </a:rPr>
              <a:t>hình</a:t>
            </a:r>
            <a:r>
              <a:rPr lang="en-US" sz="2400" dirty="0">
                <a:latin typeface="Calibri" pitchFamily="34" charset="0"/>
                <a:cs typeface="Calibri" pitchFamily="34" charset="0"/>
              </a:rPr>
              <a:t> </a:t>
            </a:r>
            <a:r>
              <a:rPr lang="en-US" sz="2400" dirty="0" err="1">
                <a:latin typeface="Calibri" pitchFamily="34" charset="0"/>
                <a:cs typeface="Calibri" pitchFamily="34" charset="0"/>
              </a:rPr>
              <a:t>ảnh</a:t>
            </a:r>
            <a:endParaRPr lang="en-US" sz="2400" dirty="0">
              <a:latin typeface="Calibri" pitchFamily="34" charset="0"/>
              <a:cs typeface="Calibri" pitchFamily="34" charset="0"/>
            </a:endParaRPr>
          </a:p>
          <a:p>
            <a:pPr>
              <a:buNone/>
            </a:pPr>
            <a:endParaRPr lang="en-US" sz="2400" dirty="0">
              <a:latin typeface="Calibri" pitchFamily="34" charset="0"/>
              <a:cs typeface="Calibri" pitchFamily="34" charset="0"/>
            </a:endParaRPr>
          </a:p>
        </p:txBody>
      </p:sp>
      <p:pic>
        <p:nvPicPr>
          <p:cNvPr id="1027" name="Picture 3"/>
          <p:cNvPicPr>
            <a:picLocks noChangeAspect="1" noChangeArrowheads="1"/>
          </p:cNvPicPr>
          <p:nvPr/>
        </p:nvPicPr>
        <p:blipFill>
          <a:blip r:embed="rId2"/>
          <a:srcRect/>
          <a:stretch>
            <a:fillRect/>
          </a:stretch>
        </p:blipFill>
        <p:spPr bwMode="auto">
          <a:xfrm>
            <a:off x="2644726" y="3052689"/>
            <a:ext cx="6850965" cy="3274940"/>
          </a:xfrm>
          <a:prstGeom prst="rect">
            <a:avLst/>
          </a:prstGeom>
          <a:noFill/>
          <a:ln w="9525">
            <a:noFill/>
            <a:miter lim="800000"/>
            <a:headEnd/>
            <a:tailEnd/>
          </a:ln>
          <a:effectLst/>
        </p:spPr>
      </p:pic>
    </p:spTree>
    <p:extLst>
      <p:ext uri="{BB962C8B-B14F-4D97-AF65-F5344CB8AC3E}">
        <p14:creationId xmlns:p14="http://schemas.microsoft.com/office/powerpoint/2010/main" val="9145915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latin typeface="Calibri" pitchFamily="34" charset="0"/>
                <a:cs typeface="Calibri" pitchFamily="34" charset="0"/>
              </a:rPr>
              <a:t>Generated R Class Contains Resource IDs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195754" y="2502877"/>
            <a:ext cx="9959926" cy="1689295"/>
          </a:xfrm>
        </p:spPr>
        <p:txBody>
          <a:bodyPr>
            <a:normAutofit/>
          </a:bodyPr>
          <a:lstStyle/>
          <a:p>
            <a:r>
              <a:rPr lang="en-US" sz="3200" dirty="0">
                <a:latin typeface="Calibri" pitchFamily="34" charset="0"/>
                <a:cs typeface="Calibri" pitchFamily="34" charset="0"/>
              </a:rPr>
              <a:t>class R.</a:t>
            </a:r>
            <a:r>
              <a:rPr lang="en-US" sz="3200" i="1" dirty="0">
                <a:latin typeface="Calibri" pitchFamily="34" charset="0"/>
                <a:cs typeface="Calibri" pitchFamily="34" charset="0"/>
              </a:rPr>
              <a:t>id</a:t>
            </a:r>
            <a:r>
              <a:rPr lang="en-US" sz="3200" dirty="0">
                <a:latin typeface="Calibri" pitchFamily="34" charset="0"/>
                <a:cs typeface="Calibri" pitchFamily="34" charset="0"/>
              </a:rPr>
              <a:t>: </a:t>
            </a:r>
            <a:r>
              <a:rPr lang="en-US" sz="3200" dirty="0" err="1">
                <a:latin typeface="Calibri" pitchFamily="34" charset="0"/>
                <a:cs typeface="Calibri" pitchFamily="34" charset="0"/>
              </a:rPr>
              <a:t>chứa</a:t>
            </a:r>
            <a:r>
              <a:rPr lang="en-US" sz="3200" dirty="0">
                <a:latin typeface="Calibri" pitchFamily="34" charset="0"/>
                <a:cs typeface="Calibri" pitchFamily="34" charset="0"/>
              </a:rPr>
              <a:t> </a:t>
            </a:r>
            <a:r>
              <a:rPr lang="en-US" sz="3200" dirty="0" err="1">
                <a:latin typeface="Calibri" pitchFamily="34" charset="0"/>
                <a:cs typeface="Calibri" pitchFamily="34" charset="0"/>
              </a:rPr>
              <a:t>các</a:t>
            </a:r>
            <a:r>
              <a:rPr lang="en-US" sz="3200" dirty="0">
                <a:latin typeface="Calibri" pitchFamily="34" charset="0"/>
                <a:cs typeface="Calibri" pitchFamily="34" charset="0"/>
              </a:rPr>
              <a:t> </a:t>
            </a:r>
            <a:r>
              <a:rPr lang="en-US" sz="3200" dirty="0" err="1">
                <a:latin typeface="Calibri" pitchFamily="34" charset="0"/>
                <a:cs typeface="Calibri" pitchFamily="34" charset="0"/>
              </a:rPr>
              <a:t>hằng</a:t>
            </a:r>
            <a:r>
              <a:rPr lang="en-US" sz="3200" dirty="0">
                <a:latin typeface="Calibri" pitchFamily="34" charset="0"/>
                <a:cs typeface="Calibri" pitchFamily="34" charset="0"/>
              </a:rPr>
              <a:t> </a:t>
            </a:r>
            <a:r>
              <a:rPr lang="en-US" sz="3200" dirty="0" err="1">
                <a:latin typeface="Calibri" pitchFamily="34" charset="0"/>
                <a:cs typeface="Calibri" pitchFamily="34" charset="0"/>
              </a:rPr>
              <a:t>số</a:t>
            </a:r>
            <a:r>
              <a:rPr lang="en-US" sz="3200" dirty="0">
                <a:latin typeface="Calibri" pitchFamily="34" charset="0"/>
                <a:cs typeface="Calibri" pitchFamily="34" charset="0"/>
              </a:rPr>
              <a:t> </a:t>
            </a:r>
            <a:r>
              <a:rPr lang="en-US" sz="3200" dirty="0" err="1">
                <a:latin typeface="Calibri" pitchFamily="34" charset="0"/>
                <a:cs typeface="Calibri" pitchFamily="34" charset="0"/>
              </a:rPr>
              <a:t>cho</a:t>
            </a:r>
            <a:r>
              <a:rPr lang="en-US" sz="3200" dirty="0">
                <a:latin typeface="Calibri" pitchFamily="34" charset="0"/>
                <a:cs typeface="Calibri" pitchFamily="34" charset="0"/>
              </a:rPr>
              <a:t> views </a:t>
            </a:r>
            <a:r>
              <a:rPr lang="en-US" sz="3200" dirty="0" err="1">
                <a:latin typeface="Calibri" pitchFamily="34" charset="0"/>
                <a:cs typeface="Calibri" pitchFamily="34" charset="0"/>
              </a:rPr>
              <a:t>trong</a:t>
            </a:r>
            <a:r>
              <a:rPr lang="en-US" sz="3200" dirty="0">
                <a:latin typeface="Calibri" pitchFamily="34" charset="0"/>
                <a:cs typeface="Calibri" pitchFamily="34" charset="0"/>
              </a:rPr>
              <a:t> file XML layout (</a:t>
            </a:r>
            <a:r>
              <a:rPr lang="en-US" sz="3200" dirty="0" err="1">
                <a:latin typeface="Calibri" pitchFamily="34" charset="0"/>
                <a:cs typeface="Calibri" pitchFamily="34" charset="0"/>
              </a:rPr>
              <a:t>ví</a:t>
            </a:r>
            <a:r>
              <a:rPr lang="en-US" sz="3200" dirty="0">
                <a:latin typeface="Calibri" pitchFamily="34" charset="0"/>
                <a:cs typeface="Calibri" pitchFamily="34" charset="0"/>
              </a:rPr>
              <a:t> </a:t>
            </a:r>
            <a:r>
              <a:rPr lang="en-US" sz="3200" dirty="0" err="1">
                <a:latin typeface="Calibri" pitchFamily="34" charset="0"/>
                <a:cs typeface="Calibri" pitchFamily="34" charset="0"/>
              </a:rPr>
              <a:t>dụ</a:t>
            </a:r>
            <a:r>
              <a:rPr lang="en-US" sz="3200" dirty="0">
                <a:latin typeface="Calibri" pitchFamily="34" charset="0"/>
                <a:cs typeface="Calibri" pitchFamily="34" charset="0"/>
              </a:rPr>
              <a:t> </a:t>
            </a:r>
            <a:r>
              <a:rPr lang="en-US" sz="3200" dirty="0" err="1">
                <a:latin typeface="Calibri" pitchFamily="34" charset="0"/>
                <a:cs typeface="Calibri" pitchFamily="34" charset="0"/>
              </a:rPr>
              <a:t>như</a:t>
            </a:r>
            <a:r>
              <a:rPr lang="en-US" sz="3200" dirty="0">
                <a:latin typeface="Calibri" pitchFamily="34" charset="0"/>
                <a:cs typeface="Calibri" pitchFamily="34" charset="0"/>
              </a:rPr>
              <a:t> id </a:t>
            </a:r>
            <a:r>
              <a:rPr lang="en-US" sz="3200" dirty="0" err="1">
                <a:latin typeface="Calibri" pitchFamily="34" charset="0"/>
                <a:cs typeface="Calibri" pitchFamily="34" charset="0"/>
              </a:rPr>
              <a:t>của</a:t>
            </a:r>
            <a:r>
              <a:rPr lang="en-US" sz="3200" dirty="0">
                <a:latin typeface="Calibri" pitchFamily="34" charset="0"/>
                <a:cs typeface="Calibri" pitchFamily="34" charset="0"/>
              </a:rPr>
              <a:t> 1 </a:t>
            </a:r>
            <a:r>
              <a:rPr lang="en-US" sz="3200" dirty="0" err="1">
                <a:latin typeface="Calibri" pitchFamily="34" charset="0"/>
                <a:cs typeface="Calibri" pitchFamily="34" charset="0"/>
              </a:rPr>
              <a:t>TextView</a:t>
            </a:r>
            <a:r>
              <a:rPr lang="en-US" sz="3200" dirty="0">
                <a:latin typeface="Calibri" pitchFamily="34" charset="0"/>
                <a:cs typeface="Calibri" pitchFamily="34" charset="0"/>
              </a:rPr>
              <a:t>, 1 </a:t>
            </a:r>
            <a:r>
              <a:rPr lang="en-US" sz="3200" dirty="0" err="1">
                <a:latin typeface="Calibri" pitchFamily="34" charset="0"/>
                <a:cs typeface="Calibri" pitchFamily="34" charset="0"/>
              </a:rPr>
              <a:t>EditText</a:t>
            </a:r>
            <a:r>
              <a:rPr lang="en-US" sz="3200" dirty="0">
                <a:latin typeface="Calibri" pitchFamily="34" charset="0"/>
                <a:cs typeface="Calibri" pitchFamily="34" charset="0"/>
              </a:rPr>
              <a:t> </a:t>
            </a:r>
            <a:r>
              <a:rPr lang="en-US" sz="3200" dirty="0" err="1">
                <a:latin typeface="Calibri" pitchFamily="34" charset="0"/>
                <a:cs typeface="Calibri" pitchFamily="34" charset="0"/>
              </a:rPr>
              <a:t>mà</a:t>
            </a:r>
            <a:r>
              <a:rPr lang="en-US" sz="3200" dirty="0">
                <a:latin typeface="Calibri" pitchFamily="34" charset="0"/>
                <a:cs typeface="Calibri" pitchFamily="34" charset="0"/>
              </a:rPr>
              <a:t> </a:t>
            </a:r>
            <a:r>
              <a:rPr lang="en-US" sz="3200" dirty="0" err="1">
                <a:latin typeface="Calibri" pitchFamily="34" charset="0"/>
                <a:cs typeface="Calibri" pitchFamily="34" charset="0"/>
              </a:rPr>
              <a:t>bạn</a:t>
            </a:r>
            <a:r>
              <a:rPr lang="en-US" sz="3200" dirty="0">
                <a:latin typeface="Calibri" pitchFamily="34" charset="0"/>
                <a:cs typeface="Calibri" pitchFamily="34" charset="0"/>
              </a:rPr>
              <a:t> </a:t>
            </a:r>
            <a:r>
              <a:rPr lang="en-US" sz="3200" dirty="0" err="1">
                <a:latin typeface="Calibri" pitchFamily="34" charset="0"/>
                <a:cs typeface="Calibri" pitchFamily="34" charset="0"/>
              </a:rPr>
              <a:t>tạo</a:t>
            </a:r>
            <a:r>
              <a:rPr lang="en-US" sz="3200" dirty="0">
                <a:latin typeface="Calibri" pitchFamily="34" charset="0"/>
                <a:cs typeface="Calibri" pitchFamily="34" charset="0"/>
              </a:rPr>
              <a:t> </a:t>
            </a:r>
            <a:r>
              <a:rPr lang="en-US" sz="3200" dirty="0" err="1">
                <a:latin typeface="Calibri" pitchFamily="34" charset="0"/>
                <a:cs typeface="Calibri" pitchFamily="34" charset="0"/>
              </a:rPr>
              <a:t>trong</a:t>
            </a:r>
            <a:r>
              <a:rPr lang="en-US" sz="3200" dirty="0">
                <a:latin typeface="Calibri" pitchFamily="34" charset="0"/>
                <a:cs typeface="Calibri" pitchFamily="34" charset="0"/>
              </a:rPr>
              <a:t> </a:t>
            </a:r>
            <a:r>
              <a:rPr lang="en-US" sz="3200" dirty="0" err="1">
                <a:latin typeface="Calibri" pitchFamily="34" charset="0"/>
                <a:cs typeface="Calibri" pitchFamily="34" charset="0"/>
              </a:rPr>
              <a:t>giao</a:t>
            </a:r>
            <a:r>
              <a:rPr lang="en-US" sz="3200" dirty="0">
                <a:latin typeface="Calibri" pitchFamily="34" charset="0"/>
                <a:cs typeface="Calibri" pitchFamily="34" charset="0"/>
              </a:rPr>
              <a:t> </a:t>
            </a:r>
            <a:r>
              <a:rPr lang="en-US" sz="3200" dirty="0" err="1">
                <a:latin typeface="Calibri" pitchFamily="34" charset="0"/>
                <a:cs typeface="Calibri" pitchFamily="34" charset="0"/>
              </a:rPr>
              <a:t>diện</a:t>
            </a:r>
            <a:r>
              <a:rPr lang="en-US" sz="3200" dirty="0">
                <a:latin typeface="Calibri" pitchFamily="34" charset="0"/>
                <a:cs typeface="Calibri" pitchFamily="34" charset="0"/>
              </a:rPr>
              <a:t>)</a:t>
            </a:r>
          </a:p>
        </p:txBody>
      </p:sp>
    </p:spTree>
    <p:extLst>
      <p:ext uri="{BB962C8B-B14F-4D97-AF65-F5344CB8AC3E}">
        <p14:creationId xmlns:p14="http://schemas.microsoft.com/office/powerpoint/2010/main" val="35769601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latin typeface="Calibri" pitchFamily="34" charset="0"/>
                <a:cs typeface="Calibri" pitchFamily="34" charset="0"/>
              </a:rPr>
              <a:t>Generated R Class Contains Resource IDs</a:t>
            </a:r>
          </a:p>
        </p:txBody>
      </p:sp>
      <p:pic>
        <p:nvPicPr>
          <p:cNvPr id="4" name="Content Placeholder 3"/>
          <p:cNvPicPr>
            <a:picLocks noGrp="1"/>
          </p:cNvPicPr>
          <p:nvPr>
            <p:ph idx="1"/>
          </p:nvPr>
        </p:nvPicPr>
        <p:blipFill>
          <a:blip r:embed="rId2"/>
          <a:srcRect/>
          <a:stretch>
            <a:fillRect/>
          </a:stretch>
        </p:blipFill>
        <p:spPr bwMode="auto">
          <a:xfrm>
            <a:off x="1589650" y="1991752"/>
            <a:ext cx="4420217" cy="3258005"/>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6634088" y="2129383"/>
            <a:ext cx="4521591" cy="3120374"/>
          </a:xfrm>
          <a:prstGeom prst="rect">
            <a:avLst/>
          </a:prstGeom>
          <a:noFill/>
          <a:ln w="9525">
            <a:noFill/>
            <a:miter lim="800000"/>
            <a:headEnd/>
            <a:tailEnd/>
          </a:ln>
        </p:spPr>
      </p:pic>
    </p:spTree>
    <p:extLst>
      <p:ext uri="{BB962C8B-B14F-4D97-AF65-F5344CB8AC3E}">
        <p14:creationId xmlns:p14="http://schemas.microsoft.com/office/powerpoint/2010/main" val="35175623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latin typeface="Calibri" pitchFamily="34" charset="0"/>
                <a:cs typeface="Calibri" pitchFamily="34" charset="0"/>
              </a:rPr>
              <a:t>Generated R Class Contains Resource IDs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984738" y="1886764"/>
            <a:ext cx="10058400" cy="586804"/>
          </a:xfrm>
        </p:spPr>
        <p:txBody>
          <a:bodyPr>
            <a:normAutofit/>
          </a:bodyPr>
          <a:lstStyle/>
          <a:p>
            <a:r>
              <a:rPr lang="en-US" sz="2800" dirty="0">
                <a:latin typeface="Calibri" pitchFamily="34" charset="0"/>
                <a:cs typeface="Calibri" pitchFamily="34" charset="0"/>
              </a:rPr>
              <a:t>class </a:t>
            </a:r>
            <a:r>
              <a:rPr lang="en-US" sz="2800" dirty="0" err="1">
                <a:latin typeface="Calibri" pitchFamily="34" charset="0"/>
                <a:cs typeface="Calibri" pitchFamily="34" charset="0"/>
              </a:rPr>
              <a:t>R.</a:t>
            </a:r>
            <a:r>
              <a:rPr lang="en-US" sz="2800" i="1" dirty="0" err="1">
                <a:latin typeface="Calibri" pitchFamily="34" charset="0"/>
                <a:cs typeface="Calibri" pitchFamily="34" charset="0"/>
              </a:rPr>
              <a:t>layout</a:t>
            </a:r>
            <a:r>
              <a:rPr lang="en-US" sz="2800" dirty="0">
                <a:latin typeface="Calibri" pitchFamily="34" charset="0"/>
                <a:cs typeface="Calibri" pitchFamily="34" charset="0"/>
              </a:rPr>
              <a:t> : </a:t>
            </a:r>
            <a:r>
              <a:rPr lang="en-US" sz="2800" dirty="0" err="1">
                <a:latin typeface="Calibri" pitchFamily="34" charset="0"/>
                <a:cs typeface="Calibri" pitchFamily="34" charset="0"/>
              </a:rPr>
              <a:t>chứa</a:t>
            </a:r>
            <a:r>
              <a:rPr lang="en-US" sz="2800" dirty="0">
                <a:latin typeface="Calibri" pitchFamily="34" charset="0"/>
                <a:cs typeface="Calibri" pitchFamily="34" charset="0"/>
              </a:rPr>
              <a:t> id </a:t>
            </a:r>
            <a:r>
              <a:rPr lang="en-US" sz="2800" dirty="0" err="1">
                <a:latin typeface="Calibri" pitchFamily="34" charset="0"/>
                <a:cs typeface="Calibri" pitchFamily="34" charset="0"/>
              </a:rPr>
              <a:t>của</a:t>
            </a:r>
            <a:r>
              <a:rPr lang="en-US" sz="2800" dirty="0">
                <a:latin typeface="Calibri" pitchFamily="34" charset="0"/>
                <a:cs typeface="Calibri" pitchFamily="34" charset="0"/>
              </a:rPr>
              <a:t> layout</a:t>
            </a:r>
          </a:p>
          <a:p>
            <a:pPr>
              <a:buNone/>
            </a:pPr>
            <a:endParaRPr lang="en-US" sz="2800" dirty="0">
              <a:latin typeface="Calibri" pitchFamily="34" charset="0"/>
              <a:cs typeface="Calibri" pitchFamily="34" charset="0"/>
            </a:endParaRPr>
          </a:p>
        </p:txBody>
      </p:sp>
      <p:pic>
        <p:nvPicPr>
          <p:cNvPr id="4" name="Picture 3"/>
          <p:cNvPicPr/>
          <p:nvPr/>
        </p:nvPicPr>
        <p:blipFill>
          <a:blip r:embed="rId2"/>
          <a:srcRect/>
          <a:stretch>
            <a:fillRect/>
          </a:stretch>
        </p:blipFill>
        <p:spPr bwMode="auto">
          <a:xfrm>
            <a:off x="2316480" y="2432538"/>
            <a:ext cx="7620000" cy="3809998"/>
          </a:xfrm>
          <a:prstGeom prst="rect">
            <a:avLst/>
          </a:prstGeom>
          <a:noFill/>
          <a:ln w="9525">
            <a:noFill/>
            <a:miter lim="800000"/>
            <a:headEnd/>
            <a:tailEnd/>
          </a:ln>
        </p:spPr>
      </p:pic>
    </p:spTree>
    <p:extLst>
      <p:ext uri="{BB962C8B-B14F-4D97-AF65-F5344CB8AC3E}">
        <p14:creationId xmlns:p14="http://schemas.microsoft.com/office/powerpoint/2010/main" val="28189487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libri" pitchFamily="34" charset="0"/>
                <a:cs typeface="Calibri" pitchFamily="34" charset="0"/>
              </a:rPr>
              <a:t>Generated R Class Contains Resource IDs</a:t>
            </a:r>
          </a:p>
        </p:txBody>
      </p:sp>
      <p:sp>
        <p:nvSpPr>
          <p:cNvPr id="3" name="Content Placeholder 2"/>
          <p:cNvSpPr>
            <a:spLocks noGrp="1"/>
          </p:cNvSpPr>
          <p:nvPr>
            <p:ph idx="1"/>
          </p:nvPr>
        </p:nvSpPr>
        <p:spPr>
          <a:xfrm>
            <a:off x="1097280" y="1845734"/>
            <a:ext cx="10058400" cy="472593"/>
          </a:xfrm>
        </p:spPr>
        <p:txBody>
          <a:bodyPr>
            <a:normAutofit lnSpcReduction="10000"/>
          </a:bodyPr>
          <a:lstStyle/>
          <a:p>
            <a:r>
              <a:rPr lang="en-US" sz="2800" dirty="0">
                <a:latin typeface="Calibri" pitchFamily="34" charset="0"/>
                <a:cs typeface="Calibri" pitchFamily="34" charset="0"/>
              </a:rPr>
              <a:t>class </a:t>
            </a:r>
            <a:r>
              <a:rPr lang="en-US" sz="2800" dirty="0" err="1">
                <a:latin typeface="Calibri" pitchFamily="34" charset="0"/>
                <a:cs typeface="Calibri" pitchFamily="34" charset="0"/>
              </a:rPr>
              <a:t>R.</a:t>
            </a:r>
            <a:r>
              <a:rPr lang="en-US" sz="2800" i="1" dirty="0" err="1">
                <a:latin typeface="Calibri" pitchFamily="34" charset="0"/>
                <a:cs typeface="Calibri" pitchFamily="34" charset="0"/>
              </a:rPr>
              <a:t>string</a:t>
            </a:r>
            <a:r>
              <a:rPr lang="en-US" sz="2800" dirty="0">
                <a:latin typeface="Calibri" pitchFamily="34" charset="0"/>
                <a:cs typeface="Calibri" pitchFamily="34" charset="0"/>
              </a:rPr>
              <a:t>: </a:t>
            </a:r>
            <a:r>
              <a:rPr lang="en-US" sz="2800" dirty="0" err="1">
                <a:latin typeface="Calibri" pitchFamily="34" charset="0"/>
                <a:cs typeface="Calibri" pitchFamily="34" charset="0"/>
              </a:rPr>
              <a:t>chứa</a:t>
            </a:r>
            <a:r>
              <a:rPr lang="en-US" sz="2800" dirty="0">
                <a:latin typeface="Calibri" pitchFamily="34" charset="0"/>
                <a:cs typeface="Calibri" pitchFamily="34" charset="0"/>
              </a:rPr>
              <a:t> id </a:t>
            </a:r>
            <a:r>
              <a:rPr lang="en-US" sz="2800" dirty="0" err="1">
                <a:latin typeface="Calibri" pitchFamily="34" charset="0"/>
                <a:cs typeface="Calibri" pitchFamily="34" charset="0"/>
              </a:rPr>
              <a:t>của</a:t>
            </a:r>
            <a:r>
              <a:rPr lang="en-US" sz="2800" dirty="0">
                <a:latin typeface="Calibri" pitchFamily="34" charset="0"/>
                <a:cs typeface="Calibri" pitchFamily="34" charset="0"/>
              </a:rPr>
              <a:t> </a:t>
            </a:r>
            <a:r>
              <a:rPr lang="en-US" sz="2800" dirty="0" err="1">
                <a:latin typeface="Calibri" pitchFamily="34" charset="0"/>
                <a:cs typeface="Calibri" pitchFamily="34" charset="0"/>
              </a:rPr>
              <a:t>từng</a:t>
            </a:r>
            <a:r>
              <a:rPr lang="en-US" sz="2800" dirty="0">
                <a:latin typeface="Calibri" pitchFamily="34" charset="0"/>
                <a:cs typeface="Calibri" pitchFamily="34" charset="0"/>
              </a:rPr>
              <a:t> </a:t>
            </a:r>
            <a:r>
              <a:rPr lang="en-US" sz="2800" dirty="0" err="1">
                <a:latin typeface="Calibri" pitchFamily="34" charset="0"/>
                <a:cs typeface="Calibri" pitchFamily="34" charset="0"/>
              </a:rPr>
              <a:t>chuỗi</a:t>
            </a:r>
            <a:r>
              <a:rPr lang="en-US" sz="2800" dirty="0">
                <a:latin typeface="Calibri" pitchFamily="34" charset="0"/>
                <a:cs typeface="Calibri" pitchFamily="34" charset="0"/>
              </a:rPr>
              <a:t> </a:t>
            </a:r>
            <a:r>
              <a:rPr lang="en-US" sz="2800" dirty="0" err="1">
                <a:latin typeface="Calibri" pitchFamily="34" charset="0"/>
                <a:cs typeface="Calibri" pitchFamily="34" charset="0"/>
              </a:rPr>
              <a:t>trong</a:t>
            </a:r>
            <a:r>
              <a:rPr lang="en-US" sz="2800" dirty="0">
                <a:latin typeface="Calibri" pitchFamily="34" charset="0"/>
                <a:cs typeface="Calibri" pitchFamily="34" charset="0"/>
              </a:rPr>
              <a:t> file strings.xml</a:t>
            </a:r>
          </a:p>
          <a:p>
            <a:endParaRPr lang="en-US" sz="2800" dirty="0">
              <a:latin typeface="Calibri" pitchFamily="34" charset="0"/>
              <a:cs typeface="Calibri" pitchFamily="34" charset="0"/>
            </a:endParaRPr>
          </a:p>
        </p:txBody>
      </p:sp>
      <p:pic>
        <p:nvPicPr>
          <p:cNvPr id="2051" name="Picture 3"/>
          <p:cNvPicPr>
            <a:picLocks noChangeAspect="1" noChangeArrowheads="1"/>
          </p:cNvPicPr>
          <p:nvPr/>
        </p:nvPicPr>
        <p:blipFill>
          <a:blip r:embed="rId2"/>
          <a:srcRect/>
          <a:stretch>
            <a:fillRect/>
          </a:stretch>
        </p:blipFill>
        <p:spPr bwMode="auto">
          <a:xfrm>
            <a:off x="3029243" y="2415475"/>
            <a:ext cx="6424246" cy="3735332"/>
          </a:xfrm>
          <a:prstGeom prst="rect">
            <a:avLst/>
          </a:prstGeom>
          <a:noFill/>
          <a:ln w="9525">
            <a:noFill/>
            <a:miter lim="800000"/>
            <a:headEnd/>
            <a:tailEnd/>
          </a:ln>
          <a:effectLst/>
        </p:spPr>
      </p:pic>
    </p:spTree>
    <p:extLst>
      <p:ext uri="{BB962C8B-B14F-4D97-AF65-F5344CB8AC3E}">
        <p14:creationId xmlns:p14="http://schemas.microsoft.com/office/powerpoint/2010/main" val="38971897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itchFamily="34" charset="0"/>
                <a:cs typeface="Calibri" pitchFamily="34" charset="0"/>
              </a:rPr>
              <a:t>Inflating the GUI</a:t>
            </a:r>
          </a:p>
        </p:txBody>
      </p:sp>
      <p:sp>
        <p:nvSpPr>
          <p:cNvPr id="3" name="Content Placeholder 2"/>
          <p:cNvSpPr>
            <a:spLocks noGrp="1"/>
          </p:cNvSpPr>
          <p:nvPr>
            <p:ph idx="1"/>
          </p:nvPr>
        </p:nvSpPr>
        <p:spPr>
          <a:xfrm>
            <a:off x="1097280" y="2460674"/>
            <a:ext cx="10058400" cy="2933362"/>
          </a:xfrm>
        </p:spPr>
        <p:txBody>
          <a:bodyPr>
            <a:noAutofit/>
          </a:bodyPr>
          <a:lstStyle/>
          <a:p>
            <a:r>
              <a:rPr lang="en-US" sz="2800" dirty="0" err="1">
                <a:latin typeface="Calibri" pitchFamily="34" charset="0"/>
                <a:cs typeface="Calibri" pitchFamily="34" charset="0"/>
              </a:rPr>
              <a:t>Khi</a:t>
            </a:r>
            <a:r>
              <a:rPr lang="en-US" sz="2800" dirty="0">
                <a:latin typeface="Calibri" pitchFamily="34" charset="0"/>
                <a:cs typeface="Calibri" pitchFamily="34" charset="0"/>
              </a:rPr>
              <a:t> </a:t>
            </a:r>
            <a:r>
              <a:rPr lang="en-US" sz="2800" dirty="0" err="1">
                <a:latin typeface="Calibri" pitchFamily="34" charset="0"/>
                <a:cs typeface="Calibri" pitchFamily="34" charset="0"/>
              </a:rPr>
              <a:t>ta</a:t>
            </a:r>
            <a:r>
              <a:rPr lang="en-US" sz="2800" dirty="0">
                <a:latin typeface="Calibri" pitchFamily="34" charset="0"/>
                <a:cs typeface="Calibri" pitchFamily="34" charset="0"/>
              </a:rPr>
              <a:t> </a:t>
            </a:r>
            <a:r>
              <a:rPr lang="en-US" sz="2800" dirty="0" err="1">
                <a:latin typeface="Calibri" pitchFamily="34" charset="0"/>
                <a:cs typeface="Calibri" pitchFamily="34" charset="0"/>
              </a:rPr>
              <a:t>gọi</a:t>
            </a:r>
            <a:r>
              <a:rPr lang="en-US" sz="2800" dirty="0">
                <a:latin typeface="Calibri" pitchFamily="34" charset="0"/>
                <a:cs typeface="Calibri" pitchFamily="34" charset="0"/>
              </a:rPr>
              <a:t> </a:t>
            </a:r>
            <a:r>
              <a:rPr lang="en-US" sz="2800" dirty="0" err="1">
                <a:latin typeface="Calibri" pitchFamily="34" charset="0"/>
                <a:cs typeface="Calibri" pitchFamily="34" charset="0"/>
              </a:rPr>
              <a:t>setContentView</a:t>
            </a:r>
            <a:r>
              <a:rPr lang="en-US" sz="2800" dirty="0">
                <a:latin typeface="Calibri" pitchFamily="34" charset="0"/>
                <a:cs typeface="Calibri" pitchFamily="34" charset="0"/>
              </a:rPr>
              <a:t>(), </a:t>
            </a:r>
            <a:r>
              <a:rPr lang="en-US" sz="2800" dirty="0" err="1">
                <a:latin typeface="Calibri" pitchFamily="34" charset="0"/>
                <a:cs typeface="Calibri" pitchFamily="34" charset="0"/>
              </a:rPr>
              <a:t>ta</a:t>
            </a:r>
            <a:r>
              <a:rPr lang="en-US" sz="2800" dirty="0">
                <a:latin typeface="Calibri" pitchFamily="34" charset="0"/>
                <a:cs typeface="Calibri" pitchFamily="34" charset="0"/>
              </a:rPr>
              <a:t> </a:t>
            </a:r>
            <a:r>
              <a:rPr lang="en-US" sz="2800" dirty="0" err="1">
                <a:latin typeface="Calibri" pitchFamily="34" charset="0"/>
                <a:cs typeface="Calibri" pitchFamily="34" charset="0"/>
              </a:rPr>
              <a:t>truyền</a:t>
            </a:r>
            <a:r>
              <a:rPr lang="en-US" sz="2800" dirty="0">
                <a:latin typeface="Calibri" pitchFamily="34" charset="0"/>
                <a:cs typeface="Calibri" pitchFamily="34" charset="0"/>
              </a:rPr>
              <a:t> </a:t>
            </a:r>
            <a:r>
              <a:rPr lang="en-US" sz="2800" dirty="0" err="1">
                <a:latin typeface="Calibri" pitchFamily="34" charset="0"/>
                <a:cs typeface="Calibri" pitchFamily="34" charset="0"/>
              </a:rPr>
              <a:t>vào</a:t>
            </a:r>
            <a:r>
              <a:rPr lang="en-US" sz="2800" dirty="0">
                <a:latin typeface="Calibri" pitchFamily="34" charset="0"/>
                <a:cs typeface="Calibri" pitchFamily="34" charset="0"/>
              </a:rPr>
              <a:t> </a:t>
            </a:r>
            <a:r>
              <a:rPr lang="en-US" sz="2800" dirty="0" err="1">
                <a:latin typeface="Calibri" pitchFamily="34" charset="0"/>
                <a:cs typeface="Calibri" pitchFamily="34" charset="0"/>
              </a:rPr>
              <a:t>hằng</a:t>
            </a:r>
            <a:r>
              <a:rPr lang="en-US" sz="2800" dirty="0">
                <a:latin typeface="Calibri" pitchFamily="34" charset="0"/>
                <a:cs typeface="Calibri" pitchFamily="34" charset="0"/>
              </a:rPr>
              <a:t> </a:t>
            </a:r>
            <a:r>
              <a:rPr lang="en-US" sz="2800" dirty="0" err="1">
                <a:latin typeface="Calibri" pitchFamily="34" charset="0"/>
                <a:cs typeface="Calibri" pitchFamily="34" charset="0"/>
              </a:rPr>
              <a:t>số</a:t>
            </a:r>
            <a:r>
              <a:rPr lang="en-US" sz="2800" dirty="0">
                <a:latin typeface="Calibri" pitchFamily="34" charset="0"/>
                <a:cs typeface="Calibri" pitchFamily="34" charset="0"/>
              </a:rPr>
              <a:t> </a:t>
            </a:r>
            <a:r>
              <a:rPr lang="en-US" sz="2800" dirty="0" err="1">
                <a:latin typeface="Calibri" pitchFamily="34" charset="0"/>
                <a:cs typeface="Calibri" pitchFamily="34" charset="0"/>
              </a:rPr>
              <a:t>R.layout.</a:t>
            </a:r>
            <a:r>
              <a:rPr lang="en-US" sz="2800" i="1" dirty="0" err="1">
                <a:latin typeface="Calibri" pitchFamily="34" charset="0"/>
                <a:cs typeface="Calibri" pitchFamily="34" charset="0"/>
              </a:rPr>
              <a:t>activity_main</a:t>
            </a:r>
            <a:r>
              <a:rPr lang="en-US" sz="2800" dirty="0">
                <a:latin typeface="Calibri" pitchFamily="34" charset="0"/>
                <a:cs typeface="Calibri" pitchFamily="34" charset="0"/>
              </a:rPr>
              <a:t> </a:t>
            </a:r>
            <a:r>
              <a:rPr lang="en-US" sz="2800" dirty="0" err="1">
                <a:latin typeface="Calibri" pitchFamily="34" charset="0"/>
                <a:cs typeface="Calibri" pitchFamily="34" charset="0"/>
              </a:rPr>
              <a:t>để</a:t>
            </a:r>
            <a:r>
              <a:rPr lang="en-US" sz="2800" dirty="0">
                <a:latin typeface="Calibri" pitchFamily="34" charset="0"/>
                <a:cs typeface="Calibri" pitchFamily="34" charset="0"/>
              </a:rPr>
              <a:t> </a:t>
            </a:r>
            <a:r>
              <a:rPr lang="en-US" sz="2800" dirty="0" err="1">
                <a:latin typeface="Calibri" pitchFamily="34" charset="0"/>
                <a:cs typeface="Calibri" pitchFamily="34" charset="0"/>
              </a:rPr>
              <a:t>chỉ</a:t>
            </a:r>
            <a:r>
              <a:rPr lang="en-US" sz="2800" dirty="0">
                <a:latin typeface="Calibri" pitchFamily="34" charset="0"/>
                <a:cs typeface="Calibri" pitchFamily="34" charset="0"/>
              </a:rPr>
              <a:t> </a:t>
            </a:r>
            <a:r>
              <a:rPr lang="en-US" sz="2800" dirty="0" err="1">
                <a:latin typeface="Calibri" pitchFamily="34" charset="0"/>
                <a:cs typeface="Calibri" pitchFamily="34" charset="0"/>
              </a:rPr>
              <a:t>ra</a:t>
            </a:r>
            <a:r>
              <a:rPr lang="en-US" sz="2800" dirty="0">
                <a:latin typeface="Calibri" pitchFamily="34" charset="0"/>
                <a:cs typeface="Calibri" pitchFamily="34" charset="0"/>
              </a:rPr>
              <a:t> file XML </a:t>
            </a:r>
            <a:r>
              <a:rPr lang="en-US" sz="2800" dirty="0" err="1">
                <a:latin typeface="Calibri" pitchFamily="34" charset="0"/>
                <a:cs typeface="Calibri" pitchFamily="34" charset="0"/>
              </a:rPr>
              <a:t>đại</a:t>
            </a:r>
            <a:r>
              <a:rPr lang="en-US" sz="2800" dirty="0">
                <a:latin typeface="Calibri" pitchFamily="34" charset="0"/>
                <a:cs typeface="Calibri" pitchFamily="34" charset="0"/>
              </a:rPr>
              <a:t> </a:t>
            </a:r>
            <a:r>
              <a:rPr lang="en-US" sz="2800" dirty="0" err="1">
                <a:latin typeface="Calibri" pitchFamily="34" charset="0"/>
                <a:cs typeface="Calibri" pitchFamily="34" charset="0"/>
              </a:rPr>
              <a:t>diện</a:t>
            </a:r>
            <a:r>
              <a:rPr lang="en-US" sz="2800" dirty="0">
                <a:latin typeface="Calibri" pitchFamily="34" charset="0"/>
                <a:cs typeface="Calibri" pitchFamily="34" charset="0"/>
              </a:rPr>
              <a:t> </a:t>
            </a:r>
            <a:r>
              <a:rPr lang="en-US" sz="2800" dirty="0" err="1">
                <a:latin typeface="Calibri" pitchFamily="34" charset="0"/>
                <a:cs typeface="Calibri" pitchFamily="34" charset="0"/>
              </a:rPr>
              <a:t>cho</a:t>
            </a:r>
            <a:r>
              <a:rPr lang="en-US" sz="2800" dirty="0">
                <a:latin typeface="Calibri" pitchFamily="34" charset="0"/>
                <a:cs typeface="Calibri" pitchFamily="34" charset="0"/>
              </a:rPr>
              <a:t> </a:t>
            </a:r>
            <a:r>
              <a:rPr lang="en-US" sz="2800" dirty="0" err="1">
                <a:latin typeface="Calibri" pitchFamily="34" charset="0"/>
                <a:cs typeface="Calibri" pitchFamily="34" charset="0"/>
              </a:rPr>
              <a:t>giao</a:t>
            </a:r>
            <a:r>
              <a:rPr lang="en-US" sz="2800" dirty="0">
                <a:latin typeface="Calibri" pitchFamily="34" charset="0"/>
                <a:cs typeface="Calibri" pitchFamily="34" charset="0"/>
              </a:rPr>
              <a:t> </a:t>
            </a:r>
            <a:r>
              <a:rPr lang="en-US" sz="2800" dirty="0" err="1">
                <a:latin typeface="Calibri" pitchFamily="34" charset="0"/>
                <a:cs typeface="Calibri" pitchFamily="34" charset="0"/>
              </a:rPr>
              <a:t>diện</a:t>
            </a:r>
            <a:r>
              <a:rPr lang="en-US" sz="2800" dirty="0">
                <a:latin typeface="Calibri" pitchFamily="34" charset="0"/>
                <a:cs typeface="Calibri" pitchFamily="34" charset="0"/>
              </a:rPr>
              <a:t> </a:t>
            </a:r>
            <a:r>
              <a:rPr lang="en-US" sz="2800" dirty="0" err="1">
                <a:latin typeface="Calibri" pitchFamily="34" charset="0"/>
                <a:cs typeface="Calibri" pitchFamily="34" charset="0"/>
              </a:rPr>
              <a:t>của</a:t>
            </a:r>
            <a:r>
              <a:rPr lang="en-US" sz="2800" dirty="0">
                <a:latin typeface="Calibri" pitchFamily="34" charset="0"/>
                <a:cs typeface="Calibri" pitchFamily="34" charset="0"/>
              </a:rPr>
              <a:t> </a:t>
            </a:r>
            <a:r>
              <a:rPr lang="en-US" sz="2800" dirty="0" err="1">
                <a:latin typeface="Calibri" pitchFamily="34" charset="0"/>
                <a:cs typeface="Calibri" pitchFamily="34" charset="0"/>
              </a:rPr>
              <a:t>MainActivity</a:t>
            </a:r>
            <a:r>
              <a:rPr lang="en-US" sz="2800" dirty="0">
                <a:latin typeface="Calibri" pitchFamily="34" charset="0"/>
                <a:cs typeface="Calibri" pitchFamily="34" charset="0"/>
              </a:rPr>
              <a:t> - </a:t>
            </a:r>
            <a:r>
              <a:rPr lang="en-US" sz="2800" dirty="0" err="1">
                <a:latin typeface="Calibri" pitchFamily="34" charset="0"/>
                <a:cs typeface="Calibri" pitchFamily="34" charset="0"/>
              </a:rPr>
              <a:t>trong</a:t>
            </a:r>
            <a:r>
              <a:rPr lang="en-US" sz="2800" dirty="0">
                <a:latin typeface="Calibri" pitchFamily="34" charset="0"/>
                <a:cs typeface="Calibri" pitchFamily="34" charset="0"/>
              </a:rPr>
              <a:t> </a:t>
            </a:r>
            <a:r>
              <a:rPr lang="en-US" sz="2800" dirty="0" err="1">
                <a:latin typeface="Calibri" pitchFamily="34" charset="0"/>
                <a:cs typeface="Calibri" pitchFamily="34" charset="0"/>
              </a:rPr>
              <a:t>trường</a:t>
            </a:r>
            <a:r>
              <a:rPr lang="en-US" sz="2800" dirty="0">
                <a:latin typeface="Calibri" pitchFamily="34" charset="0"/>
                <a:cs typeface="Calibri" pitchFamily="34" charset="0"/>
              </a:rPr>
              <a:t> </a:t>
            </a:r>
            <a:r>
              <a:rPr lang="en-US" sz="2800" dirty="0" err="1">
                <a:latin typeface="Calibri" pitchFamily="34" charset="0"/>
                <a:cs typeface="Calibri" pitchFamily="34" charset="0"/>
              </a:rPr>
              <a:t>hợp</a:t>
            </a:r>
            <a:r>
              <a:rPr lang="en-US" sz="2800" dirty="0">
                <a:latin typeface="Calibri" pitchFamily="34" charset="0"/>
                <a:cs typeface="Calibri" pitchFamily="34" charset="0"/>
              </a:rPr>
              <a:t> </a:t>
            </a:r>
            <a:r>
              <a:rPr lang="en-US" sz="2800" dirty="0" err="1">
                <a:latin typeface="Calibri" pitchFamily="34" charset="0"/>
                <a:cs typeface="Calibri" pitchFamily="34" charset="0"/>
              </a:rPr>
              <a:t>này</a:t>
            </a:r>
            <a:r>
              <a:rPr lang="en-US" sz="2800" dirty="0">
                <a:latin typeface="Calibri" pitchFamily="34" charset="0"/>
                <a:cs typeface="Calibri" pitchFamily="34" charset="0"/>
              </a:rPr>
              <a:t> </a:t>
            </a:r>
            <a:r>
              <a:rPr lang="en-US" sz="2800" dirty="0" err="1">
                <a:latin typeface="Calibri" pitchFamily="34" charset="0"/>
                <a:cs typeface="Calibri" pitchFamily="34" charset="0"/>
              </a:rPr>
              <a:t>là</a:t>
            </a:r>
            <a:r>
              <a:rPr lang="en-US" sz="2800" dirty="0">
                <a:latin typeface="Calibri" pitchFamily="34" charset="0"/>
                <a:cs typeface="Calibri" pitchFamily="34" charset="0"/>
              </a:rPr>
              <a:t> </a:t>
            </a:r>
            <a:r>
              <a:rPr lang="en-US" sz="2800" dirty="0" err="1">
                <a:latin typeface="Calibri" pitchFamily="34" charset="0"/>
                <a:cs typeface="Calibri" pitchFamily="34" charset="0"/>
              </a:rPr>
              <a:t>hằng</a:t>
            </a:r>
            <a:r>
              <a:rPr lang="en-US" sz="2800" dirty="0">
                <a:latin typeface="Calibri" pitchFamily="34" charset="0"/>
                <a:cs typeface="Calibri" pitchFamily="34" charset="0"/>
              </a:rPr>
              <a:t> </a:t>
            </a:r>
            <a:r>
              <a:rPr lang="en-US" sz="2800" dirty="0" err="1">
                <a:latin typeface="Calibri" pitchFamily="34" charset="0"/>
                <a:cs typeface="Calibri" pitchFamily="34" charset="0"/>
              </a:rPr>
              <a:t>số</a:t>
            </a:r>
            <a:r>
              <a:rPr lang="en-US" sz="2800" dirty="0">
                <a:latin typeface="Calibri" pitchFamily="34" charset="0"/>
                <a:cs typeface="Calibri" pitchFamily="34" charset="0"/>
              </a:rPr>
              <a:t> </a:t>
            </a:r>
            <a:r>
              <a:rPr lang="en-US" sz="2800" dirty="0" err="1">
                <a:latin typeface="Calibri" pitchFamily="34" charset="0"/>
                <a:cs typeface="Calibri" pitchFamily="34" charset="0"/>
              </a:rPr>
              <a:t>đại</a:t>
            </a:r>
            <a:r>
              <a:rPr lang="en-US" sz="2800" dirty="0">
                <a:latin typeface="Calibri" pitchFamily="34" charset="0"/>
                <a:cs typeface="Calibri" pitchFamily="34" charset="0"/>
              </a:rPr>
              <a:t> </a:t>
            </a:r>
            <a:r>
              <a:rPr lang="en-US" sz="2800" dirty="0" err="1">
                <a:latin typeface="Calibri" pitchFamily="34" charset="0"/>
                <a:cs typeface="Calibri" pitchFamily="34" charset="0"/>
              </a:rPr>
              <a:t>diện</a:t>
            </a:r>
            <a:r>
              <a:rPr lang="en-US" sz="2800" dirty="0">
                <a:latin typeface="Calibri" pitchFamily="34" charset="0"/>
                <a:cs typeface="Calibri" pitchFamily="34" charset="0"/>
              </a:rPr>
              <a:t> </a:t>
            </a:r>
            <a:r>
              <a:rPr lang="en-US" sz="2800" dirty="0" err="1">
                <a:latin typeface="Calibri" pitchFamily="34" charset="0"/>
                <a:cs typeface="Calibri" pitchFamily="34" charset="0"/>
              </a:rPr>
              <a:t>cho</a:t>
            </a:r>
            <a:r>
              <a:rPr lang="en-US" sz="2800" dirty="0">
                <a:latin typeface="Calibri" pitchFamily="34" charset="0"/>
                <a:cs typeface="Calibri" pitchFamily="34" charset="0"/>
              </a:rPr>
              <a:t> file activity_main.xml. </a:t>
            </a:r>
            <a:r>
              <a:rPr lang="en-US" sz="2800" dirty="0" err="1">
                <a:latin typeface="Calibri" pitchFamily="34" charset="0"/>
                <a:cs typeface="Calibri" pitchFamily="34" charset="0"/>
              </a:rPr>
              <a:t>Phương</a:t>
            </a:r>
            <a:r>
              <a:rPr lang="en-US" sz="2800" dirty="0">
                <a:latin typeface="Calibri" pitchFamily="34" charset="0"/>
                <a:cs typeface="Calibri" pitchFamily="34" charset="0"/>
              </a:rPr>
              <a:t> </a:t>
            </a:r>
            <a:r>
              <a:rPr lang="en-US" sz="2800" dirty="0" err="1">
                <a:latin typeface="Calibri" pitchFamily="34" charset="0"/>
                <a:cs typeface="Calibri" pitchFamily="34" charset="0"/>
              </a:rPr>
              <a:t>thức</a:t>
            </a:r>
            <a:r>
              <a:rPr lang="en-US" sz="2800" dirty="0">
                <a:latin typeface="Calibri" pitchFamily="34" charset="0"/>
                <a:cs typeface="Calibri" pitchFamily="34" charset="0"/>
              </a:rPr>
              <a:t> </a:t>
            </a:r>
            <a:r>
              <a:rPr lang="en-US" sz="2800" dirty="0" err="1">
                <a:latin typeface="Calibri" pitchFamily="34" charset="0"/>
                <a:cs typeface="Calibri" pitchFamily="34" charset="0"/>
              </a:rPr>
              <a:t>setContentView</a:t>
            </a:r>
            <a:r>
              <a:rPr lang="en-US" sz="2800" dirty="0">
                <a:latin typeface="Calibri" pitchFamily="34" charset="0"/>
                <a:cs typeface="Calibri" pitchFamily="34" charset="0"/>
              </a:rPr>
              <a:t> </a:t>
            </a:r>
            <a:r>
              <a:rPr lang="en-US" sz="2800" dirty="0" err="1">
                <a:latin typeface="Calibri" pitchFamily="34" charset="0"/>
                <a:cs typeface="Calibri" pitchFamily="34" charset="0"/>
              </a:rPr>
              <a:t>sử</a:t>
            </a:r>
            <a:r>
              <a:rPr lang="en-US" sz="2800" dirty="0">
                <a:latin typeface="Calibri" pitchFamily="34" charset="0"/>
                <a:cs typeface="Calibri" pitchFamily="34" charset="0"/>
              </a:rPr>
              <a:t> </a:t>
            </a:r>
            <a:r>
              <a:rPr lang="en-US" sz="2800" dirty="0" err="1">
                <a:latin typeface="Calibri" pitchFamily="34" charset="0"/>
                <a:cs typeface="Calibri" pitchFamily="34" charset="0"/>
              </a:rPr>
              <a:t>dụng</a:t>
            </a:r>
            <a:r>
              <a:rPr lang="en-US" sz="2800" dirty="0">
                <a:latin typeface="Calibri" pitchFamily="34" charset="0"/>
                <a:cs typeface="Calibri" pitchFamily="34" charset="0"/>
              </a:rPr>
              <a:t> </a:t>
            </a:r>
            <a:r>
              <a:rPr lang="en-US" sz="2800" dirty="0" err="1">
                <a:latin typeface="Calibri" pitchFamily="34" charset="0"/>
                <a:cs typeface="Calibri" pitchFamily="34" charset="0"/>
              </a:rPr>
              <a:t>hằng</a:t>
            </a:r>
            <a:r>
              <a:rPr lang="en-US" sz="2800" dirty="0">
                <a:latin typeface="Calibri" pitchFamily="34" charset="0"/>
                <a:cs typeface="Calibri" pitchFamily="34" charset="0"/>
              </a:rPr>
              <a:t> </a:t>
            </a:r>
            <a:r>
              <a:rPr lang="en-US" sz="2800" dirty="0" err="1">
                <a:latin typeface="Calibri" pitchFamily="34" charset="0"/>
                <a:cs typeface="Calibri" pitchFamily="34" charset="0"/>
              </a:rPr>
              <a:t>số</a:t>
            </a:r>
            <a:r>
              <a:rPr lang="en-US" sz="2800" dirty="0">
                <a:latin typeface="Calibri" pitchFamily="34" charset="0"/>
                <a:cs typeface="Calibri" pitchFamily="34" charset="0"/>
              </a:rPr>
              <a:t> </a:t>
            </a:r>
            <a:r>
              <a:rPr lang="en-US" sz="2800" dirty="0" err="1">
                <a:latin typeface="Calibri" pitchFamily="34" charset="0"/>
                <a:cs typeface="Calibri" pitchFamily="34" charset="0"/>
              </a:rPr>
              <a:t>này</a:t>
            </a:r>
            <a:r>
              <a:rPr lang="en-US" sz="2800" dirty="0">
                <a:latin typeface="Calibri" pitchFamily="34" charset="0"/>
                <a:cs typeface="Calibri" pitchFamily="34" charset="0"/>
              </a:rPr>
              <a:t> </a:t>
            </a:r>
            <a:r>
              <a:rPr lang="en-US" sz="2800" dirty="0" err="1">
                <a:latin typeface="Calibri" pitchFamily="34" charset="0"/>
                <a:cs typeface="Calibri" pitchFamily="34" charset="0"/>
              </a:rPr>
              <a:t>để</a:t>
            </a:r>
            <a:r>
              <a:rPr lang="en-US" sz="2800" dirty="0">
                <a:latin typeface="Calibri" pitchFamily="34" charset="0"/>
                <a:cs typeface="Calibri" pitchFamily="34" charset="0"/>
              </a:rPr>
              <a:t> load </a:t>
            </a:r>
            <a:r>
              <a:rPr lang="en-US" sz="2800" dirty="0" err="1">
                <a:latin typeface="Calibri" pitchFamily="34" charset="0"/>
                <a:cs typeface="Calibri" pitchFamily="34" charset="0"/>
              </a:rPr>
              <a:t>nội</a:t>
            </a:r>
            <a:r>
              <a:rPr lang="en-US" sz="2800" dirty="0">
                <a:latin typeface="Calibri" pitchFamily="34" charset="0"/>
                <a:cs typeface="Calibri" pitchFamily="34" charset="0"/>
              </a:rPr>
              <a:t> dung file XML </a:t>
            </a:r>
            <a:r>
              <a:rPr lang="en-US" sz="2800" dirty="0" err="1">
                <a:latin typeface="Calibri" pitchFamily="34" charset="0"/>
                <a:cs typeface="Calibri" pitchFamily="34" charset="0"/>
              </a:rPr>
              <a:t>tương</a:t>
            </a:r>
            <a:r>
              <a:rPr lang="en-US" sz="2800" dirty="0">
                <a:latin typeface="Calibri" pitchFamily="34" charset="0"/>
                <a:cs typeface="Calibri" pitchFamily="34" charset="0"/>
              </a:rPr>
              <a:t> </a:t>
            </a:r>
            <a:r>
              <a:rPr lang="en-US" sz="2800" dirty="0" err="1">
                <a:latin typeface="Calibri" pitchFamily="34" charset="0"/>
                <a:cs typeface="Calibri" pitchFamily="34" charset="0"/>
              </a:rPr>
              <a:t>ứng</a:t>
            </a:r>
            <a:r>
              <a:rPr lang="en-US" sz="2800" dirty="0">
                <a:latin typeface="Calibri" pitchFamily="34" charset="0"/>
                <a:cs typeface="Calibri" pitchFamily="34" charset="0"/>
              </a:rPr>
              <a:t>, </a:t>
            </a:r>
            <a:r>
              <a:rPr lang="en-US" sz="2800" dirty="0" err="1">
                <a:latin typeface="Calibri" pitchFamily="34" charset="0"/>
                <a:cs typeface="Calibri" pitchFamily="34" charset="0"/>
              </a:rPr>
              <a:t>sau</a:t>
            </a:r>
            <a:r>
              <a:rPr lang="en-US" sz="2800" dirty="0">
                <a:latin typeface="Calibri" pitchFamily="34" charset="0"/>
                <a:cs typeface="Calibri" pitchFamily="34" charset="0"/>
              </a:rPr>
              <a:t> </a:t>
            </a:r>
            <a:r>
              <a:rPr lang="en-US" sz="2800" dirty="0" err="1">
                <a:latin typeface="Calibri" pitchFamily="34" charset="0"/>
                <a:cs typeface="Calibri" pitchFamily="34" charset="0"/>
              </a:rPr>
              <a:t>đó</a:t>
            </a:r>
            <a:r>
              <a:rPr lang="en-US" sz="2800" dirty="0">
                <a:latin typeface="Calibri" pitchFamily="34" charset="0"/>
                <a:cs typeface="Calibri" pitchFamily="34" charset="0"/>
              </a:rPr>
              <a:t> Android </a:t>
            </a:r>
            <a:r>
              <a:rPr lang="en-US" sz="2800" dirty="0" err="1">
                <a:latin typeface="Calibri" pitchFamily="34" charset="0"/>
                <a:cs typeface="Calibri" pitchFamily="34" charset="0"/>
              </a:rPr>
              <a:t>sẽ</a:t>
            </a:r>
            <a:r>
              <a:rPr lang="en-US" sz="2800" dirty="0">
                <a:latin typeface="Calibri" pitchFamily="34" charset="0"/>
                <a:cs typeface="Calibri" pitchFamily="34" charset="0"/>
              </a:rPr>
              <a:t> </a:t>
            </a:r>
            <a:r>
              <a:rPr lang="en-US" sz="2800" dirty="0" err="1">
                <a:latin typeface="Calibri" pitchFamily="34" charset="0"/>
                <a:cs typeface="Calibri" pitchFamily="34" charset="0"/>
              </a:rPr>
              <a:t>chuyển</a:t>
            </a:r>
            <a:r>
              <a:rPr lang="en-US" sz="2800" dirty="0">
                <a:latin typeface="Calibri" pitchFamily="34" charset="0"/>
                <a:cs typeface="Calibri" pitchFamily="34" charset="0"/>
              </a:rPr>
              <a:t> sang </a:t>
            </a:r>
            <a:r>
              <a:rPr lang="en-US" sz="2800" dirty="0" err="1">
                <a:latin typeface="Calibri" pitchFamily="34" charset="0"/>
                <a:cs typeface="Calibri" pitchFamily="34" charset="0"/>
              </a:rPr>
              <a:t>thành</a:t>
            </a:r>
            <a:r>
              <a:rPr lang="en-US" sz="2800" dirty="0">
                <a:latin typeface="Calibri" pitchFamily="34" charset="0"/>
                <a:cs typeface="Calibri" pitchFamily="34" charset="0"/>
              </a:rPr>
              <a:t> </a:t>
            </a:r>
            <a:r>
              <a:rPr lang="en-US" sz="2800" dirty="0" err="1">
                <a:latin typeface="Calibri" pitchFamily="34" charset="0"/>
                <a:cs typeface="Calibri" pitchFamily="34" charset="0"/>
              </a:rPr>
              <a:t>giao</a:t>
            </a:r>
            <a:r>
              <a:rPr lang="en-US" sz="2800" dirty="0">
                <a:latin typeface="Calibri" pitchFamily="34" charset="0"/>
                <a:cs typeface="Calibri" pitchFamily="34" charset="0"/>
              </a:rPr>
              <a:t> </a:t>
            </a:r>
            <a:r>
              <a:rPr lang="en-US" sz="2800" dirty="0" err="1">
                <a:latin typeface="Calibri" pitchFamily="34" charset="0"/>
                <a:cs typeface="Calibri" pitchFamily="34" charset="0"/>
              </a:rPr>
              <a:t>diện</a:t>
            </a:r>
            <a:r>
              <a:rPr lang="en-US" sz="2800" dirty="0">
                <a:latin typeface="Calibri" pitchFamily="34" charset="0"/>
                <a:cs typeface="Calibri" pitchFamily="34" charset="0"/>
              </a:rPr>
              <a:t> </a:t>
            </a:r>
            <a:r>
              <a:rPr lang="en-US" sz="2800" dirty="0" err="1">
                <a:latin typeface="Calibri" pitchFamily="34" charset="0"/>
                <a:cs typeface="Calibri" pitchFamily="34" charset="0"/>
              </a:rPr>
              <a:t>của</a:t>
            </a:r>
            <a:r>
              <a:rPr lang="en-US" sz="2800" dirty="0">
                <a:latin typeface="Calibri" pitchFamily="34" charset="0"/>
                <a:cs typeface="Calibri" pitchFamily="34" charset="0"/>
              </a:rPr>
              <a:t> </a:t>
            </a:r>
            <a:r>
              <a:rPr lang="en-US" sz="2800" dirty="0" err="1">
                <a:latin typeface="Calibri" pitchFamily="34" charset="0"/>
                <a:cs typeface="Calibri" pitchFamily="34" charset="0"/>
              </a:rPr>
              <a:t>ứng</a:t>
            </a:r>
            <a:r>
              <a:rPr lang="en-US" sz="2800" dirty="0">
                <a:latin typeface="Calibri" pitchFamily="34" charset="0"/>
                <a:cs typeface="Calibri" pitchFamily="34" charset="0"/>
              </a:rPr>
              <a:t> </a:t>
            </a:r>
            <a:r>
              <a:rPr lang="en-US" sz="2800" dirty="0" err="1">
                <a:latin typeface="Calibri" pitchFamily="34" charset="0"/>
                <a:cs typeface="Calibri" pitchFamily="34" charset="0"/>
              </a:rPr>
              <a:t>dụng</a:t>
            </a:r>
            <a:r>
              <a:rPr lang="en-US" sz="2800" dirty="0">
                <a:latin typeface="Calibri" pitchFamily="34" charset="0"/>
                <a:cs typeface="Calibri" pitchFamily="34" charset="0"/>
              </a:rPr>
              <a:t>. </a:t>
            </a:r>
            <a:r>
              <a:rPr lang="en-US" sz="2800" dirty="0" err="1">
                <a:latin typeface="Calibri" pitchFamily="34" charset="0"/>
                <a:cs typeface="Calibri" pitchFamily="34" charset="0"/>
              </a:rPr>
              <a:t>Quá</a:t>
            </a:r>
            <a:r>
              <a:rPr lang="en-US" sz="2800" dirty="0">
                <a:latin typeface="Calibri" pitchFamily="34" charset="0"/>
                <a:cs typeface="Calibri" pitchFamily="34" charset="0"/>
              </a:rPr>
              <a:t> </a:t>
            </a:r>
            <a:r>
              <a:rPr lang="en-US" sz="2800" dirty="0" err="1">
                <a:latin typeface="Calibri" pitchFamily="34" charset="0"/>
                <a:cs typeface="Calibri" pitchFamily="34" charset="0"/>
              </a:rPr>
              <a:t>trình</a:t>
            </a:r>
            <a:r>
              <a:rPr lang="en-US" sz="2800" dirty="0">
                <a:latin typeface="Calibri" pitchFamily="34" charset="0"/>
                <a:cs typeface="Calibri" pitchFamily="34" charset="0"/>
              </a:rPr>
              <a:t> </a:t>
            </a:r>
            <a:r>
              <a:rPr lang="en-US" sz="2800" dirty="0" err="1">
                <a:latin typeface="Calibri" pitchFamily="34" charset="0"/>
                <a:cs typeface="Calibri" pitchFamily="34" charset="0"/>
              </a:rPr>
              <a:t>này</a:t>
            </a:r>
            <a:r>
              <a:rPr lang="en-US" sz="2800" dirty="0">
                <a:latin typeface="Calibri" pitchFamily="34" charset="0"/>
                <a:cs typeface="Calibri" pitchFamily="34" charset="0"/>
              </a:rPr>
              <a:t> </a:t>
            </a:r>
            <a:r>
              <a:rPr lang="en-US" sz="2800" dirty="0" err="1">
                <a:latin typeface="Calibri" pitchFamily="34" charset="0"/>
                <a:cs typeface="Calibri" pitchFamily="34" charset="0"/>
              </a:rPr>
              <a:t>gọi</a:t>
            </a:r>
            <a:r>
              <a:rPr lang="en-US" sz="2800" dirty="0">
                <a:latin typeface="Calibri" pitchFamily="34" charset="0"/>
                <a:cs typeface="Calibri" pitchFamily="34" charset="0"/>
              </a:rPr>
              <a:t> </a:t>
            </a:r>
            <a:r>
              <a:rPr lang="en-US" sz="2800" dirty="0" err="1">
                <a:latin typeface="Calibri" pitchFamily="34" charset="0"/>
                <a:cs typeface="Calibri" pitchFamily="34" charset="0"/>
              </a:rPr>
              <a:t>là</a:t>
            </a:r>
            <a:r>
              <a:rPr lang="en-US" sz="2800" dirty="0">
                <a:latin typeface="Calibri" pitchFamily="34" charset="0"/>
                <a:cs typeface="Calibri" pitchFamily="34" charset="0"/>
              </a:rPr>
              <a:t> inflating the GUI.</a:t>
            </a:r>
          </a:p>
        </p:txBody>
      </p:sp>
    </p:spTree>
    <p:extLst>
      <p:ext uri="{BB962C8B-B14F-4D97-AF65-F5344CB8AC3E}">
        <p14:creationId xmlns:p14="http://schemas.microsoft.com/office/powerpoint/2010/main" val="24797214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itchFamily="34" charset="0"/>
                <a:cs typeface="Calibri" pitchFamily="34" charset="0"/>
              </a:rPr>
              <a:t>Inflating the GUI</a:t>
            </a:r>
            <a:endParaRPr lang="en-US" dirty="0">
              <a:latin typeface="Calibri" pitchFamily="34" charset="0"/>
              <a:cs typeface="Calibri" pitchFamily="34" charset="0"/>
            </a:endParaRPr>
          </a:p>
        </p:txBody>
      </p:sp>
      <p:pic>
        <p:nvPicPr>
          <p:cNvPr id="4" name="Content Placeholder 3"/>
          <p:cNvPicPr>
            <a:picLocks noGrp="1"/>
          </p:cNvPicPr>
          <p:nvPr>
            <p:ph idx="1"/>
          </p:nvPr>
        </p:nvPicPr>
        <p:blipFill>
          <a:blip r:embed="rId2"/>
          <a:srcRect/>
          <a:stretch>
            <a:fillRect/>
          </a:stretch>
        </p:blipFill>
        <p:spPr bwMode="auto">
          <a:xfrm>
            <a:off x="1828800" y="1752600"/>
            <a:ext cx="8534400" cy="3886200"/>
          </a:xfrm>
          <a:prstGeom prst="rect">
            <a:avLst/>
          </a:prstGeom>
          <a:noFill/>
          <a:ln w="9525">
            <a:noFill/>
            <a:miter lim="800000"/>
            <a:headEnd/>
            <a:tailEnd/>
          </a:ln>
        </p:spPr>
      </p:pic>
    </p:spTree>
    <p:extLst>
      <p:ext uri="{BB962C8B-B14F-4D97-AF65-F5344CB8AC3E}">
        <p14:creationId xmlns:p14="http://schemas.microsoft.com/office/powerpoint/2010/main" val="29273874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libri" pitchFamily="34" charset="0"/>
                <a:cs typeface="Calibri" pitchFamily="34" charset="0"/>
              </a:rPr>
              <a:t>Getting References to the Widgets</a:t>
            </a:r>
          </a:p>
        </p:txBody>
      </p:sp>
      <p:sp>
        <p:nvSpPr>
          <p:cNvPr id="3" name="Content Placeholder 2"/>
          <p:cNvSpPr>
            <a:spLocks noGrp="1"/>
          </p:cNvSpPr>
          <p:nvPr>
            <p:ph idx="1"/>
          </p:nvPr>
        </p:nvSpPr>
        <p:spPr>
          <a:xfrm>
            <a:off x="1097280" y="2348132"/>
            <a:ext cx="10058400" cy="1900311"/>
          </a:xfrm>
        </p:spPr>
        <p:txBody>
          <a:bodyPr>
            <a:noAutofit/>
          </a:bodyPr>
          <a:lstStyle/>
          <a:p>
            <a:r>
              <a:rPr lang="en-US" sz="3200" dirty="0" err="1">
                <a:latin typeface="Calibri" pitchFamily="34" charset="0"/>
                <a:cs typeface="Calibri" pitchFamily="34" charset="0"/>
              </a:rPr>
              <a:t>Một</a:t>
            </a:r>
            <a:r>
              <a:rPr lang="en-US" sz="3200" dirty="0">
                <a:latin typeface="Calibri" pitchFamily="34" charset="0"/>
                <a:cs typeface="Calibri" pitchFamily="34" charset="0"/>
              </a:rPr>
              <a:t> </a:t>
            </a:r>
            <a:r>
              <a:rPr lang="en-US" sz="3200" dirty="0" err="1">
                <a:latin typeface="Calibri" pitchFamily="34" charset="0"/>
                <a:cs typeface="Calibri" pitchFamily="34" charset="0"/>
              </a:rPr>
              <a:t>khi</a:t>
            </a:r>
            <a:r>
              <a:rPr lang="en-US" sz="3200" dirty="0">
                <a:latin typeface="Calibri" pitchFamily="34" charset="0"/>
                <a:cs typeface="Calibri" pitchFamily="34" charset="0"/>
              </a:rPr>
              <a:t> layout </a:t>
            </a:r>
            <a:r>
              <a:rPr lang="en-US" sz="3200" dirty="0" err="1">
                <a:latin typeface="Calibri" pitchFamily="34" charset="0"/>
                <a:cs typeface="Calibri" pitchFamily="34" charset="0"/>
              </a:rPr>
              <a:t>đã</a:t>
            </a:r>
            <a:r>
              <a:rPr lang="en-US" sz="3200" dirty="0">
                <a:latin typeface="Calibri" pitchFamily="34" charset="0"/>
                <a:cs typeface="Calibri" pitchFamily="34" charset="0"/>
              </a:rPr>
              <a:t> </a:t>
            </a:r>
            <a:r>
              <a:rPr lang="en-US" sz="3200" dirty="0" err="1">
                <a:latin typeface="Calibri" pitchFamily="34" charset="0"/>
                <a:cs typeface="Calibri" pitchFamily="34" charset="0"/>
              </a:rPr>
              <a:t>được</a:t>
            </a:r>
            <a:r>
              <a:rPr lang="en-US" sz="3200" dirty="0">
                <a:latin typeface="Calibri" pitchFamily="34" charset="0"/>
                <a:cs typeface="Calibri" pitchFamily="34" charset="0"/>
              </a:rPr>
              <a:t> inflated, </a:t>
            </a:r>
            <a:r>
              <a:rPr lang="en-US" sz="3200" dirty="0" err="1">
                <a:latin typeface="Calibri" pitchFamily="34" charset="0"/>
                <a:cs typeface="Calibri" pitchFamily="34" charset="0"/>
              </a:rPr>
              <a:t>bạn</a:t>
            </a:r>
            <a:r>
              <a:rPr lang="en-US" sz="3200" dirty="0">
                <a:latin typeface="Calibri" pitchFamily="34" charset="0"/>
                <a:cs typeface="Calibri" pitchFamily="34" charset="0"/>
              </a:rPr>
              <a:t> </a:t>
            </a:r>
            <a:r>
              <a:rPr lang="en-US" sz="3200" dirty="0" err="1">
                <a:latin typeface="Calibri" pitchFamily="34" charset="0"/>
                <a:cs typeface="Calibri" pitchFamily="34" charset="0"/>
              </a:rPr>
              <a:t>có</a:t>
            </a:r>
            <a:r>
              <a:rPr lang="en-US" sz="3200" dirty="0">
                <a:latin typeface="Calibri" pitchFamily="34" charset="0"/>
                <a:cs typeface="Calibri" pitchFamily="34" charset="0"/>
              </a:rPr>
              <a:t> </a:t>
            </a:r>
            <a:r>
              <a:rPr lang="en-US" sz="3200" dirty="0" err="1">
                <a:latin typeface="Calibri" pitchFamily="34" charset="0"/>
                <a:cs typeface="Calibri" pitchFamily="34" charset="0"/>
              </a:rPr>
              <a:t>thể</a:t>
            </a:r>
            <a:r>
              <a:rPr lang="en-US" sz="3200" dirty="0">
                <a:latin typeface="Calibri" pitchFamily="34" charset="0"/>
                <a:cs typeface="Calibri" pitchFamily="34" charset="0"/>
              </a:rPr>
              <a:t> </a:t>
            </a:r>
            <a:r>
              <a:rPr lang="en-US" sz="3200" dirty="0" err="1">
                <a:latin typeface="Calibri" pitchFamily="34" charset="0"/>
                <a:cs typeface="Calibri" pitchFamily="34" charset="0"/>
              </a:rPr>
              <a:t>tham</a:t>
            </a:r>
            <a:r>
              <a:rPr lang="en-US" sz="3200" dirty="0">
                <a:latin typeface="Calibri" pitchFamily="34" charset="0"/>
                <a:cs typeface="Calibri" pitchFamily="34" charset="0"/>
              </a:rPr>
              <a:t> </a:t>
            </a:r>
            <a:r>
              <a:rPr lang="en-US" sz="3200" dirty="0" err="1">
                <a:latin typeface="Calibri" pitchFamily="34" charset="0"/>
                <a:cs typeface="Calibri" pitchFamily="34" charset="0"/>
              </a:rPr>
              <a:t>chiếu</a:t>
            </a:r>
            <a:r>
              <a:rPr lang="en-US" sz="3200" dirty="0">
                <a:latin typeface="Calibri" pitchFamily="34" charset="0"/>
                <a:cs typeface="Calibri" pitchFamily="34" charset="0"/>
              </a:rPr>
              <a:t> </a:t>
            </a:r>
            <a:r>
              <a:rPr lang="en-US" sz="3200" dirty="0" err="1">
                <a:latin typeface="Calibri" pitchFamily="34" charset="0"/>
                <a:cs typeface="Calibri" pitchFamily="34" charset="0"/>
              </a:rPr>
              <a:t>đến</a:t>
            </a:r>
            <a:r>
              <a:rPr lang="en-US" sz="3200" dirty="0">
                <a:latin typeface="Calibri" pitchFamily="34" charset="0"/>
                <a:cs typeface="Calibri" pitchFamily="34" charset="0"/>
              </a:rPr>
              <a:t> </a:t>
            </a:r>
            <a:r>
              <a:rPr lang="en-US" sz="3200" dirty="0" err="1">
                <a:latin typeface="Calibri" pitchFamily="34" charset="0"/>
                <a:cs typeface="Calibri" pitchFamily="34" charset="0"/>
              </a:rPr>
              <a:t>bất</a:t>
            </a:r>
            <a:r>
              <a:rPr lang="en-US" sz="3200" dirty="0">
                <a:latin typeface="Calibri" pitchFamily="34" charset="0"/>
                <a:cs typeface="Calibri" pitchFamily="34" charset="0"/>
              </a:rPr>
              <a:t> </a:t>
            </a:r>
            <a:r>
              <a:rPr lang="en-US" sz="3200" dirty="0" err="1">
                <a:latin typeface="Calibri" pitchFamily="34" charset="0"/>
                <a:cs typeface="Calibri" pitchFamily="34" charset="0"/>
              </a:rPr>
              <a:t>kỳ</a:t>
            </a:r>
            <a:r>
              <a:rPr lang="en-US" sz="3200" dirty="0">
                <a:latin typeface="Calibri" pitchFamily="34" charset="0"/>
                <a:cs typeface="Calibri" pitchFamily="34" charset="0"/>
              </a:rPr>
              <a:t> widget </a:t>
            </a:r>
            <a:r>
              <a:rPr lang="en-US" sz="3200" dirty="0" err="1">
                <a:latin typeface="Calibri" pitchFamily="34" charset="0"/>
                <a:cs typeface="Calibri" pitchFamily="34" charset="0"/>
              </a:rPr>
              <a:t>nào</a:t>
            </a:r>
            <a:r>
              <a:rPr lang="en-US" sz="3200" dirty="0">
                <a:latin typeface="Calibri" pitchFamily="34" charset="0"/>
                <a:cs typeface="Calibri" pitchFamily="34" charset="0"/>
              </a:rPr>
              <a:t> </a:t>
            </a:r>
            <a:r>
              <a:rPr lang="en-US" sz="3200" dirty="0" err="1">
                <a:latin typeface="Calibri" pitchFamily="34" charset="0"/>
                <a:cs typeface="Calibri" pitchFamily="34" charset="0"/>
              </a:rPr>
              <a:t>để</a:t>
            </a:r>
            <a:r>
              <a:rPr lang="en-US" sz="3200" dirty="0">
                <a:latin typeface="Calibri" pitchFamily="34" charset="0"/>
                <a:cs typeface="Calibri" pitchFamily="34" charset="0"/>
              </a:rPr>
              <a:t> </a:t>
            </a:r>
            <a:r>
              <a:rPr lang="en-US" sz="3200" dirty="0" err="1">
                <a:latin typeface="Calibri" pitchFamily="34" charset="0"/>
                <a:cs typeface="Calibri" pitchFamily="34" charset="0"/>
              </a:rPr>
              <a:t>mà</a:t>
            </a:r>
            <a:r>
              <a:rPr lang="en-US" sz="3200" dirty="0">
                <a:latin typeface="Calibri" pitchFamily="34" charset="0"/>
                <a:cs typeface="Calibri" pitchFamily="34" charset="0"/>
              </a:rPr>
              <a:t> </a:t>
            </a:r>
            <a:r>
              <a:rPr lang="en-US" sz="3200" dirty="0" err="1">
                <a:latin typeface="Calibri" pitchFamily="34" charset="0"/>
                <a:cs typeface="Calibri" pitchFamily="34" charset="0"/>
              </a:rPr>
              <a:t>tương</a:t>
            </a:r>
            <a:r>
              <a:rPr lang="en-US" sz="3200" dirty="0">
                <a:latin typeface="Calibri" pitchFamily="34" charset="0"/>
                <a:cs typeface="Calibri" pitchFamily="34" charset="0"/>
              </a:rPr>
              <a:t> </a:t>
            </a:r>
            <a:r>
              <a:rPr lang="en-US" sz="3200" dirty="0" err="1">
                <a:latin typeface="Calibri" pitchFamily="34" charset="0"/>
                <a:cs typeface="Calibri" pitchFamily="34" charset="0"/>
              </a:rPr>
              <a:t>tác</a:t>
            </a:r>
            <a:r>
              <a:rPr lang="en-US" sz="3200" dirty="0">
                <a:latin typeface="Calibri" pitchFamily="34" charset="0"/>
                <a:cs typeface="Calibri" pitchFamily="34" charset="0"/>
              </a:rPr>
              <a:t> </a:t>
            </a:r>
            <a:r>
              <a:rPr lang="en-US" sz="3200" dirty="0" err="1">
                <a:latin typeface="Calibri" pitchFamily="34" charset="0"/>
                <a:cs typeface="Calibri" pitchFamily="34" charset="0"/>
              </a:rPr>
              <a:t>khi</a:t>
            </a:r>
            <a:r>
              <a:rPr lang="en-US" sz="3200" dirty="0">
                <a:latin typeface="Calibri" pitchFamily="34" charset="0"/>
                <a:cs typeface="Calibri" pitchFamily="34" charset="0"/>
              </a:rPr>
              <a:t> </a:t>
            </a:r>
            <a:r>
              <a:rPr lang="en-US" sz="3200" dirty="0" err="1">
                <a:latin typeface="Calibri" pitchFamily="34" charset="0"/>
                <a:cs typeface="Calibri" pitchFamily="34" charset="0"/>
              </a:rPr>
              <a:t>lập</a:t>
            </a:r>
            <a:r>
              <a:rPr lang="en-US" sz="3200" dirty="0">
                <a:latin typeface="Calibri" pitchFamily="34" charset="0"/>
                <a:cs typeface="Calibri" pitchFamily="34" charset="0"/>
              </a:rPr>
              <a:t> </a:t>
            </a:r>
            <a:r>
              <a:rPr lang="en-US" sz="3200" dirty="0" err="1">
                <a:latin typeface="Calibri" pitchFamily="34" charset="0"/>
                <a:cs typeface="Calibri" pitchFamily="34" charset="0"/>
              </a:rPr>
              <a:t>trình</a:t>
            </a:r>
            <a:endParaRPr lang="en-US" sz="3200" dirty="0">
              <a:latin typeface="Calibri" pitchFamily="34" charset="0"/>
              <a:cs typeface="Calibri" pitchFamily="34" charset="0"/>
            </a:endParaRPr>
          </a:p>
          <a:p>
            <a:r>
              <a:rPr lang="en-US" sz="3200" dirty="0" err="1">
                <a:latin typeface="Calibri" pitchFamily="34" charset="0"/>
                <a:cs typeface="Calibri" pitchFamily="34" charset="0"/>
              </a:rPr>
              <a:t>Để</a:t>
            </a:r>
            <a:r>
              <a:rPr lang="en-US" sz="3200" dirty="0">
                <a:latin typeface="Calibri" pitchFamily="34" charset="0"/>
                <a:cs typeface="Calibri" pitchFamily="34" charset="0"/>
              </a:rPr>
              <a:t> </a:t>
            </a:r>
            <a:r>
              <a:rPr lang="en-US" sz="3200" dirty="0" err="1">
                <a:latin typeface="Calibri" pitchFamily="34" charset="0"/>
                <a:cs typeface="Calibri" pitchFamily="34" charset="0"/>
              </a:rPr>
              <a:t>làm</a:t>
            </a:r>
            <a:r>
              <a:rPr lang="en-US" sz="3200" dirty="0">
                <a:latin typeface="Calibri" pitchFamily="34" charset="0"/>
                <a:cs typeface="Calibri" pitchFamily="34" charset="0"/>
              </a:rPr>
              <a:t> </a:t>
            </a:r>
            <a:r>
              <a:rPr lang="en-US" sz="3200" dirty="0" err="1">
                <a:latin typeface="Calibri" pitchFamily="34" charset="0"/>
                <a:cs typeface="Calibri" pitchFamily="34" charset="0"/>
              </a:rPr>
              <a:t>điều</a:t>
            </a:r>
            <a:r>
              <a:rPr lang="en-US" sz="3200" dirty="0">
                <a:latin typeface="Calibri" pitchFamily="34" charset="0"/>
                <a:cs typeface="Calibri" pitchFamily="34" charset="0"/>
              </a:rPr>
              <a:t> </a:t>
            </a:r>
            <a:r>
              <a:rPr lang="en-US" sz="3200" dirty="0" err="1">
                <a:latin typeface="Calibri" pitchFamily="34" charset="0"/>
                <a:cs typeface="Calibri" pitchFamily="34" charset="0"/>
              </a:rPr>
              <a:t>đó</a:t>
            </a:r>
            <a:r>
              <a:rPr lang="en-US" sz="3200" dirty="0">
                <a:latin typeface="Calibri" pitchFamily="34" charset="0"/>
                <a:cs typeface="Calibri" pitchFamily="34" charset="0"/>
              </a:rPr>
              <a:t>, </a:t>
            </a:r>
            <a:r>
              <a:rPr lang="en-US" sz="3200" dirty="0" err="1">
                <a:latin typeface="Calibri" pitchFamily="34" charset="0"/>
                <a:cs typeface="Calibri" pitchFamily="34" charset="0"/>
              </a:rPr>
              <a:t>bạn</a:t>
            </a:r>
            <a:r>
              <a:rPr lang="en-US" sz="3200" dirty="0">
                <a:latin typeface="Calibri" pitchFamily="34" charset="0"/>
                <a:cs typeface="Calibri" pitchFamily="34" charset="0"/>
              </a:rPr>
              <a:t> </a:t>
            </a:r>
            <a:r>
              <a:rPr lang="en-US" sz="3200" dirty="0" err="1">
                <a:latin typeface="Calibri" pitchFamily="34" charset="0"/>
                <a:cs typeface="Calibri" pitchFamily="34" charset="0"/>
              </a:rPr>
              <a:t>sử</a:t>
            </a:r>
            <a:r>
              <a:rPr lang="en-US" sz="3200" dirty="0">
                <a:latin typeface="Calibri" pitchFamily="34" charset="0"/>
                <a:cs typeface="Calibri" pitchFamily="34" charset="0"/>
              </a:rPr>
              <a:t> </a:t>
            </a:r>
            <a:r>
              <a:rPr lang="en-US" sz="3200" dirty="0" err="1">
                <a:latin typeface="Calibri" pitchFamily="34" charset="0"/>
                <a:cs typeface="Calibri" pitchFamily="34" charset="0"/>
              </a:rPr>
              <a:t>dụng</a:t>
            </a:r>
            <a:r>
              <a:rPr lang="en-US" sz="3200" dirty="0">
                <a:latin typeface="Calibri" pitchFamily="34" charset="0"/>
                <a:cs typeface="Calibri" pitchFamily="34" charset="0"/>
              </a:rPr>
              <a:t> </a:t>
            </a:r>
            <a:r>
              <a:rPr lang="en-US" sz="3200" dirty="0" err="1">
                <a:latin typeface="Calibri" pitchFamily="34" charset="0"/>
                <a:cs typeface="Calibri" pitchFamily="34" charset="0"/>
              </a:rPr>
              <a:t>phương</a:t>
            </a:r>
            <a:r>
              <a:rPr lang="en-US" sz="3200" dirty="0">
                <a:latin typeface="Calibri" pitchFamily="34" charset="0"/>
                <a:cs typeface="Calibri" pitchFamily="34" charset="0"/>
              </a:rPr>
              <a:t> </a:t>
            </a:r>
            <a:r>
              <a:rPr lang="en-US" sz="3200" dirty="0" err="1">
                <a:latin typeface="Calibri" pitchFamily="34" charset="0"/>
                <a:cs typeface="Calibri" pitchFamily="34" charset="0"/>
              </a:rPr>
              <a:t>thức</a:t>
            </a:r>
            <a:r>
              <a:rPr lang="en-US" sz="3200" dirty="0">
                <a:latin typeface="Calibri" pitchFamily="34" charset="0"/>
                <a:cs typeface="Calibri" pitchFamily="34" charset="0"/>
              </a:rPr>
              <a:t> </a:t>
            </a:r>
            <a:r>
              <a:rPr lang="en-US" sz="3200" dirty="0" err="1">
                <a:latin typeface="Calibri" pitchFamily="34" charset="0"/>
                <a:cs typeface="Calibri" pitchFamily="34" charset="0"/>
              </a:rPr>
              <a:t>findViewById</a:t>
            </a:r>
            <a:r>
              <a:rPr lang="en-US" sz="3200" dirty="0">
                <a:latin typeface="Calibri" pitchFamily="34" charset="0"/>
                <a:cs typeface="Calibri" pitchFamily="34" charset="0"/>
              </a:rPr>
              <a:t> </a:t>
            </a:r>
            <a:r>
              <a:rPr lang="en-US" sz="3200" dirty="0" err="1">
                <a:latin typeface="Calibri" pitchFamily="34" charset="0"/>
                <a:cs typeface="Calibri" pitchFamily="34" charset="0"/>
              </a:rPr>
              <a:t>của</a:t>
            </a:r>
            <a:r>
              <a:rPr lang="en-US" sz="3200" dirty="0">
                <a:latin typeface="Calibri" pitchFamily="34" charset="0"/>
                <a:cs typeface="Calibri" pitchFamily="34" charset="0"/>
              </a:rPr>
              <a:t> class Activity</a:t>
            </a:r>
          </a:p>
          <a:p>
            <a:pPr>
              <a:buNone/>
            </a:pPr>
            <a:r>
              <a:rPr lang="en-US" sz="3200" dirty="0">
                <a:latin typeface="Calibri" pitchFamily="34" charset="0"/>
                <a:cs typeface="Calibri" pitchFamily="34" charset="0"/>
              </a:rPr>
              <a:t>	</a:t>
            </a:r>
            <a:r>
              <a:rPr lang="en-US" sz="3200" dirty="0" err="1">
                <a:latin typeface="Calibri" pitchFamily="34" charset="0"/>
                <a:cs typeface="Calibri" pitchFamily="34" charset="0"/>
              </a:rPr>
              <a:t>findViewById</a:t>
            </a:r>
            <a:r>
              <a:rPr lang="en-US" sz="3200" dirty="0">
                <a:latin typeface="Calibri" pitchFamily="34" charset="0"/>
                <a:cs typeface="Calibri" pitchFamily="34" charset="0"/>
              </a:rPr>
              <a:t>(&lt;id&gt;);</a:t>
            </a:r>
          </a:p>
        </p:txBody>
      </p:sp>
    </p:spTree>
    <p:extLst>
      <p:ext uri="{BB962C8B-B14F-4D97-AF65-F5344CB8AC3E}">
        <p14:creationId xmlns:p14="http://schemas.microsoft.com/office/powerpoint/2010/main" val="5327163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libri" pitchFamily="34" charset="0"/>
                <a:cs typeface="Calibri" pitchFamily="34" charset="0"/>
              </a:rPr>
              <a:t>Getting References to the Widgets</a:t>
            </a:r>
            <a:endParaRPr lang="en-US" dirty="0">
              <a:latin typeface="Calibri" pitchFamily="34" charset="0"/>
              <a:cs typeface="Calibri" pitchFamily="34" charset="0"/>
            </a:endParaRPr>
          </a:p>
        </p:txBody>
      </p:sp>
      <p:pic>
        <p:nvPicPr>
          <p:cNvPr id="3076" name="Picture 4"/>
          <p:cNvPicPr>
            <a:picLocks noChangeAspect="1" noChangeArrowheads="1"/>
          </p:cNvPicPr>
          <p:nvPr/>
        </p:nvPicPr>
        <p:blipFill>
          <a:blip r:embed="rId2"/>
          <a:srcRect/>
          <a:stretch>
            <a:fillRect/>
          </a:stretch>
        </p:blipFill>
        <p:spPr bwMode="auto">
          <a:xfrm>
            <a:off x="289991" y="2711548"/>
            <a:ext cx="11442465" cy="1838002"/>
          </a:xfrm>
          <a:prstGeom prst="rect">
            <a:avLst/>
          </a:prstGeom>
          <a:noFill/>
          <a:ln w="9525">
            <a:noFill/>
            <a:miter lim="800000"/>
            <a:headEnd/>
            <a:tailEnd/>
          </a:ln>
          <a:effectLst/>
        </p:spPr>
      </p:pic>
    </p:spTree>
    <p:extLst>
      <p:ext uri="{BB962C8B-B14F-4D97-AF65-F5344CB8AC3E}">
        <p14:creationId xmlns:p14="http://schemas.microsoft.com/office/powerpoint/2010/main" val="15299658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libri" pitchFamily="34" charset="0"/>
                <a:cs typeface="Calibri" pitchFamily="34" charset="0"/>
              </a:rPr>
              <a:t>Displaying Initial Values in the </a:t>
            </a:r>
            <a:r>
              <a:rPr lang="en-US" b="1" dirty="0" err="1">
                <a:latin typeface="Calibri" pitchFamily="34" charset="0"/>
                <a:cs typeface="Calibri" pitchFamily="34" charset="0"/>
              </a:rPr>
              <a:t>TextViews</a:t>
            </a:r>
            <a:endParaRPr lang="en-US" b="1" dirty="0">
              <a:latin typeface="Calibri" pitchFamily="34" charset="0"/>
              <a:cs typeface="Calibri" pitchFamily="34" charset="0"/>
            </a:endParaRPr>
          </a:p>
        </p:txBody>
      </p:sp>
      <p:pic>
        <p:nvPicPr>
          <p:cNvPr id="10242" name="Picture 2"/>
          <p:cNvPicPr>
            <a:picLocks noGrp="1" noChangeAspect="1" noChangeArrowheads="1"/>
          </p:cNvPicPr>
          <p:nvPr>
            <p:ph idx="1"/>
          </p:nvPr>
        </p:nvPicPr>
        <p:blipFill>
          <a:blip r:embed="rId2"/>
          <a:srcRect/>
          <a:stretch>
            <a:fillRect/>
          </a:stretch>
        </p:blipFill>
        <p:spPr bwMode="auto">
          <a:xfrm>
            <a:off x="464234" y="2886220"/>
            <a:ext cx="11544886" cy="877054"/>
          </a:xfrm>
          <a:prstGeom prst="rect">
            <a:avLst/>
          </a:prstGeom>
          <a:noFill/>
          <a:ln w="9525">
            <a:noFill/>
            <a:miter lim="800000"/>
            <a:headEnd/>
            <a:tailEnd/>
          </a:ln>
          <a:effectLst/>
        </p:spPr>
      </p:pic>
    </p:spTree>
    <p:extLst>
      <p:ext uri="{BB962C8B-B14F-4D97-AF65-F5344CB8AC3E}">
        <p14:creationId xmlns:p14="http://schemas.microsoft.com/office/powerpoint/2010/main" val="216843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 </a:t>
            </a:r>
            <a:r>
              <a:rPr lang="en-US" altLang="en-US" dirty="0" err="1"/>
              <a:t>Lớp</a:t>
            </a:r>
            <a:r>
              <a:rPr lang="en-US" altLang="en-US" dirty="0"/>
              <a:t> Activity</a:t>
            </a:r>
          </a:p>
        </p:txBody>
      </p:sp>
      <p:sp>
        <p:nvSpPr>
          <p:cNvPr id="7171" name="Content Placeholder 2"/>
          <p:cNvSpPr>
            <a:spLocks noGrp="1"/>
          </p:cNvSpPr>
          <p:nvPr>
            <p:ph idx="1"/>
          </p:nvPr>
        </p:nvSpPr>
        <p:spPr>
          <a:xfrm>
            <a:off x="1266092" y="2092569"/>
            <a:ext cx="9889588" cy="4105031"/>
          </a:xfrm>
        </p:spPr>
        <p:txBody>
          <a:bodyPr>
            <a:normAutofit lnSpcReduction="10000"/>
          </a:bodyPr>
          <a:lstStyle/>
          <a:p>
            <a:r>
              <a:rPr lang="en-US" altLang="en-US" sz="3200" dirty="0"/>
              <a:t>4 </a:t>
            </a:r>
            <a:r>
              <a:rPr lang="en-US" altLang="en-US" sz="3200" dirty="0" err="1"/>
              <a:t>loại</a:t>
            </a:r>
            <a:r>
              <a:rPr lang="en-US" altLang="en-US" sz="3200" dirty="0"/>
              <a:t> </a:t>
            </a:r>
            <a:r>
              <a:rPr lang="en-US" altLang="en-US" sz="3200" dirty="0" err="1"/>
              <a:t>thành</a:t>
            </a:r>
            <a:r>
              <a:rPr lang="en-US" altLang="en-US" sz="3200" dirty="0"/>
              <a:t> </a:t>
            </a:r>
            <a:r>
              <a:rPr lang="en-US" altLang="en-US" sz="3200" dirty="0" err="1"/>
              <a:t>phần</a:t>
            </a:r>
            <a:r>
              <a:rPr lang="en-US" altLang="en-US" sz="3200" dirty="0"/>
              <a:t> </a:t>
            </a:r>
            <a:r>
              <a:rPr lang="en-US" altLang="en-US" sz="3200" dirty="0" err="1"/>
              <a:t>có</a:t>
            </a:r>
            <a:r>
              <a:rPr lang="en-US" altLang="en-US" sz="3200" dirty="0"/>
              <a:t> </a:t>
            </a:r>
            <a:r>
              <a:rPr lang="en-US" altLang="en-US" sz="3200" dirty="0" err="1"/>
              <a:t>thể</a:t>
            </a:r>
            <a:r>
              <a:rPr lang="en-US" altLang="en-US" sz="3200" dirty="0"/>
              <a:t> </a:t>
            </a:r>
            <a:r>
              <a:rPr lang="en-US" altLang="en-US" sz="3200" dirty="0" err="1"/>
              <a:t>thực</a:t>
            </a:r>
            <a:r>
              <a:rPr lang="en-US" altLang="en-US" sz="3200" dirty="0"/>
              <a:t> </a:t>
            </a:r>
            <a:r>
              <a:rPr lang="en-US" altLang="en-US" sz="3200" dirty="0" err="1"/>
              <a:t>thi</a:t>
            </a:r>
            <a:r>
              <a:rPr lang="en-US" altLang="en-US" sz="3200" dirty="0"/>
              <a:t>: activities, services, content providers, broadcast receivers.</a:t>
            </a:r>
          </a:p>
          <a:p>
            <a:r>
              <a:rPr lang="en-US" altLang="en-US" sz="3200" dirty="0" err="1"/>
              <a:t>Một</a:t>
            </a:r>
            <a:r>
              <a:rPr lang="en-US" altLang="en-US" sz="3200" dirty="0"/>
              <a:t> app </a:t>
            </a:r>
            <a:r>
              <a:rPr lang="en-US" altLang="en-US" sz="3200" dirty="0" err="1"/>
              <a:t>có</a:t>
            </a:r>
            <a:r>
              <a:rPr lang="en-US" altLang="en-US" sz="3200" dirty="0"/>
              <a:t> </a:t>
            </a:r>
            <a:r>
              <a:rPr lang="en-US" altLang="en-US" sz="3200" dirty="0" err="1"/>
              <a:t>nhiều</a:t>
            </a:r>
            <a:r>
              <a:rPr lang="en-US" altLang="en-US" sz="3200" dirty="0"/>
              <a:t> activities </a:t>
            </a:r>
            <a:r>
              <a:rPr lang="en-US" altLang="en-US" sz="3200" dirty="0" err="1"/>
              <a:t>được</a:t>
            </a:r>
            <a:r>
              <a:rPr lang="en-US" altLang="en-US" sz="3200" dirty="0"/>
              <a:t> </a:t>
            </a:r>
            <a:r>
              <a:rPr lang="en-US" altLang="en-US" sz="3200" dirty="0" err="1"/>
              <a:t>tương</a:t>
            </a:r>
            <a:r>
              <a:rPr lang="en-US" altLang="en-US" sz="3200" dirty="0"/>
              <a:t> </a:t>
            </a:r>
            <a:r>
              <a:rPr lang="en-US" altLang="en-US" sz="3200" dirty="0" err="1"/>
              <a:t>tác</a:t>
            </a:r>
            <a:r>
              <a:rPr lang="en-US" altLang="en-US" sz="3200" dirty="0"/>
              <a:t> </a:t>
            </a:r>
            <a:r>
              <a:rPr lang="en-US" altLang="en-US" sz="3200" dirty="0" err="1"/>
              <a:t>thông</a:t>
            </a:r>
            <a:r>
              <a:rPr lang="en-US" altLang="en-US" sz="3200" dirty="0"/>
              <a:t> qua views.</a:t>
            </a:r>
          </a:p>
          <a:p>
            <a:r>
              <a:rPr lang="en-US" altLang="en-US" sz="3200" dirty="0" err="1"/>
              <a:t>Một</a:t>
            </a:r>
            <a:r>
              <a:rPr lang="en-US" altLang="en-US" sz="3200" dirty="0"/>
              <a:t> activity </a:t>
            </a:r>
            <a:r>
              <a:rPr lang="en-US" altLang="en-US" sz="3200" dirty="0" err="1"/>
              <a:t>có</a:t>
            </a:r>
            <a:r>
              <a:rPr lang="en-US" altLang="en-US" sz="3200" dirty="0"/>
              <a:t> </a:t>
            </a:r>
            <a:r>
              <a:rPr lang="en-US" altLang="en-US" sz="3200" dirty="0" err="1"/>
              <a:t>thể</a:t>
            </a:r>
            <a:r>
              <a:rPr lang="en-US" altLang="en-US" sz="3200" dirty="0"/>
              <a:t> </a:t>
            </a:r>
            <a:r>
              <a:rPr lang="en-US" altLang="en-US" sz="3200" dirty="0" err="1"/>
              <a:t>quản</a:t>
            </a:r>
            <a:r>
              <a:rPr lang="en-US" altLang="en-US" sz="3200" dirty="0"/>
              <a:t> </a:t>
            </a:r>
            <a:r>
              <a:rPr lang="en-US" altLang="en-US" sz="3200" dirty="0" err="1"/>
              <a:t>lí</a:t>
            </a:r>
            <a:r>
              <a:rPr lang="en-US" altLang="en-US" sz="3200" dirty="0"/>
              <a:t> </a:t>
            </a:r>
            <a:r>
              <a:rPr lang="en-US" altLang="en-US" sz="3200" dirty="0" err="1"/>
              <a:t>nhiều</a:t>
            </a:r>
            <a:r>
              <a:rPr lang="en-US" altLang="en-US" sz="3200" dirty="0"/>
              <a:t> Fragments.</a:t>
            </a:r>
          </a:p>
          <a:p>
            <a:r>
              <a:rPr lang="en-US" altLang="en-US" sz="3200" dirty="0" err="1"/>
              <a:t>Trên</a:t>
            </a:r>
            <a:r>
              <a:rPr lang="en-US" altLang="en-US" sz="3200" dirty="0"/>
              <a:t> </a:t>
            </a:r>
            <a:r>
              <a:rPr lang="en-US" altLang="en-US" sz="3200" dirty="0" err="1"/>
              <a:t>điện</a:t>
            </a:r>
            <a:r>
              <a:rPr lang="en-US" altLang="en-US" sz="3200" dirty="0"/>
              <a:t> </a:t>
            </a:r>
            <a:r>
              <a:rPr lang="en-US" altLang="en-US" sz="3200" dirty="0" err="1"/>
              <a:t>thoại</a:t>
            </a:r>
            <a:r>
              <a:rPr lang="en-US" altLang="en-US" sz="3200" dirty="0"/>
              <a:t>, </a:t>
            </a:r>
            <a:r>
              <a:rPr lang="en-US" altLang="en-US" sz="3200" dirty="0" err="1"/>
              <a:t>mỗi</a:t>
            </a:r>
            <a:r>
              <a:rPr lang="en-US" altLang="en-US" sz="3200" dirty="0"/>
              <a:t> Fragment </a:t>
            </a:r>
            <a:r>
              <a:rPr lang="en-US" altLang="en-US" sz="3200" dirty="0" err="1"/>
              <a:t>điển</a:t>
            </a:r>
            <a:r>
              <a:rPr lang="en-US" altLang="en-US" sz="3200" dirty="0"/>
              <a:t> </a:t>
            </a:r>
            <a:r>
              <a:rPr lang="en-US" altLang="en-US" sz="3200" dirty="0" err="1"/>
              <a:t>hình</a:t>
            </a:r>
            <a:r>
              <a:rPr lang="en-US" altLang="en-US" sz="3200" dirty="0"/>
              <a:t> </a:t>
            </a:r>
            <a:r>
              <a:rPr lang="en-US" altLang="en-US" sz="3200" dirty="0" err="1"/>
              <a:t>sẽ</a:t>
            </a:r>
            <a:r>
              <a:rPr lang="en-US" altLang="en-US" sz="3200" dirty="0"/>
              <a:t> </a:t>
            </a:r>
            <a:r>
              <a:rPr lang="en-US" altLang="en-US" sz="3200" dirty="0" err="1"/>
              <a:t>chiếm</a:t>
            </a:r>
            <a:r>
              <a:rPr lang="en-US" altLang="en-US" sz="3200" dirty="0"/>
              <a:t> </a:t>
            </a:r>
            <a:r>
              <a:rPr lang="en-US" altLang="en-US" sz="3200" dirty="0" err="1"/>
              <a:t>toàn</a:t>
            </a:r>
            <a:r>
              <a:rPr lang="en-US" altLang="en-US" sz="3200" dirty="0"/>
              <a:t> </a:t>
            </a:r>
            <a:r>
              <a:rPr lang="en-US" altLang="en-US" sz="3200" dirty="0" err="1"/>
              <a:t>bộ</a:t>
            </a:r>
            <a:r>
              <a:rPr lang="en-US" altLang="en-US" sz="3200" dirty="0"/>
              <a:t> </a:t>
            </a:r>
            <a:r>
              <a:rPr lang="en-US" altLang="en-US" sz="3200" dirty="0" err="1"/>
              <a:t>màn</a:t>
            </a:r>
            <a:r>
              <a:rPr lang="en-US" altLang="en-US" sz="3200" dirty="0"/>
              <a:t> </a:t>
            </a:r>
            <a:r>
              <a:rPr lang="en-US" altLang="en-US" sz="3200" dirty="0" err="1"/>
              <a:t>hình</a:t>
            </a:r>
            <a:r>
              <a:rPr lang="en-US" altLang="en-US" sz="3200" dirty="0"/>
              <a:t> </a:t>
            </a:r>
            <a:r>
              <a:rPr lang="en-US" altLang="en-US" sz="3200" dirty="0" err="1"/>
              <a:t>và</a:t>
            </a:r>
            <a:r>
              <a:rPr lang="en-US" altLang="en-US" sz="3200" dirty="0"/>
              <a:t> Activity </a:t>
            </a:r>
            <a:r>
              <a:rPr lang="en-US" altLang="en-US" sz="3200" dirty="0" err="1"/>
              <a:t>sẽ</a:t>
            </a:r>
            <a:r>
              <a:rPr lang="en-US" altLang="en-US" sz="3200" dirty="0"/>
              <a:t> </a:t>
            </a:r>
            <a:r>
              <a:rPr lang="en-US" altLang="en-US" sz="3200" dirty="0" err="1"/>
              <a:t>chuyển</a:t>
            </a:r>
            <a:r>
              <a:rPr lang="en-US" altLang="en-US" sz="3200" dirty="0"/>
              <a:t> qua </a:t>
            </a:r>
            <a:r>
              <a:rPr lang="en-US" altLang="en-US" sz="3200" dirty="0" err="1"/>
              <a:t>lại</a:t>
            </a:r>
            <a:r>
              <a:rPr lang="en-US" altLang="en-US" sz="3200" dirty="0"/>
              <a:t> </a:t>
            </a:r>
            <a:r>
              <a:rPr lang="en-US" altLang="en-US" sz="3200" dirty="0" err="1"/>
              <a:t>giữa</a:t>
            </a:r>
            <a:r>
              <a:rPr lang="en-US" altLang="en-US" sz="3200" dirty="0"/>
              <a:t> </a:t>
            </a:r>
            <a:r>
              <a:rPr lang="en-US" altLang="en-US" sz="3200" dirty="0" err="1"/>
              <a:t>các</a:t>
            </a:r>
            <a:r>
              <a:rPr lang="en-US" altLang="en-US" sz="3200" dirty="0"/>
              <a:t> Fragments </a:t>
            </a:r>
            <a:r>
              <a:rPr lang="en-US" altLang="en-US" sz="3200" dirty="0" err="1"/>
              <a:t>dựa</a:t>
            </a:r>
            <a:r>
              <a:rPr lang="en-US" altLang="en-US" sz="3200" dirty="0"/>
              <a:t> </a:t>
            </a:r>
            <a:r>
              <a:rPr lang="en-US" altLang="en-US" sz="3200" dirty="0" err="1"/>
              <a:t>trên</a:t>
            </a:r>
            <a:r>
              <a:rPr lang="en-US" altLang="en-US" sz="3200" dirty="0"/>
              <a:t> </a:t>
            </a:r>
            <a:r>
              <a:rPr lang="en-US" altLang="en-US" sz="3200" dirty="0" err="1"/>
              <a:t>sự</a:t>
            </a:r>
            <a:r>
              <a:rPr lang="en-US" altLang="en-US" sz="3200" dirty="0"/>
              <a:t> </a:t>
            </a:r>
            <a:r>
              <a:rPr lang="en-US" altLang="en-US" sz="3200" dirty="0" err="1"/>
              <a:t>tương</a:t>
            </a:r>
            <a:r>
              <a:rPr lang="en-US" altLang="en-US" sz="3200" dirty="0"/>
              <a:t> </a:t>
            </a:r>
            <a:r>
              <a:rPr lang="en-US" altLang="en-US" sz="3200" dirty="0" err="1"/>
              <a:t>tác</a:t>
            </a:r>
            <a:r>
              <a:rPr lang="en-US" altLang="en-US" sz="3200" dirty="0"/>
              <a:t> </a:t>
            </a:r>
            <a:r>
              <a:rPr lang="en-US" altLang="en-US" sz="3200" dirty="0" err="1"/>
              <a:t>của</a:t>
            </a:r>
            <a:r>
              <a:rPr lang="en-US" altLang="en-US" sz="3200" dirty="0"/>
              <a:t> </a:t>
            </a:r>
            <a:r>
              <a:rPr lang="en-US" altLang="en-US" sz="3200" dirty="0" err="1"/>
              <a:t>người</a:t>
            </a:r>
            <a:r>
              <a:rPr lang="en-US" altLang="en-US" sz="3200" dirty="0"/>
              <a:t> </a:t>
            </a:r>
            <a:r>
              <a:rPr lang="en-US" altLang="en-US" sz="3200" dirty="0" err="1"/>
              <a:t>dùng</a:t>
            </a:r>
            <a:r>
              <a:rPr lang="en-US" altLang="en-US" sz="3200" dirty="0"/>
              <a:t>. </a:t>
            </a:r>
          </a:p>
        </p:txBody>
      </p:sp>
    </p:spTree>
    <p:extLst>
      <p:ext uri="{BB962C8B-B14F-4D97-AF65-F5344CB8AC3E}">
        <p14:creationId xmlns:p14="http://schemas.microsoft.com/office/powerpoint/2010/main" val="21167196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libri" pitchFamily="34" charset="0"/>
                <a:cs typeface="Calibri" pitchFamily="34" charset="0"/>
              </a:rPr>
              <a:t>Registering the Event Listeners</a:t>
            </a:r>
          </a:p>
        </p:txBody>
      </p:sp>
      <p:pic>
        <p:nvPicPr>
          <p:cNvPr id="9218" name="Picture 2"/>
          <p:cNvPicPr>
            <a:picLocks noChangeAspect="1" noChangeArrowheads="1"/>
          </p:cNvPicPr>
          <p:nvPr/>
        </p:nvPicPr>
        <p:blipFill>
          <a:blip r:embed="rId2"/>
          <a:srcRect/>
          <a:stretch>
            <a:fillRect/>
          </a:stretch>
        </p:blipFill>
        <p:spPr bwMode="auto">
          <a:xfrm>
            <a:off x="1539970" y="2914358"/>
            <a:ext cx="9173020" cy="1474762"/>
          </a:xfrm>
          <a:prstGeom prst="rect">
            <a:avLst/>
          </a:prstGeom>
          <a:noFill/>
          <a:ln w="9525">
            <a:noFill/>
            <a:miter lim="800000"/>
            <a:headEnd/>
            <a:tailEnd/>
          </a:ln>
          <a:effectLst/>
        </p:spPr>
      </p:pic>
    </p:spTree>
    <p:extLst>
      <p:ext uri="{BB962C8B-B14F-4D97-AF65-F5344CB8AC3E}">
        <p14:creationId xmlns:p14="http://schemas.microsoft.com/office/powerpoint/2010/main" val="36222362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itchFamily="34" charset="0"/>
                <a:cs typeface="Calibri" pitchFamily="34" charset="0"/>
              </a:rPr>
              <a:t>Registering the Event Listeners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097280" y="2418471"/>
            <a:ext cx="10058400" cy="2984802"/>
          </a:xfrm>
        </p:spPr>
        <p:txBody>
          <a:bodyPr>
            <a:noAutofit/>
          </a:bodyPr>
          <a:lstStyle/>
          <a:p>
            <a:r>
              <a:rPr lang="en-US" sz="3200" b="1" i="1" u="sng" dirty="0">
                <a:latin typeface="Calibri" pitchFamily="34" charset="0"/>
                <a:cs typeface="Calibri" pitchFamily="34" charset="0"/>
              </a:rPr>
              <a:t>Software Engineering Observation 3.4</a:t>
            </a:r>
            <a:endParaRPr lang="en-US" sz="3200" dirty="0">
              <a:latin typeface="Calibri" pitchFamily="34" charset="0"/>
              <a:cs typeface="Calibri" pitchFamily="34" charset="0"/>
            </a:endParaRPr>
          </a:p>
          <a:p>
            <a:pPr>
              <a:buNone/>
            </a:pPr>
            <a:r>
              <a:rPr lang="en-US" sz="3200" dirty="0">
                <a:latin typeface="Calibri" pitchFamily="34" charset="0"/>
                <a:cs typeface="Calibri" pitchFamily="34" charset="0"/>
              </a:rPr>
              <a:t>	</a:t>
            </a:r>
            <a:r>
              <a:rPr lang="en-US" sz="3200" dirty="0" err="1">
                <a:latin typeface="Calibri" pitchFamily="34" charset="0"/>
                <a:cs typeface="Calibri" pitchFamily="34" charset="0"/>
              </a:rPr>
              <a:t>Thay</a:t>
            </a:r>
            <a:r>
              <a:rPr lang="en-US" sz="3200" dirty="0">
                <a:latin typeface="Calibri" pitchFamily="34" charset="0"/>
                <a:cs typeface="Calibri" pitchFamily="34" charset="0"/>
              </a:rPr>
              <a:t> </a:t>
            </a:r>
            <a:r>
              <a:rPr lang="en-US" sz="3200" dirty="0" err="1">
                <a:latin typeface="Calibri" pitchFamily="34" charset="0"/>
                <a:cs typeface="Calibri" pitchFamily="34" charset="0"/>
              </a:rPr>
              <a:t>vì</a:t>
            </a:r>
            <a:r>
              <a:rPr lang="en-US" sz="3200" dirty="0">
                <a:latin typeface="Calibri" pitchFamily="34" charset="0"/>
                <a:cs typeface="Calibri" pitchFamily="34" charset="0"/>
              </a:rPr>
              <a:t> </a:t>
            </a:r>
            <a:r>
              <a:rPr lang="en-US" sz="3200" dirty="0" err="1">
                <a:latin typeface="Calibri" pitchFamily="34" charset="0"/>
                <a:cs typeface="Calibri" pitchFamily="34" charset="0"/>
              </a:rPr>
              <a:t>định</a:t>
            </a:r>
            <a:r>
              <a:rPr lang="en-US" sz="3200" dirty="0">
                <a:latin typeface="Calibri" pitchFamily="34" charset="0"/>
                <a:cs typeface="Calibri" pitchFamily="34" charset="0"/>
              </a:rPr>
              <a:t> </a:t>
            </a:r>
            <a:r>
              <a:rPr lang="en-US" sz="3200" dirty="0" err="1">
                <a:latin typeface="Calibri" pitchFamily="34" charset="0"/>
                <a:cs typeface="Calibri" pitchFamily="34" charset="0"/>
              </a:rPr>
              <a:t>nghĩa</a:t>
            </a:r>
            <a:r>
              <a:rPr lang="en-US" sz="3200" dirty="0">
                <a:latin typeface="Calibri" pitchFamily="34" charset="0"/>
                <a:cs typeface="Calibri" pitchFamily="34" charset="0"/>
              </a:rPr>
              <a:t> </a:t>
            </a:r>
            <a:r>
              <a:rPr lang="en-US" sz="3200" dirty="0" err="1">
                <a:latin typeface="Calibri" pitchFamily="34" charset="0"/>
                <a:cs typeface="Calibri" pitchFamily="34" charset="0"/>
              </a:rPr>
              <a:t>các</a:t>
            </a:r>
            <a:r>
              <a:rPr lang="en-US" sz="3200" dirty="0">
                <a:latin typeface="Calibri" pitchFamily="34" charset="0"/>
                <a:cs typeface="Calibri" pitchFamily="34" charset="0"/>
              </a:rPr>
              <a:t> </a:t>
            </a:r>
            <a:r>
              <a:rPr lang="en-US" sz="3200" dirty="0" err="1">
                <a:latin typeface="Calibri" pitchFamily="34" charset="0"/>
                <a:cs typeface="Calibri" pitchFamily="34" charset="0"/>
              </a:rPr>
              <a:t>lớp</a:t>
            </a:r>
            <a:r>
              <a:rPr lang="en-US" sz="3200" dirty="0">
                <a:latin typeface="Calibri" pitchFamily="34" charset="0"/>
                <a:cs typeface="Calibri" pitchFamily="34" charset="0"/>
              </a:rPr>
              <a:t> </a:t>
            </a:r>
            <a:r>
              <a:rPr lang="en-US" sz="3200" dirty="0" err="1">
                <a:latin typeface="Calibri" pitchFamily="34" charset="0"/>
                <a:cs typeface="Calibri" pitchFamily="34" charset="0"/>
              </a:rPr>
              <a:t>vô</a:t>
            </a:r>
            <a:r>
              <a:rPr lang="en-US" sz="3200" dirty="0">
                <a:latin typeface="Calibri" pitchFamily="34" charset="0"/>
                <a:cs typeface="Calibri" pitchFamily="34" charset="0"/>
              </a:rPr>
              <a:t> </a:t>
            </a:r>
            <a:r>
              <a:rPr lang="en-US" sz="3200" dirty="0" err="1">
                <a:latin typeface="Calibri" pitchFamily="34" charset="0"/>
                <a:cs typeface="Calibri" pitchFamily="34" charset="0"/>
              </a:rPr>
              <a:t>danh</a:t>
            </a:r>
            <a:r>
              <a:rPr lang="en-US" sz="3200" dirty="0">
                <a:latin typeface="Calibri" pitchFamily="34" charset="0"/>
                <a:cs typeface="Calibri" pitchFamily="34" charset="0"/>
              </a:rPr>
              <a:t> (anonymous inner classes) </a:t>
            </a:r>
            <a:r>
              <a:rPr lang="en-US" sz="3200" dirty="0" err="1">
                <a:latin typeface="Calibri" pitchFamily="34" charset="0"/>
                <a:cs typeface="Calibri" pitchFamily="34" charset="0"/>
              </a:rPr>
              <a:t>trong</a:t>
            </a:r>
            <a:r>
              <a:rPr lang="en-US" sz="3200" dirty="0">
                <a:latin typeface="Calibri" pitchFamily="34" charset="0"/>
                <a:cs typeface="Calibri" pitchFamily="34" charset="0"/>
              </a:rPr>
              <a:t> 1 </a:t>
            </a:r>
            <a:r>
              <a:rPr lang="en-US" sz="3200" dirty="0" err="1">
                <a:latin typeface="Calibri" pitchFamily="34" charset="0"/>
                <a:cs typeface="Calibri" pitchFamily="34" charset="0"/>
              </a:rPr>
              <a:t>phương</a:t>
            </a:r>
            <a:r>
              <a:rPr lang="en-US" sz="3200" dirty="0">
                <a:latin typeface="Calibri" pitchFamily="34" charset="0"/>
                <a:cs typeface="Calibri" pitchFamily="34" charset="0"/>
              </a:rPr>
              <a:t> </a:t>
            </a:r>
            <a:r>
              <a:rPr lang="en-US" sz="3200" dirty="0" err="1">
                <a:latin typeface="Calibri" pitchFamily="34" charset="0"/>
                <a:cs typeface="Calibri" pitchFamily="34" charset="0"/>
              </a:rPr>
              <a:t>thức</a:t>
            </a:r>
            <a:r>
              <a:rPr lang="en-US" sz="3200" dirty="0">
                <a:latin typeface="Calibri" pitchFamily="34" charset="0"/>
                <a:cs typeface="Calibri" pitchFamily="34" charset="0"/>
              </a:rPr>
              <a:t> </a:t>
            </a:r>
            <a:r>
              <a:rPr lang="en-US" sz="3200" dirty="0" err="1">
                <a:latin typeface="Calibri" pitchFamily="34" charset="0"/>
                <a:cs typeface="Calibri" pitchFamily="34" charset="0"/>
              </a:rPr>
              <a:t>phức</a:t>
            </a:r>
            <a:r>
              <a:rPr lang="en-US" sz="3200" dirty="0">
                <a:latin typeface="Calibri" pitchFamily="34" charset="0"/>
                <a:cs typeface="Calibri" pitchFamily="34" charset="0"/>
              </a:rPr>
              <a:t> </a:t>
            </a:r>
            <a:r>
              <a:rPr lang="en-US" sz="3200" dirty="0" err="1">
                <a:latin typeface="Calibri" pitchFamily="34" charset="0"/>
                <a:cs typeface="Calibri" pitchFamily="34" charset="0"/>
              </a:rPr>
              <a:t>tạp</a:t>
            </a:r>
            <a:r>
              <a:rPr lang="en-US" sz="3200" dirty="0">
                <a:latin typeface="Calibri" pitchFamily="34" charset="0"/>
                <a:cs typeface="Calibri" pitchFamily="34" charset="0"/>
              </a:rPr>
              <a:t> (</a:t>
            </a:r>
            <a:r>
              <a:rPr lang="en-US" sz="3200" dirty="0" err="1">
                <a:latin typeface="Calibri" pitchFamily="34" charset="0"/>
                <a:cs typeface="Calibri" pitchFamily="34" charset="0"/>
              </a:rPr>
              <a:t>gồm</a:t>
            </a:r>
            <a:r>
              <a:rPr lang="en-US" sz="3200" dirty="0">
                <a:latin typeface="Calibri" pitchFamily="34" charset="0"/>
                <a:cs typeface="Calibri" pitchFamily="34" charset="0"/>
              </a:rPr>
              <a:t> </a:t>
            </a:r>
            <a:r>
              <a:rPr lang="en-US" sz="3200" dirty="0" err="1">
                <a:latin typeface="Calibri" pitchFamily="34" charset="0"/>
                <a:cs typeface="Calibri" pitchFamily="34" charset="0"/>
              </a:rPr>
              <a:t>rất</a:t>
            </a:r>
            <a:r>
              <a:rPr lang="en-US" sz="3200" dirty="0">
                <a:latin typeface="Calibri" pitchFamily="34" charset="0"/>
                <a:cs typeface="Calibri" pitchFamily="34" charset="0"/>
              </a:rPr>
              <a:t> </a:t>
            </a:r>
            <a:r>
              <a:rPr lang="en-US" sz="3200" dirty="0" err="1">
                <a:latin typeface="Calibri" pitchFamily="34" charset="0"/>
                <a:cs typeface="Calibri" pitchFamily="34" charset="0"/>
              </a:rPr>
              <a:t>nhiều</a:t>
            </a:r>
            <a:r>
              <a:rPr lang="en-US" sz="3200" dirty="0">
                <a:latin typeface="Calibri" pitchFamily="34" charset="0"/>
                <a:cs typeface="Calibri" pitchFamily="34" charset="0"/>
              </a:rPr>
              <a:t> </a:t>
            </a:r>
            <a:r>
              <a:rPr lang="en-US" sz="3200" dirty="0" err="1">
                <a:latin typeface="Calibri" pitchFamily="34" charset="0"/>
                <a:cs typeface="Calibri" pitchFamily="34" charset="0"/>
              </a:rPr>
              <a:t>lớp</a:t>
            </a:r>
            <a:r>
              <a:rPr lang="en-US" sz="3200" dirty="0">
                <a:latin typeface="Calibri" pitchFamily="34" charset="0"/>
                <a:cs typeface="Calibri" pitchFamily="34" charset="0"/>
              </a:rPr>
              <a:t> </a:t>
            </a:r>
            <a:r>
              <a:rPr lang="en-US" sz="3200" dirty="0" err="1">
                <a:latin typeface="Calibri" pitchFamily="34" charset="0"/>
                <a:cs typeface="Calibri" pitchFamily="34" charset="0"/>
              </a:rPr>
              <a:t>vô</a:t>
            </a:r>
            <a:r>
              <a:rPr lang="en-US" sz="3200" dirty="0">
                <a:latin typeface="Calibri" pitchFamily="34" charset="0"/>
                <a:cs typeface="Calibri" pitchFamily="34" charset="0"/>
              </a:rPr>
              <a:t> </a:t>
            </a:r>
            <a:r>
              <a:rPr lang="en-US" sz="3200" dirty="0" err="1">
                <a:latin typeface="Calibri" pitchFamily="34" charset="0"/>
                <a:cs typeface="Calibri" pitchFamily="34" charset="0"/>
              </a:rPr>
              <a:t>danh</a:t>
            </a:r>
            <a:r>
              <a:rPr lang="en-US" sz="3200" dirty="0">
                <a:latin typeface="Calibri" pitchFamily="34" charset="0"/>
                <a:cs typeface="Calibri" pitchFamily="34" charset="0"/>
              </a:rPr>
              <a:t>, </a:t>
            </a:r>
            <a:r>
              <a:rPr lang="en-US" sz="3200" dirty="0" err="1">
                <a:latin typeface="Calibri" pitchFamily="34" charset="0"/>
                <a:cs typeface="Calibri" pitchFamily="34" charset="0"/>
              </a:rPr>
              <a:t>xử</a:t>
            </a:r>
            <a:r>
              <a:rPr lang="en-US" sz="3200" dirty="0">
                <a:latin typeface="Calibri" pitchFamily="34" charset="0"/>
                <a:cs typeface="Calibri" pitchFamily="34" charset="0"/>
              </a:rPr>
              <a:t> </a:t>
            </a:r>
            <a:r>
              <a:rPr lang="en-US" sz="3200" dirty="0" err="1">
                <a:latin typeface="Calibri" pitchFamily="34" charset="0"/>
                <a:cs typeface="Calibri" pitchFamily="34" charset="0"/>
              </a:rPr>
              <a:t>lý</a:t>
            </a:r>
            <a:r>
              <a:rPr lang="en-US" sz="3200" dirty="0">
                <a:latin typeface="Calibri" pitchFamily="34" charset="0"/>
                <a:cs typeface="Calibri" pitchFamily="34" charset="0"/>
              </a:rPr>
              <a:t>), </a:t>
            </a:r>
            <a:r>
              <a:rPr lang="en-US" sz="3200" dirty="0" err="1">
                <a:latin typeface="Calibri" pitchFamily="34" charset="0"/>
                <a:cs typeface="Calibri" pitchFamily="34" charset="0"/>
              </a:rPr>
              <a:t>thì</a:t>
            </a:r>
            <a:r>
              <a:rPr lang="en-US" sz="3200" dirty="0">
                <a:latin typeface="Calibri" pitchFamily="34" charset="0"/>
                <a:cs typeface="Calibri" pitchFamily="34" charset="0"/>
              </a:rPr>
              <a:t> </a:t>
            </a:r>
            <a:r>
              <a:rPr lang="en-US" sz="3200" dirty="0" err="1">
                <a:latin typeface="Calibri" pitchFamily="34" charset="0"/>
                <a:cs typeface="Calibri" pitchFamily="34" charset="0"/>
              </a:rPr>
              <a:t>việc</a:t>
            </a:r>
            <a:r>
              <a:rPr lang="en-US" sz="3200" dirty="0">
                <a:latin typeface="Calibri" pitchFamily="34" charset="0"/>
                <a:cs typeface="Calibri" pitchFamily="34" charset="0"/>
              </a:rPr>
              <a:t> </a:t>
            </a:r>
            <a:r>
              <a:rPr lang="en-US" sz="3200" dirty="0" err="1">
                <a:latin typeface="Calibri" pitchFamily="34" charset="0"/>
                <a:cs typeface="Calibri" pitchFamily="34" charset="0"/>
              </a:rPr>
              <a:t>định</a:t>
            </a:r>
            <a:r>
              <a:rPr lang="en-US" sz="3200" dirty="0">
                <a:latin typeface="Calibri" pitchFamily="34" charset="0"/>
                <a:cs typeface="Calibri" pitchFamily="34" charset="0"/>
              </a:rPr>
              <a:t> </a:t>
            </a:r>
            <a:r>
              <a:rPr lang="en-US" sz="3200" dirty="0" err="1">
                <a:latin typeface="Calibri" pitchFamily="34" charset="0"/>
                <a:cs typeface="Calibri" pitchFamily="34" charset="0"/>
              </a:rPr>
              <a:t>nghĩa</a:t>
            </a:r>
            <a:r>
              <a:rPr lang="en-US" sz="3200" dirty="0">
                <a:latin typeface="Calibri" pitchFamily="34" charset="0"/>
                <a:cs typeface="Calibri" pitchFamily="34" charset="0"/>
              </a:rPr>
              <a:t> </a:t>
            </a:r>
            <a:r>
              <a:rPr lang="en-US" sz="3200" dirty="0" err="1">
                <a:latin typeface="Calibri" pitchFamily="34" charset="0"/>
                <a:cs typeface="Calibri" pitchFamily="34" charset="0"/>
              </a:rPr>
              <a:t>chúng</a:t>
            </a:r>
            <a:r>
              <a:rPr lang="en-US" sz="3200" dirty="0">
                <a:latin typeface="Calibri" pitchFamily="34" charset="0"/>
                <a:cs typeface="Calibri" pitchFamily="34" charset="0"/>
              </a:rPr>
              <a:t> </a:t>
            </a:r>
            <a:r>
              <a:rPr lang="en-US" sz="3200" dirty="0" err="1">
                <a:latin typeface="Calibri" pitchFamily="34" charset="0"/>
                <a:cs typeface="Calibri" pitchFamily="34" charset="0"/>
              </a:rPr>
              <a:t>như</a:t>
            </a:r>
            <a:r>
              <a:rPr lang="en-US" sz="3200" dirty="0">
                <a:latin typeface="Calibri" pitchFamily="34" charset="0"/>
                <a:cs typeface="Calibri" pitchFamily="34" charset="0"/>
              </a:rPr>
              <a:t> 1 </a:t>
            </a:r>
            <a:r>
              <a:rPr lang="en-US" sz="3200" dirty="0" err="1">
                <a:latin typeface="Calibri" pitchFamily="34" charset="0"/>
                <a:cs typeface="Calibri" pitchFamily="34" charset="0"/>
              </a:rPr>
              <a:t>biến</a:t>
            </a:r>
            <a:r>
              <a:rPr lang="en-US" sz="3200" dirty="0">
                <a:latin typeface="Calibri" pitchFamily="34" charset="0"/>
                <a:cs typeface="Calibri" pitchFamily="34" charset="0"/>
              </a:rPr>
              <a:t> private final </a:t>
            </a:r>
            <a:r>
              <a:rPr lang="en-US" sz="3200" dirty="0" err="1">
                <a:latin typeface="Calibri" pitchFamily="34" charset="0"/>
                <a:cs typeface="Calibri" pitchFamily="34" charset="0"/>
              </a:rPr>
              <a:t>sẽ</a:t>
            </a:r>
            <a:r>
              <a:rPr lang="en-US" sz="3200" dirty="0">
                <a:latin typeface="Calibri" pitchFamily="34" charset="0"/>
                <a:cs typeface="Calibri" pitchFamily="34" charset="0"/>
              </a:rPr>
              <a:t> </a:t>
            </a:r>
            <a:r>
              <a:rPr lang="en-US" sz="3200" dirty="0" err="1">
                <a:latin typeface="Calibri" pitchFamily="34" charset="0"/>
                <a:cs typeface="Calibri" pitchFamily="34" charset="0"/>
              </a:rPr>
              <a:t>làm</a:t>
            </a:r>
            <a:r>
              <a:rPr lang="en-US" sz="3200" dirty="0">
                <a:latin typeface="Calibri" pitchFamily="34" charset="0"/>
                <a:cs typeface="Calibri" pitchFamily="34" charset="0"/>
              </a:rPr>
              <a:t> </a:t>
            </a:r>
            <a:r>
              <a:rPr lang="en-US" sz="3200" dirty="0" err="1">
                <a:latin typeface="Calibri" pitchFamily="34" charset="0"/>
                <a:cs typeface="Calibri" pitchFamily="34" charset="0"/>
              </a:rPr>
              <a:t>cho</a:t>
            </a:r>
            <a:r>
              <a:rPr lang="en-US" sz="3200" dirty="0">
                <a:latin typeface="Calibri" pitchFamily="34" charset="0"/>
                <a:cs typeface="Calibri" pitchFamily="34" charset="0"/>
              </a:rPr>
              <a:t> code </a:t>
            </a:r>
            <a:r>
              <a:rPr lang="en-US" sz="3200" dirty="0" err="1">
                <a:latin typeface="Calibri" pitchFamily="34" charset="0"/>
                <a:cs typeface="Calibri" pitchFamily="34" charset="0"/>
              </a:rPr>
              <a:t>của</a:t>
            </a:r>
            <a:r>
              <a:rPr lang="en-US" sz="3200" dirty="0">
                <a:latin typeface="Calibri" pitchFamily="34" charset="0"/>
                <a:cs typeface="Calibri" pitchFamily="34" charset="0"/>
              </a:rPr>
              <a:t> </a:t>
            </a:r>
            <a:r>
              <a:rPr lang="en-US" sz="3200" dirty="0" err="1">
                <a:latin typeface="Calibri" pitchFamily="34" charset="0"/>
                <a:cs typeface="Calibri" pitchFamily="34" charset="0"/>
              </a:rPr>
              <a:t>bạn</a:t>
            </a:r>
            <a:r>
              <a:rPr lang="en-US" sz="3200" dirty="0">
                <a:latin typeface="Calibri" pitchFamily="34" charset="0"/>
                <a:cs typeface="Calibri" pitchFamily="34" charset="0"/>
              </a:rPr>
              <a:t> </a:t>
            </a:r>
            <a:r>
              <a:rPr lang="en-US" sz="3200" dirty="0" err="1">
                <a:latin typeface="Calibri" pitchFamily="34" charset="0"/>
                <a:cs typeface="Calibri" pitchFamily="34" charset="0"/>
              </a:rPr>
              <a:t>dễ</a:t>
            </a:r>
            <a:r>
              <a:rPr lang="en-US" sz="3200" dirty="0">
                <a:latin typeface="Calibri" pitchFamily="34" charset="0"/>
                <a:cs typeface="Calibri" pitchFamily="34" charset="0"/>
              </a:rPr>
              <a:t> </a:t>
            </a:r>
            <a:r>
              <a:rPr lang="en-US" sz="3200" dirty="0" err="1">
                <a:latin typeface="Calibri" pitchFamily="34" charset="0"/>
                <a:cs typeface="Calibri" pitchFamily="34" charset="0"/>
              </a:rPr>
              <a:t>dàng</a:t>
            </a:r>
            <a:r>
              <a:rPr lang="en-US" sz="3200" dirty="0">
                <a:latin typeface="Calibri" pitchFamily="34" charset="0"/>
                <a:cs typeface="Calibri" pitchFamily="34" charset="0"/>
              </a:rPr>
              <a:t> </a:t>
            </a:r>
            <a:r>
              <a:rPr lang="en-US" sz="3200" dirty="0" err="1">
                <a:latin typeface="Calibri" pitchFamily="34" charset="0"/>
                <a:cs typeface="Calibri" pitchFamily="34" charset="0"/>
              </a:rPr>
              <a:t>gỡ</a:t>
            </a:r>
            <a:r>
              <a:rPr lang="en-US" sz="3200" dirty="0">
                <a:latin typeface="Calibri" pitchFamily="34" charset="0"/>
                <a:cs typeface="Calibri" pitchFamily="34" charset="0"/>
              </a:rPr>
              <a:t> </a:t>
            </a:r>
            <a:r>
              <a:rPr lang="en-US" sz="3200" dirty="0" err="1">
                <a:latin typeface="Calibri" pitchFamily="34" charset="0"/>
                <a:cs typeface="Calibri" pitchFamily="34" charset="0"/>
              </a:rPr>
              <a:t>lỗi</a:t>
            </a:r>
            <a:r>
              <a:rPr lang="en-US" sz="3200" dirty="0">
                <a:latin typeface="Calibri" pitchFamily="34" charset="0"/>
                <a:cs typeface="Calibri" pitchFamily="34" charset="0"/>
              </a:rPr>
              <a:t>, </a:t>
            </a:r>
            <a:r>
              <a:rPr lang="en-US" sz="3200" dirty="0" err="1">
                <a:latin typeface="Calibri" pitchFamily="34" charset="0"/>
                <a:cs typeface="Calibri" pitchFamily="34" charset="0"/>
              </a:rPr>
              <a:t>sửa</a:t>
            </a:r>
            <a:r>
              <a:rPr lang="en-US" sz="3200" dirty="0">
                <a:latin typeface="Calibri" pitchFamily="34" charset="0"/>
                <a:cs typeface="Calibri" pitchFamily="34" charset="0"/>
              </a:rPr>
              <a:t> </a:t>
            </a:r>
            <a:r>
              <a:rPr lang="en-US" sz="3200" dirty="0" err="1">
                <a:latin typeface="Calibri" pitchFamily="34" charset="0"/>
                <a:cs typeface="Calibri" pitchFamily="34" charset="0"/>
              </a:rPr>
              <a:t>đổi</a:t>
            </a:r>
            <a:r>
              <a:rPr lang="en-US" sz="3200" dirty="0">
                <a:latin typeface="Calibri" pitchFamily="34" charset="0"/>
                <a:cs typeface="Calibri" pitchFamily="34" charset="0"/>
              </a:rPr>
              <a:t> </a:t>
            </a:r>
            <a:r>
              <a:rPr lang="en-US" sz="3200" dirty="0" err="1">
                <a:latin typeface="Calibri" pitchFamily="34" charset="0"/>
                <a:cs typeface="Calibri" pitchFamily="34" charset="0"/>
              </a:rPr>
              <a:t>và</a:t>
            </a:r>
            <a:r>
              <a:rPr lang="en-US" sz="3200" dirty="0">
                <a:latin typeface="Calibri" pitchFamily="34" charset="0"/>
                <a:cs typeface="Calibri" pitchFamily="34" charset="0"/>
              </a:rPr>
              <a:t> </a:t>
            </a:r>
            <a:r>
              <a:rPr lang="en-US" sz="3200" dirty="0" err="1">
                <a:latin typeface="Calibri" pitchFamily="34" charset="0"/>
                <a:cs typeface="Calibri" pitchFamily="34" charset="0"/>
              </a:rPr>
              <a:t>bảo</a:t>
            </a:r>
            <a:r>
              <a:rPr lang="en-US" sz="3200" dirty="0">
                <a:latin typeface="Calibri" pitchFamily="34" charset="0"/>
                <a:cs typeface="Calibri" pitchFamily="34" charset="0"/>
              </a:rPr>
              <a:t> </a:t>
            </a:r>
            <a:r>
              <a:rPr lang="en-US" sz="3200" dirty="0" err="1">
                <a:latin typeface="Calibri" pitchFamily="34" charset="0"/>
                <a:cs typeface="Calibri" pitchFamily="34" charset="0"/>
              </a:rPr>
              <a:t>trì</a:t>
            </a:r>
            <a:r>
              <a:rPr lang="en-US" sz="3200" dirty="0">
                <a:latin typeface="Calibri" pitchFamily="34" charset="0"/>
                <a:cs typeface="Calibri" pitchFamily="34" charset="0"/>
              </a:rPr>
              <a:t>.</a:t>
            </a:r>
          </a:p>
        </p:txBody>
      </p:sp>
    </p:spTree>
    <p:extLst>
      <p:ext uri="{BB962C8B-B14F-4D97-AF65-F5344CB8AC3E}">
        <p14:creationId xmlns:p14="http://schemas.microsoft.com/office/powerpoint/2010/main" val="24782335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889" y="274638"/>
            <a:ext cx="9819249" cy="1401762"/>
          </a:xfrm>
        </p:spPr>
        <p:txBody>
          <a:bodyPr>
            <a:normAutofit/>
          </a:bodyPr>
          <a:lstStyle/>
          <a:p>
            <a:r>
              <a:rPr lang="nn-NO" b="1" dirty="0">
                <a:latin typeface="Calibri" pitchFamily="34" charset="0"/>
                <a:cs typeface="Calibri" pitchFamily="34" charset="0"/>
              </a:rPr>
              <a:t>MainActivity Method calculate </a:t>
            </a:r>
            <a:endParaRPr lang="en-US" b="1" dirty="0">
              <a:latin typeface="Calibri" pitchFamily="34" charset="0"/>
              <a:cs typeface="Calibri" pitchFamily="34" charset="0"/>
            </a:endParaRPr>
          </a:p>
        </p:txBody>
      </p:sp>
      <p:pic>
        <p:nvPicPr>
          <p:cNvPr id="8194" name="Picture 2"/>
          <p:cNvPicPr>
            <a:picLocks noChangeAspect="1" noChangeArrowheads="1"/>
          </p:cNvPicPr>
          <p:nvPr/>
        </p:nvPicPr>
        <p:blipFill>
          <a:blip r:embed="rId2"/>
          <a:srcRect/>
          <a:stretch>
            <a:fillRect/>
          </a:stretch>
        </p:blipFill>
        <p:spPr bwMode="auto">
          <a:xfrm>
            <a:off x="1041009" y="1917895"/>
            <a:ext cx="10128739" cy="4038600"/>
          </a:xfrm>
          <a:prstGeom prst="rect">
            <a:avLst/>
          </a:prstGeom>
          <a:noFill/>
          <a:ln w="9525">
            <a:noFill/>
            <a:miter lim="800000"/>
            <a:headEnd/>
            <a:tailEnd/>
          </a:ln>
          <a:effectLst/>
        </p:spPr>
      </p:pic>
    </p:spTree>
    <p:extLst>
      <p:ext uri="{BB962C8B-B14F-4D97-AF65-F5344CB8AC3E}">
        <p14:creationId xmlns:p14="http://schemas.microsoft.com/office/powerpoint/2010/main" val="15880123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822" y="274638"/>
            <a:ext cx="9945858" cy="1630362"/>
          </a:xfrm>
        </p:spPr>
        <p:txBody>
          <a:bodyPr>
            <a:normAutofit/>
          </a:bodyPr>
          <a:lstStyle/>
          <a:p>
            <a:r>
              <a:rPr lang="nn-NO" b="1" dirty="0">
                <a:latin typeface="Calibri" pitchFamily="34" charset="0"/>
                <a:cs typeface="Calibri" pitchFamily="34" charset="0"/>
              </a:rPr>
              <a:t>MainActivity Method calculate </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097280" y="2971149"/>
            <a:ext cx="10058400" cy="1563905"/>
          </a:xfrm>
        </p:spPr>
        <p:txBody>
          <a:bodyPr>
            <a:noAutofit/>
          </a:bodyPr>
          <a:lstStyle/>
          <a:p>
            <a:r>
              <a:rPr lang="en-US" sz="3200" dirty="0" err="1">
                <a:latin typeface="Calibri" pitchFamily="34" charset="0"/>
                <a:cs typeface="Calibri" pitchFamily="34" charset="0"/>
              </a:rPr>
              <a:t>Phương</a:t>
            </a:r>
            <a:r>
              <a:rPr lang="en-US" sz="3200" dirty="0">
                <a:latin typeface="Calibri" pitchFamily="34" charset="0"/>
                <a:cs typeface="Calibri" pitchFamily="34" charset="0"/>
              </a:rPr>
              <a:t> </a:t>
            </a:r>
            <a:r>
              <a:rPr lang="en-US" sz="3200" dirty="0" err="1">
                <a:latin typeface="Calibri" pitchFamily="34" charset="0"/>
                <a:cs typeface="Calibri" pitchFamily="34" charset="0"/>
              </a:rPr>
              <a:t>thức</a:t>
            </a:r>
            <a:r>
              <a:rPr lang="en-US" sz="3200" dirty="0">
                <a:latin typeface="Calibri" pitchFamily="34" charset="0"/>
                <a:cs typeface="Calibri" pitchFamily="34" charset="0"/>
              </a:rPr>
              <a:t> calculate() </a:t>
            </a:r>
            <a:r>
              <a:rPr lang="en-US" sz="3200" dirty="0" err="1">
                <a:latin typeface="Calibri" pitchFamily="34" charset="0"/>
                <a:cs typeface="Calibri" pitchFamily="34" charset="0"/>
              </a:rPr>
              <a:t>sẽ</a:t>
            </a:r>
            <a:r>
              <a:rPr lang="en-US" sz="3200" dirty="0">
                <a:latin typeface="Calibri" pitchFamily="34" charset="0"/>
                <a:cs typeface="Calibri" pitchFamily="34" charset="0"/>
              </a:rPr>
              <a:t> </a:t>
            </a:r>
            <a:r>
              <a:rPr lang="en-US" sz="3200" dirty="0" err="1">
                <a:latin typeface="Calibri" pitchFamily="34" charset="0"/>
                <a:cs typeface="Calibri" pitchFamily="34" charset="0"/>
              </a:rPr>
              <a:t>được</a:t>
            </a:r>
            <a:r>
              <a:rPr lang="en-US" sz="3200" dirty="0">
                <a:latin typeface="Calibri" pitchFamily="34" charset="0"/>
                <a:cs typeface="Calibri" pitchFamily="34" charset="0"/>
              </a:rPr>
              <a:t> </a:t>
            </a:r>
            <a:r>
              <a:rPr lang="en-US" sz="3200" dirty="0" err="1">
                <a:latin typeface="Calibri" pitchFamily="34" charset="0"/>
                <a:cs typeface="Calibri" pitchFamily="34" charset="0"/>
              </a:rPr>
              <a:t>gọi</a:t>
            </a:r>
            <a:r>
              <a:rPr lang="en-US" sz="3200" dirty="0">
                <a:latin typeface="Calibri" pitchFamily="34" charset="0"/>
                <a:cs typeface="Calibri" pitchFamily="34" charset="0"/>
              </a:rPr>
              <a:t> </a:t>
            </a:r>
            <a:r>
              <a:rPr lang="en-US" sz="3200" dirty="0" err="1">
                <a:latin typeface="Calibri" pitchFamily="34" charset="0"/>
                <a:cs typeface="Calibri" pitchFamily="34" charset="0"/>
              </a:rPr>
              <a:t>để</a:t>
            </a:r>
            <a:r>
              <a:rPr lang="en-US" sz="3200" dirty="0">
                <a:latin typeface="Calibri" pitchFamily="34" charset="0"/>
                <a:cs typeface="Calibri" pitchFamily="34" charset="0"/>
              </a:rPr>
              <a:t> </a:t>
            </a:r>
            <a:r>
              <a:rPr lang="en-US" sz="3200" dirty="0" err="1">
                <a:latin typeface="Calibri" pitchFamily="34" charset="0"/>
                <a:cs typeface="Calibri" pitchFamily="34" charset="0"/>
              </a:rPr>
              <a:t>tính</a:t>
            </a:r>
            <a:r>
              <a:rPr lang="en-US" sz="3200" dirty="0">
                <a:latin typeface="Calibri" pitchFamily="34" charset="0"/>
                <a:cs typeface="Calibri" pitchFamily="34" charset="0"/>
              </a:rPr>
              <a:t> </a:t>
            </a:r>
            <a:r>
              <a:rPr lang="en-US" sz="3200" dirty="0" err="1">
                <a:latin typeface="Calibri" pitchFamily="34" charset="0"/>
                <a:cs typeface="Calibri" pitchFamily="34" charset="0"/>
              </a:rPr>
              <a:t>tổng</a:t>
            </a:r>
            <a:r>
              <a:rPr lang="en-US" sz="3200" dirty="0">
                <a:latin typeface="Calibri" pitchFamily="34" charset="0"/>
                <a:cs typeface="Calibri" pitchFamily="34" charset="0"/>
              </a:rPr>
              <a:t> </a:t>
            </a:r>
            <a:r>
              <a:rPr lang="en-US" sz="3200" dirty="0" err="1">
                <a:latin typeface="Calibri" pitchFamily="34" charset="0"/>
                <a:cs typeface="Calibri" pitchFamily="34" charset="0"/>
              </a:rPr>
              <a:t>tiền</a:t>
            </a:r>
            <a:r>
              <a:rPr lang="en-US" sz="3200" dirty="0">
                <a:latin typeface="Calibri" pitchFamily="34" charset="0"/>
                <a:cs typeface="Calibri" pitchFamily="34" charset="0"/>
              </a:rPr>
              <a:t> </a:t>
            </a:r>
            <a:r>
              <a:rPr lang="en-US" sz="3200" dirty="0" err="1">
                <a:latin typeface="Calibri" pitchFamily="34" charset="0"/>
                <a:cs typeface="Calibri" pitchFamily="34" charset="0"/>
              </a:rPr>
              <a:t>phải</a:t>
            </a:r>
            <a:r>
              <a:rPr lang="en-US" sz="3200" dirty="0">
                <a:latin typeface="Calibri" pitchFamily="34" charset="0"/>
                <a:cs typeface="Calibri" pitchFamily="34" charset="0"/>
              </a:rPr>
              <a:t> </a:t>
            </a:r>
            <a:r>
              <a:rPr lang="en-US" sz="3200" dirty="0" err="1">
                <a:latin typeface="Calibri" pitchFamily="34" charset="0"/>
                <a:cs typeface="Calibri" pitchFamily="34" charset="0"/>
              </a:rPr>
              <a:t>trả</a:t>
            </a:r>
            <a:r>
              <a:rPr lang="en-US" sz="3200" dirty="0">
                <a:latin typeface="Calibri" pitchFamily="34" charset="0"/>
                <a:cs typeface="Calibri" pitchFamily="34" charset="0"/>
              </a:rPr>
              <a:t> </a:t>
            </a:r>
            <a:r>
              <a:rPr lang="en-US" sz="3200" dirty="0" err="1">
                <a:latin typeface="Calibri" pitchFamily="34" charset="0"/>
                <a:cs typeface="Calibri" pitchFamily="34" charset="0"/>
              </a:rPr>
              <a:t>mỗi</a:t>
            </a:r>
            <a:r>
              <a:rPr lang="en-US" sz="3200" dirty="0">
                <a:latin typeface="Calibri" pitchFamily="34" charset="0"/>
                <a:cs typeface="Calibri" pitchFamily="34" charset="0"/>
              </a:rPr>
              <a:t> </a:t>
            </a:r>
            <a:r>
              <a:rPr lang="en-US" sz="3200" dirty="0" err="1">
                <a:latin typeface="Calibri" pitchFamily="34" charset="0"/>
                <a:cs typeface="Calibri" pitchFamily="34" charset="0"/>
              </a:rPr>
              <a:t>lần</a:t>
            </a:r>
            <a:r>
              <a:rPr lang="en-US" sz="3200" dirty="0">
                <a:latin typeface="Calibri" pitchFamily="34" charset="0"/>
                <a:cs typeface="Calibri" pitchFamily="34" charset="0"/>
              </a:rPr>
              <a:t> </a:t>
            </a:r>
            <a:r>
              <a:rPr lang="en-US" sz="3200" dirty="0" err="1">
                <a:latin typeface="Calibri" pitchFamily="34" charset="0"/>
                <a:cs typeface="Calibri" pitchFamily="34" charset="0"/>
              </a:rPr>
              <a:t>người</a:t>
            </a:r>
            <a:r>
              <a:rPr lang="en-US" sz="3200" dirty="0">
                <a:latin typeface="Calibri" pitchFamily="34" charset="0"/>
                <a:cs typeface="Calibri" pitchFamily="34" charset="0"/>
              </a:rPr>
              <a:t> </a:t>
            </a:r>
            <a:r>
              <a:rPr lang="en-US" sz="3200" dirty="0" err="1">
                <a:latin typeface="Calibri" pitchFamily="34" charset="0"/>
                <a:cs typeface="Calibri" pitchFamily="34" charset="0"/>
              </a:rPr>
              <a:t>dùng</a:t>
            </a:r>
            <a:r>
              <a:rPr lang="en-US" sz="3200" dirty="0">
                <a:latin typeface="Calibri" pitchFamily="34" charset="0"/>
                <a:cs typeface="Calibri" pitchFamily="34" charset="0"/>
              </a:rPr>
              <a:t> </a:t>
            </a:r>
            <a:r>
              <a:rPr lang="en-US" sz="3200" dirty="0" err="1">
                <a:latin typeface="Calibri" pitchFamily="34" charset="0"/>
                <a:cs typeface="Calibri" pitchFamily="34" charset="0"/>
              </a:rPr>
              <a:t>thay</a:t>
            </a:r>
            <a:r>
              <a:rPr lang="en-US" sz="3200" dirty="0">
                <a:latin typeface="Calibri" pitchFamily="34" charset="0"/>
                <a:cs typeface="Calibri" pitchFamily="34" charset="0"/>
              </a:rPr>
              <a:t> </a:t>
            </a:r>
            <a:r>
              <a:rPr lang="en-US" sz="3200" dirty="0" err="1">
                <a:latin typeface="Calibri" pitchFamily="34" charset="0"/>
                <a:cs typeface="Calibri" pitchFamily="34" charset="0"/>
              </a:rPr>
              <a:t>đổi</a:t>
            </a:r>
            <a:r>
              <a:rPr lang="en-US" sz="3200" dirty="0">
                <a:latin typeface="Calibri" pitchFamily="34" charset="0"/>
                <a:cs typeface="Calibri" pitchFamily="34" charset="0"/>
              </a:rPr>
              <a:t> </a:t>
            </a:r>
            <a:r>
              <a:rPr lang="en-US" sz="3200" dirty="0" err="1">
                <a:latin typeface="Calibri" pitchFamily="34" charset="0"/>
                <a:cs typeface="Calibri" pitchFamily="34" charset="0"/>
              </a:rPr>
              <a:t>nội</a:t>
            </a:r>
            <a:r>
              <a:rPr lang="en-US" sz="3200" dirty="0">
                <a:latin typeface="Calibri" pitchFamily="34" charset="0"/>
                <a:cs typeface="Calibri" pitchFamily="34" charset="0"/>
              </a:rPr>
              <a:t> dung </a:t>
            </a:r>
            <a:r>
              <a:rPr lang="en-US" sz="3200" dirty="0" err="1">
                <a:latin typeface="Calibri" pitchFamily="34" charset="0"/>
                <a:cs typeface="Calibri" pitchFamily="34" charset="0"/>
              </a:rPr>
              <a:t>của</a:t>
            </a:r>
            <a:r>
              <a:rPr lang="en-US" sz="3200" dirty="0">
                <a:latin typeface="Calibri" pitchFamily="34" charset="0"/>
                <a:cs typeface="Calibri" pitchFamily="34" charset="0"/>
              </a:rPr>
              <a:t> </a:t>
            </a:r>
            <a:r>
              <a:rPr lang="en-US" sz="3200" dirty="0" err="1">
                <a:latin typeface="Calibri" pitchFamily="34" charset="0"/>
                <a:cs typeface="Calibri" pitchFamily="34" charset="0"/>
              </a:rPr>
              <a:t>EditText</a:t>
            </a:r>
            <a:r>
              <a:rPr lang="en-US" sz="3200" dirty="0">
                <a:latin typeface="Calibri" pitchFamily="34" charset="0"/>
                <a:cs typeface="Calibri" pitchFamily="34" charset="0"/>
              </a:rPr>
              <a:t> </a:t>
            </a:r>
            <a:r>
              <a:rPr lang="en-US" sz="3200" dirty="0" err="1">
                <a:latin typeface="Calibri" pitchFamily="34" charset="0"/>
                <a:cs typeface="Calibri" pitchFamily="34" charset="0"/>
              </a:rPr>
              <a:t>và</a:t>
            </a:r>
            <a:r>
              <a:rPr lang="en-US" sz="3200" dirty="0">
                <a:latin typeface="Calibri" pitchFamily="34" charset="0"/>
                <a:cs typeface="Calibri" pitchFamily="34" charset="0"/>
              </a:rPr>
              <a:t> </a:t>
            </a:r>
            <a:r>
              <a:rPr lang="en-US" sz="3200" dirty="0" err="1">
                <a:latin typeface="Calibri" pitchFamily="34" charset="0"/>
                <a:cs typeface="Calibri" pitchFamily="34" charset="0"/>
              </a:rPr>
              <a:t>thanh</a:t>
            </a:r>
            <a:r>
              <a:rPr lang="en-US" sz="3200" dirty="0">
                <a:latin typeface="Calibri" pitchFamily="34" charset="0"/>
                <a:cs typeface="Calibri" pitchFamily="34" charset="0"/>
              </a:rPr>
              <a:t> </a:t>
            </a:r>
            <a:r>
              <a:rPr lang="en-US" sz="3200" dirty="0" err="1">
                <a:latin typeface="Calibri" pitchFamily="34" charset="0"/>
                <a:cs typeface="Calibri" pitchFamily="34" charset="0"/>
              </a:rPr>
              <a:t>SeekBar</a:t>
            </a:r>
            <a:r>
              <a:rPr lang="en-US" sz="3200" dirty="0">
                <a:latin typeface="Calibri" pitchFamily="34" charset="0"/>
                <a:cs typeface="Calibri" pitchFamily="34" charset="0"/>
              </a:rPr>
              <a:t>	</a:t>
            </a:r>
          </a:p>
        </p:txBody>
      </p:sp>
    </p:spTree>
    <p:extLst>
      <p:ext uri="{BB962C8B-B14F-4D97-AF65-F5344CB8AC3E}">
        <p14:creationId xmlns:p14="http://schemas.microsoft.com/office/powerpoint/2010/main" val="9899147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686" y="274638"/>
            <a:ext cx="11010313" cy="1935162"/>
          </a:xfrm>
        </p:spPr>
        <p:txBody>
          <a:bodyPr>
            <a:normAutofit/>
          </a:bodyPr>
          <a:lstStyle/>
          <a:p>
            <a:r>
              <a:rPr lang="en-US" sz="4000" b="1" dirty="0">
                <a:effectLst/>
                <a:latin typeface="Calibri" pitchFamily="34" charset="0"/>
                <a:cs typeface="Calibri" pitchFamily="34" charset="0"/>
              </a:rPr>
              <a:t>Anonymous Inner Class That Implements Interface</a:t>
            </a:r>
            <a:br>
              <a:rPr lang="en-US" sz="4000" dirty="0">
                <a:effectLst/>
                <a:latin typeface="Calibri" pitchFamily="34" charset="0"/>
                <a:cs typeface="Calibri" pitchFamily="34" charset="0"/>
              </a:rPr>
            </a:br>
            <a:r>
              <a:rPr lang="en-US" sz="4000" b="1" dirty="0" err="1">
                <a:effectLst/>
                <a:latin typeface="Calibri" pitchFamily="34" charset="0"/>
                <a:cs typeface="Calibri" pitchFamily="34" charset="0"/>
              </a:rPr>
              <a:t>OnSeekBarChangeListener</a:t>
            </a:r>
            <a:br>
              <a:rPr lang="en-US" sz="4000" dirty="0">
                <a:effectLst/>
                <a:latin typeface="Calibri" pitchFamily="34" charset="0"/>
                <a:cs typeface="Calibri" pitchFamily="34" charset="0"/>
              </a:rPr>
            </a:br>
            <a:endParaRPr lang="en-US" sz="4000" dirty="0">
              <a:effectLst/>
              <a:latin typeface="Calibri" pitchFamily="34" charset="0"/>
              <a:cs typeface="Calibri" pitchFamily="34" charset="0"/>
            </a:endParaRPr>
          </a:p>
        </p:txBody>
      </p:sp>
      <p:pic>
        <p:nvPicPr>
          <p:cNvPr id="7171" name="Picture 3"/>
          <p:cNvPicPr>
            <a:picLocks noChangeAspect="1" noChangeArrowheads="1"/>
          </p:cNvPicPr>
          <p:nvPr/>
        </p:nvPicPr>
        <p:blipFill>
          <a:blip r:embed="rId2"/>
          <a:srcRect/>
          <a:stretch>
            <a:fillRect/>
          </a:stretch>
        </p:blipFill>
        <p:spPr bwMode="auto">
          <a:xfrm>
            <a:off x="1524000" y="1905000"/>
            <a:ext cx="8991175" cy="4200378"/>
          </a:xfrm>
          <a:prstGeom prst="rect">
            <a:avLst/>
          </a:prstGeom>
          <a:noFill/>
          <a:ln w="9525">
            <a:noFill/>
            <a:miter lim="800000"/>
            <a:headEnd/>
            <a:tailEnd/>
          </a:ln>
          <a:effectLst/>
        </p:spPr>
      </p:pic>
    </p:spTree>
    <p:extLst>
      <p:ext uri="{BB962C8B-B14F-4D97-AF65-F5344CB8AC3E}">
        <p14:creationId xmlns:p14="http://schemas.microsoft.com/office/powerpoint/2010/main" val="9096108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libri" pitchFamily="34" charset="0"/>
                <a:cs typeface="Calibri" pitchFamily="34" charset="0"/>
              </a:rPr>
              <a:t>Error-Prevention Tip 3.2</a:t>
            </a:r>
            <a:br>
              <a:rPr lang="en-US" dirty="0">
                <a:latin typeface="Calibri" pitchFamily="34" charset="0"/>
                <a:cs typeface="Calibri" pitchFamily="34" charset="0"/>
              </a:rPr>
            </a:br>
            <a:endParaRPr lang="en-US" dirty="0">
              <a:latin typeface="Calibri" pitchFamily="34" charset="0"/>
              <a:cs typeface="Calibri" pitchFamily="34" charset="0"/>
            </a:endParaRPr>
          </a:p>
        </p:txBody>
      </p:sp>
      <p:sp>
        <p:nvSpPr>
          <p:cNvPr id="3" name="Content Placeholder 2"/>
          <p:cNvSpPr>
            <a:spLocks noGrp="1"/>
          </p:cNvSpPr>
          <p:nvPr>
            <p:ph idx="1"/>
          </p:nvPr>
        </p:nvSpPr>
        <p:spPr>
          <a:xfrm>
            <a:off x="1097280" y="2633525"/>
            <a:ext cx="10058400" cy="1661384"/>
          </a:xfrm>
        </p:spPr>
        <p:txBody>
          <a:bodyPr>
            <a:noAutofit/>
          </a:bodyPr>
          <a:lstStyle/>
          <a:p>
            <a:r>
              <a:rPr lang="en-US" sz="3200" dirty="0" err="1">
                <a:latin typeface="Calibri" pitchFamily="34" charset="0"/>
                <a:cs typeface="Calibri" pitchFamily="34" charset="0"/>
              </a:rPr>
              <a:t>Vào</a:t>
            </a:r>
            <a:r>
              <a:rPr lang="en-US" sz="3200" dirty="0">
                <a:latin typeface="Calibri" pitchFamily="34" charset="0"/>
                <a:cs typeface="Calibri" pitchFamily="34" charset="0"/>
              </a:rPr>
              <a:t> </a:t>
            </a:r>
            <a:r>
              <a:rPr lang="en-US" sz="3200" b="1" dirty="0">
                <a:latin typeface="Calibri" pitchFamily="34" charset="0"/>
                <a:cs typeface="Calibri" pitchFamily="34" charset="0"/>
              </a:rPr>
              <a:t>Code</a:t>
            </a:r>
            <a:r>
              <a:rPr lang="en-US" sz="3200" dirty="0">
                <a:latin typeface="Calibri" pitchFamily="34" charset="0"/>
                <a:cs typeface="Calibri" pitchFamily="34" charset="0"/>
              </a:rPr>
              <a:t> </a:t>
            </a:r>
            <a:r>
              <a:rPr lang="en-US" sz="3200" b="1" dirty="0">
                <a:latin typeface="Calibri" pitchFamily="34" charset="0"/>
                <a:cs typeface="Calibri" pitchFamily="34" charset="0"/>
              </a:rPr>
              <a:t>&gt;</a:t>
            </a:r>
            <a:r>
              <a:rPr lang="en-US" sz="3200" dirty="0">
                <a:latin typeface="Calibri" pitchFamily="34" charset="0"/>
                <a:cs typeface="Calibri" pitchFamily="34" charset="0"/>
              </a:rPr>
              <a:t> </a:t>
            </a:r>
            <a:r>
              <a:rPr lang="en-US" sz="3200" b="1" i="1" dirty="0">
                <a:latin typeface="Calibri" pitchFamily="34" charset="0"/>
                <a:cs typeface="Calibri" pitchFamily="34" charset="0"/>
              </a:rPr>
              <a:t>Override Methods</a:t>
            </a:r>
            <a:r>
              <a:rPr lang="en-US" sz="3200" dirty="0">
                <a:latin typeface="Calibri" pitchFamily="34" charset="0"/>
                <a:cs typeface="Calibri" pitchFamily="34" charset="0"/>
              </a:rPr>
              <a:t>… </a:t>
            </a:r>
            <a:r>
              <a:rPr lang="en-US" sz="3200" dirty="0" err="1">
                <a:latin typeface="Calibri" pitchFamily="34" charset="0"/>
                <a:cs typeface="Calibri" pitchFamily="34" charset="0"/>
              </a:rPr>
              <a:t>sẽ</a:t>
            </a:r>
            <a:r>
              <a:rPr lang="en-US" sz="3200" dirty="0">
                <a:latin typeface="Calibri" pitchFamily="34" charset="0"/>
                <a:cs typeface="Calibri" pitchFamily="34" charset="0"/>
              </a:rPr>
              <a:t> </a:t>
            </a:r>
            <a:r>
              <a:rPr lang="en-US" sz="3200" dirty="0" err="1">
                <a:latin typeface="Calibri" pitchFamily="34" charset="0"/>
                <a:cs typeface="Calibri" pitchFamily="34" charset="0"/>
              </a:rPr>
              <a:t>hiển</a:t>
            </a:r>
            <a:r>
              <a:rPr lang="en-US" sz="3200" dirty="0">
                <a:latin typeface="Calibri" pitchFamily="34" charset="0"/>
                <a:cs typeface="Calibri" pitchFamily="34" charset="0"/>
              </a:rPr>
              <a:t> </a:t>
            </a:r>
            <a:r>
              <a:rPr lang="en-US" sz="3200" dirty="0" err="1">
                <a:latin typeface="Calibri" pitchFamily="34" charset="0"/>
                <a:cs typeface="Calibri" pitchFamily="34" charset="0"/>
              </a:rPr>
              <a:t>thị</a:t>
            </a:r>
            <a:r>
              <a:rPr lang="en-US" sz="3200" dirty="0">
                <a:latin typeface="Calibri" pitchFamily="34" charset="0"/>
                <a:cs typeface="Calibri" pitchFamily="34" charset="0"/>
              </a:rPr>
              <a:t> </a:t>
            </a:r>
            <a:r>
              <a:rPr lang="en-US" sz="3200" dirty="0" err="1">
                <a:latin typeface="Calibri" pitchFamily="34" charset="0"/>
                <a:cs typeface="Calibri" pitchFamily="34" charset="0"/>
              </a:rPr>
              <a:t>ra</a:t>
            </a:r>
            <a:r>
              <a:rPr lang="en-US" sz="3200" dirty="0">
                <a:latin typeface="Calibri" pitchFamily="34" charset="0"/>
                <a:cs typeface="Calibri" pitchFamily="34" charset="0"/>
              </a:rPr>
              <a:t> </a:t>
            </a:r>
            <a:r>
              <a:rPr lang="en-US" sz="3200" dirty="0" err="1">
                <a:latin typeface="Calibri" pitchFamily="34" charset="0"/>
                <a:cs typeface="Calibri" pitchFamily="34" charset="0"/>
              </a:rPr>
              <a:t>bảng</a:t>
            </a:r>
            <a:r>
              <a:rPr lang="en-US" sz="3200" dirty="0">
                <a:latin typeface="Calibri" pitchFamily="34" charset="0"/>
                <a:cs typeface="Calibri" pitchFamily="34" charset="0"/>
              </a:rPr>
              <a:t> </a:t>
            </a:r>
            <a:r>
              <a:rPr lang="en-US" sz="3200" dirty="0" err="1">
                <a:latin typeface="Calibri" pitchFamily="34" charset="0"/>
                <a:cs typeface="Calibri" pitchFamily="34" charset="0"/>
              </a:rPr>
              <a:t>lựa</a:t>
            </a:r>
            <a:r>
              <a:rPr lang="en-US" sz="3200" dirty="0">
                <a:latin typeface="Calibri" pitchFamily="34" charset="0"/>
                <a:cs typeface="Calibri" pitchFamily="34" charset="0"/>
              </a:rPr>
              <a:t> </a:t>
            </a:r>
            <a:r>
              <a:rPr lang="en-US" sz="3200" dirty="0" err="1">
                <a:latin typeface="Calibri" pitchFamily="34" charset="0"/>
                <a:cs typeface="Calibri" pitchFamily="34" charset="0"/>
              </a:rPr>
              <a:t>chọn</a:t>
            </a:r>
            <a:r>
              <a:rPr lang="en-US" sz="3200" dirty="0">
                <a:latin typeface="Calibri" pitchFamily="34" charset="0"/>
                <a:cs typeface="Calibri" pitchFamily="34" charset="0"/>
              </a:rPr>
              <a:t> </a:t>
            </a:r>
            <a:r>
              <a:rPr lang="en-US" sz="3200" dirty="0" err="1">
                <a:latin typeface="Calibri" pitchFamily="34" charset="0"/>
                <a:cs typeface="Calibri" pitchFamily="34" charset="0"/>
              </a:rPr>
              <a:t>phương</a:t>
            </a:r>
            <a:r>
              <a:rPr lang="en-US" sz="3200" dirty="0">
                <a:latin typeface="Calibri" pitchFamily="34" charset="0"/>
                <a:cs typeface="Calibri" pitchFamily="34" charset="0"/>
              </a:rPr>
              <a:t> </a:t>
            </a:r>
            <a:r>
              <a:rPr lang="en-US" sz="3200" dirty="0" err="1">
                <a:latin typeface="Calibri" pitchFamily="34" charset="0"/>
                <a:cs typeface="Calibri" pitchFamily="34" charset="0"/>
              </a:rPr>
              <a:t>thức</a:t>
            </a:r>
            <a:r>
              <a:rPr lang="en-US" sz="3200" dirty="0">
                <a:latin typeface="Calibri" pitchFamily="34" charset="0"/>
                <a:cs typeface="Calibri" pitchFamily="34" charset="0"/>
              </a:rPr>
              <a:t> </a:t>
            </a:r>
            <a:r>
              <a:rPr lang="en-US" sz="3200" dirty="0" err="1">
                <a:latin typeface="Calibri" pitchFamily="34" charset="0"/>
                <a:cs typeface="Calibri" pitchFamily="34" charset="0"/>
              </a:rPr>
              <a:t>cần</a:t>
            </a:r>
            <a:r>
              <a:rPr lang="en-US" sz="3200" dirty="0">
                <a:latin typeface="Calibri" pitchFamily="34" charset="0"/>
                <a:cs typeface="Calibri" pitchFamily="34" charset="0"/>
              </a:rPr>
              <a:t> override </a:t>
            </a:r>
            <a:r>
              <a:rPr lang="en-US" sz="3200" dirty="0" err="1">
                <a:latin typeface="Calibri" pitchFamily="34" charset="0"/>
                <a:cs typeface="Calibri" pitchFamily="34" charset="0"/>
              </a:rPr>
              <a:t>giúp</a:t>
            </a:r>
            <a:r>
              <a:rPr lang="en-US" sz="3200" dirty="0">
                <a:latin typeface="Calibri" pitchFamily="34" charset="0"/>
                <a:cs typeface="Calibri" pitchFamily="34" charset="0"/>
              </a:rPr>
              <a:t> </a:t>
            </a:r>
            <a:r>
              <a:rPr lang="en-US" sz="3200" dirty="0" err="1">
                <a:latin typeface="Calibri" pitchFamily="34" charset="0"/>
                <a:cs typeface="Calibri" pitchFamily="34" charset="0"/>
              </a:rPr>
              <a:t>bạn</a:t>
            </a:r>
            <a:r>
              <a:rPr lang="en-US" sz="3200" dirty="0">
                <a:latin typeface="Calibri" pitchFamily="34" charset="0"/>
                <a:cs typeface="Calibri" pitchFamily="34" charset="0"/>
              </a:rPr>
              <a:t> </a:t>
            </a:r>
            <a:r>
              <a:rPr lang="en-US" sz="3200" dirty="0" err="1">
                <a:latin typeface="Calibri" pitchFamily="34" charset="0"/>
                <a:cs typeface="Calibri" pitchFamily="34" charset="0"/>
              </a:rPr>
              <a:t>viết</a:t>
            </a:r>
            <a:r>
              <a:rPr lang="en-US" sz="3200" dirty="0">
                <a:latin typeface="Calibri" pitchFamily="34" charset="0"/>
                <a:cs typeface="Calibri" pitchFamily="34" charset="0"/>
              </a:rPr>
              <a:t> code </a:t>
            </a:r>
            <a:r>
              <a:rPr lang="en-US" sz="3200" dirty="0" err="1">
                <a:latin typeface="Calibri" pitchFamily="34" charset="0"/>
                <a:cs typeface="Calibri" pitchFamily="34" charset="0"/>
              </a:rPr>
              <a:t>nhanh</a:t>
            </a:r>
            <a:r>
              <a:rPr lang="en-US" sz="3200" dirty="0">
                <a:latin typeface="Calibri" pitchFamily="34" charset="0"/>
                <a:cs typeface="Calibri" pitchFamily="34" charset="0"/>
              </a:rPr>
              <a:t> </a:t>
            </a:r>
            <a:r>
              <a:rPr lang="en-US" sz="3200" dirty="0" err="1">
                <a:latin typeface="Calibri" pitchFamily="34" charset="0"/>
                <a:cs typeface="Calibri" pitchFamily="34" charset="0"/>
              </a:rPr>
              <a:t>hơn</a:t>
            </a:r>
            <a:r>
              <a:rPr lang="en-US" sz="3200" dirty="0">
                <a:latin typeface="Calibri" pitchFamily="34" charset="0"/>
                <a:cs typeface="Calibri" pitchFamily="34" charset="0"/>
              </a:rPr>
              <a:t> </a:t>
            </a:r>
            <a:r>
              <a:rPr lang="en-US" sz="3200" dirty="0" err="1">
                <a:latin typeface="Calibri" pitchFamily="34" charset="0"/>
                <a:cs typeface="Calibri" pitchFamily="34" charset="0"/>
              </a:rPr>
              <a:t>và</a:t>
            </a:r>
            <a:r>
              <a:rPr lang="en-US" sz="3200" dirty="0">
                <a:latin typeface="Calibri" pitchFamily="34" charset="0"/>
                <a:cs typeface="Calibri" pitchFamily="34" charset="0"/>
              </a:rPr>
              <a:t> </a:t>
            </a:r>
            <a:r>
              <a:rPr lang="en-US" sz="3200" dirty="0" err="1">
                <a:latin typeface="Calibri" pitchFamily="34" charset="0"/>
                <a:cs typeface="Calibri" pitchFamily="34" charset="0"/>
              </a:rPr>
              <a:t>ít</a:t>
            </a:r>
            <a:r>
              <a:rPr lang="en-US" sz="3200" dirty="0">
                <a:latin typeface="Calibri" pitchFamily="34" charset="0"/>
                <a:cs typeface="Calibri" pitchFamily="34" charset="0"/>
              </a:rPr>
              <a:t> </a:t>
            </a:r>
            <a:r>
              <a:rPr lang="en-US" sz="3200" dirty="0" err="1">
                <a:latin typeface="Calibri" pitchFamily="34" charset="0"/>
                <a:cs typeface="Calibri" pitchFamily="34" charset="0"/>
              </a:rPr>
              <a:t>lỗi</a:t>
            </a:r>
            <a:r>
              <a:rPr lang="en-US" sz="3200" dirty="0">
                <a:latin typeface="Calibri" pitchFamily="34" charset="0"/>
                <a:cs typeface="Calibri" pitchFamily="34" charset="0"/>
              </a:rPr>
              <a:t> </a:t>
            </a:r>
            <a:r>
              <a:rPr lang="en-US" sz="3200" dirty="0" err="1">
                <a:latin typeface="Calibri" pitchFamily="34" charset="0"/>
                <a:cs typeface="Calibri" pitchFamily="34" charset="0"/>
              </a:rPr>
              <a:t>hơn</a:t>
            </a:r>
            <a:r>
              <a:rPr lang="en-US" sz="3200" dirty="0">
                <a:latin typeface="Calibri" pitchFamily="34" charset="0"/>
                <a:cs typeface="Calibri" pitchFamily="34" charset="0"/>
              </a:rPr>
              <a:t>.</a:t>
            </a:r>
          </a:p>
        </p:txBody>
      </p:sp>
    </p:spTree>
    <p:extLst>
      <p:ext uri="{BB962C8B-B14F-4D97-AF65-F5344CB8AC3E}">
        <p14:creationId xmlns:p14="http://schemas.microsoft.com/office/powerpoint/2010/main" val="934253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libri" pitchFamily="34" charset="0"/>
                <a:cs typeface="Calibri" pitchFamily="34" charset="0"/>
              </a:rPr>
              <a:t>Anonymous Inner Class That Implements Interface </a:t>
            </a:r>
            <a:r>
              <a:rPr lang="en-US" b="1" dirty="0" err="1">
                <a:latin typeface="Calibri" pitchFamily="34" charset="0"/>
                <a:cs typeface="Calibri" pitchFamily="34" charset="0"/>
              </a:rPr>
              <a:t>TextWatcher</a:t>
            </a:r>
            <a:endParaRPr lang="en-US" b="1" dirty="0">
              <a:latin typeface="Calibri" pitchFamily="34" charset="0"/>
              <a:cs typeface="Calibri" pitchFamily="34" charset="0"/>
            </a:endParaRPr>
          </a:p>
        </p:txBody>
      </p:sp>
      <p:pic>
        <p:nvPicPr>
          <p:cNvPr id="6147" name="Picture 3"/>
          <p:cNvPicPr>
            <a:picLocks noChangeAspect="1" noChangeArrowheads="1"/>
          </p:cNvPicPr>
          <p:nvPr/>
        </p:nvPicPr>
        <p:blipFill>
          <a:blip r:embed="rId2"/>
          <a:srcRect/>
          <a:stretch>
            <a:fillRect/>
          </a:stretch>
        </p:blipFill>
        <p:spPr bwMode="auto">
          <a:xfrm>
            <a:off x="1783080" y="1849903"/>
            <a:ext cx="8686800" cy="4382086"/>
          </a:xfrm>
          <a:prstGeom prst="rect">
            <a:avLst/>
          </a:prstGeom>
          <a:noFill/>
          <a:ln w="9525">
            <a:noFill/>
            <a:miter lim="800000"/>
            <a:headEnd/>
            <a:tailEnd/>
          </a:ln>
          <a:effectLst/>
        </p:spPr>
      </p:pic>
    </p:spTree>
    <p:extLst>
      <p:ext uri="{BB962C8B-B14F-4D97-AF65-F5344CB8AC3E}">
        <p14:creationId xmlns:p14="http://schemas.microsoft.com/office/powerpoint/2010/main" val="18088085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itchFamily="34" charset="0"/>
                <a:cs typeface="Calibri" pitchFamily="34" charset="0"/>
              </a:rPr>
              <a:t>AndroidManifest.xml</a:t>
            </a:r>
          </a:p>
        </p:txBody>
      </p:sp>
      <p:sp>
        <p:nvSpPr>
          <p:cNvPr id="3" name="Content Placeholder 2"/>
          <p:cNvSpPr>
            <a:spLocks noGrp="1"/>
          </p:cNvSpPr>
          <p:nvPr>
            <p:ph idx="1"/>
          </p:nvPr>
        </p:nvSpPr>
        <p:spPr>
          <a:xfrm>
            <a:off x="1097280" y="2408442"/>
            <a:ext cx="10241280" cy="1417971"/>
          </a:xfrm>
        </p:spPr>
        <p:txBody>
          <a:bodyPr>
            <a:noAutofit/>
          </a:bodyPr>
          <a:lstStyle/>
          <a:p>
            <a:r>
              <a:rPr lang="en-US" sz="3200" dirty="0" err="1">
                <a:latin typeface="Calibri" pitchFamily="34" charset="0"/>
                <a:cs typeface="Calibri" pitchFamily="34" charset="0"/>
              </a:rPr>
              <a:t>Trong</a:t>
            </a:r>
            <a:r>
              <a:rPr lang="en-US" sz="3200" dirty="0">
                <a:latin typeface="Calibri" pitchFamily="34" charset="0"/>
                <a:cs typeface="Calibri" pitchFamily="34" charset="0"/>
              </a:rPr>
              <a:t> </a:t>
            </a:r>
            <a:r>
              <a:rPr lang="en-US" sz="3200" dirty="0" err="1">
                <a:latin typeface="Calibri" pitchFamily="34" charset="0"/>
                <a:cs typeface="Calibri" pitchFamily="34" charset="0"/>
              </a:rPr>
              <a:t>phần</a:t>
            </a:r>
            <a:r>
              <a:rPr lang="en-US" sz="3200" dirty="0">
                <a:latin typeface="Calibri" pitchFamily="34" charset="0"/>
                <a:cs typeface="Calibri" pitchFamily="34" charset="0"/>
              </a:rPr>
              <a:t> </a:t>
            </a:r>
            <a:r>
              <a:rPr lang="en-US" sz="3200" dirty="0" err="1">
                <a:latin typeface="Calibri" pitchFamily="34" charset="0"/>
                <a:cs typeface="Calibri" pitchFamily="34" charset="0"/>
              </a:rPr>
              <a:t>này</a:t>
            </a:r>
            <a:r>
              <a:rPr lang="en-US" sz="3200" dirty="0">
                <a:latin typeface="Calibri" pitchFamily="34" charset="0"/>
                <a:cs typeface="Calibri" pitchFamily="34" charset="0"/>
              </a:rPr>
              <a:t>, </a:t>
            </a:r>
            <a:r>
              <a:rPr lang="en-US" sz="3200" dirty="0" err="1">
                <a:latin typeface="Calibri" pitchFamily="34" charset="0"/>
                <a:cs typeface="Calibri" pitchFamily="34" charset="0"/>
              </a:rPr>
              <a:t>chúng</a:t>
            </a:r>
            <a:r>
              <a:rPr lang="en-US" sz="3200" dirty="0">
                <a:latin typeface="Calibri" pitchFamily="34" charset="0"/>
                <a:cs typeface="Calibri" pitchFamily="34" charset="0"/>
              </a:rPr>
              <a:t> </a:t>
            </a:r>
            <a:r>
              <a:rPr lang="en-US" sz="3200" dirty="0" err="1">
                <a:latin typeface="Calibri" pitchFamily="34" charset="0"/>
                <a:cs typeface="Calibri" pitchFamily="34" charset="0"/>
              </a:rPr>
              <a:t>ta</a:t>
            </a:r>
            <a:r>
              <a:rPr lang="en-US" sz="3200" dirty="0">
                <a:latin typeface="Calibri" pitchFamily="34" charset="0"/>
                <a:cs typeface="Calibri" pitchFamily="34" charset="0"/>
              </a:rPr>
              <a:t> </a:t>
            </a:r>
            <a:r>
              <a:rPr lang="en-US" sz="3200" dirty="0" err="1">
                <a:latin typeface="Calibri" pitchFamily="34" charset="0"/>
                <a:cs typeface="Calibri" pitchFamily="34" charset="0"/>
              </a:rPr>
              <a:t>sẽ</a:t>
            </a:r>
            <a:r>
              <a:rPr lang="en-US" sz="3200" dirty="0">
                <a:latin typeface="Calibri" pitchFamily="34" charset="0"/>
                <a:cs typeface="Calibri" pitchFamily="34" charset="0"/>
              </a:rPr>
              <a:t> </a:t>
            </a:r>
            <a:r>
              <a:rPr lang="en-US" sz="3200" dirty="0" err="1">
                <a:latin typeface="Calibri" pitchFamily="34" charset="0"/>
                <a:cs typeface="Calibri" pitchFamily="34" charset="0"/>
              </a:rPr>
              <a:t>sửa</a:t>
            </a:r>
            <a:r>
              <a:rPr lang="en-US" sz="3200" dirty="0">
                <a:latin typeface="Calibri" pitchFamily="34" charset="0"/>
                <a:cs typeface="Calibri" pitchFamily="34" charset="0"/>
              </a:rPr>
              <a:t> </a:t>
            </a:r>
            <a:r>
              <a:rPr lang="en-US" sz="3200" dirty="0" err="1">
                <a:latin typeface="Calibri" pitchFamily="34" charset="0"/>
                <a:cs typeface="Calibri" pitchFamily="34" charset="0"/>
              </a:rPr>
              <a:t>đổi</a:t>
            </a:r>
            <a:r>
              <a:rPr lang="en-US" sz="3200" dirty="0">
                <a:latin typeface="Calibri" pitchFamily="34" charset="0"/>
                <a:cs typeface="Calibri" pitchFamily="34" charset="0"/>
              </a:rPr>
              <a:t> </a:t>
            </a:r>
            <a:r>
              <a:rPr lang="en-US" sz="3200" dirty="0" err="1">
                <a:latin typeface="Calibri" pitchFamily="34" charset="0"/>
                <a:cs typeface="Calibri" pitchFamily="34" charset="0"/>
              </a:rPr>
              <a:t>lại</a:t>
            </a:r>
            <a:r>
              <a:rPr lang="en-US" sz="3200" dirty="0">
                <a:latin typeface="Calibri" pitchFamily="34" charset="0"/>
                <a:cs typeface="Calibri" pitchFamily="34" charset="0"/>
              </a:rPr>
              <a:t> file AndroidManifest.xml </a:t>
            </a:r>
            <a:r>
              <a:rPr lang="en-US" sz="3200" dirty="0" err="1">
                <a:latin typeface="Calibri" pitchFamily="34" charset="0"/>
                <a:cs typeface="Calibri" pitchFamily="34" charset="0"/>
              </a:rPr>
              <a:t>chỉ</a:t>
            </a:r>
            <a:r>
              <a:rPr lang="en-US" sz="3200" dirty="0">
                <a:latin typeface="Calibri" pitchFamily="34" charset="0"/>
                <a:cs typeface="Calibri" pitchFamily="34" charset="0"/>
              </a:rPr>
              <a:t> </a:t>
            </a:r>
            <a:r>
              <a:rPr lang="en-US" sz="3200" dirty="0" err="1">
                <a:latin typeface="Calibri" pitchFamily="34" charset="0"/>
                <a:cs typeface="Calibri" pitchFamily="34" charset="0"/>
              </a:rPr>
              <a:t>cho</a:t>
            </a:r>
            <a:r>
              <a:rPr lang="en-US" sz="3200" dirty="0">
                <a:latin typeface="Calibri" pitchFamily="34" charset="0"/>
                <a:cs typeface="Calibri" pitchFamily="34" charset="0"/>
              </a:rPr>
              <a:t> </a:t>
            </a:r>
            <a:r>
              <a:rPr lang="en-US" sz="3200" dirty="0" err="1">
                <a:latin typeface="Calibri" pitchFamily="34" charset="0"/>
                <a:cs typeface="Calibri" pitchFamily="34" charset="0"/>
              </a:rPr>
              <a:t>phép</a:t>
            </a:r>
            <a:r>
              <a:rPr lang="en-US" sz="3200" dirty="0">
                <a:latin typeface="Calibri" pitchFamily="34" charset="0"/>
                <a:cs typeface="Calibri" pitchFamily="34" charset="0"/>
              </a:rPr>
              <a:t> </a:t>
            </a:r>
            <a:r>
              <a:rPr lang="en-US" sz="3200" dirty="0" err="1">
                <a:latin typeface="Calibri" pitchFamily="34" charset="0"/>
                <a:cs typeface="Calibri" pitchFamily="34" charset="0"/>
              </a:rPr>
              <a:t>thiết</a:t>
            </a:r>
            <a:r>
              <a:rPr lang="en-US" sz="3200" dirty="0">
                <a:latin typeface="Calibri" pitchFamily="34" charset="0"/>
                <a:cs typeface="Calibri" pitchFamily="34" charset="0"/>
              </a:rPr>
              <a:t> </a:t>
            </a:r>
            <a:r>
              <a:rPr lang="en-US" sz="3200" dirty="0" err="1">
                <a:latin typeface="Calibri" pitchFamily="34" charset="0"/>
                <a:cs typeface="Calibri" pitchFamily="34" charset="0"/>
              </a:rPr>
              <a:t>bị</a:t>
            </a:r>
            <a:r>
              <a:rPr lang="en-US" sz="3200" dirty="0">
                <a:latin typeface="Calibri" pitchFamily="34" charset="0"/>
                <a:cs typeface="Calibri" pitchFamily="34" charset="0"/>
              </a:rPr>
              <a:t> </a:t>
            </a:r>
            <a:r>
              <a:rPr lang="en-US" sz="3200" dirty="0" err="1">
                <a:latin typeface="Calibri" pitchFamily="34" charset="0"/>
                <a:cs typeface="Calibri" pitchFamily="34" charset="0"/>
              </a:rPr>
              <a:t>hiển</a:t>
            </a:r>
            <a:r>
              <a:rPr lang="en-US" sz="3200" dirty="0">
                <a:latin typeface="Calibri" pitchFamily="34" charset="0"/>
                <a:cs typeface="Calibri" pitchFamily="34" charset="0"/>
              </a:rPr>
              <a:t> </a:t>
            </a:r>
            <a:r>
              <a:rPr lang="en-US" sz="3200" dirty="0" err="1">
                <a:latin typeface="Calibri" pitchFamily="34" charset="0"/>
                <a:cs typeface="Calibri" pitchFamily="34" charset="0"/>
              </a:rPr>
              <a:t>thị</a:t>
            </a:r>
            <a:r>
              <a:rPr lang="en-US" sz="3200" dirty="0">
                <a:latin typeface="Calibri" pitchFamily="34" charset="0"/>
                <a:cs typeface="Calibri" pitchFamily="34" charset="0"/>
              </a:rPr>
              <a:t> </a:t>
            </a:r>
            <a:r>
              <a:rPr lang="en-US" sz="3200" dirty="0" err="1">
                <a:latin typeface="Calibri" pitchFamily="34" charset="0"/>
                <a:cs typeface="Calibri" pitchFamily="34" charset="0"/>
              </a:rPr>
              <a:t>ứng</a:t>
            </a:r>
            <a:r>
              <a:rPr lang="en-US" sz="3200" dirty="0">
                <a:latin typeface="Calibri" pitchFamily="34" charset="0"/>
                <a:cs typeface="Calibri" pitchFamily="34" charset="0"/>
              </a:rPr>
              <a:t> </a:t>
            </a:r>
            <a:r>
              <a:rPr lang="en-US" sz="3200" dirty="0" err="1">
                <a:latin typeface="Calibri" pitchFamily="34" charset="0"/>
                <a:cs typeface="Calibri" pitchFamily="34" charset="0"/>
              </a:rPr>
              <a:t>dụng</a:t>
            </a:r>
            <a:r>
              <a:rPr lang="en-US" sz="3200" dirty="0">
                <a:latin typeface="Calibri" pitchFamily="34" charset="0"/>
                <a:cs typeface="Calibri" pitchFamily="34" charset="0"/>
              </a:rPr>
              <a:t> </a:t>
            </a:r>
            <a:r>
              <a:rPr lang="en-US" sz="3200" dirty="0" err="1">
                <a:latin typeface="Calibri" pitchFamily="34" charset="0"/>
                <a:cs typeface="Calibri" pitchFamily="34" charset="0"/>
              </a:rPr>
              <a:t>theo</a:t>
            </a:r>
            <a:r>
              <a:rPr lang="en-US" sz="3200" dirty="0">
                <a:latin typeface="Calibri" pitchFamily="34" charset="0"/>
                <a:cs typeface="Calibri" pitchFamily="34" charset="0"/>
              </a:rPr>
              <a:t> </a:t>
            </a:r>
            <a:r>
              <a:rPr lang="en-US" sz="3200" dirty="0" err="1">
                <a:latin typeface="Calibri" pitchFamily="34" charset="0"/>
                <a:cs typeface="Calibri" pitchFamily="34" charset="0"/>
              </a:rPr>
              <a:t>chiều</a:t>
            </a:r>
            <a:r>
              <a:rPr lang="en-US" sz="3200" dirty="0">
                <a:latin typeface="Calibri" pitchFamily="34" charset="0"/>
                <a:cs typeface="Calibri" pitchFamily="34" charset="0"/>
              </a:rPr>
              <a:t> </a:t>
            </a:r>
            <a:r>
              <a:rPr lang="en-US" sz="3200" dirty="0" err="1">
                <a:latin typeface="Calibri" pitchFamily="34" charset="0"/>
                <a:cs typeface="Calibri" pitchFamily="34" charset="0"/>
              </a:rPr>
              <a:t>thẳng</a:t>
            </a:r>
            <a:r>
              <a:rPr lang="en-US" sz="3200" dirty="0">
                <a:latin typeface="Calibri" pitchFamily="34" charset="0"/>
                <a:cs typeface="Calibri" pitchFamily="34" charset="0"/>
              </a:rPr>
              <a:t> </a:t>
            </a:r>
            <a:r>
              <a:rPr lang="en-US" sz="3200" dirty="0" err="1">
                <a:latin typeface="Calibri" pitchFamily="34" charset="0"/>
                <a:cs typeface="Calibri" pitchFamily="34" charset="0"/>
              </a:rPr>
              <a:t>đứng</a:t>
            </a:r>
            <a:r>
              <a:rPr lang="en-US" sz="3200" dirty="0">
                <a:latin typeface="Calibri" pitchFamily="34" charset="0"/>
                <a:cs typeface="Calibri" pitchFamily="34" charset="0"/>
              </a:rPr>
              <a:t> </a:t>
            </a:r>
            <a:r>
              <a:rPr lang="en-US" sz="3200" dirty="0" err="1">
                <a:latin typeface="Calibri" pitchFamily="34" charset="0"/>
                <a:cs typeface="Calibri" pitchFamily="34" charset="0"/>
              </a:rPr>
              <a:t>và</a:t>
            </a:r>
            <a:r>
              <a:rPr lang="en-US" sz="3200" dirty="0">
                <a:latin typeface="Calibri" pitchFamily="34" charset="0"/>
                <a:cs typeface="Calibri" pitchFamily="34" charset="0"/>
              </a:rPr>
              <a:t> </a:t>
            </a:r>
            <a:r>
              <a:rPr lang="en-US" sz="3200" dirty="0" err="1">
                <a:latin typeface="Calibri" pitchFamily="34" charset="0"/>
                <a:cs typeface="Calibri" pitchFamily="34" charset="0"/>
              </a:rPr>
              <a:t>bàn</a:t>
            </a:r>
            <a:r>
              <a:rPr lang="en-US" sz="3200" dirty="0">
                <a:latin typeface="Calibri" pitchFamily="34" charset="0"/>
                <a:cs typeface="Calibri" pitchFamily="34" charset="0"/>
              </a:rPr>
              <a:t> </a:t>
            </a:r>
            <a:r>
              <a:rPr lang="en-US" sz="3200" dirty="0" err="1">
                <a:latin typeface="Calibri" pitchFamily="34" charset="0"/>
                <a:cs typeface="Calibri" pitchFamily="34" charset="0"/>
              </a:rPr>
              <a:t>phím</a:t>
            </a:r>
            <a:r>
              <a:rPr lang="en-US" sz="3200" dirty="0">
                <a:latin typeface="Calibri" pitchFamily="34" charset="0"/>
                <a:cs typeface="Calibri" pitchFamily="34" charset="0"/>
              </a:rPr>
              <a:t> </a:t>
            </a:r>
            <a:r>
              <a:rPr lang="en-US" sz="3200" dirty="0" err="1">
                <a:latin typeface="Calibri" pitchFamily="34" charset="0"/>
                <a:cs typeface="Calibri" pitchFamily="34" charset="0"/>
              </a:rPr>
              <a:t>ảo</a:t>
            </a:r>
            <a:r>
              <a:rPr lang="en-US" sz="3200" dirty="0">
                <a:latin typeface="Calibri" pitchFamily="34" charset="0"/>
                <a:cs typeface="Calibri" pitchFamily="34" charset="0"/>
              </a:rPr>
              <a:t> </a:t>
            </a:r>
            <a:r>
              <a:rPr lang="en-US" sz="3200" dirty="0" err="1">
                <a:latin typeface="Calibri" pitchFamily="34" charset="0"/>
                <a:cs typeface="Calibri" pitchFamily="34" charset="0"/>
              </a:rPr>
              <a:t>luôn</a:t>
            </a:r>
            <a:r>
              <a:rPr lang="en-US" sz="3200" dirty="0">
                <a:latin typeface="Calibri" pitchFamily="34" charset="0"/>
                <a:cs typeface="Calibri" pitchFamily="34" charset="0"/>
              </a:rPr>
              <a:t> </a:t>
            </a:r>
            <a:r>
              <a:rPr lang="en-US" sz="3200" dirty="0" err="1">
                <a:latin typeface="Calibri" pitchFamily="34" charset="0"/>
                <a:cs typeface="Calibri" pitchFamily="34" charset="0"/>
              </a:rPr>
              <a:t>luôn</a:t>
            </a:r>
            <a:r>
              <a:rPr lang="en-US" sz="3200" dirty="0">
                <a:latin typeface="Calibri" pitchFamily="34" charset="0"/>
                <a:cs typeface="Calibri" pitchFamily="34" charset="0"/>
              </a:rPr>
              <a:t> </a:t>
            </a:r>
            <a:r>
              <a:rPr lang="en-US" sz="3200" dirty="0" err="1">
                <a:latin typeface="Calibri" pitchFamily="34" charset="0"/>
                <a:cs typeface="Calibri" pitchFamily="34" charset="0"/>
              </a:rPr>
              <a:t>hiển</a:t>
            </a:r>
            <a:r>
              <a:rPr lang="en-US" sz="3200" dirty="0">
                <a:latin typeface="Calibri" pitchFamily="34" charset="0"/>
                <a:cs typeface="Calibri" pitchFamily="34" charset="0"/>
              </a:rPr>
              <a:t> </a:t>
            </a:r>
            <a:r>
              <a:rPr lang="en-US" sz="3200" dirty="0" err="1">
                <a:latin typeface="Calibri" pitchFamily="34" charset="0"/>
                <a:cs typeface="Calibri" pitchFamily="34" charset="0"/>
              </a:rPr>
              <a:t>thị</a:t>
            </a:r>
            <a:r>
              <a:rPr lang="en-US" sz="3200" dirty="0">
                <a:latin typeface="Calibri" pitchFamily="34" charset="0"/>
                <a:cs typeface="Calibri" pitchFamily="34" charset="0"/>
              </a:rPr>
              <a:t> </a:t>
            </a:r>
            <a:r>
              <a:rPr lang="en-US" sz="3200" dirty="0" err="1">
                <a:latin typeface="Calibri" pitchFamily="34" charset="0"/>
                <a:cs typeface="Calibri" pitchFamily="34" charset="0"/>
              </a:rPr>
              <a:t>trong</a:t>
            </a:r>
            <a:r>
              <a:rPr lang="en-US" sz="3200" dirty="0">
                <a:latin typeface="Calibri" pitchFamily="34" charset="0"/>
                <a:cs typeface="Calibri" pitchFamily="34" charset="0"/>
              </a:rPr>
              <a:t> </a:t>
            </a:r>
            <a:r>
              <a:rPr lang="en-US" sz="3200" dirty="0" err="1">
                <a:latin typeface="Calibri" pitchFamily="34" charset="0"/>
                <a:cs typeface="Calibri" pitchFamily="34" charset="0"/>
              </a:rPr>
              <a:t>lần</a:t>
            </a:r>
            <a:r>
              <a:rPr lang="en-US" sz="3200" dirty="0">
                <a:latin typeface="Calibri" pitchFamily="34" charset="0"/>
                <a:cs typeface="Calibri" pitchFamily="34" charset="0"/>
              </a:rPr>
              <a:t> </a:t>
            </a:r>
            <a:r>
              <a:rPr lang="en-US" sz="3200" dirty="0" err="1">
                <a:latin typeface="Calibri" pitchFamily="34" charset="0"/>
                <a:cs typeface="Calibri" pitchFamily="34" charset="0"/>
              </a:rPr>
              <a:t>đầu</a:t>
            </a:r>
            <a:r>
              <a:rPr lang="en-US" sz="3200" dirty="0">
                <a:latin typeface="Calibri" pitchFamily="34" charset="0"/>
                <a:cs typeface="Calibri" pitchFamily="34" charset="0"/>
              </a:rPr>
              <a:t> </a:t>
            </a:r>
            <a:r>
              <a:rPr lang="en-US" sz="3200" dirty="0" err="1">
                <a:latin typeface="Calibri" pitchFamily="34" charset="0"/>
                <a:cs typeface="Calibri" pitchFamily="34" charset="0"/>
              </a:rPr>
              <a:t>tiên</a:t>
            </a:r>
            <a:r>
              <a:rPr lang="en-US" sz="3200" dirty="0">
                <a:latin typeface="Calibri" pitchFamily="34" charset="0"/>
                <a:cs typeface="Calibri" pitchFamily="34" charset="0"/>
              </a:rPr>
              <a:t> </a:t>
            </a:r>
            <a:r>
              <a:rPr lang="en-US" sz="3200" dirty="0" err="1">
                <a:latin typeface="Calibri" pitchFamily="34" charset="0"/>
                <a:cs typeface="Calibri" pitchFamily="34" charset="0"/>
              </a:rPr>
              <a:t>ứng</a:t>
            </a:r>
            <a:r>
              <a:rPr lang="en-US" sz="3200" dirty="0">
                <a:latin typeface="Calibri" pitchFamily="34" charset="0"/>
                <a:cs typeface="Calibri" pitchFamily="34" charset="0"/>
              </a:rPr>
              <a:t> </a:t>
            </a:r>
            <a:r>
              <a:rPr lang="en-US" sz="3200" dirty="0" err="1">
                <a:latin typeface="Calibri" pitchFamily="34" charset="0"/>
                <a:cs typeface="Calibri" pitchFamily="34" charset="0"/>
              </a:rPr>
              <a:t>dụng</a:t>
            </a:r>
            <a:r>
              <a:rPr lang="en-US" sz="3200" dirty="0">
                <a:latin typeface="Calibri" pitchFamily="34" charset="0"/>
                <a:cs typeface="Calibri" pitchFamily="34" charset="0"/>
              </a:rPr>
              <a:t> </a:t>
            </a:r>
            <a:r>
              <a:rPr lang="en-US" sz="3200" dirty="0" err="1">
                <a:latin typeface="Calibri" pitchFamily="34" charset="0"/>
                <a:cs typeface="Calibri" pitchFamily="34" charset="0"/>
              </a:rPr>
              <a:t>chạy</a:t>
            </a:r>
            <a:endParaRPr lang="en-US" sz="3200" dirty="0">
              <a:latin typeface="Calibri" pitchFamily="34" charset="0"/>
              <a:cs typeface="Calibri" pitchFamily="34" charset="0"/>
            </a:endParaRPr>
          </a:p>
        </p:txBody>
      </p:sp>
    </p:spTree>
    <p:extLst>
      <p:ext uri="{BB962C8B-B14F-4D97-AF65-F5344CB8AC3E}">
        <p14:creationId xmlns:p14="http://schemas.microsoft.com/office/powerpoint/2010/main" val="2907363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itchFamily="34" charset="0"/>
                <a:cs typeface="Calibri" pitchFamily="34" charset="0"/>
              </a:rPr>
              <a:t>AndroidManifest.xml</a:t>
            </a:r>
          </a:p>
        </p:txBody>
      </p:sp>
      <p:pic>
        <p:nvPicPr>
          <p:cNvPr id="4099" name="Picture 3"/>
          <p:cNvPicPr>
            <a:picLocks noChangeAspect="1" noChangeArrowheads="1"/>
          </p:cNvPicPr>
          <p:nvPr/>
        </p:nvPicPr>
        <p:blipFill>
          <a:blip r:embed="rId3"/>
          <a:srcRect/>
          <a:stretch>
            <a:fillRect/>
          </a:stretch>
        </p:blipFill>
        <p:spPr bwMode="auto">
          <a:xfrm>
            <a:off x="1783080" y="1996440"/>
            <a:ext cx="8686800" cy="3686908"/>
          </a:xfrm>
          <a:prstGeom prst="rect">
            <a:avLst/>
          </a:prstGeom>
          <a:noFill/>
          <a:ln w="9525">
            <a:noFill/>
            <a:miter lim="800000"/>
            <a:headEnd/>
            <a:tailEnd/>
          </a:ln>
          <a:effectLst/>
        </p:spPr>
      </p:pic>
    </p:spTree>
    <p:extLst>
      <p:ext uri="{BB962C8B-B14F-4D97-AF65-F5344CB8AC3E}">
        <p14:creationId xmlns:p14="http://schemas.microsoft.com/office/powerpoint/2010/main" val="31587274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libri" pitchFamily="34" charset="0"/>
                <a:cs typeface="Calibri" pitchFamily="34" charset="0"/>
              </a:rPr>
              <a:t>intent-filter Element</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097280" y="2953043"/>
            <a:ext cx="10058400" cy="1182858"/>
          </a:xfrm>
        </p:spPr>
        <p:txBody>
          <a:bodyPr>
            <a:noAutofit/>
          </a:bodyPr>
          <a:lstStyle/>
          <a:p>
            <a:r>
              <a:rPr lang="en-US" sz="3200" dirty="0">
                <a:latin typeface="Calibri" pitchFamily="34" charset="0"/>
                <a:cs typeface="Calibri" pitchFamily="34" charset="0"/>
              </a:rPr>
              <a:t>Intent </a:t>
            </a:r>
            <a:r>
              <a:rPr lang="en-US" sz="3200" dirty="0" err="1">
                <a:latin typeface="Calibri" pitchFamily="34" charset="0"/>
                <a:cs typeface="Calibri" pitchFamily="34" charset="0"/>
              </a:rPr>
              <a:t>dùng</a:t>
            </a:r>
            <a:r>
              <a:rPr lang="en-US" sz="3200" dirty="0">
                <a:latin typeface="Calibri" pitchFamily="34" charset="0"/>
                <a:cs typeface="Calibri" pitchFamily="34" charset="0"/>
              </a:rPr>
              <a:t> </a:t>
            </a:r>
            <a:r>
              <a:rPr lang="en-US" sz="3200" dirty="0" err="1">
                <a:latin typeface="Calibri" pitchFamily="34" charset="0"/>
                <a:cs typeface="Calibri" pitchFamily="34" charset="0"/>
              </a:rPr>
              <a:t>để</a:t>
            </a:r>
            <a:r>
              <a:rPr lang="en-US" sz="3200" dirty="0">
                <a:latin typeface="Calibri" pitchFamily="34" charset="0"/>
                <a:cs typeface="Calibri" pitchFamily="34" charset="0"/>
              </a:rPr>
              <a:t> </a:t>
            </a:r>
            <a:r>
              <a:rPr lang="en-US" sz="3200" dirty="0" err="1">
                <a:latin typeface="Calibri" pitchFamily="34" charset="0"/>
                <a:cs typeface="Calibri" pitchFamily="34" charset="0"/>
              </a:rPr>
              <a:t>truyền</a:t>
            </a:r>
            <a:r>
              <a:rPr lang="en-US" sz="3200" dirty="0">
                <a:latin typeface="Calibri" pitchFamily="34" charset="0"/>
                <a:cs typeface="Calibri" pitchFamily="34" charset="0"/>
              </a:rPr>
              <a:t> </a:t>
            </a:r>
            <a:r>
              <a:rPr lang="en-US" sz="3200" dirty="0" err="1">
                <a:latin typeface="Calibri" pitchFamily="34" charset="0"/>
                <a:cs typeface="Calibri" pitchFamily="34" charset="0"/>
              </a:rPr>
              <a:t>và</a:t>
            </a:r>
            <a:r>
              <a:rPr lang="en-US" sz="3200" dirty="0">
                <a:latin typeface="Calibri" pitchFamily="34" charset="0"/>
                <a:cs typeface="Calibri" pitchFamily="34" charset="0"/>
              </a:rPr>
              <a:t> </a:t>
            </a:r>
            <a:r>
              <a:rPr lang="en-US" sz="3200" dirty="0" err="1">
                <a:latin typeface="Calibri" pitchFamily="34" charset="0"/>
                <a:cs typeface="Calibri" pitchFamily="34" charset="0"/>
              </a:rPr>
              <a:t>nhận</a:t>
            </a:r>
            <a:r>
              <a:rPr lang="en-US" sz="3200" dirty="0">
                <a:latin typeface="Calibri" pitchFamily="34" charset="0"/>
                <a:cs typeface="Calibri" pitchFamily="34" charset="0"/>
              </a:rPr>
              <a:t> </a:t>
            </a:r>
            <a:r>
              <a:rPr lang="en-US" sz="3200" dirty="0" err="1">
                <a:latin typeface="Calibri" pitchFamily="34" charset="0"/>
                <a:cs typeface="Calibri" pitchFamily="34" charset="0"/>
              </a:rPr>
              <a:t>dữ</a:t>
            </a:r>
            <a:r>
              <a:rPr lang="en-US" sz="3200" dirty="0">
                <a:latin typeface="Calibri" pitchFamily="34" charset="0"/>
                <a:cs typeface="Calibri" pitchFamily="34" charset="0"/>
              </a:rPr>
              <a:t> </a:t>
            </a:r>
            <a:r>
              <a:rPr lang="en-US" sz="3200" dirty="0" err="1">
                <a:latin typeface="Calibri" pitchFamily="34" charset="0"/>
                <a:cs typeface="Calibri" pitchFamily="34" charset="0"/>
              </a:rPr>
              <a:t>liệu</a:t>
            </a:r>
            <a:r>
              <a:rPr lang="en-US" sz="3200" dirty="0">
                <a:latin typeface="Calibri" pitchFamily="34" charset="0"/>
                <a:cs typeface="Calibri" pitchFamily="34" charset="0"/>
              </a:rPr>
              <a:t> </a:t>
            </a:r>
            <a:r>
              <a:rPr lang="en-US" sz="3200" dirty="0" err="1">
                <a:latin typeface="Calibri" pitchFamily="34" charset="0"/>
                <a:cs typeface="Calibri" pitchFamily="34" charset="0"/>
              </a:rPr>
              <a:t>giữa</a:t>
            </a:r>
            <a:r>
              <a:rPr lang="en-US" sz="3200" dirty="0">
                <a:latin typeface="Calibri" pitchFamily="34" charset="0"/>
                <a:cs typeface="Calibri" pitchFamily="34" charset="0"/>
              </a:rPr>
              <a:t> </a:t>
            </a:r>
            <a:r>
              <a:rPr lang="en-US" sz="3200" dirty="0" err="1">
                <a:latin typeface="Calibri" pitchFamily="34" charset="0"/>
                <a:cs typeface="Calibri" pitchFamily="34" charset="0"/>
              </a:rPr>
              <a:t>các</a:t>
            </a:r>
            <a:r>
              <a:rPr lang="en-US" sz="3200" dirty="0">
                <a:latin typeface="Calibri" pitchFamily="34" charset="0"/>
                <a:cs typeface="Calibri" pitchFamily="34" charset="0"/>
              </a:rPr>
              <a:t> activity </a:t>
            </a:r>
            <a:r>
              <a:rPr lang="en-US" sz="3200" dirty="0" err="1">
                <a:latin typeface="Calibri" pitchFamily="34" charset="0"/>
                <a:cs typeface="Calibri" pitchFamily="34" charset="0"/>
              </a:rPr>
              <a:t>với</a:t>
            </a:r>
            <a:r>
              <a:rPr lang="en-US" sz="3200" dirty="0">
                <a:latin typeface="Calibri" pitchFamily="34" charset="0"/>
                <a:cs typeface="Calibri" pitchFamily="34" charset="0"/>
              </a:rPr>
              <a:t> </a:t>
            </a:r>
            <a:r>
              <a:rPr lang="en-US" sz="3200" dirty="0" err="1">
                <a:latin typeface="Calibri" pitchFamily="34" charset="0"/>
                <a:cs typeface="Calibri" pitchFamily="34" charset="0"/>
              </a:rPr>
              <a:t>nhau</a:t>
            </a:r>
            <a:r>
              <a:rPr lang="en-US" sz="3200" dirty="0">
                <a:latin typeface="Calibri" pitchFamily="34" charset="0"/>
                <a:cs typeface="Calibri" pitchFamily="34" charset="0"/>
              </a:rPr>
              <a:t> hay </a:t>
            </a:r>
            <a:r>
              <a:rPr lang="en-US" sz="3200" dirty="0" err="1">
                <a:latin typeface="Calibri" pitchFamily="34" charset="0"/>
                <a:cs typeface="Calibri" pitchFamily="34" charset="0"/>
              </a:rPr>
              <a:t>giữa</a:t>
            </a:r>
            <a:r>
              <a:rPr lang="en-US" sz="3200" dirty="0">
                <a:latin typeface="Calibri" pitchFamily="34" charset="0"/>
                <a:cs typeface="Calibri" pitchFamily="34" charset="0"/>
              </a:rPr>
              <a:t> </a:t>
            </a:r>
            <a:r>
              <a:rPr lang="en-US" sz="3200" dirty="0" err="1">
                <a:latin typeface="Calibri" pitchFamily="34" charset="0"/>
                <a:cs typeface="Calibri" pitchFamily="34" charset="0"/>
              </a:rPr>
              <a:t>các</a:t>
            </a:r>
            <a:r>
              <a:rPr lang="en-US" sz="3200" dirty="0">
                <a:latin typeface="Calibri" pitchFamily="34" charset="0"/>
                <a:cs typeface="Calibri" pitchFamily="34" charset="0"/>
              </a:rPr>
              <a:t> </a:t>
            </a:r>
            <a:r>
              <a:rPr lang="en-US" sz="3200" dirty="0" err="1">
                <a:latin typeface="Calibri" pitchFamily="34" charset="0"/>
                <a:cs typeface="Calibri" pitchFamily="34" charset="0"/>
              </a:rPr>
              <a:t>ứng</a:t>
            </a:r>
            <a:r>
              <a:rPr lang="en-US" sz="3200" dirty="0">
                <a:latin typeface="Calibri" pitchFamily="34" charset="0"/>
                <a:cs typeface="Calibri" pitchFamily="34" charset="0"/>
              </a:rPr>
              <a:t> </a:t>
            </a:r>
            <a:r>
              <a:rPr lang="en-US" sz="3200" dirty="0" err="1">
                <a:latin typeface="Calibri" pitchFamily="34" charset="0"/>
                <a:cs typeface="Calibri" pitchFamily="34" charset="0"/>
              </a:rPr>
              <a:t>dụng</a:t>
            </a:r>
            <a:r>
              <a:rPr lang="en-US" sz="3200" dirty="0">
                <a:latin typeface="Calibri" pitchFamily="34" charset="0"/>
                <a:cs typeface="Calibri" pitchFamily="34" charset="0"/>
              </a:rPr>
              <a:t> </a:t>
            </a:r>
            <a:r>
              <a:rPr lang="en-US" sz="3200" dirty="0" err="1">
                <a:latin typeface="Calibri" pitchFamily="34" charset="0"/>
                <a:cs typeface="Calibri" pitchFamily="34" charset="0"/>
              </a:rPr>
              <a:t>riêng</a:t>
            </a:r>
            <a:r>
              <a:rPr lang="en-US" sz="3200" dirty="0">
                <a:latin typeface="Calibri" pitchFamily="34" charset="0"/>
                <a:cs typeface="Calibri" pitchFamily="34" charset="0"/>
              </a:rPr>
              <a:t> </a:t>
            </a:r>
            <a:r>
              <a:rPr lang="en-US" sz="3200" dirty="0" err="1">
                <a:latin typeface="Calibri" pitchFamily="34" charset="0"/>
                <a:cs typeface="Calibri" pitchFamily="34" charset="0"/>
              </a:rPr>
              <a:t>biệt</a:t>
            </a:r>
            <a:r>
              <a:rPr lang="en-US" sz="3200" dirty="0">
                <a:latin typeface="Calibri" pitchFamily="34" charset="0"/>
                <a:cs typeface="Calibri" pitchFamily="34" charset="0"/>
              </a:rPr>
              <a:t>.</a:t>
            </a:r>
          </a:p>
        </p:txBody>
      </p:sp>
    </p:spTree>
    <p:extLst>
      <p:ext uri="{BB962C8B-B14F-4D97-AF65-F5344CB8AC3E}">
        <p14:creationId xmlns:p14="http://schemas.microsoft.com/office/powerpoint/2010/main" val="30153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Activity Lifecycle Methods</a:t>
            </a:r>
          </a:p>
        </p:txBody>
      </p:sp>
      <p:sp>
        <p:nvSpPr>
          <p:cNvPr id="8195" name="Content Placeholder 2"/>
          <p:cNvSpPr>
            <a:spLocks noGrp="1"/>
          </p:cNvSpPr>
          <p:nvPr>
            <p:ph idx="1"/>
          </p:nvPr>
        </p:nvSpPr>
        <p:spPr>
          <a:xfrm>
            <a:off x="1097280" y="2577254"/>
            <a:ext cx="10058400" cy="1038143"/>
          </a:xfrm>
        </p:spPr>
        <p:txBody>
          <a:bodyPr>
            <a:noAutofit/>
          </a:bodyPr>
          <a:lstStyle/>
          <a:p>
            <a:r>
              <a:rPr lang="en-US" altLang="en-US" sz="3600" dirty="0" err="1"/>
              <a:t>Trong</a:t>
            </a:r>
            <a:r>
              <a:rPr lang="en-US" altLang="en-US" sz="3600" dirty="0"/>
              <a:t> </a:t>
            </a:r>
            <a:r>
              <a:rPr lang="en-US" altLang="en-US" sz="3600" dirty="0" err="1"/>
              <a:t>một</a:t>
            </a:r>
            <a:r>
              <a:rPr lang="en-US" altLang="en-US" sz="3600" dirty="0"/>
              <a:t> </a:t>
            </a:r>
            <a:r>
              <a:rPr lang="en-US" altLang="en-US" sz="3600" dirty="0" err="1"/>
              <a:t>vòng</a:t>
            </a:r>
            <a:r>
              <a:rPr lang="en-US" altLang="en-US" sz="3600" dirty="0"/>
              <a:t> </a:t>
            </a:r>
            <a:r>
              <a:rPr lang="en-US" altLang="en-US" sz="3600" dirty="0" err="1"/>
              <a:t>đời</a:t>
            </a:r>
            <a:r>
              <a:rPr lang="en-US" altLang="en-US" sz="3600" dirty="0"/>
              <a:t>, </a:t>
            </a:r>
            <a:r>
              <a:rPr lang="en-US" altLang="en-US" sz="3600" dirty="0" err="1"/>
              <a:t>một</a:t>
            </a:r>
            <a:r>
              <a:rPr lang="en-US" altLang="en-US" sz="3600" dirty="0"/>
              <a:t> Activity </a:t>
            </a:r>
            <a:r>
              <a:rPr lang="en-US" altLang="en-US" sz="3600" dirty="0" err="1"/>
              <a:t>có</a:t>
            </a:r>
            <a:r>
              <a:rPr lang="en-US" altLang="en-US" sz="3600" dirty="0"/>
              <a:t> </a:t>
            </a:r>
            <a:r>
              <a:rPr lang="en-US" altLang="en-US" sz="3600" dirty="0" err="1"/>
              <a:t>thể</a:t>
            </a:r>
            <a:r>
              <a:rPr lang="en-US" altLang="en-US" sz="3600" dirty="0"/>
              <a:t> ở </a:t>
            </a:r>
            <a:r>
              <a:rPr lang="en-US" altLang="en-US" sz="3600" dirty="0" err="1"/>
              <a:t>trong</a:t>
            </a:r>
            <a:r>
              <a:rPr lang="en-US" altLang="en-US" sz="3600" dirty="0"/>
              <a:t> </a:t>
            </a:r>
            <a:r>
              <a:rPr lang="en-US" altLang="en-US" sz="3600" dirty="0" err="1"/>
              <a:t>nhiều</a:t>
            </a:r>
            <a:r>
              <a:rPr lang="en-US" altLang="en-US" sz="3600" dirty="0"/>
              <a:t> </a:t>
            </a:r>
            <a:r>
              <a:rPr lang="en-US" altLang="en-US" sz="3600" dirty="0" err="1"/>
              <a:t>trang</a:t>
            </a:r>
            <a:r>
              <a:rPr lang="en-US" altLang="en-US" sz="3600" dirty="0"/>
              <a:t> </a:t>
            </a:r>
            <a:r>
              <a:rPr lang="en-US" altLang="en-US" sz="3600" dirty="0" err="1"/>
              <a:t>thái</a:t>
            </a:r>
            <a:r>
              <a:rPr lang="en-US" altLang="en-US" sz="3600" dirty="0"/>
              <a:t> – </a:t>
            </a:r>
            <a:r>
              <a:rPr lang="en-US" altLang="en-US" sz="3600" dirty="0" err="1"/>
              <a:t>chủ</a:t>
            </a:r>
            <a:r>
              <a:rPr lang="en-US" altLang="en-US" sz="3600" dirty="0"/>
              <a:t> </a:t>
            </a:r>
            <a:r>
              <a:rPr lang="en-US" altLang="en-US" sz="3600" dirty="0" err="1"/>
              <a:t>động</a:t>
            </a:r>
            <a:r>
              <a:rPr lang="en-US" altLang="en-US" sz="3600" dirty="0"/>
              <a:t> (</a:t>
            </a:r>
            <a:r>
              <a:rPr lang="en-US" altLang="en-US" sz="3600" dirty="0" err="1"/>
              <a:t>đang</a:t>
            </a:r>
            <a:r>
              <a:rPr lang="en-US" altLang="en-US" sz="3600" dirty="0"/>
              <a:t> </a:t>
            </a:r>
            <a:r>
              <a:rPr lang="en-US" altLang="en-US" sz="3600" dirty="0" err="1"/>
              <a:t>chạy</a:t>
            </a:r>
            <a:r>
              <a:rPr lang="en-US" altLang="en-US" sz="3600" dirty="0"/>
              <a:t>), </a:t>
            </a:r>
            <a:r>
              <a:rPr lang="en-US" altLang="en-US" sz="3600" dirty="0" err="1"/>
              <a:t>tạm</a:t>
            </a:r>
            <a:r>
              <a:rPr lang="en-US" altLang="en-US" sz="3600" dirty="0"/>
              <a:t> </a:t>
            </a:r>
            <a:r>
              <a:rPr lang="en-US" altLang="en-US" sz="3600" dirty="0" err="1"/>
              <a:t>dừng</a:t>
            </a:r>
            <a:r>
              <a:rPr lang="en-US" altLang="en-US" sz="3600" dirty="0"/>
              <a:t> </a:t>
            </a:r>
            <a:r>
              <a:rPr lang="en-US" altLang="en-US" sz="3600" dirty="0" err="1"/>
              <a:t>và</a:t>
            </a:r>
            <a:r>
              <a:rPr lang="en-US" altLang="en-US" sz="3600" dirty="0"/>
              <a:t> </a:t>
            </a:r>
            <a:r>
              <a:rPr lang="en-US" altLang="en-US" sz="3600" dirty="0" err="1"/>
              <a:t>dừng</a:t>
            </a:r>
            <a:r>
              <a:rPr lang="en-US" altLang="en-US" sz="3600" dirty="0"/>
              <a:t> </a:t>
            </a:r>
            <a:r>
              <a:rPr lang="en-US" altLang="en-US" sz="3600" dirty="0" err="1"/>
              <a:t>hẳn</a:t>
            </a:r>
            <a:r>
              <a:rPr lang="en-US" altLang="en-US" sz="3600" dirty="0"/>
              <a:t>. </a:t>
            </a:r>
            <a:r>
              <a:rPr lang="en-US" altLang="en-US" sz="3600" dirty="0" err="1"/>
              <a:t>Sự</a:t>
            </a:r>
            <a:r>
              <a:rPr lang="en-US" altLang="en-US" sz="3600" dirty="0"/>
              <a:t> </a:t>
            </a:r>
            <a:r>
              <a:rPr lang="en-US" altLang="en-US" sz="3600" dirty="0" err="1"/>
              <a:t>chuyển</a:t>
            </a:r>
            <a:r>
              <a:rPr lang="en-US" altLang="en-US" sz="3600" dirty="0"/>
              <a:t> </a:t>
            </a:r>
            <a:r>
              <a:rPr lang="en-US" altLang="en-US" sz="3600" dirty="0" err="1"/>
              <a:t>tiếp</a:t>
            </a:r>
            <a:r>
              <a:rPr lang="en-US" altLang="en-US" sz="3600" dirty="0"/>
              <a:t> Activity </a:t>
            </a:r>
            <a:r>
              <a:rPr lang="en-US" altLang="en-US" sz="3600" dirty="0" err="1"/>
              <a:t>giữa</a:t>
            </a:r>
            <a:r>
              <a:rPr lang="en-US" altLang="en-US" sz="3600" dirty="0"/>
              <a:t> </a:t>
            </a:r>
            <a:r>
              <a:rPr lang="en-US" altLang="en-US" sz="3600" dirty="0" err="1"/>
              <a:t>các</a:t>
            </a:r>
            <a:r>
              <a:rPr lang="en-US" altLang="en-US" sz="3600" dirty="0"/>
              <a:t> </a:t>
            </a:r>
            <a:r>
              <a:rPr lang="en-US" altLang="en-US" sz="3600" dirty="0" err="1"/>
              <a:t>trạng</a:t>
            </a:r>
            <a:r>
              <a:rPr lang="en-US" altLang="en-US" sz="3600" dirty="0"/>
              <a:t> </a:t>
            </a:r>
            <a:r>
              <a:rPr lang="en-US" altLang="en-US" sz="3600" dirty="0" err="1"/>
              <a:t>thái</a:t>
            </a:r>
            <a:r>
              <a:rPr lang="en-US" altLang="en-US" sz="3600" dirty="0"/>
              <a:t> </a:t>
            </a:r>
            <a:r>
              <a:rPr lang="en-US" altLang="en-US" sz="3600" dirty="0" err="1"/>
              <a:t>này</a:t>
            </a:r>
            <a:r>
              <a:rPr lang="en-US" altLang="en-US" sz="3600" dirty="0"/>
              <a:t> </a:t>
            </a:r>
            <a:r>
              <a:rPr lang="en-US" altLang="en-US" sz="3600" dirty="0" err="1"/>
              <a:t>đáp</a:t>
            </a:r>
            <a:r>
              <a:rPr lang="en-US" altLang="en-US" sz="3600" dirty="0"/>
              <a:t> </a:t>
            </a:r>
            <a:r>
              <a:rPr lang="en-US" altLang="en-US" sz="3600" dirty="0" err="1"/>
              <a:t>ứng</a:t>
            </a:r>
            <a:r>
              <a:rPr lang="en-US" altLang="en-US" sz="3600" dirty="0"/>
              <a:t> </a:t>
            </a:r>
            <a:r>
              <a:rPr lang="en-US" altLang="en-US" sz="3600" dirty="0" err="1"/>
              <a:t>những</a:t>
            </a:r>
            <a:r>
              <a:rPr lang="en-US" altLang="en-US" sz="3600" dirty="0"/>
              <a:t> </a:t>
            </a:r>
            <a:r>
              <a:rPr lang="en-US" altLang="en-US" sz="3600" dirty="0" err="1"/>
              <a:t>sự</a:t>
            </a:r>
            <a:r>
              <a:rPr lang="en-US" altLang="en-US" sz="3600" dirty="0"/>
              <a:t> </a:t>
            </a:r>
            <a:r>
              <a:rPr lang="en-US" altLang="en-US" sz="3600" dirty="0" err="1"/>
              <a:t>kiện</a:t>
            </a:r>
            <a:r>
              <a:rPr lang="en-US" altLang="en-US" sz="3600" dirty="0"/>
              <a:t> </a:t>
            </a:r>
            <a:r>
              <a:rPr lang="en-US" altLang="en-US" sz="3600" dirty="0" err="1"/>
              <a:t>khác</a:t>
            </a:r>
            <a:r>
              <a:rPr lang="en-US" altLang="en-US" sz="3600" dirty="0"/>
              <a:t> </a:t>
            </a:r>
            <a:r>
              <a:rPr lang="en-US" altLang="en-US" sz="3600" dirty="0" err="1"/>
              <a:t>nhau</a:t>
            </a:r>
            <a:r>
              <a:rPr lang="en-US" altLang="en-US" sz="3600" dirty="0"/>
              <a:t>.</a:t>
            </a:r>
          </a:p>
          <a:p>
            <a:endParaRPr lang="en-US" altLang="en-US" sz="3600" dirty="0"/>
          </a:p>
        </p:txBody>
      </p:sp>
    </p:spTree>
    <p:extLst>
      <p:ext uri="{BB962C8B-B14F-4D97-AF65-F5344CB8AC3E}">
        <p14:creationId xmlns:p14="http://schemas.microsoft.com/office/powerpoint/2010/main" val="36158968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itchFamily="34" charset="0"/>
                <a:cs typeface="Calibri" pitchFamily="34" charset="0"/>
              </a:rPr>
              <a:t>intent-filter Element</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1097280" y="2291861"/>
            <a:ext cx="10058400" cy="3383382"/>
          </a:xfrm>
        </p:spPr>
        <p:txBody>
          <a:bodyPr>
            <a:noAutofit/>
          </a:bodyPr>
          <a:lstStyle/>
          <a:p>
            <a:r>
              <a:rPr lang="en-US" sz="3200" dirty="0" err="1">
                <a:latin typeface="Calibri" pitchFamily="34" charset="0"/>
                <a:cs typeface="Calibri" pitchFamily="34" charset="0"/>
              </a:rPr>
              <a:t>Ví</a:t>
            </a:r>
            <a:r>
              <a:rPr lang="en-US" sz="3200" dirty="0">
                <a:latin typeface="Calibri" pitchFamily="34" charset="0"/>
                <a:cs typeface="Calibri" pitchFamily="34" charset="0"/>
              </a:rPr>
              <a:t> </a:t>
            </a:r>
            <a:r>
              <a:rPr lang="en-US" sz="3200" dirty="0" err="1">
                <a:latin typeface="Calibri" pitchFamily="34" charset="0"/>
                <a:cs typeface="Calibri" pitchFamily="34" charset="0"/>
              </a:rPr>
              <a:t>dụ</a:t>
            </a:r>
            <a:r>
              <a:rPr lang="en-US" sz="3200" dirty="0">
                <a:latin typeface="Calibri" pitchFamily="34" charset="0"/>
                <a:cs typeface="Calibri" pitchFamily="34" charset="0"/>
              </a:rPr>
              <a:t> </a:t>
            </a:r>
            <a:r>
              <a:rPr lang="en-US" sz="3200" dirty="0" err="1">
                <a:latin typeface="Calibri" pitchFamily="34" charset="0"/>
                <a:cs typeface="Calibri" pitchFamily="34" charset="0"/>
              </a:rPr>
              <a:t>về</a:t>
            </a:r>
            <a:r>
              <a:rPr lang="en-US" sz="3200" dirty="0">
                <a:latin typeface="Calibri" pitchFamily="34" charset="0"/>
                <a:cs typeface="Calibri" pitchFamily="34" charset="0"/>
              </a:rPr>
              <a:t> </a:t>
            </a:r>
            <a:r>
              <a:rPr lang="en-US" sz="3200" dirty="0" err="1">
                <a:latin typeface="Calibri" pitchFamily="34" charset="0"/>
                <a:cs typeface="Calibri" pitchFamily="34" charset="0"/>
              </a:rPr>
              <a:t>việc</a:t>
            </a:r>
            <a:r>
              <a:rPr lang="en-US" sz="3200" dirty="0">
                <a:latin typeface="Calibri" pitchFamily="34" charset="0"/>
                <a:cs typeface="Calibri" pitchFamily="34" charset="0"/>
              </a:rPr>
              <a:t> </a:t>
            </a:r>
            <a:r>
              <a:rPr lang="en-US" sz="3200" dirty="0" err="1">
                <a:latin typeface="Calibri" pitchFamily="34" charset="0"/>
                <a:cs typeface="Calibri" pitchFamily="34" charset="0"/>
              </a:rPr>
              <a:t>truyền</a:t>
            </a:r>
            <a:r>
              <a:rPr lang="en-US" sz="3200" dirty="0">
                <a:latin typeface="Calibri" pitchFamily="34" charset="0"/>
                <a:cs typeface="Calibri" pitchFamily="34" charset="0"/>
              </a:rPr>
              <a:t> </a:t>
            </a:r>
            <a:r>
              <a:rPr lang="en-US" sz="3200" dirty="0" err="1">
                <a:latin typeface="Calibri" pitchFamily="34" charset="0"/>
                <a:cs typeface="Calibri" pitchFamily="34" charset="0"/>
              </a:rPr>
              <a:t>dữ</a:t>
            </a:r>
            <a:r>
              <a:rPr lang="en-US" sz="3200" dirty="0">
                <a:latin typeface="Calibri" pitchFamily="34" charset="0"/>
                <a:cs typeface="Calibri" pitchFamily="34" charset="0"/>
              </a:rPr>
              <a:t> </a:t>
            </a:r>
            <a:r>
              <a:rPr lang="en-US" sz="3200" dirty="0" err="1">
                <a:latin typeface="Calibri" pitchFamily="34" charset="0"/>
                <a:cs typeface="Calibri" pitchFamily="34" charset="0"/>
              </a:rPr>
              <a:t>liệu</a:t>
            </a:r>
            <a:r>
              <a:rPr lang="en-US" sz="3200" dirty="0">
                <a:latin typeface="Calibri" pitchFamily="34" charset="0"/>
                <a:cs typeface="Calibri" pitchFamily="34" charset="0"/>
              </a:rPr>
              <a:t> </a:t>
            </a:r>
            <a:r>
              <a:rPr lang="en-US" sz="3200" dirty="0" err="1">
                <a:latin typeface="Calibri" pitchFamily="34" charset="0"/>
                <a:cs typeface="Calibri" pitchFamily="34" charset="0"/>
              </a:rPr>
              <a:t>giữa</a:t>
            </a:r>
            <a:r>
              <a:rPr lang="en-US" sz="3200" dirty="0">
                <a:latin typeface="Calibri" pitchFamily="34" charset="0"/>
                <a:cs typeface="Calibri" pitchFamily="34" charset="0"/>
              </a:rPr>
              <a:t> </a:t>
            </a:r>
            <a:r>
              <a:rPr lang="en-US" sz="3200" dirty="0" err="1">
                <a:latin typeface="Calibri" pitchFamily="34" charset="0"/>
                <a:cs typeface="Calibri" pitchFamily="34" charset="0"/>
              </a:rPr>
              <a:t>các</a:t>
            </a:r>
            <a:r>
              <a:rPr lang="en-US" sz="3200" dirty="0">
                <a:latin typeface="Calibri" pitchFamily="34" charset="0"/>
                <a:cs typeface="Calibri" pitchFamily="34" charset="0"/>
              </a:rPr>
              <a:t> activity </a:t>
            </a:r>
            <a:r>
              <a:rPr lang="en-US" sz="3200" dirty="0" err="1">
                <a:latin typeface="Calibri" pitchFamily="34" charset="0"/>
                <a:cs typeface="Calibri" pitchFamily="34" charset="0"/>
              </a:rPr>
              <a:t>trong</a:t>
            </a:r>
            <a:r>
              <a:rPr lang="en-US" sz="3200" dirty="0">
                <a:latin typeface="Calibri" pitchFamily="34" charset="0"/>
                <a:cs typeface="Calibri" pitchFamily="34" charset="0"/>
              </a:rPr>
              <a:t> </a:t>
            </a:r>
            <a:r>
              <a:rPr lang="en-US" sz="3200" dirty="0" err="1">
                <a:latin typeface="Calibri" pitchFamily="34" charset="0"/>
                <a:cs typeface="Calibri" pitchFamily="34" charset="0"/>
              </a:rPr>
              <a:t>cùng</a:t>
            </a:r>
            <a:r>
              <a:rPr lang="en-US" sz="3200" dirty="0">
                <a:latin typeface="Calibri" pitchFamily="34" charset="0"/>
                <a:cs typeface="Calibri" pitchFamily="34" charset="0"/>
              </a:rPr>
              <a:t> 1 </a:t>
            </a:r>
            <a:r>
              <a:rPr lang="en-US" sz="3200" dirty="0" err="1">
                <a:latin typeface="Calibri" pitchFamily="34" charset="0"/>
                <a:cs typeface="Calibri" pitchFamily="34" charset="0"/>
              </a:rPr>
              <a:t>ứng</a:t>
            </a:r>
            <a:r>
              <a:rPr lang="en-US" sz="3200" dirty="0">
                <a:latin typeface="Calibri" pitchFamily="34" charset="0"/>
                <a:cs typeface="Calibri" pitchFamily="34" charset="0"/>
              </a:rPr>
              <a:t> </a:t>
            </a:r>
            <a:r>
              <a:rPr lang="en-US" sz="3200" dirty="0" err="1">
                <a:latin typeface="Calibri" pitchFamily="34" charset="0"/>
                <a:cs typeface="Calibri" pitchFamily="34" charset="0"/>
              </a:rPr>
              <a:t>dụng</a:t>
            </a:r>
            <a:r>
              <a:rPr lang="en-US" sz="3200" dirty="0">
                <a:latin typeface="Calibri" pitchFamily="34" charset="0"/>
                <a:cs typeface="Calibri" pitchFamily="34" charset="0"/>
              </a:rPr>
              <a:t>:</a:t>
            </a:r>
          </a:p>
          <a:p>
            <a:pPr>
              <a:buNone/>
            </a:pPr>
            <a:r>
              <a:rPr lang="en-US" sz="3200" dirty="0">
                <a:latin typeface="Calibri" pitchFamily="34" charset="0"/>
                <a:cs typeface="Calibri" pitchFamily="34" charset="0"/>
              </a:rPr>
              <a:t>	</a:t>
            </a:r>
            <a:r>
              <a:rPr lang="en-US" sz="3200" dirty="0" err="1">
                <a:latin typeface="Calibri" pitchFamily="34" charset="0"/>
                <a:cs typeface="Calibri" pitchFamily="34" charset="0"/>
              </a:rPr>
              <a:t>Giả</a:t>
            </a:r>
            <a:r>
              <a:rPr lang="en-US" sz="3200" dirty="0">
                <a:latin typeface="Calibri" pitchFamily="34" charset="0"/>
                <a:cs typeface="Calibri" pitchFamily="34" charset="0"/>
              </a:rPr>
              <a:t> </a:t>
            </a:r>
            <a:r>
              <a:rPr lang="en-US" sz="3200" dirty="0" err="1">
                <a:latin typeface="Calibri" pitchFamily="34" charset="0"/>
                <a:cs typeface="Calibri" pitchFamily="34" charset="0"/>
              </a:rPr>
              <a:t>sử</a:t>
            </a:r>
            <a:r>
              <a:rPr lang="en-US" sz="3200" dirty="0">
                <a:latin typeface="Calibri" pitchFamily="34" charset="0"/>
                <a:cs typeface="Calibri" pitchFamily="34" charset="0"/>
              </a:rPr>
              <a:t> </a:t>
            </a:r>
            <a:r>
              <a:rPr lang="en-US" sz="3200" dirty="0" err="1">
                <a:latin typeface="Calibri" pitchFamily="34" charset="0"/>
                <a:cs typeface="Calibri" pitchFamily="34" charset="0"/>
              </a:rPr>
              <a:t>bạn</a:t>
            </a:r>
            <a:r>
              <a:rPr lang="en-US" sz="3200" dirty="0">
                <a:latin typeface="Calibri" pitchFamily="34" charset="0"/>
                <a:cs typeface="Calibri" pitchFamily="34" charset="0"/>
              </a:rPr>
              <a:t> </a:t>
            </a:r>
            <a:r>
              <a:rPr lang="en-US" sz="3200" dirty="0" err="1">
                <a:latin typeface="Calibri" pitchFamily="34" charset="0"/>
                <a:cs typeface="Calibri" pitchFamily="34" charset="0"/>
              </a:rPr>
              <a:t>có</a:t>
            </a:r>
            <a:r>
              <a:rPr lang="en-US" sz="3200" dirty="0">
                <a:latin typeface="Calibri" pitchFamily="34" charset="0"/>
                <a:cs typeface="Calibri" pitchFamily="34" charset="0"/>
              </a:rPr>
              <a:t> 1 </a:t>
            </a:r>
            <a:r>
              <a:rPr lang="en-US" sz="3200" dirty="0" err="1">
                <a:latin typeface="Calibri" pitchFamily="34" charset="0"/>
                <a:cs typeface="Calibri" pitchFamily="34" charset="0"/>
              </a:rPr>
              <a:t>ứng</a:t>
            </a:r>
            <a:r>
              <a:rPr lang="en-US" sz="3200" dirty="0">
                <a:latin typeface="Calibri" pitchFamily="34" charset="0"/>
                <a:cs typeface="Calibri" pitchFamily="34" charset="0"/>
              </a:rPr>
              <a:t> </a:t>
            </a:r>
            <a:r>
              <a:rPr lang="en-US" sz="3200" dirty="0" err="1">
                <a:latin typeface="Calibri" pitchFamily="34" charset="0"/>
                <a:cs typeface="Calibri" pitchFamily="34" charset="0"/>
              </a:rPr>
              <a:t>dụng</a:t>
            </a:r>
            <a:r>
              <a:rPr lang="en-US" sz="3200" dirty="0">
                <a:latin typeface="Calibri" pitchFamily="34" charset="0"/>
                <a:cs typeface="Calibri" pitchFamily="34" charset="0"/>
              </a:rPr>
              <a:t> </a:t>
            </a:r>
            <a:r>
              <a:rPr lang="en-US" sz="3200" dirty="0" err="1">
                <a:latin typeface="Calibri" pitchFamily="34" charset="0"/>
                <a:cs typeface="Calibri" pitchFamily="34" charset="0"/>
              </a:rPr>
              <a:t>đơn</a:t>
            </a:r>
            <a:r>
              <a:rPr lang="en-US" sz="3200" dirty="0">
                <a:latin typeface="Calibri" pitchFamily="34" charset="0"/>
                <a:cs typeface="Calibri" pitchFamily="34" charset="0"/>
              </a:rPr>
              <a:t> </a:t>
            </a:r>
            <a:r>
              <a:rPr lang="en-US" sz="3200" dirty="0" err="1">
                <a:latin typeface="Calibri" pitchFamily="34" charset="0"/>
                <a:cs typeface="Calibri" pitchFamily="34" charset="0"/>
              </a:rPr>
              <a:t>giản</a:t>
            </a:r>
            <a:r>
              <a:rPr lang="en-US" sz="3200" dirty="0">
                <a:latin typeface="Calibri" pitchFamily="34" charset="0"/>
                <a:cs typeface="Calibri" pitchFamily="34" charset="0"/>
              </a:rPr>
              <a:t> </a:t>
            </a:r>
            <a:r>
              <a:rPr lang="en-US" sz="3200" dirty="0" err="1">
                <a:latin typeface="Calibri" pitchFamily="34" charset="0"/>
                <a:cs typeface="Calibri" pitchFamily="34" charset="0"/>
              </a:rPr>
              <a:t>tính</a:t>
            </a:r>
            <a:r>
              <a:rPr lang="en-US" sz="3200" dirty="0">
                <a:latin typeface="Calibri" pitchFamily="34" charset="0"/>
                <a:cs typeface="Calibri" pitchFamily="34" charset="0"/>
              </a:rPr>
              <a:t> </a:t>
            </a:r>
            <a:r>
              <a:rPr lang="en-US" sz="3200" dirty="0" err="1">
                <a:latin typeface="Calibri" pitchFamily="34" charset="0"/>
                <a:cs typeface="Calibri" pitchFamily="34" charset="0"/>
              </a:rPr>
              <a:t>toán</a:t>
            </a:r>
            <a:r>
              <a:rPr lang="en-US" sz="3200" dirty="0">
                <a:latin typeface="Calibri" pitchFamily="34" charset="0"/>
                <a:cs typeface="Calibri" pitchFamily="34" charset="0"/>
              </a:rPr>
              <a:t> </a:t>
            </a:r>
            <a:r>
              <a:rPr lang="en-US" sz="3200" dirty="0" err="1">
                <a:latin typeface="Calibri" pitchFamily="34" charset="0"/>
                <a:cs typeface="Calibri" pitchFamily="34" charset="0"/>
              </a:rPr>
              <a:t>các</a:t>
            </a:r>
            <a:r>
              <a:rPr lang="en-US" sz="3200" dirty="0">
                <a:latin typeface="Calibri" pitchFamily="34" charset="0"/>
                <a:cs typeface="Calibri" pitchFamily="34" charset="0"/>
              </a:rPr>
              <a:t> </a:t>
            </a:r>
            <a:r>
              <a:rPr lang="en-US" sz="3200" dirty="0" err="1">
                <a:latin typeface="Calibri" pitchFamily="34" charset="0"/>
                <a:cs typeface="Calibri" pitchFamily="34" charset="0"/>
              </a:rPr>
              <a:t>phép</a:t>
            </a:r>
            <a:r>
              <a:rPr lang="en-US" sz="3200" dirty="0">
                <a:latin typeface="Calibri" pitchFamily="34" charset="0"/>
                <a:cs typeface="Calibri" pitchFamily="34" charset="0"/>
              </a:rPr>
              <a:t> </a:t>
            </a:r>
            <a:r>
              <a:rPr lang="en-US" sz="3200" dirty="0" err="1">
                <a:latin typeface="Calibri" pitchFamily="34" charset="0"/>
                <a:cs typeface="Calibri" pitchFamily="34" charset="0"/>
              </a:rPr>
              <a:t>tính</a:t>
            </a:r>
            <a:r>
              <a:rPr lang="en-US" sz="3200" dirty="0">
                <a:latin typeface="Calibri" pitchFamily="34" charset="0"/>
                <a:cs typeface="Calibri" pitchFamily="34" charset="0"/>
              </a:rPr>
              <a:t> + - * /, </a:t>
            </a:r>
            <a:r>
              <a:rPr lang="en-US" sz="3200" dirty="0" err="1">
                <a:latin typeface="Calibri" pitchFamily="34" charset="0"/>
                <a:cs typeface="Calibri" pitchFamily="34" charset="0"/>
              </a:rPr>
              <a:t>và</a:t>
            </a:r>
            <a:r>
              <a:rPr lang="en-US" sz="3200" dirty="0">
                <a:latin typeface="Calibri" pitchFamily="34" charset="0"/>
                <a:cs typeface="Calibri" pitchFamily="34" charset="0"/>
              </a:rPr>
              <a:t> </a:t>
            </a:r>
            <a:r>
              <a:rPr lang="en-US" sz="3200" dirty="0" err="1">
                <a:latin typeface="Calibri" pitchFamily="34" charset="0"/>
                <a:cs typeface="Calibri" pitchFamily="34" charset="0"/>
              </a:rPr>
              <a:t>bạn</a:t>
            </a:r>
            <a:r>
              <a:rPr lang="en-US" sz="3200" dirty="0">
                <a:latin typeface="Calibri" pitchFamily="34" charset="0"/>
                <a:cs typeface="Calibri" pitchFamily="34" charset="0"/>
              </a:rPr>
              <a:t> </a:t>
            </a:r>
            <a:r>
              <a:rPr lang="en-US" sz="3200" dirty="0" err="1">
                <a:latin typeface="Calibri" pitchFamily="34" charset="0"/>
                <a:cs typeface="Calibri" pitchFamily="34" charset="0"/>
              </a:rPr>
              <a:t>muốn</a:t>
            </a:r>
            <a:r>
              <a:rPr lang="en-US" sz="3200" dirty="0">
                <a:latin typeface="Calibri" pitchFamily="34" charset="0"/>
                <a:cs typeface="Calibri" pitchFamily="34" charset="0"/>
              </a:rPr>
              <a:t> </a:t>
            </a:r>
            <a:r>
              <a:rPr lang="en-US" sz="3200" dirty="0" err="1">
                <a:latin typeface="Calibri" pitchFamily="34" charset="0"/>
                <a:cs typeface="Calibri" pitchFamily="34" charset="0"/>
              </a:rPr>
              <a:t>hiển</a:t>
            </a:r>
            <a:r>
              <a:rPr lang="en-US" sz="3200" dirty="0">
                <a:latin typeface="Calibri" pitchFamily="34" charset="0"/>
                <a:cs typeface="Calibri" pitchFamily="34" charset="0"/>
              </a:rPr>
              <a:t> </a:t>
            </a:r>
            <a:r>
              <a:rPr lang="en-US" sz="3200" dirty="0" err="1">
                <a:latin typeface="Calibri" pitchFamily="34" charset="0"/>
                <a:cs typeface="Calibri" pitchFamily="34" charset="0"/>
              </a:rPr>
              <a:t>thị</a:t>
            </a:r>
            <a:r>
              <a:rPr lang="en-US" sz="3200" dirty="0">
                <a:latin typeface="Calibri" pitchFamily="34" charset="0"/>
                <a:cs typeface="Calibri" pitchFamily="34" charset="0"/>
              </a:rPr>
              <a:t> </a:t>
            </a:r>
            <a:r>
              <a:rPr lang="en-US" sz="3200" dirty="0" err="1">
                <a:latin typeface="Calibri" pitchFamily="34" charset="0"/>
                <a:cs typeface="Calibri" pitchFamily="34" charset="0"/>
              </a:rPr>
              <a:t>kết</a:t>
            </a:r>
            <a:r>
              <a:rPr lang="en-US" sz="3200" dirty="0">
                <a:latin typeface="Calibri" pitchFamily="34" charset="0"/>
                <a:cs typeface="Calibri" pitchFamily="34" charset="0"/>
              </a:rPr>
              <a:t> </a:t>
            </a:r>
            <a:r>
              <a:rPr lang="en-US" sz="3200" dirty="0" err="1">
                <a:latin typeface="Calibri" pitchFamily="34" charset="0"/>
                <a:cs typeface="Calibri" pitchFamily="34" charset="0"/>
              </a:rPr>
              <a:t>quả</a:t>
            </a:r>
            <a:r>
              <a:rPr lang="en-US" sz="3200" dirty="0">
                <a:latin typeface="Calibri" pitchFamily="34" charset="0"/>
                <a:cs typeface="Calibri" pitchFamily="34" charset="0"/>
              </a:rPr>
              <a:t> </a:t>
            </a:r>
            <a:r>
              <a:rPr lang="en-US" sz="3200" dirty="0" err="1">
                <a:latin typeface="Calibri" pitchFamily="34" charset="0"/>
                <a:cs typeface="Calibri" pitchFamily="34" charset="0"/>
              </a:rPr>
              <a:t>ra</a:t>
            </a:r>
            <a:r>
              <a:rPr lang="en-US" sz="3200" dirty="0">
                <a:latin typeface="Calibri" pitchFamily="34" charset="0"/>
                <a:cs typeface="Calibri" pitchFamily="34" charset="0"/>
              </a:rPr>
              <a:t> 1 activity </a:t>
            </a:r>
            <a:r>
              <a:rPr lang="en-US" sz="3200" dirty="0" err="1">
                <a:latin typeface="Calibri" pitchFamily="34" charset="0"/>
                <a:cs typeface="Calibri" pitchFamily="34" charset="0"/>
              </a:rPr>
              <a:t>khác</a:t>
            </a:r>
            <a:r>
              <a:rPr lang="en-US" sz="3200" dirty="0">
                <a:latin typeface="Calibri" pitchFamily="34" charset="0"/>
                <a:cs typeface="Calibri" pitchFamily="34" charset="0"/>
              </a:rPr>
              <a:t> </a:t>
            </a:r>
            <a:r>
              <a:rPr lang="en-US" sz="3200" dirty="0" err="1">
                <a:latin typeface="Calibri" pitchFamily="34" charset="0"/>
                <a:cs typeface="Calibri" pitchFamily="34" charset="0"/>
              </a:rPr>
              <a:t>của</a:t>
            </a:r>
            <a:r>
              <a:rPr lang="en-US" sz="3200" dirty="0">
                <a:latin typeface="Calibri" pitchFamily="34" charset="0"/>
                <a:cs typeface="Calibri" pitchFamily="34" charset="0"/>
              </a:rPr>
              <a:t> </a:t>
            </a:r>
            <a:r>
              <a:rPr lang="en-US" sz="3200" dirty="0" err="1">
                <a:latin typeface="Calibri" pitchFamily="34" charset="0"/>
                <a:cs typeface="Calibri" pitchFamily="34" charset="0"/>
              </a:rPr>
              <a:t>ứng</a:t>
            </a:r>
            <a:r>
              <a:rPr lang="en-US" sz="3200" dirty="0">
                <a:latin typeface="Calibri" pitchFamily="34" charset="0"/>
                <a:cs typeface="Calibri" pitchFamily="34" charset="0"/>
              </a:rPr>
              <a:t> </a:t>
            </a:r>
            <a:r>
              <a:rPr lang="en-US" sz="3200" dirty="0" err="1">
                <a:latin typeface="Calibri" pitchFamily="34" charset="0"/>
                <a:cs typeface="Calibri" pitchFamily="34" charset="0"/>
              </a:rPr>
              <a:t>dụng</a:t>
            </a:r>
            <a:r>
              <a:rPr lang="en-US" sz="3200" dirty="0">
                <a:latin typeface="Calibri" pitchFamily="34" charset="0"/>
                <a:cs typeface="Calibri" pitchFamily="34" charset="0"/>
              </a:rPr>
              <a:t> </a:t>
            </a:r>
            <a:r>
              <a:rPr lang="en-US" sz="3200" dirty="0" err="1">
                <a:latin typeface="Calibri" pitchFamily="34" charset="0"/>
                <a:cs typeface="Calibri" pitchFamily="34" charset="0"/>
              </a:rPr>
              <a:t>đó</a:t>
            </a:r>
            <a:r>
              <a:rPr lang="en-US" sz="3200" dirty="0">
                <a:latin typeface="Calibri" pitchFamily="34" charset="0"/>
                <a:cs typeface="Calibri" pitchFamily="34" charset="0"/>
              </a:rPr>
              <a:t>, </a:t>
            </a:r>
            <a:r>
              <a:rPr lang="en-US" sz="3200" dirty="0" err="1">
                <a:latin typeface="Calibri" pitchFamily="34" charset="0"/>
                <a:cs typeface="Calibri" pitchFamily="34" charset="0"/>
              </a:rPr>
              <a:t>thì</a:t>
            </a:r>
            <a:r>
              <a:rPr lang="en-US" sz="3200" dirty="0">
                <a:latin typeface="Calibri" pitchFamily="34" charset="0"/>
                <a:cs typeface="Calibri" pitchFamily="34" charset="0"/>
              </a:rPr>
              <a:t> </a:t>
            </a:r>
            <a:r>
              <a:rPr lang="en-US" sz="3200" dirty="0" err="1">
                <a:latin typeface="Calibri" pitchFamily="34" charset="0"/>
                <a:cs typeface="Calibri" pitchFamily="34" charset="0"/>
              </a:rPr>
              <a:t>việc</a:t>
            </a:r>
            <a:r>
              <a:rPr lang="en-US" sz="3200" dirty="0">
                <a:latin typeface="Calibri" pitchFamily="34" charset="0"/>
                <a:cs typeface="Calibri" pitchFamily="34" charset="0"/>
              </a:rPr>
              <a:t> </a:t>
            </a:r>
            <a:r>
              <a:rPr lang="en-US" sz="3200" dirty="0" err="1">
                <a:latin typeface="Calibri" pitchFamily="34" charset="0"/>
                <a:cs typeface="Calibri" pitchFamily="34" charset="0"/>
              </a:rPr>
              <a:t>dùng</a:t>
            </a:r>
            <a:r>
              <a:rPr lang="en-US" sz="3200" dirty="0">
                <a:latin typeface="Calibri" pitchFamily="34" charset="0"/>
                <a:cs typeface="Calibri" pitchFamily="34" charset="0"/>
              </a:rPr>
              <a:t> Intent </a:t>
            </a:r>
            <a:r>
              <a:rPr lang="en-US" sz="3200" dirty="0" err="1">
                <a:latin typeface="Calibri" pitchFamily="34" charset="0"/>
                <a:cs typeface="Calibri" pitchFamily="34" charset="0"/>
              </a:rPr>
              <a:t>sẽ</a:t>
            </a:r>
            <a:r>
              <a:rPr lang="en-US" sz="3200" dirty="0">
                <a:latin typeface="Calibri" pitchFamily="34" charset="0"/>
                <a:cs typeface="Calibri" pitchFamily="34" charset="0"/>
              </a:rPr>
              <a:t> </a:t>
            </a:r>
            <a:r>
              <a:rPr lang="en-US" sz="3200" dirty="0" err="1">
                <a:latin typeface="Calibri" pitchFamily="34" charset="0"/>
                <a:cs typeface="Calibri" pitchFamily="34" charset="0"/>
              </a:rPr>
              <a:t>gửi</a:t>
            </a:r>
            <a:r>
              <a:rPr lang="en-US" sz="3200" dirty="0">
                <a:latin typeface="Calibri" pitchFamily="34" charset="0"/>
                <a:cs typeface="Calibri" pitchFamily="34" charset="0"/>
              </a:rPr>
              <a:t> </a:t>
            </a:r>
            <a:r>
              <a:rPr lang="en-US" sz="3200" dirty="0" err="1">
                <a:latin typeface="Calibri" pitchFamily="34" charset="0"/>
                <a:cs typeface="Calibri" pitchFamily="34" charset="0"/>
              </a:rPr>
              <a:t>dữ</a:t>
            </a:r>
            <a:r>
              <a:rPr lang="en-US" sz="3200" dirty="0">
                <a:latin typeface="Calibri" pitchFamily="34" charset="0"/>
                <a:cs typeface="Calibri" pitchFamily="34" charset="0"/>
              </a:rPr>
              <a:t> </a:t>
            </a:r>
            <a:r>
              <a:rPr lang="en-US" sz="3200" dirty="0" err="1">
                <a:latin typeface="Calibri" pitchFamily="34" charset="0"/>
                <a:cs typeface="Calibri" pitchFamily="34" charset="0"/>
              </a:rPr>
              <a:t>liệu</a:t>
            </a:r>
            <a:r>
              <a:rPr lang="en-US" sz="3200" dirty="0">
                <a:latin typeface="Calibri" pitchFamily="34" charset="0"/>
                <a:cs typeface="Calibri" pitchFamily="34" charset="0"/>
              </a:rPr>
              <a:t> </a:t>
            </a:r>
            <a:r>
              <a:rPr lang="en-US" sz="3200" dirty="0" err="1">
                <a:latin typeface="Calibri" pitchFamily="34" charset="0"/>
                <a:cs typeface="Calibri" pitchFamily="34" charset="0"/>
              </a:rPr>
              <a:t>từ</a:t>
            </a:r>
            <a:r>
              <a:rPr lang="en-US" sz="3200" dirty="0">
                <a:latin typeface="Calibri" pitchFamily="34" charset="0"/>
                <a:cs typeface="Calibri" pitchFamily="34" charset="0"/>
              </a:rPr>
              <a:t> activity1 (</a:t>
            </a:r>
            <a:r>
              <a:rPr lang="en-US" sz="3200" dirty="0" err="1">
                <a:latin typeface="Calibri" pitchFamily="34" charset="0"/>
                <a:cs typeface="Calibri" pitchFamily="34" charset="0"/>
              </a:rPr>
              <a:t>là</a:t>
            </a:r>
            <a:r>
              <a:rPr lang="en-US" sz="3200" dirty="0">
                <a:latin typeface="Calibri" pitchFamily="34" charset="0"/>
                <a:cs typeface="Calibri" pitchFamily="34" charset="0"/>
              </a:rPr>
              <a:t> </a:t>
            </a:r>
            <a:r>
              <a:rPr lang="en-US" sz="3200" dirty="0" err="1">
                <a:latin typeface="Calibri" pitchFamily="34" charset="0"/>
                <a:cs typeface="Calibri" pitchFamily="34" charset="0"/>
              </a:rPr>
              <a:t>kết</a:t>
            </a:r>
            <a:r>
              <a:rPr lang="en-US" sz="3200" dirty="0">
                <a:latin typeface="Calibri" pitchFamily="34" charset="0"/>
                <a:cs typeface="Calibri" pitchFamily="34" charset="0"/>
              </a:rPr>
              <a:t> </a:t>
            </a:r>
            <a:r>
              <a:rPr lang="en-US" sz="3200" dirty="0" err="1">
                <a:latin typeface="Calibri" pitchFamily="34" charset="0"/>
                <a:cs typeface="Calibri" pitchFamily="34" charset="0"/>
              </a:rPr>
              <a:t>quả</a:t>
            </a:r>
            <a:r>
              <a:rPr lang="en-US" sz="3200" dirty="0">
                <a:latin typeface="Calibri" pitchFamily="34" charset="0"/>
                <a:cs typeface="Calibri" pitchFamily="34" charset="0"/>
              </a:rPr>
              <a:t> </a:t>
            </a:r>
            <a:r>
              <a:rPr lang="en-US" sz="3200" dirty="0" err="1">
                <a:latin typeface="Calibri" pitchFamily="34" charset="0"/>
                <a:cs typeface="Calibri" pitchFamily="34" charset="0"/>
              </a:rPr>
              <a:t>cần</a:t>
            </a:r>
            <a:r>
              <a:rPr lang="en-US" sz="3200" dirty="0">
                <a:latin typeface="Calibri" pitchFamily="34" charset="0"/>
                <a:cs typeface="Calibri" pitchFamily="34" charset="0"/>
              </a:rPr>
              <a:t> </a:t>
            </a:r>
            <a:r>
              <a:rPr lang="en-US" sz="3200" dirty="0" err="1">
                <a:latin typeface="Calibri" pitchFamily="34" charset="0"/>
                <a:cs typeface="Calibri" pitchFamily="34" charset="0"/>
              </a:rPr>
              <a:t>xuất</a:t>
            </a:r>
            <a:r>
              <a:rPr lang="en-US" sz="3200" dirty="0">
                <a:latin typeface="Calibri" pitchFamily="34" charset="0"/>
                <a:cs typeface="Calibri" pitchFamily="34" charset="0"/>
              </a:rPr>
              <a:t> </a:t>
            </a:r>
            <a:r>
              <a:rPr lang="en-US" sz="3200" dirty="0" err="1">
                <a:latin typeface="Calibri" pitchFamily="34" charset="0"/>
                <a:cs typeface="Calibri" pitchFamily="34" charset="0"/>
              </a:rPr>
              <a:t>ra</a:t>
            </a:r>
            <a:r>
              <a:rPr lang="en-US" sz="3200" dirty="0">
                <a:latin typeface="Calibri" pitchFamily="34" charset="0"/>
                <a:cs typeface="Calibri" pitchFamily="34" charset="0"/>
              </a:rPr>
              <a:t>) sang activity2 (</a:t>
            </a:r>
            <a:r>
              <a:rPr lang="en-US" sz="3200" dirty="0" err="1">
                <a:latin typeface="Calibri" pitchFamily="34" charset="0"/>
                <a:cs typeface="Calibri" pitchFamily="34" charset="0"/>
              </a:rPr>
              <a:t>màn</a:t>
            </a:r>
            <a:r>
              <a:rPr lang="en-US" sz="3200" dirty="0">
                <a:latin typeface="Calibri" pitchFamily="34" charset="0"/>
                <a:cs typeface="Calibri" pitchFamily="34" charset="0"/>
              </a:rPr>
              <a:t> </a:t>
            </a:r>
            <a:r>
              <a:rPr lang="en-US" sz="3200" dirty="0" err="1">
                <a:latin typeface="Calibri" pitchFamily="34" charset="0"/>
                <a:cs typeface="Calibri" pitchFamily="34" charset="0"/>
              </a:rPr>
              <a:t>hình</a:t>
            </a:r>
            <a:r>
              <a:rPr lang="en-US" sz="3200" dirty="0">
                <a:latin typeface="Calibri" pitchFamily="34" charset="0"/>
                <a:cs typeface="Calibri" pitchFamily="34" charset="0"/>
              </a:rPr>
              <a:t> </a:t>
            </a:r>
            <a:r>
              <a:rPr lang="en-US" sz="3200" dirty="0" err="1">
                <a:latin typeface="Calibri" pitchFamily="34" charset="0"/>
                <a:cs typeface="Calibri" pitchFamily="34" charset="0"/>
              </a:rPr>
              <a:t>hiển</a:t>
            </a:r>
            <a:r>
              <a:rPr lang="en-US" sz="3200" dirty="0">
                <a:latin typeface="Calibri" pitchFamily="34" charset="0"/>
                <a:cs typeface="Calibri" pitchFamily="34" charset="0"/>
              </a:rPr>
              <a:t> </a:t>
            </a:r>
            <a:r>
              <a:rPr lang="en-US" sz="3200" dirty="0" err="1">
                <a:latin typeface="Calibri" pitchFamily="34" charset="0"/>
                <a:cs typeface="Calibri" pitchFamily="34" charset="0"/>
              </a:rPr>
              <a:t>thị</a:t>
            </a:r>
            <a:r>
              <a:rPr lang="en-US" sz="3200" dirty="0">
                <a:latin typeface="Calibri" pitchFamily="34" charset="0"/>
                <a:cs typeface="Calibri" pitchFamily="34" charset="0"/>
              </a:rPr>
              <a:t> </a:t>
            </a:r>
            <a:r>
              <a:rPr lang="en-US" sz="3200" dirty="0" err="1">
                <a:latin typeface="Calibri" pitchFamily="34" charset="0"/>
                <a:cs typeface="Calibri" pitchFamily="34" charset="0"/>
              </a:rPr>
              <a:t>kết</a:t>
            </a:r>
            <a:r>
              <a:rPr lang="en-US" sz="3200" dirty="0">
                <a:latin typeface="Calibri" pitchFamily="34" charset="0"/>
                <a:cs typeface="Calibri" pitchFamily="34" charset="0"/>
              </a:rPr>
              <a:t> </a:t>
            </a:r>
            <a:r>
              <a:rPr lang="en-US" sz="3200" dirty="0" err="1">
                <a:latin typeface="Calibri" pitchFamily="34" charset="0"/>
                <a:cs typeface="Calibri" pitchFamily="34" charset="0"/>
              </a:rPr>
              <a:t>quả</a:t>
            </a:r>
            <a:r>
              <a:rPr lang="en-US" sz="3200" dirty="0">
                <a:latin typeface="Calibri" pitchFamily="34" charset="0"/>
                <a:cs typeface="Calibri" pitchFamily="34" charset="0"/>
              </a:rPr>
              <a:t>)</a:t>
            </a:r>
          </a:p>
        </p:txBody>
      </p:sp>
    </p:spTree>
    <p:extLst>
      <p:ext uri="{BB962C8B-B14F-4D97-AF65-F5344CB8AC3E}">
        <p14:creationId xmlns:p14="http://schemas.microsoft.com/office/powerpoint/2010/main" val="385951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097280" y="286604"/>
            <a:ext cx="10058400" cy="655932"/>
          </a:xfrm>
        </p:spPr>
        <p:txBody>
          <a:bodyPr anchor="t">
            <a:normAutofit fontScale="90000"/>
          </a:bodyPr>
          <a:lstStyle/>
          <a:p>
            <a:r>
              <a:rPr lang="en-US" altLang="en-US" dirty="0"/>
              <a:t>Activity Lifecycle Methods</a:t>
            </a:r>
          </a:p>
        </p:txBody>
      </p:sp>
      <p:pic>
        <p:nvPicPr>
          <p:cNvPr id="9219" name="Picture 5" descr="Activity trong Androi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17187" y="1290711"/>
            <a:ext cx="8018585" cy="4828735"/>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07109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276</TotalTime>
  <Words>2999</Words>
  <Application>Microsoft Office PowerPoint</Application>
  <PresentationFormat>Widescreen</PresentationFormat>
  <Paragraphs>232</Paragraphs>
  <Slides>80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Calibri Light</vt:lpstr>
      <vt:lpstr>Times New Roman</vt:lpstr>
      <vt:lpstr>Wingdings</vt:lpstr>
      <vt:lpstr>Retrospect</vt:lpstr>
      <vt:lpstr>PowerPoint Presentation</vt:lpstr>
      <vt:lpstr>PowerPoint Presentation</vt:lpstr>
      <vt:lpstr> PHẦN 1: TỔNG QUAN VỀ TIP CACULATOR</vt:lpstr>
      <vt:lpstr>Chạy thử app</vt:lpstr>
      <vt:lpstr>PowerPoint Presentation</vt:lpstr>
      <vt:lpstr>Khái quát kĩ thuật</vt:lpstr>
      <vt:lpstr> Lớp Activity</vt:lpstr>
      <vt:lpstr>Activity Lifecycle Methods</vt:lpstr>
      <vt:lpstr>Activity Lifecycle Methods</vt:lpstr>
      <vt:lpstr>AppCompat Library and Class AppCompatActivity</vt:lpstr>
      <vt:lpstr>PowerPoint Presentation</vt:lpstr>
      <vt:lpstr>Sắp xếp Views bằng  GridLayout</vt:lpstr>
      <vt:lpstr>Tạo và chỉnh sửa GUI bằng Layout Editor ,cửa sổ Component Tree và  Properties </vt:lpstr>
      <vt:lpstr>Định dạng số ở dạng tiền theo quốc gia và % </vt:lpstr>
      <vt:lpstr>3.3.7 Bổ sung giao diện TextWatcher để xử lí EditText Text Changes </vt:lpstr>
      <vt:lpstr>Bổ sung giao diện OnSeekBarChangeListener để xử lí SeekBar  Thumb Position Changes</vt:lpstr>
      <vt:lpstr>Material themes</vt:lpstr>
      <vt:lpstr>PowerPoint Presentation</vt:lpstr>
      <vt:lpstr> Vật liệu thiết kế: Sự nâng lên và bóng</vt:lpstr>
      <vt:lpstr>Vật liệu thiết kế: Màu sắc</vt:lpstr>
      <vt:lpstr>AndroidManifest.xml</vt:lpstr>
      <vt:lpstr>Tìm kiếm trong cửa sổ Properties</vt:lpstr>
      <vt:lpstr> PHẦN 2: THIẾT KẾ GIAO DIỆN CHO TIP CACULATOR</vt:lpstr>
      <vt:lpstr> PHẦN 2: THIẾT KẾ GIAO DIỆN CHO TIP CACULATOR</vt:lpstr>
      <vt:lpstr> PHẦN 2: THIẾT KẾ GIAO DIỆN CHO TIP CACULATOR</vt:lpstr>
      <vt:lpstr> PHẦN 2: THIẾT KẾ GIAO DIỆN CHO TIP CACULATOR</vt:lpstr>
      <vt:lpstr> PHẦN 2: THIẾT KẾ GIAO DIỆN CHO TIP CACULATOR</vt:lpstr>
      <vt:lpstr> PHẦN 2: THIẾT KẾ GIAO DIỆN CHO TIP CACULATOR</vt:lpstr>
      <vt:lpstr>PowerPoint Presentation</vt:lpstr>
      <vt:lpstr> PHẦN 2: THIẾT KẾ GIAO DIỆN CHO TIP CACULATOR</vt:lpstr>
      <vt:lpstr>PowerPoint Presentation</vt:lpstr>
      <vt:lpstr> PHẦN 2: THIẾT KẾ GIAO DIỆN CHO TIP CACULATOR</vt:lpstr>
      <vt:lpstr>PowerPoint Presentation</vt:lpstr>
      <vt:lpstr> PHẦN 2: THIẾT KẾ GIAO DIỆN CHO TIP CACULATOR</vt:lpstr>
      <vt:lpstr>PowerPoint Presentation</vt:lpstr>
      <vt:lpstr> PHẦN 2: THIẾT KẾ GIAO DIỆN CHO TIP CACULATOR</vt:lpstr>
      <vt:lpstr>PowerPoint Presentation</vt:lpstr>
      <vt:lpstr> PHẦN 2: THIẾT KẾ GIAO DIỆN CHO TIP CACULATOR</vt:lpstr>
      <vt:lpstr>PowerPoint Presentation</vt:lpstr>
      <vt:lpstr>PowerPoint Presentation</vt:lpstr>
      <vt:lpstr> PHẦN 3: XỬ LÝ THUẬT TOÁN CHO APP TIP CACULATOR</vt:lpstr>
      <vt:lpstr>PowerPoint Presentation</vt:lpstr>
      <vt:lpstr>package and import Statements</vt:lpstr>
      <vt:lpstr>Thêm các lớp và giao diện mà ứng dụng sử dụng</vt:lpstr>
      <vt:lpstr>Thêm các lớp và giao diện mà ứng dụng sử dụng</vt:lpstr>
      <vt:lpstr>PowerPoint Presentation</vt:lpstr>
      <vt:lpstr>Thêm các lớp và giao diện mà ứng dụng sử dụng</vt:lpstr>
      <vt:lpstr>Thêm các lớp và giao diện mà ứng dụng sử dụng</vt:lpstr>
      <vt:lpstr>Thêm các lớp và giao diện mà ứng dụng sử dụng</vt:lpstr>
      <vt:lpstr>Thêm các lớp và giao diện mà ứng dụng sử dụng</vt:lpstr>
      <vt:lpstr>Thêm các lớp và giao diện mà ứng dụng sử dụng</vt:lpstr>
      <vt:lpstr>MainActivity lớp con của AppCompatActivity</vt:lpstr>
      <vt:lpstr>Class Variables and Instance Variables</vt:lpstr>
      <vt:lpstr>Class Variables and Instance Variables</vt:lpstr>
      <vt:lpstr>Class Variables and Instance Variables</vt:lpstr>
      <vt:lpstr>Class Variables and Instance Variables</vt:lpstr>
      <vt:lpstr>Class Variables and Instance Variables</vt:lpstr>
      <vt:lpstr>Overriding Activity Method onCreate</vt:lpstr>
      <vt:lpstr>Generated R Class Contains Resource IDs</vt:lpstr>
      <vt:lpstr>Generated R Class Contains Resource IDs</vt:lpstr>
      <vt:lpstr>Generated R Class Contains Resource IDs</vt:lpstr>
      <vt:lpstr>Generated R Class Contains Resource IDs</vt:lpstr>
      <vt:lpstr>Generated R Class Contains Resource IDs</vt:lpstr>
      <vt:lpstr>Generated R Class Contains Resource IDs</vt:lpstr>
      <vt:lpstr>Inflating the GUI</vt:lpstr>
      <vt:lpstr>Inflating the GUI</vt:lpstr>
      <vt:lpstr>Getting References to the Widgets</vt:lpstr>
      <vt:lpstr>Getting References to the Widgets</vt:lpstr>
      <vt:lpstr>Displaying Initial Values in the TextViews</vt:lpstr>
      <vt:lpstr>Registering the Event Listeners</vt:lpstr>
      <vt:lpstr>Registering the Event Listeners</vt:lpstr>
      <vt:lpstr>MainActivity Method calculate </vt:lpstr>
      <vt:lpstr>MainActivity Method calculate </vt:lpstr>
      <vt:lpstr>Anonymous Inner Class That Implements Interface OnSeekBarChangeListener </vt:lpstr>
      <vt:lpstr>Error-Prevention Tip 3.2 </vt:lpstr>
      <vt:lpstr>Anonymous Inner Class That Implements Interface TextWatcher</vt:lpstr>
      <vt:lpstr>AndroidManifest.xml</vt:lpstr>
      <vt:lpstr>AndroidManifest.xml</vt:lpstr>
      <vt:lpstr>intent-filter Element</vt:lpstr>
      <vt:lpstr>intent-filter Element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Tung Nguyen</dc:creator>
  <cp:lastModifiedBy>Huỳnh Tuấn Anh</cp:lastModifiedBy>
  <cp:revision>39</cp:revision>
  <dcterms:created xsi:type="dcterms:W3CDTF">2016-10-05T05:30:20Z</dcterms:created>
  <dcterms:modified xsi:type="dcterms:W3CDTF">2022-03-23T02:22:51Z</dcterms:modified>
</cp:coreProperties>
</file>