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3" y="1374137"/>
            <a:ext cx="753905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73" y="650211"/>
            <a:ext cx="7542653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010" y="1499390"/>
            <a:ext cx="7311979" cy="133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Seminar</a:t>
            </a:r>
            <a:r>
              <a:rPr spc="-265" dirty="0"/>
              <a:t> </a:t>
            </a:r>
            <a:r>
              <a:rPr spc="45" dirty="0"/>
              <a:t>các</a:t>
            </a:r>
            <a:r>
              <a:rPr spc="-285" dirty="0"/>
              <a:t> </a:t>
            </a:r>
            <a:r>
              <a:rPr spc="5" dirty="0"/>
              <a:t>vấn</a:t>
            </a:r>
            <a:r>
              <a:rPr spc="-175" dirty="0"/>
              <a:t> </a:t>
            </a:r>
            <a:r>
              <a:rPr spc="160" dirty="0"/>
              <a:t>đề</a:t>
            </a:r>
            <a:r>
              <a:rPr spc="-175" dirty="0"/>
              <a:t> </a:t>
            </a:r>
            <a:r>
              <a:rPr spc="5" dirty="0"/>
              <a:t>hiện</a:t>
            </a:r>
            <a:r>
              <a:rPr spc="-180" dirty="0"/>
              <a:t> </a:t>
            </a:r>
            <a:r>
              <a:rPr spc="40" dirty="0"/>
              <a:t>đại  trong</a:t>
            </a:r>
            <a:r>
              <a:rPr spc="-165" dirty="0"/>
              <a:t> </a:t>
            </a:r>
            <a:r>
              <a:rPr spc="-10" dirty="0"/>
              <a:t>CNPM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11711"/>
            <a:ext cx="26219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0" dirty="0"/>
              <a:t>Một </a:t>
            </a:r>
            <a:r>
              <a:rPr spc="-55" dirty="0"/>
              <a:t>số </a:t>
            </a:r>
            <a:r>
              <a:rPr spc="30" dirty="0"/>
              <a:t>chủ </a:t>
            </a:r>
            <a:r>
              <a:rPr spc="110" dirty="0"/>
              <a:t>đề</a:t>
            </a:r>
            <a:r>
              <a:rPr spc="-445" dirty="0"/>
              <a:t> </a:t>
            </a:r>
            <a:r>
              <a:rPr spc="-45" dirty="0"/>
              <a:t>mới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3" y="1374502"/>
            <a:ext cx="5897245" cy="32238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15" dirty="0">
                <a:latin typeface="Lato"/>
                <a:cs typeface="Lato"/>
              </a:rPr>
              <a:t>SOFTWARE</a:t>
            </a:r>
            <a:r>
              <a:rPr sz="1400" b="1" spc="-75" dirty="0">
                <a:latin typeface="Lato"/>
                <a:cs typeface="Lato"/>
              </a:rPr>
              <a:t> </a:t>
            </a:r>
            <a:r>
              <a:rPr sz="1400" b="1" spc="-5" dirty="0">
                <a:latin typeface="Lato"/>
                <a:cs typeface="Lato"/>
              </a:rPr>
              <a:t>ARCHITECTURE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5" dirty="0">
                <a:latin typeface="Lato"/>
                <a:cs typeface="Lato"/>
              </a:rPr>
              <a:t>MICROSERVICES: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Restful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API,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JSON,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50" dirty="0">
                <a:latin typeface="Lato"/>
                <a:cs typeface="Lato"/>
              </a:rPr>
              <a:t>SOAP,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GSON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5" dirty="0">
                <a:latin typeface="Lato"/>
                <a:cs typeface="Lato"/>
              </a:rPr>
              <a:t>MONOLITHIC: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Django,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ASP.NET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CORE,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Spring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ato"/>
                <a:cs typeface="Lato"/>
              </a:rPr>
              <a:t>SERVERLESS: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AWS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Lambda,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Google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Cloud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Functions,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10" dirty="0">
                <a:latin typeface="Lato"/>
                <a:cs typeface="Lato"/>
              </a:rPr>
              <a:t>Azure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Functions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5" dirty="0">
                <a:latin typeface="Lato"/>
                <a:cs typeface="Lato"/>
              </a:rPr>
              <a:t>Micro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FrontEnd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15" dirty="0">
                <a:latin typeface="Lato"/>
                <a:cs typeface="Lato"/>
              </a:rPr>
              <a:t>BLOCKCHAIN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Lato"/>
                <a:cs typeface="Lato"/>
              </a:rPr>
              <a:t>NFT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15" dirty="0">
                <a:latin typeface="Lato"/>
                <a:cs typeface="Lato"/>
              </a:rPr>
              <a:t>Web3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latin typeface="Lato"/>
                <a:cs typeface="Lato"/>
              </a:rPr>
              <a:t>PROGRAMMING</a:t>
            </a:r>
            <a:r>
              <a:rPr sz="1400" b="1" spc="-80" dirty="0">
                <a:latin typeface="Lato"/>
                <a:cs typeface="Lato"/>
              </a:rPr>
              <a:t> </a:t>
            </a:r>
            <a:r>
              <a:rPr sz="1400" b="1" spc="-15" dirty="0">
                <a:latin typeface="Lato"/>
                <a:cs typeface="Lato"/>
              </a:rPr>
              <a:t>LANGUAGE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ato"/>
                <a:cs typeface="Lato"/>
              </a:rPr>
              <a:t>GO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Lang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5" dirty="0">
                <a:latin typeface="Lato"/>
                <a:cs typeface="Lato"/>
              </a:rPr>
              <a:t>Kotlin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10" dirty="0">
                <a:latin typeface="Lato"/>
                <a:cs typeface="Lato"/>
              </a:rPr>
              <a:t>RUST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37611"/>
            <a:ext cx="44126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0" dirty="0"/>
              <a:t>Một</a:t>
            </a:r>
            <a:r>
              <a:rPr spc="-90" dirty="0"/>
              <a:t> </a:t>
            </a:r>
            <a:r>
              <a:rPr spc="-55" dirty="0"/>
              <a:t>số</a:t>
            </a:r>
            <a:r>
              <a:rPr spc="-85" dirty="0"/>
              <a:t> </a:t>
            </a:r>
            <a:r>
              <a:rPr spc="30" dirty="0"/>
              <a:t>chủ</a:t>
            </a:r>
            <a:r>
              <a:rPr spc="-90" dirty="0"/>
              <a:t> </a:t>
            </a:r>
            <a:r>
              <a:rPr spc="110" dirty="0"/>
              <a:t>đề</a:t>
            </a:r>
            <a:r>
              <a:rPr spc="-85" dirty="0"/>
              <a:t> </a:t>
            </a:r>
            <a:r>
              <a:rPr spc="-45" dirty="0"/>
              <a:t>mới</a:t>
            </a:r>
            <a:r>
              <a:rPr spc="-90" dirty="0"/>
              <a:t> </a:t>
            </a:r>
            <a:r>
              <a:rPr spc="40" dirty="0"/>
              <a:t>trong</a:t>
            </a:r>
            <a:r>
              <a:rPr spc="-85" dirty="0"/>
              <a:t> </a:t>
            </a:r>
            <a:r>
              <a:rPr spc="25" dirty="0"/>
              <a:t>CNPM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3" y="1596500"/>
            <a:ext cx="6515100" cy="23780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25" dirty="0">
                <a:latin typeface="Lato"/>
                <a:cs typeface="Lato"/>
              </a:rPr>
              <a:t>CLOUD_COMPUTING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5" dirty="0">
                <a:latin typeface="Lato"/>
                <a:cs typeface="Lato"/>
              </a:rPr>
              <a:t>Cloud </a:t>
            </a:r>
            <a:r>
              <a:rPr sz="1400" spc="10" dirty="0">
                <a:latin typeface="Lato"/>
                <a:cs typeface="Lato"/>
              </a:rPr>
              <a:t>Platform:</a:t>
            </a:r>
            <a:r>
              <a:rPr sz="1400" spc="-250" dirty="0">
                <a:latin typeface="Lato"/>
                <a:cs typeface="Lato"/>
              </a:rPr>
              <a:t> </a:t>
            </a:r>
            <a:r>
              <a:rPr sz="1400" spc="-30" dirty="0">
                <a:latin typeface="Lato"/>
                <a:cs typeface="Lato"/>
              </a:rPr>
              <a:t>AWS, </a:t>
            </a:r>
            <a:r>
              <a:rPr sz="1400" spc="-10" dirty="0">
                <a:latin typeface="Lato"/>
                <a:cs typeface="Lato"/>
              </a:rPr>
              <a:t>Azure,...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10" dirty="0">
                <a:latin typeface="Lato"/>
                <a:cs typeface="Lato"/>
              </a:rPr>
              <a:t>(Serverless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Computing).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Lato"/>
              <a:buChar char="-"/>
            </a:pP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latin typeface="Lato"/>
                <a:cs typeface="Lato"/>
              </a:rPr>
              <a:t>DEV_OPS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25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ato"/>
                <a:cs typeface="Lato"/>
              </a:rPr>
              <a:t>Continuous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integration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mechanisms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10" dirty="0">
                <a:latin typeface="Lato"/>
                <a:cs typeface="Lato"/>
              </a:rPr>
              <a:t>(Jenkins,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5" dirty="0">
                <a:latin typeface="Lato"/>
                <a:cs typeface="Lato"/>
              </a:rPr>
              <a:t>Travis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10" dirty="0">
                <a:latin typeface="Lato"/>
                <a:cs typeface="Lato"/>
              </a:rPr>
              <a:t>CI,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etc.).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63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ato"/>
                <a:cs typeface="Lato"/>
              </a:rPr>
              <a:t>Continuous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testing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methodology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15" dirty="0">
                <a:latin typeface="Lato"/>
                <a:cs typeface="Lato"/>
              </a:rPr>
              <a:t>(Docker,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Test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Complete,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Tricentis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35" dirty="0">
                <a:latin typeface="Lato"/>
                <a:cs typeface="Lato"/>
              </a:rPr>
              <a:t>Tosca,</a:t>
            </a:r>
            <a:r>
              <a:rPr sz="1400" spc="-8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etc.).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63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Lato"/>
                <a:cs typeface="Lato"/>
              </a:rPr>
              <a:t>Continuous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monitoring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systems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(Nagios,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Sens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dirty="0">
                <a:latin typeface="Lato"/>
                <a:cs typeface="Lato"/>
              </a:rPr>
              <a:t>Splunk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20" dirty="0">
                <a:latin typeface="Lato"/>
                <a:cs typeface="Lato"/>
              </a:rPr>
              <a:t>CI/CD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process,</a:t>
            </a:r>
            <a:r>
              <a:rPr sz="1400" spc="-85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etc.).</a:t>
            </a:r>
            <a:endParaRPr sz="1400">
              <a:latin typeface="Lato"/>
              <a:cs typeface="Lato"/>
            </a:endParaRPr>
          </a:p>
          <a:p>
            <a:pPr marL="469900" indent="-290830">
              <a:lnSpc>
                <a:spcPct val="100000"/>
              </a:lnSpc>
              <a:spcBef>
                <a:spcPts val="63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10" dirty="0">
                <a:latin typeface="Lato"/>
                <a:cs typeface="Lato"/>
              </a:rPr>
              <a:t>Infrastructure</a:t>
            </a:r>
            <a:r>
              <a:rPr sz="1400" spc="-95" dirty="0">
                <a:latin typeface="Lato"/>
                <a:cs typeface="Lato"/>
              </a:rPr>
              <a:t> </a:t>
            </a:r>
            <a:r>
              <a:rPr sz="1400" spc="5" dirty="0">
                <a:latin typeface="Lato"/>
                <a:cs typeface="Lato"/>
              </a:rPr>
              <a:t>as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code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25" dirty="0">
                <a:latin typeface="Lato"/>
                <a:cs typeface="Lato"/>
              </a:rPr>
              <a:t>(IAC)</a:t>
            </a:r>
            <a:r>
              <a:rPr sz="1400" spc="-9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models.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0211"/>
            <a:ext cx="44126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0" dirty="0"/>
              <a:t>Một</a:t>
            </a:r>
            <a:r>
              <a:rPr spc="-90" dirty="0"/>
              <a:t> </a:t>
            </a:r>
            <a:r>
              <a:rPr spc="-55" dirty="0"/>
              <a:t>số</a:t>
            </a:r>
            <a:r>
              <a:rPr spc="-85" dirty="0"/>
              <a:t> </a:t>
            </a:r>
            <a:r>
              <a:rPr spc="30" dirty="0"/>
              <a:t>chủ</a:t>
            </a:r>
            <a:r>
              <a:rPr spc="-90" dirty="0"/>
              <a:t> </a:t>
            </a:r>
            <a:r>
              <a:rPr spc="110" dirty="0"/>
              <a:t>đề</a:t>
            </a:r>
            <a:r>
              <a:rPr spc="-85" dirty="0"/>
              <a:t> </a:t>
            </a:r>
            <a:r>
              <a:rPr spc="-45" dirty="0"/>
              <a:t>mới</a:t>
            </a:r>
            <a:r>
              <a:rPr spc="-90" dirty="0"/>
              <a:t> </a:t>
            </a:r>
            <a:r>
              <a:rPr spc="40" dirty="0"/>
              <a:t>trong</a:t>
            </a:r>
            <a:r>
              <a:rPr spc="-85" dirty="0"/>
              <a:t> </a:t>
            </a:r>
            <a:r>
              <a:rPr spc="25" dirty="0"/>
              <a:t>CNPM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010" y="1499390"/>
            <a:ext cx="6972934" cy="1339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spc="-5" dirty="0">
                <a:latin typeface="Lato"/>
                <a:cs typeface="Lato"/>
              </a:rPr>
              <a:t>Big </a:t>
            </a:r>
            <a:r>
              <a:rPr sz="1500" b="1" spc="5" dirty="0">
                <a:latin typeface="Lato"/>
                <a:cs typeface="Lato"/>
              </a:rPr>
              <a:t>Data </a:t>
            </a:r>
            <a:r>
              <a:rPr sz="1500" b="1" dirty="0">
                <a:latin typeface="Lato"/>
                <a:cs typeface="Lato"/>
              </a:rPr>
              <a:t>Engineering</a:t>
            </a:r>
            <a:r>
              <a:rPr sz="1500" dirty="0">
                <a:latin typeface="Lato"/>
                <a:cs typeface="Lato"/>
              </a:rPr>
              <a:t>: </a:t>
            </a:r>
            <a:r>
              <a:rPr sz="1500" spc="-5" dirty="0">
                <a:latin typeface="Arial"/>
                <a:cs typeface="Arial"/>
              </a:rPr>
              <a:t>Big Data Frameworks/Hadoop-based</a:t>
            </a:r>
            <a:r>
              <a:rPr sz="1500" spc="-2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technologies</a:t>
            </a:r>
            <a:endParaRPr sz="1500">
              <a:latin typeface="Arial"/>
              <a:cs typeface="Arial"/>
            </a:endParaRPr>
          </a:p>
          <a:p>
            <a:pPr marL="813435" marR="245110" lvl="1" indent="-344170">
              <a:lnSpc>
                <a:spcPct val="114999"/>
              </a:lnSpc>
              <a:buFont typeface="Arial"/>
              <a:buChar char="○"/>
              <a:tabLst>
                <a:tab pos="813435" algn="l"/>
                <a:tab pos="814069" algn="l"/>
              </a:tabLst>
            </a:pPr>
            <a:r>
              <a:rPr sz="1500" spc="-5" dirty="0">
                <a:latin typeface="Lato"/>
                <a:cs typeface="Lato"/>
              </a:rPr>
              <a:t>Apache</a:t>
            </a:r>
            <a:r>
              <a:rPr sz="1500" spc="-100" dirty="0">
                <a:latin typeface="Lato"/>
                <a:cs typeface="Lato"/>
              </a:rPr>
              <a:t> </a:t>
            </a:r>
            <a:r>
              <a:rPr sz="1500" spc="-10" dirty="0">
                <a:latin typeface="Lato"/>
                <a:cs typeface="Lato"/>
              </a:rPr>
              <a:t>Hadoop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EcoSystem: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15" dirty="0">
                <a:latin typeface="Lato"/>
                <a:cs typeface="Lato"/>
              </a:rPr>
              <a:t>HDFS,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Map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Reduce,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10" dirty="0">
                <a:latin typeface="Lato"/>
                <a:cs typeface="Lato"/>
              </a:rPr>
              <a:t>Yarn,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10" dirty="0">
                <a:latin typeface="Lato"/>
                <a:cs typeface="Lato"/>
              </a:rPr>
              <a:t>Hive,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dirty="0">
                <a:latin typeface="Lato"/>
                <a:cs typeface="Lato"/>
              </a:rPr>
              <a:t>Pig,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HBase,  </a:t>
            </a:r>
            <a:r>
              <a:rPr sz="1500" dirty="0">
                <a:latin typeface="Lato"/>
                <a:cs typeface="Lato"/>
              </a:rPr>
              <a:t>HCatalog,</a:t>
            </a:r>
            <a:r>
              <a:rPr sz="1500" spc="-100" dirty="0">
                <a:latin typeface="Lato"/>
                <a:cs typeface="Lato"/>
              </a:rPr>
              <a:t> </a:t>
            </a:r>
            <a:r>
              <a:rPr sz="1500" spc="-10" dirty="0">
                <a:latin typeface="Lato"/>
                <a:cs typeface="Lato"/>
              </a:rPr>
              <a:t>Avro,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Mahout,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15" dirty="0">
                <a:latin typeface="Lato"/>
                <a:cs typeface="Lato"/>
              </a:rPr>
              <a:t>Zookeeper,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40" dirty="0">
                <a:latin typeface="Lato"/>
                <a:cs typeface="Lato"/>
              </a:rPr>
              <a:t>...</a:t>
            </a:r>
            <a:endParaRPr sz="1500">
              <a:latin typeface="Lato"/>
              <a:cs typeface="Lato"/>
            </a:endParaRPr>
          </a:p>
          <a:p>
            <a:pPr marL="813435" marR="5080" lvl="1" indent="-344170">
              <a:lnSpc>
                <a:spcPct val="114999"/>
              </a:lnSpc>
              <a:buFont typeface="Arial"/>
              <a:buChar char="○"/>
              <a:tabLst>
                <a:tab pos="813435" algn="l"/>
                <a:tab pos="814069" algn="l"/>
              </a:tabLst>
            </a:pPr>
            <a:r>
              <a:rPr sz="1500" spc="-5" dirty="0">
                <a:latin typeface="Lato"/>
                <a:cs typeface="Lato"/>
              </a:rPr>
              <a:t>Apache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10" dirty="0">
                <a:latin typeface="Lato"/>
                <a:cs typeface="Lato"/>
              </a:rPr>
              <a:t>Spark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EcoSystem: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10" dirty="0">
                <a:latin typeface="Lato"/>
                <a:cs typeface="Lato"/>
              </a:rPr>
              <a:t>Spark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5" dirty="0">
                <a:latin typeface="Lato"/>
                <a:cs typeface="Lato"/>
              </a:rPr>
              <a:t>Core,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10" dirty="0">
                <a:latin typeface="Lato"/>
                <a:cs typeface="Lato"/>
              </a:rPr>
              <a:t>Spark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SQL,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10" dirty="0">
                <a:latin typeface="Lato"/>
                <a:cs typeface="Lato"/>
              </a:rPr>
              <a:t>Spark</a:t>
            </a:r>
            <a:r>
              <a:rPr sz="1500" spc="-90" dirty="0">
                <a:latin typeface="Lato"/>
                <a:cs typeface="Lato"/>
              </a:rPr>
              <a:t> </a:t>
            </a:r>
            <a:r>
              <a:rPr sz="1500" spc="5" dirty="0">
                <a:latin typeface="Lato"/>
                <a:cs typeface="Lato"/>
              </a:rPr>
              <a:t>Streaming,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MLLib,  </a:t>
            </a:r>
            <a:r>
              <a:rPr sz="1500" dirty="0">
                <a:latin typeface="Lato"/>
                <a:cs typeface="Lato"/>
              </a:rPr>
              <a:t>GraphX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Macintosh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Lato</vt:lpstr>
      <vt:lpstr>Office Theme</vt:lpstr>
      <vt:lpstr>Seminar các vấn đề hiện đại  trong CNPM</vt:lpstr>
      <vt:lpstr>Một số chủ đề mới</vt:lpstr>
      <vt:lpstr>Một số chủ đề mới trong CNPM</vt:lpstr>
      <vt:lpstr>Một số chủ đề mới trong CNPM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các vấn đề hiện đại trong CNPM</dc:title>
  <cp:lastModifiedBy>Huỳnh Tuấn Anh</cp:lastModifiedBy>
  <cp:revision>1</cp:revision>
  <dcterms:created xsi:type="dcterms:W3CDTF">2023-09-16T06:18:10Z</dcterms:created>
  <dcterms:modified xsi:type="dcterms:W3CDTF">2023-09-16T06:18:38Z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2023-09-16T00:00:00Z</vt:filetime>
  </property>
</Properties>
</file>