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64" r:id="rId2"/>
    <p:sldId id="266" r:id="rId3"/>
    <p:sldId id="267" r:id="rId4"/>
    <p:sldId id="257" r:id="rId5"/>
    <p:sldId id="291" r:id="rId6"/>
    <p:sldId id="283" r:id="rId7"/>
    <p:sldId id="300" r:id="rId8"/>
    <p:sldId id="284" r:id="rId9"/>
    <p:sldId id="258" r:id="rId10"/>
    <p:sldId id="259" r:id="rId11"/>
    <p:sldId id="292" r:id="rId12"/>
    <p:sldId id="260" r:id="rId13"/>
    <p:sldId id="261" r:id="rId14"/>
    <p:sldId id="285" r:id="rId15"/>
    <p:sldId id="262" r:id="rId16"/>
    <p:sldId id="265" r:id="rId17"/>
    <p:sldId id="263" r:id="rId18"/>
    <p:sldId id="293" r:id="rId19"/>
    <p:sldId id="294" r:id="rId20"/>
    <p:sldId id="295" r:id="rId21"/>
    <p:sldId id="296" r:id="rId22"/>
    <p:sldId id="286" r:id="rId23"/>
    <p:sldId id="297" r:id="rId24"/>
    <p:sldId id="298" r:id="rId25"/>
    <p:sldId id="299" r:id="rId26"/>
    <p:sldId id="276" r:id="rId27"/>
    <p:sldId id="278" r:id="rId28"/>
    <p:sldId id="279" r:id="rId29"/>
    <p:sldId id="277" r:id="rId30"/>
    <p:sldId id="289" r:id="rId31"/>
    <p:sldId id="280" r:id="rId32"/>
    <p:sldId id="290" r:id="rId33"/>
    <p:sldId id="281" r:id="rId34"/>
    <p:sldId id="282" r:id="rId35"/>
    <p:sldId id="288" r:id="rId36"/>
    <p:sldId id="272" r:id="rId37"/>
    <p:sldId id="273" r:id="rId38"/>
    <p:sldId id="274" r:id="rId39"/>
    <p:sldId id="275" r:id="rId40"/>
    <p:sldId id="269" r:id="rId41"/>
    <p:sldId id="270" r:id="rId42"/>
    <p:sldId id="271" r:id="rId43"/>
    <p:sldId id="26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75" d="100"/>
          <a:sy n="75" d="100"/>
        </p:scale>
        <p:origin x="234"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F4125-00A1-430F-928F-DD60F36ED774}"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A6693-805A-443C-A06B-423BC1C37F0F}" type="slidenum">
              <a:rPr lang="en-US" smtClean="0"/>
              <a:t>‹#›</a:t>
            </a:fld>
            <a:endParaRPr lang="en-US"/>
          </a:p>
        </p:txBody>
      </p:sp>
    </p:spTree>
    <p:extLst>
      <p:ext uri="{BB962C8B-B14F-4D97-AF65-F5344CB8AC3E}">
        <p14:creationId xmlns:p14="http://schemas.microsoft.com/office/powerpoint/2010/main" val="23251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A7A539-E561-5415-0C2D-5E0F0D881425}"/>
              </a:ext>
            </a:extLst>
          </p:cNvPr>
          <p:cNvSpPr>
            <a:spLocks noGrp="1" noChangeArrowheads="1"/>
          </p:cNvSpPr>
          <p:nvPr>
            <p:ph type="sldNum" sz="quarter" idx="5"/>
          </p:nvPr>
        </p:nvSpPr>
        <p:spPr>
          <a:ln/>
        </p:spPr>
        <p:txBody>
          <a:bodyPr/>
          <a:lstStyle/>
          <a:p>
            <a:fld id="{5B4975BA-9216-4B10-971C-210B0BEE3B8E}" type="slidenum">
              <a:rPr lang="en-US" altLang="en-US"/>
              <a:pPr/>
              <a:t>13</a:t>
            </a:fld>
            <a:endParaRPr lang="en-US" altLang="en-US"/>
          </a:p>
        </p:txBody>
      </p:sp>
      <p:sp>
        <p:nvSpPr>
          <p:cNvPr id="14338" name="Rectangle 2">
            <a:extLst>
              <a:ext uri="{FF2B5EF4-FFF2-40B4-BE49-F238E27FC236}">
                <a16:creationId xmlns:a16="http://schemas.microsoft.com/office/drawing/2014/main" id="{D0903914-BA79-C107-1FB1-49BA9BF9672A}"/>
              </a:ext>
            </a:extLst>
          </p:cNvPr>
          <p:cNvSpPr>
            <a:spLocks noChangeArrowheads="1" noTextEdit="1"/>
          </p:cNvSpPr>
          <p:nvPr>
            <p:ph type="sldImg"/>
          </p:nvPr>
        </p:nvSpPr>
        <p:spPr>
          <a:ln/>
        </p:spPr>
      </p:sp>
      <p:sp>
        <p:nvSpPr>
          <p:cNvPr id="14339" name="Rectangle 3">
            <a:extLst>
              <a:ext uri="{FF2B5EF4-FFF2-40B4-BE49-F238E27FC236}">
                <a16:creationId xmlns:a16="http://schemas.microsoft.com/office/drawing/2014/main" id="{77DD2E23-A244-49F9-0EDB-6A787C47C07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325247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3580696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C0-AD4E-4C04-B212-DFA6A8074C1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0327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6471F-4ED8-4914-A001-7B6B32BC9DAD}"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339963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6471F-4ED8-4914-A001-7B6B32BC9DAD}"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C0-AD4E-4C04-B212-DFA6A8074C1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0635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6471F-4ED8-4914-A001-7B6B32BC9DAD}"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4139744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3196545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89425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225622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6471F-4ED8-4914-A001-7B6B32BC9DAD}"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167285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6471F-4ED8-4914-A001-7B6B32BC9DAD}"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384870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6471F-4ED8-4914-A001-7B6B32BC9DAD}"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1453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6471F-4ED8-4914-A001-7B6B32BC9DAD}"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98605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6471F-4ED8-4914-A001-7B6B32BC9DAD}"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153430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6471F-4ED8-4914-A001-7B6B32BC9DAD}"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48964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6471F-4ED8-4914-A001-7B6B32BC9DAD}"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C0-AD4E-4C04-B212-DFA6A8074C17}" type="slidenum">
              <a:rPr lang="en-US" smtClean="0"/>
              <a:t>‹#›</a:t>
            </a:fld>
            <a:endParaRPr lang="en-US"/>
          </a:p>
        </p:txBody>
      </p:sp>
    </p:spTree>
    <p:extLst>
      <p:ext uri="{BB962C8B-B14F-4D97-AF65-F5344CB8AC3E}">
        <p14:creationId xmlns:p14="http://schemas.microsoft.com/office/powerpoint/2010/main" val="215060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F6471F-4ED8-4914-A001-7B6B32BC9DAD}" type="datetimeFigureOut">
              <a:rPr lang="en-US" smtClean="0"/>
              <a:t>3/31/2023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095BC0-AD4E-4C04-B212-DFA6A8074C17}" type="slidenum">
              <a:rPr lang="en-US" smtClean="0"/>
              <a:t>‹#›</a:t>
            </a:fld>
            <a:endParaRPr lang="en-US"/>
          </a:p>
        </p:txBody>
      </p:sp>
    </p:spTree>
    <p:extLst>
      <p:ext uri="{BB962C8B-B14F-4D97-AF65-F5344CB8AC3E}">
        <p14:creationId xmlns:p14="http://schemas.microsoft.com/office/powerpoint/2010/main" val="2964534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015232" y="2752978"/>
            <a:ext cx="8984202" cy="1392893"/>
          </a:xfrm>
        </p:spPr>
        <p:txBody>
          <a:bodyPr>
            <a:normAutofit/>
          </a:bodyPr>
          <a:lstStyle/>
          <a:p>
            <a:pPr algn="ctr"/>
            <a:r>
              <a:rPr lang="en-US" sz="4000">
                <a:solidFill>
                  <a:schemeClr val="accent5">
                    <a:lumMod val="50000"/>
                  </a:schemeClr>
                </a:solidFill>
                <a:latin typeface="Roboto Bk" pitchFamily="2" charset="0"/>
                <a:ea typeface="Roboto Bk" pitchFamily="2" charset="0"/>
              </a:rPr>
              <a:t>SEMINAR CÁC VẤN ĐỀ HIỆN ĐẠI </a:t>
            </a:r>
            <a:br>
              <a:rPr lang="en-US" sz="4000">
                <a:solidFill>
                  <a:schemeClr val="accent5">
                    <a:lumMod val="50000"/>
                  </a:schemeClr>
                </a:solidFill>
                <a:latin typeface="Roboto Bk" pitchFamily="2" charset="0"/>
                <a:ea typeface="Roboto Bk" pitchFamily="2" charset="0"/>
              </a:rPr>
            </a:br>
            <a:r>
              <a:rPr lang="en-US" sz="4000">
                <a:solidFill>
                  <a:schemeClr val="accent5">
                    <a:lumMod val="50000"/>
                  </a:schemeClr>
                </a:solidFill>
                <a:latin typeface="Roboto Bk" pitchFamily="2" charset="0"/>
                <a:ea typeface="Roboto Bk" pitchFamily="2" charset="0"/>
              </a:rPr>
              <a:t>CỦA CÔNG NGHỆ PHẦN MỀM</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4516557" y="1508404"/>
            <a:ext cx="3990516" cy="492315"/>
          </a:xfrm>
        </p:spPr>
        <p:txBody>
          <a:bodyPr>
            <a:normAutofit/>
          </a:bodyPr>
          <a:lstStyle/>
          <a:p>
            <a:pPr algn="l"/>
            <a:r>
              <a:rPr lang="en-US" sz="1800">
                <a:solidFill>
                  <a:schemeClr val="tx2">
                    <a:lumMod val="75000"/>
                  </a:schemeClr>
                </a:solidFill>
                <a:latin typeface="Roboto Bk" pitchFamily="2" charset="0"/>
                <a:ea typeface="Roboto Bk" pitchFamily="2" charset="0"/>
              </a:rPr>
              <a:t>KHOA CÔNG NGHỆ PHẦN MỀM</a:t>
            </a:r>
          </a:p>
        </p:txBody>
      </p:sp>
      <p:sp>
        <p:nvSpPr>
          <p:cNvPr id="4" name="Slide Number Placeholder 3">
            <a:extLst>
              <a:ext uri="{FF2B5EF4-FFF2-40B4-BE49-F238E27FC236}">
                <a16:creationId xmlns:a16="http://schemas.microsoft.com/office/drawing/2014/main" id="{176E6C6C-6C9A-46B7-923C-1B5ACED2D6A1}"/>
              </a:ext>
            </a:extLst>
          </p:cNvPr>
          <p:cNvSpPr>
            <a:spLocks noGrp="1"/>
          </p:cNvSpPr>
          <p:nvPr>
            <p:ph type="sldNum" sz="quarter" idx="12"/>
          </p:nvPr>
        </p:nvSpPr>
        <p:spPr/>
        <p:txBody>
          <a:bodyPr/>
          <a:lstStyle/>
          <a:p>
            <a:fld id="{34C3FF03-423E-4E1E-A9CC-30704DA9EF30}" type="slidenum">
              <a:rPr lang="en-US" smtClean="0"/>
              <a:pPr/>
              <a:t>1</a:t>
            </a:fld>
            <a:endParaRPr lang="en-US"/>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980"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3896594" y="6173026"/>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7006F1-C345-7C0F-E3F7-B4D6CC1871A0}"/>
              </a:ext>
            </a:extLst>
          </p:cNvPr>
          <p:cNvSpPr>
            <a:spLocks noGrp="1" noChangeArrowheads="1"/>
          </p:cNvSpPr>
          <p:nvPr>
            <p:ph type="title"/>
          </p:nvPr>
        </p:nvSpPr>
        <p:spPr>
          <a:xfrm>
            <a:off x="2438400" y="533400"/>
            <a:ext cx="7239000" cy="533400"/>
          </a:xfrm>
        </p:spPr>
        <p:txBody>
          <a:bodyPr/>
          <a:lstStyle/>
          <a:p>
            <a:r>
              <a:rPr lang="en-US" altLang="en-US" sz="2400"/>
              <a:t>Representation of Data - </a:t>
            </a:r>
            <a:r>
              <a:rPr lang="en-US" altLang="en-US" sz="2400" b="1"/>
              <a:t>Superposition</a:t>
            </a:r>
            <a:endParaRPr lang="en-US" altLang="en-US"/>
          </a:p>
        </p:txBody>
      </p:sp>
      <p:sp>
        <p:nvSpPr>
          <p:cNvPr id="5124" name="Text Box 4">
            <a:extLst>
              <a:ext uri="{FF2B5EF4-FFF2-40B4-BE49-F238E27FC236}">
                <a16:creationId xmlns:a16="http://schemas.microsoft.com/office/drawing/2014/main" id="{B5AF00D1-6DF3-ECCC-6D94-4A0210E98EBC}"/>
              </a:ext>
            </a:extLst>
          </p:cNvPr>
          <p:cNvSpPr txBox="1">
            <a:spLocks noChangeArrowheads="1"/>
          </p:cNvSpPr>
          <p:nvPr/>
        </p:nvSpPr>
        <p:spPr bwMode="auto">
          <a:xfrm>
            <a:off x="1930400" y="1600201"/>
            <a:ext cx="83058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single qubit can be forced into a </a:t>
            </a:r>
            <a:r>
              <a:rPr lang="en-US" altLang="en-US" b="1" i="1"/>
              <a:t>superposition</a:t>
            </a:r>
            <a:r>
              <a:rPr lang="en-US" altLang="en-US"/>
              <a:t> of the two states denoted by the addition of the state vectors:</a:t>
            </a:r>
          </a:p>
          <a:p>
            <a:pPr algn="ctr">
              <a:spcBef>
                <a:spcPct val="50000"/>
              </a:spcBef>
            </a:pPr>
            <a:endParaRPr lang="en-US" altLang="en-US" sz="2800" b="1"/>
          </a:p>
          <a:p>
            <a:pPr algn="ctr">
              <a:spcBef>
                <a:spcPct val="50000"/>
              </a:spcBef>
            </a:pPr>
            <a:r>
              <a:rPr lang="en-US" altLang="en-US" sz="2800" b="1">
                <a:solidFill>
                  <a:schemeClr val="accent1"/>
                </a:solidFill>
              </a:rPr>
              <a:t>|</a:t>
            </a:r>
            <a:r>
              <a:rPr lang="en-US" altLang="en-US" sz="2800" b="1">
                <a:solidFill>
                  <a:schemeClr val="accent1"/>
                </a:solidFill>
                <a:sym typeface="Symbol" panose="05050102010706020507" pitchFamily="18" charset="2"/>
              </a:rPr>
              <a:t>&gt; =   </a:t>
            </a:r>
            <a:r>
              <a:rPr lang="en-US" altLang="en-US" sz="2800" b="1">
                <a:solidFill>
                  <a:schemeClr val="accent1"/>
                </a:solidFill>
              </a:rPr>
              <a:t>|0&gt; + </a:t>
            </a:r>
            <a:r>
              <a:rPr lang="en-US" altLang="en-US" sz="2800" b="1">
                <a:solidFill>
                  <a:schemeClr val="accent1"/>
                </a:solidFill>
                <a:sym typeface="Symbol" panose="05050102010706020507" pitchFamily="18" charset="2"/>
              </a:rPr>
              <a:t></a:t>
            </a:r>
            <a:r>
              <a:rPr lang="en-US" altLang="en-US" sz="2800" b="1">
                <a:solidFill>
                  <a:schemeClr val="accent1"/>
                </a:solidFill>
              </a:rPr>
              <a:t>  |1&gt;</a:t>
            </a:r>
            <a:endParaRPr lang="en-US" altLang="en-US" sz="2800" b="1"/>
          </a:p>
          <a:p>
            <a:pPr>
              <a:spcBef>
                <a:spcPct val="50000"/>
              </a:spcBef>
            </a:pPr>
            <a:endParaRPr lang="en-US" altLang="en-US"/>
          </a:p>
          <a:p>
            <a:pPr>
              <a:spcBef>
                <a:spcPct val="50000"/>
              </a:spcBef>
            </a:pPr>
            <a:r>
              <a:rPr lang="en-US" altLang="en-US"/>
              <a:t>Where </a:t>
            </a:r>
            <a:r>
              <a:rPr lang="en-US" altLang="en-US" b="1">
                <a:sym typeface="Symbol" panose="05050102010706020507" pitchFamily="18" charset="2"/>
              </a:rPr>
              <a:t>   and    </a:t>
            </a:r>
            <a:r>
              <a:rPr lang="en-US" altLang="en-US">
                <a:sym typeface="Symbol" panose="05050102010706020507" pitchFamily="18" charset="2"/>
              </a:rPr>
              <a:t>are complex numbers and </a:t>
            </a:r>
            <a:r>
              <a:rPr lang="en-US" altLang="en-US" b="1">
                <a:sym typeface="Symbol" panose="05050102010706020507" pitchFamily="18" charset="2"/>
              </a:rPr>
              <a:t>|  |   +  |   |   = 1</a:t>
            </a:r>
            <a:r>
              <a:rPr lang="en-US" altLang="en-US" sz="2800" b="1">
                <a:sym typeface="Symbol" panose="05050102010706020507" pitchFamily="18" charset="2"/>
              </a:rPr>
              <a:t> </a:t>
            </a:r>
            <a:endParaRPr lang="en-US" altLang="en-US"/>
          </a:p>
        </p:txBody>
      </p:sp>
      <p:grpSp>
        <p:nvGrpSpPr>
          <p:cNvPr id="5151" name="Group 31">
            <a:extLst>
              <a:ext uri="{FF2B5EF4-FFF2-40B4-BE49-F238E27FC236}">
                <a16:creationId xmlns:a16="http://schemas.microsoft.com/office/drawing/2014/main" id="{82066281-1447-DDE0-68D0-DAFBAD217D40}"/>
              </a:ext>
            </a:extLst>
          </p:cNvPr>
          <p:cNvGrpSpPr>
            <a:grpSpLocks/>
          </p:cNvGrpSpPr>
          <p:nvPr/>
        </p:nvGrpSpPr>
        <p:grpSpPr bwMode="auto">
          <a:xfrm>
            <a:off x="5638800" y="3354388"/>
            <a:ext cx="1447800" cy="379412"/>
            <a:chOff x="1884" y="1584"/>
            <a:chExt cx="912" cy="239"/>
          </a:xfrm>
        </p:grpSpPr>
        <p:sp>
          <p:nvSpPr>
            <p:cNvPr id="5141" name="Text Box 21">
              <a:extLst>
                <a:ext uri="{FF2B5EF4-FFF2-40B4-BE49-F238E27FC236}">
                  <a16:creationId xmlns:a16="http://schemas.microsoft.com/office/drawing/2014/main" id="{87F2CEFD-5056-CB9B-7161-9D5B36F91BB0}"/>
                </a:ext>
              </a:extLst>
            </p:cNvPr>
            <p:cNvSpPr txBox="1">
              <a:spLocks noChangeArrowheads="1"/>
            </p:cNvSpPr>
            <p:nvPr/>
          </p:nvSpPr>
          <p:spPr bwMode="auto">
            <a:xfrm>
              <a:off x="1884" y="1592"/>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1</a:t>
              </a:r>
              <a:endParaRPr lang="en-US" altLang="en-US"/>
            </a:p>
          </p:txBody>
        </p:sp>
        <p:sp>
          <p:nvSpPr>
            <p:cNvPr id="5142" name="Text Box 22">
              <a:extLst>
                <a:ext uri="{FF2B5EF4-FFF2-40B4-BE49-F238E27FC236}">
                  <a16:creationId xmlns:a16="http://schemas.microsoft.com/office/drawing/2014/main" id="{4E0443B5-CF4B-624A-2785-F04206559725}"/>
                </a:ext>
              </a:extLst>
            </p:cNvPr>
            <p:cNvSpPr txBox="1">
              <a:spLocks noChangeArrowheads="1"/>
            </p:cNvSpPr>
            <p:nvPr/>
          </p:nvSpPr>
          <p:spPr bwMode="auto">
            <a:xfrm>
              <a:off x="2680" y="158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2</a:t>
              </a:r>
              <a:endParaRPr lang="en-US" altLang="en-US"/>
            </a:p>
          </p:txBody>
        </p:sp>
      </p:grpSp>
      <p:grpSp>
        <p:nvGrpSpPr>
          <p:cNvPr id="5152" name="Group 32">
            <a:extLst>
              <a:ext uri="{FF2B5EF4-FFF2-40B4-BE49-F238E27FC236}">
                <a16:creationId xmlns:a16="http://schemas.microsoft.com/office/drawing/2014/main" id="{3495BA2F-2BA2-5E65-92BC-449DA27617D6}"/>
              </a:ext>
            </a:extLst>
          </p:cNvPr>
          <p:cNvGrpSpPr>
            <a:grpSpLocks/>
          </p:cNvGrpSpPr>
          <p:nvPr/>
        </p:nvGrpSpPr>
        <p:grpSpPr bwMode="auto">
          <a:xfrm>
            <a:off x="2841625" y="4340449"/>
            <a:ext cx="1174750" cy="379412"/>
            <a:chOff x="1008" y="2305"/>
            <a:chExt cx="740" cy="239"/>
          </a:xfrm>
        </p:grpSpPr>
        <p:sp>
          <p:nvSpPr>
            <p:cNvPr id="5144" name="Text Box 24">
              <a:extLst>
                <a:ext uri="{FF2B5EF4-FFF2-40B4-BE49-F238E27FC236}">
                  <a16:creationId xmlns:a16="http://schemas.microsoft.com/office/drawing/2014/main" id="{00AD5571-2528-F2A1-031F-7F5DA79DBB0D}"/>
                </a:ext>
              </a:extLst>
            </p:cNvPr>
            <p:cNvSpPr txBox="1">
              <a:spLocks noChangeArrowheads="1"/>
            </p:cNvSpPr>
            <p:nvPr/>
          </p:nvSpPr>
          <p:spPr bwMode="auto">
            <a:xfrm>
              <a:off x="1008" y="231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a:t>
              </a:r>
              <a:endParaRPr lang="en-US" altLang="en-US"/>
            </a:p>
          </p:txBody>
        </p:sp>
        <p:sp>
          <p:nvSpPr>
            <p:cNvPr id="5145" name="Text Box 25">
              <a:extLst>
                <a:ext uri="{FF2B5EF4-FFF2-40B4-BE49-F238E27FC236}">
                  <a16:creationId xmlns:a16="http://schemas.microsoft.com/office/drawing/2014/main" id="{5D31CCA8-DDE0-C7D8-7CE5-211D8B606DB8}"/>
                </a:ext>
              </a:extLst>
            </p:cNvPr>
            <p:cNvSpPr txBox="1">
              <a:spLocks noChangeArrowheads="1"/>
            </p:cNvSpPr>
            <p:nvPr/>
          </p:nvSpPr>
          <p:spPr bwMode="auto">
            <a:xfrm>
              <a:off x="1556" y="2305"/>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t>2</a:t>
              </a:r>
              <a:endParaRPr lang="en-US" altLang="en-US"/>
            </a:p>
          </p:txBody>
        </p:sp>
      </p:grpSp>
      <p:grpSp>
        <p:nvGrpSpPr>
          <p:cNvPr id="5154" name="Group 34">
            <a:extLst>
              <a:ext uri="{FF2B5EF4-FFF2-40B4-BE49-F238E27FC236}">
                <a16:creationId xmlns:a16="http://schemas.microsoft.com/office/drawing/2014/main" id="{A9C5F945-E178-EC97-E2D0-344D3AD5FA46}"/>
              </a:ext>
            </a:extLst>
          </p:cNvPr>
          <p:cNvGrpSpPr>
            <a:grpSpLocks/>
          </p:cNvGrpSpPr>
          <p:nvPr/>
        </p:nvGrpSpPr>
        <p:grpSpPr bwMode="auto">
          <a:xfrm>
            <a:off x="7156450" y="4192369"/>
            <a:ext cx="1524000" cy="582612"/>
            <a:chOff x="3912" y="2537"/>
            <a:chExt cx="960" cy="367"/>
          </a:xfrm>
        </p:grpSpPr>
        <p:sp>
          <p:nvSpPr>
            <p:cNvPr id="5146" name="Text Box 26">
              <a:extLst>
                <a:ext uri="{FF2B5EF4-FFF2-40B4-BE49-F238E27FC236}">
                  <a16:creationId xmlns:a16="http://schemas.microsoft.com/office/drawing/2014/main" id="{94D6B644-EBFF-FF34-2C42-F20318299EB4}"/>
                </a:ext>
              </a:extLst>
            </p:cNvPr>
            <p:cNvSpPr txBox="1">
              <a:spLocks noChangeArrowheads="1"/>
            </p:cNvSpPr>
            <p:nvPr/>
          </p:nvSpPr>
          <p:spPr bwMode="auto">
            <a:xfrm>
              <a:off x="3912" y="267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1</a:t>
              </a:r>
              <a:endParaRPr lang="en-US" altLang="en-US"/>
            </a:p>
          </p:txBody>
        </p:sp>
        <p:sp>
          <p:nvSpPr>
            <p:cNvPr id="5147" name="Text Box 27">
              <a:extLst>
                <a:ext uri="{FF2B5EF4-FFF2-40B4-BE49-F238E27FC236}">
                  <a16:creationId xmlns:a16="http://schemas.microsoft.com/office/drawing/2014/main" id="{CBD0B60E-D109-D978-19C1-5077D70F8B47}"/>
                </a:ext>
              </a:extLst>
            </p:cNvPr>
            <p:cNvSpPr txBox="1">
              <a:spLocks noChangeArrowheads="1"/>
            </p:cNvSpPr>
            <p:nvPr/>
          </p:nvSpPr>
          <p:spPr bwMode="auto">
            <a:xfrm>
              <a:off x="4600" y="2673"/>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a:t>
              </a:r>
              <a:endParaRPr lang="en-US" altLang="en-US"/>
            </a:p>
          </p:txBody>
        </p:sp>
        <p:sp>
          <p:nvSpPr>
            <p:cNvPr id="5148" name="Text Box 28">
              <a:extLst>
                <a:ext uri="{FF2B5EF4-FFF2-40B4-BE49-F238E27FC236}">
                  <a16:creationId xmlns:a16="http://schemas.microsoft.com/office/drawing/2014/main" id="{944B99AF-683A-76B5-ED14-938DC6FCB7B9}"/>
                </a:ext>
              </a:extLst>
            </p:cNvPr>
            <p:cNvSpPr txBox="1">
              <a:spLocks noChangeArrowheads="1"/>
            </p:cNvSpPr>
            <p:nvPr/>
          </p:nvSpPr>
          <p:spPr bwMode="auto">
            <a:xfrm>
              <a:off x="4052" y="2537"/>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a:t>
              </a:r>
              <a:endParaRPr lang="en-US" altLang="en-US"/>
            </a:p>
          </p:txBody>
        </p:sp>
        <p:sp>
          <p:nvSpPr>
            <p:cNvPr id="5149" name="Text Box 29">
              <a:extLst>
                <a:ext uri="{FF2B5EF4-FFF2-40B4-BE49-F238E27FC236}">
                  <a16:creationId xmlns:a16="http://schemas.microsoft.com/office/drawing/2014/main" id="{DAAA3255-4070-A61F-F723-C51AC6ADEDBF}"/>
                </a:ext>
              </a:extLst>
            </p:cNvPr>
            <p:cNvSpPr txBox="1">
              <a:spLocks noChangeArrowheads="1"/>
            </p:cNvSpPr>
            <p:nvPr/>
          </p:nvSpPr>
          <p:spPr bwMode="auto">
            <a:xfrm>
              <a:off x="4756" y="2537"/>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a:t>
              </a:r>
              <a:endParaRPr lang="en-US" altLang="en-US"/>
            </a:p>
          </p:txBody>
        </p:sp>
      </p:grpSp>
      <p:sp>
        <p:nvSpPr>
          <p:cNvPr id="5155" name="Text Box 35">
            <a:extLst>
              <a:ext uri="{FF2B5EF4-FFF2-40B4-BE49-F238E27FC236}">
                <a16:creationId xmlns:a16="http://schemas.microsoft.com/office/drawing/2014/main" id="{2FE8DFC1-C2CC-EEA5-D937-2A1897F53970}"/>
              </a:ext>
            </a:extLst>
          </p:cNvPr>
          <p:cNvSpPr txBox="1">
            <a:spLocks noChangeArrowheads="1"/>
          </p:cNvSpPr>
          <p:nvPr/>
        </p:nvSpPr>
        <p:spPr bwMode="auto">
          <a:xfrm>
            <a:off x="3429000" y="5502276"/>
            <a:ext cx="5334000" cy="64633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A qubit in superposition is in both of the states |1&gt; and |0 at the same time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7155E28-33CD-E53B-467C-1DF2FD410AC3}"/>
              </a:ext>
            </a:extLst>
          </p:cNvPr>
          <p:cNvSpPr>
            <a:spLocks noGrp="1" noChangeArrowheads="1"/>
          </p:cNvSpPr>
          <p:nvPr>
            <p:ph type="title"/>
          </p:nvPr>
        </p:nvSpPr>
        <p:spPr>
          <a:xfrm>
            <a:off x="1981200" y="533400"/>
            <a:ext cx="8229600" cy="457200"/>
          </a:xfrm>
        </p:spPr>
        <p:txBody>
          <a:bodyPr/>
          <a:lstStyle/>
          <a:p>
            <a:r>
              <a:rPr lang="en-US" altLang="en-US" sz="2400"/>
              <a:t>Representation of Data - Superposition</a:t>
            </a:r>
            <a:endParaRPr lang="en-US" altLang="en-US"/>
          </a:p>
        </p:txBody>
      </p:sp>
      <p:pic>
        <p:nvPicPr>
          <p:cNvPr id="23556" name="Picture 4">
            <a:extLst>
              <a:ext uri="{FF2B5EF4-FFF2-40B4-BE49-F238E27FC236}">
                <a16:creationId xmlns:a16="http://schemas.microsoft.com/office/drawing/2014/main" id="{47D514CE-5A48-B930-F4C7-64DFE2914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75" y="1447801"/>
            <a:ext cx="2617788" cy="1954213"/>
          </a:xfrm>
          <a:prstGeom prst="rect">
            <a:avLst/>
          </a:prstGeom>
          <a:noFill/>
          <a:extLst>
            <a:ext uri="{909E8E84-426E-40DD-AFC4-6F175D3DCCD1}">
              <a14:hiddenFill xmlns:a14="http://schemas.microsoft.com/office/drawing/2010/main">
                <a:solidFill>
                  <a:srgbClr val="FFFFFF"/>
                </a:solidFill>
              </a14:hiddenFill>
            </a:ext>
          </a:extLst>
        </p:spPr>
      </p:pic>
      <p:sp>
        <p:nvSpPr>
          <p:cNvPr id="23557" name="Text Box 5">
            <a:extLst>
              <a:ext uri="{FF2B5EF4-FFF2-40B4-BE49-F238E27FC236}">
                <a16:creationId xmlns:a16="http://schemas.microsoft.com/office/drawing/2014/main" id="{78B74836-6D08-DA92-0EC0-DDE99DCEC9ED}"/>
              </a:ext>
            </a:extLst>
          </p:cNvPr>
          <p:cNvSpPr txBox="1">
            <a:spLocks noChangeArrowheads="1"/>
          </p:cNvSpPr>
          <p:nvPr/>
        </p:nvSpPr>
        <p:spPr bwMode="auto">
          <a:xfrm>
            <a:off x="2949575" y="1219201"/>
            <a:ext cx="160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t>Light pulse of frequency </a:t>
            </a:r>
            <a:r>
              <a:rPr lang="en-US" altLang="en-US" sz="1200" b="1">
                <a:sym typeface="Symbol" panose="05050102010706020507" pitchFamily="18" charset="2"/>
              </a:rPr>
              <a:t></a:t>
            </a:r>
            <a:r>
              <a:rPr lang="en-US" altLang="en-US" sz="1200" b="1"/>
              <a:t> for time interval t/2</a:t>
            </a:r>
            <a:endParaRPr lang="en-US" altLang="en-US"/>
          </a:p>
        </p:txBody>
      </p:sp>
      <p:sp>
        <p:nvSpPr>
          <p:cNvPr id="23558" name="Line 6">
            <a:extLst>
              <a:ext uri="{FF2B5EF4-FFF2-40B4-BE49-F238E27FC236}">
                <a16:creationId xmlns:a16="http://schemas.microsoft.com/office/drawing/2014/main" id="{72486EA4-2947-D4D2-AF67-08E614A3F9D2}"/>
              </a:ext>
            </a:extLst>
          </p:cNvPr>
          <p:cNvSpPr>
            <a:spLocks noChangeShapeType="1"/>
          </p:cNvSpPr>
          <p:nvPr/>
        </p:nvSpPr>
        <p:spPr bwMode="auto">
          <a:xfrm>
            <a:off x="5768975" y="2819400"/>
            <a:ext cx="838200" cy="0"/>
          </a:xfrm>
          <a:prstGeom prst="line">
            <a:avLst/>
          </a:prstGeom>
          <a:noFill/>
          <a:ln w="1079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AutoShape 7">
            <a:extLst>
              <a:ext uri="{FF2B5EF4-FFF2-40B4-BE49-F238E27FC236}">
                <a16:creationId xmlns:a16="http://schemas.microsoft.com/office/drawing/2014/main" id="{EFB724AB-BF65-19D4-58EB-508151C59262}"/>
              </a:ext>
            </a:extLst>
          </p:cNvPr>
          <p:cNvSpPr>
            <a:spLocks noChangeArrowheads="1"/>
          </p:cNvSpPr>
          <p:nvPr/>
        </p:nvSpPr>
        <p:spPr bwMode="auto">
          <a:xfrm>
            <a:off x="3406775" y="3657600"/>
            <a:ext cx="1066800"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Text Box 8">
            <a:extLst>
              <a:ext uri="{FF2B5EF4-FFF2-40B4-BE49-F238E27FC236}">
                <a16:creationId xmlns:a16="http://schemas.microsoft.com/office/drawing/2014/main" id="{D62AA0E1-0C6E-8920-92C3-E71B45DD8F59}"/>
              </a:ext>
            </a:extLst>
          </p:cNvPr>
          <p:cNvSpPr txBox="1">
            <a:spLocks noChangeArrowheads="1"/>
          </p:cNvSpPr>
          <p:nvPr/>
        </p:nvSpPr>
        <p:spPr bwMode="auto">
          <a:xfrm>
            <a:off x="3470445" y="3694211"/>
            <a:ext cx="12285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State |0&gt;</a:t>
            </a:r>
            <a:endParaRPr lang="en-US" altLang="en-US"/>
          </a:p>
        </p:txBody>
      </p:sp>
      <p:sp>
        <p:nvSpPr>
          <p:cNvPr id="23561" name="AutoShape 9">
            <a:extLst>
              <a:ext uri="{FF2B5EF4-FFF2-40B4-BE49-F238E27FC236}">
                <a16:creationId xmlns:a16="http://schemas.microsoft.com/office/drawing/2014/main" id="{B2CBEE3D-8890-24BD-1657-3ED95870894D}"/>
              </a:ext>
            </a:extLst>
          </p:cNvPr>
          <p:cNvSpPr>
            <a:spLocks noChangeArrowheads="1"/>
          </p:cNvSpPr>
          <p:nvPr/>
        </p:nvSpPr>
        <p:spPr bwMode="auto">
          <a:xfrm>
            <a:off x="7558089" y="3657600"/>
            <a:ext cx="1487487"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Text Box 10">
            <a:extLst>
              <a:ext uri="{FF2B5EF4-FFF2-40B4-BE49-F238E27FC236}">
                <a16:creationId xmlns:a16="http://schemas.microsoft.com/office/drawing/2014/main" id="{F705B8AF-8455-B5EB-C310-A740EC0F904E}"/>
              </a:ext>
            </a:extLst>
          </p:cNvPr>
          <p:cNvSpPr txBox="1">
            <a:spLocks noChangeArrowheads="1"/>
          </p:cNvSpPr>
          <p:nvPr/>
        </p:nvSpPr>
        <p:spPr bwMode="auto">
          <a:xfrm>
            <a:off x="7563375" y="3711227"/>
            <a:ext cx="1581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State |0&gt; + |1&gt;</a:t>
            </a:r>
            <a:endParaRPr lang="en-US" altLang="en-US"/>
          </a:p>
        </p:txBody>
      </p:sp>
      <p:pic>
        <p:nvPicPr>
          <p:cNvPr id="23563" name="Picture 11">
            <a:extLst>
              <a:ext uri="{FF2B5EF4-FFF2-40B4-BE49-F238E27FC236}">
                <a16:creationId xmlns:a16="http://schemas.microsoft.com/office/drawing/2014/main" id="{37355DCF-FCB4-8FFD-C924-D6D8B088A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76" y="1447801"/>
            <a:ext cx="2689225" cy="1954213"/>
          </a:xfrm>
          <a:prstGeom prst="rect">
            <a:avLst/>
          </a:prstGeom>
          <a:noFill/>
          <a:extLst>
            <a:ext uri="{909E8E84-426E-40DD-AFC4-6F175D3DCCD1}">
              <a14:hiddenFill xmlns:a14="http://schemas.microsoft.com/office/drawing/2010/main">
                <a:solidFill>
                  <a:srgbClr val="FFFFFF"/>
                </a:solidFill>
              </a14:hiddenFill>
            </a:ext>
          </a:extLst>
        </p:spPr>
      </p:pic>
      <p:sp>
        <p:nvSpPr>
          <p:cNvPr id="23565" name="Text Box 13">
            <a:extLst>
              <a:ext uri="{FF2B5EF4-FFF2-40B4-BE49-F238E27FC236}">
                <a16:creationId xmlns:a16="http://schemas.microsoft.com/office/drawing/2014/main" id="{06586FCE-9657-6CC2-DB13-E26B1BB7CC62}"/>
              </a:ext>
            </a:extLst>
          </p:cNvPr>
          <p:cNvSpPr txBox="1">
            <a:spLocks noChangeArrowheads="1"/>
          </p:cNvSpPr>
          <p:nvPr/>
        </p:nvSpPr>
        <p:spPr bwMode="auto">
          <a:xfrm>
            <a:off x="2197100" y="4823451"/>
            <a:ext cx="72390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Consider a 3 bit qubit register.  An equally weighted superposition of all possible states would be denoted by:</a:t>
            </a:r>
            <a:endParaRPr lang="en-US" altLang="en-US" b="1"/>
          </a:p>
          <a:p>
            <a:pPr algn="ctr">
              <a:spcBef>
                <a:spcPct val="50000"/>
              </a:spcBef>
              <a:buClr>
                <a:schemeClr val="accent2"/>
              </a:buClr>
              <a:buFont typeface="Wingdings" panose="05000000000000000000" pitchFamily="2" charset="2"/>
              <a:buNone/>
            </a:pPr>
            <a:r>
              <a:rPr lang="en-US" altLang="en-US" b="1"/>
              <a:t>|</a:t>
            </a:r>
            <a:r>
              <a:rPr lang="en-US" altLang="en-US" b="1">
                <a:sym typeface="Symbol" panose="05050102010706020507" pitchFamily="18" charset="2"/>
              </a:rPr>
              <a:t>&gt; =     </a:t>
            </a:r>
            <a:r>
              <a:rPr lang="en-US" altLang="en-US" b="1"/>
              <a:t>|000&gt; + </a:t>
            </a:r>
            <a:r>
              <a:rPr lang="en-US" altLang="en-US" b="1">
                <a:sym typeface="Symbol" panose="05050102010706020507" pitchFamily="18" charset="2"/>
              </a:rPr>
              <a:t> </a:t>
            </a:r>
            <a:r>
              <a:rPr lang="en-US" altLang="en-US" b="1"/>
              <a:t>   |001&gt; + . . . +     |111&gt;</a:t>
            </a:r>
          </a:p>
        </p:txBody>
      </p:sp>
      <p:grpSp>
        <p:nvGrpSpPr>
          <p:cNvPr id="23569" name="Group 17">
            <a:extLst>
              <a:ext uri="{FF2B5EF4-FFF2-40B4-BE49-F238E27FC236}">
                <a16:creationId xmlns:a16="http://schemas.microsoft.com/office/drawing/2014/main" id="{A0F01A83-2C33-667F-078D-9CD807EE0945}"/>
              </a:ext>
            </a:extLst>
          </p:cNvPr>
          <p:cNvGrpSpPr>
            <a:grpSpLocks/>
          </p:cNvGrpSpPr>
          <p:nvPr/>
        </p:nvGrpSpPr>
        <p:grpSpPr bwMode="auto">
          <a:xfrm>
            <a:off x="4165600" y="5499100"/>
            <a:ext cx="533400" cy="800100"/>
            <a:chOff x="2208" y="2208"/>
            <a:chExt cx="336" cy="504"/>
          </a:xfrm>
        </p:grpSpPr>
        <p:sp>
          <p:nvSpPr>
            <p:cNvPr id="23566" name="Text Box 14">
              <a:extLst>
                <a:ext uri="{FF2B5EF4-FFF2-40B4-BE49-F238E27FC236}">
                  <a16:creationId xmlns:a16="http://schemas.microsoft.com/office/drawing/2014/main" id="{F4215B9D-36AD-5F69-8AF2-C0DC1C49E84C}"/>
                </a:ext>
              </a:extLst>
            </p:cNvPr>
            <p:cNvSpPr txBox="1">
              <a:spLocks noChangeArrowheads="1"/>
            </p:cNvSpPr>
            <p:nvPr/>
          </p:nvSpPr>
          <p:spPr bwMode="auto">
            <a:xfrm>
              <a:off x="2256" y="2208"/>
              <a:ext cx="1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a:p>
          </p:txBody>
        </p:sp>
        <p:sp>
          <p:nvSpPr>
            <p:cNvPr id="23567" name="Line 15">
              <a:extLst>
                <a:ext uri="{FF2B5EF4-FFF2-40B4-BE49-F238E27FC236}">
                  <a16:creationId xmlns:a16="http://schemas.microsoft.com/office/drawing/2014/main" id="{C548156D-C408-6DA3-66A3-21D8C265CB1C}"/>
                </a:ext>
              </a:extLst>
            </p:cNvPr>
            <p:cNvSpPr>
              <a:spLocks noChangeShapeType="1"/>
            </p:cNvSpPr>
            <p:nvPr/>
          </p:nvSpPr>
          <p:spPr bwMode="auto">
            <a:xfrm>
              <a:off x="2280" y="24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Text Box 16">
              <a:extLst>
                <a:ext uri="{FF2B5EF4-FFF2-40B4-BE49-F238E27FC236}">
                  <a16:creationId xmlns:a16="http://schemas.microsoft.com/office/drawing/2014/main" id="{5B37899C-97F7-87AB-3FA9-9F4B4EEAFF5A}"/>
                </a:ext>
              </a:extLst>
            </p:cNvPr>
            <p:cNvSpPr txBox="1">
              <a:spLocks noChangeArrowheads="1"/>
            </p:cNvSpPr>
            <p:nvPr/>
          </p:nvSpPr>
          <p:spPr bwMode="auto">
            <a:xfrm>
              <a:off x="2208" y="24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√8</a:t>
              </a:r>
              <a:endParaRPr lang="en-US" altLang="en-US"/>
            </a:p>
          </p:txBody>
        </p:sp>
      </p:grpSp>
      <p:grpSp>
        <p:nvGrpSpPr>
          <p:cNvPr id="23570" name="Group 18">
            <a:extLst>
              <a:ext uri="{FF2B5EF4-FFF2-40B4-BE49-F238E27FC236}">
                <a16:creationId xmlns:a16="http://schemas.microsoft.com/office/drawing/2014/main" id="{695E1534-B65A-8580-14F5-FFD2FD0C48E7}"/>
              </a:ext>
            </a:extLst>
          </p:cNvPr>
          <p:cNvGrpSpPr>
            <a:grpSpLocks/>
          </p:cNvGrpSpPr>
          <p:nvPr/>
        </p:nvGrpSpPr>
        <p:grpSpPr bwMode="auto">
          <a:xfrm>
            <a:off x="5473700" y="5511800"/>
            <a:ext cx="533400" cy="800100"/>
            <a:chOff x="2208" y="2208"/>
            <a:chExt cx="336" cy="504"/>
          </a:xfrm>
        </p:grpSpPr>
        <p:sp>
          <p:nvSpPr>
            <p:cNvPr id="23571" name="Text Box 19">
              <a:extLst>
                <a:ext uri="{FF2B5EF4-FFF2-40B4-BE49-F238E27FC236}">
                  <a16:creationId xmlns:a16="http://schemas.microsoft.com/office/drawing/2014/main" id="{0ECDFF08-FC5B-223C-1CAA-0025D09191B4}"/>
                </a:ext>
              </a:extLst>
            </p:cNvPr>
            <p:cNvSpPr txBox="1">
              <a:spLocks noChangeArrowheads="1"/>
            </p:cNvSpPr>
            <p:nvPr/>
          </p:nvSpPr>
          <p:spPr bwMode="auto">
            <a:xfrm>
              <a:off x="2256" y="2208"/>
              <a:ext cx="1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a:p>
          </p:txBody>
        </p:sp>
        <p:sp>
          <p:nvSpPr>
            <p:cNvPr id="23572" name="Line 20">
              <a:extLst>
                <a:ext uri="{FF2B5EF4-FFF2-40B4-BE49-F238E27FC236}">
                  <a16:creationId xmlns:a16="http://schemas.microsoft.com/office/drawing/2014/main" id="{52208D85-4539-7BF5-3905-F0C5A8242620}"/>
                </a:ext>
              </a:extLst>
            </p:cNvPr>
            <p:cNvSpPr>
              <a:spLocks noChangeShapeType="1"/>
            </p:cNvSpPr>
            <p:nvPr/>
          </p:nvSpPr>
          <p:spPr bwMode="auto">
            <a:xfrm>
              <a:off x="2280" y="24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Text Box 21">
              <a:extLst>
                <a:ext uri="{FF2B5EF4-FFF2-40B4-BE49-F238E27FC236}">
                  <a16:creationId xmlns:a16="http://schemas.microsoft.com/office/drawing/2014/main" id="{F6471DBD-F488-DFD8-3B0B-9361A26E9A48}"/>
                </a:ext>
              </a:extLst>
            </p:cNvPr>
            <p:cNvSpPr txBox="1">
              <a:spLocks noChangeArrowheads="1"/>
            </p:cNvSpPr>
            <p:nvPr/>
          </p:nvSpPr>
          <p:spPr bwMode="auto">
            <a:xfrm>
              <a:off x="2208" y="24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√8</a:t>
              </a:r>
              <a:endParaRPr lang="en-US" altLang="en-US"/>
            </a:p>
          </p:txBody>
        </p:sp>
      </p:grpSp>
      <p:grpSp>
        <p:nvGrpSpPr>
          <p:cNvPr id="23574" name="Group 22">
            <a:extLst>
              <a:ext uri="{FF2B5EF4-FFF2-40B4-BE49-F238E27FC236}">
                <a16:creationId xmlns:a16="http://schemas.microsoft.com/office/drawing/2014/main" id="{11D5BFB4-0127-3858-B804-A9F29BEE5F6B}"/>
              </a:ext>
            </a:extLst>
          </p:cNvPr>
          <p:cNvGrpSpPr>
            <a:grpSpLocks/>
          </p:cNvGrpSpPr>
          <p:nvPr/>
        </p:nvGrpSpPr>
        <p:grpSpPr bwMode="auto">
          <a:xfrm>
            <a:off x="7086600" y="5495925"/>
            <a:ext cx="533400" cy="800100"/>
            <a:chOff x="2208" y="2208"/>
            <a:chExt cx="336" cy="504"/>
          </a:xfrm>
        </p:grpSpPr>
        <p:sp>
          <p:nvSpPr>
            <p:cNvPr id="23575" name="Text Box 23">
              <a:extLst>
                <a:ext uri="{FF2B5EF4-FFF2-40B4-BE49-F238E27FC236}">
                  <a16:creationId xmlns:a16="http://schemas.microsoft.com/office/drawing/2014/main" id="{16B06AF4-4E82-B8FC-3108-8ADF2FD7581D}"/>
                </a:ext>
              </a:extLst>
            </p:cNvPr>
            <p:cNvSpPr txBox="1">
              <a:spLocks noChangeArrowheads="1"/>
            </p:cNvSpPr>
            <p:nvPr/>
          </p:nvSpPr>
          <p:spPr bwMode="auto">
            <a:xfrm>
              <a:off x="2256" y="2208"/>
              <a:ext cx="1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a:p>
          </p:txBody>
        </p:sp>
        <p:sp>
          <p:nvSpPr>
            <p:cNvPr id="23576" name="Line 24">
              <a:extLst>
                <a:ext uri="{FF2B5EF4-FFF2-40B4-BE49-F238E27FC236}">
                  <a16:creationId xmlns:a16="http://schemas.microsoft.com/office/drawing/2014/main" id="{96B9019C-5362-D69C-636B-414CF37EA2C8}"/>
                </a:ext>
              </a:extLst>
            </p:cNvPr>
            <p:cNvSpPr>
              <a:spLocks noChangeShapeType="1"/>
            </p:cNvSpPr>
            <p:nvPr/>
          </p:nvSpPr>
          <p:spPr bwMode="auto">
            <a:xfrm>
              <a:off x="2280" y="243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Text Box 25">
              <a:extLst>
                <a:ext uri="{FF2B5EF4-FFF2-40B4-BE49-F238E27FC236}">
                  <a16:creationId xmlns:a16="http://schemas.microsoft.com/office/drawing/2014/main" id="{A2376F3D-BDDD-F43E-995E-EA77B5D14032}"/>
                </a:ext>
              </a:extLst>
            </p:cNvPr>
            <p:cNvSpPr txBox="1">
              <a:spLocks noChangeArrowheads="1"/>
            </p:cNvSpPr>
            <p:nvPr/>
          </p:nvSpPr>
          <p:spPr bwMode="auto">
            <a:xfrm>
              <a:off x="2208" y="246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√8</a:t>
              </a:r>
              <a:endParaRPr lang="en-US"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6113610-B68E-BACB-01C4-6DDB97FF1DC1}"/>
              </a:ext>
            </a:extLst>
          </p:cNvPr>
          <p:cNvSpPr>
            <a:spLocks noGrp="1" noChangeArrowheads="1"/>
          </p:cNvSpPr>
          <p:nvPr>
            <p:ph type="title"/>
          </p:nvPr>
        </p:nvSpPr>
        <p:spPr>
          <a:xfrm>
            <a:off x="2286000" y="685800"/>
            <a:ext cx="7772400" cy="381000"/>
          </a:xfrm>
        </p:spPr>
        <p:txBody>
          <a:bodyPr>
            <a:normAutofit fontScale="90000"/>
          </a:bodyPr>
          <a:lstStyle/>
          <a:p>
            <a:r>
              <a:rPr lang="en-US" altLang="en-US" sz="2400"/>
              <a:t>Data Retrieval</a:t>
            </a:r>
            <a:endParaRPr lang="en-US" altLang="en-US"/>
          </a:p>
        </p:txBody>
      </p:sp>
      <p:sp>
        <p:nvSpPr>
          <p:cNvPr id="6148" name="Text Box 4">
            <a:extLst>
              <a:ext uri="{FF2B5EF4-FFF2-40B4-BE49-F238E27FC236}">
                <a16:creationId xmlns:a16="http://schemas.microsoft.com/office/drawing/2014/main" id="{37A09379-26DE-A2C7-E8BD-753384BDA6D3}"/>
              </a:ext>
            </a:extLst>
          </p:cNvPr>
          <p:cNvSpPr txBox="1">
            <a:spLocks noChangeArrowheads="1"/>
          </p:cNvSpPr>
          <p:nvPr/>
        </p:nvSpPr>
        <p:spPr bwMode="auto">
          <a:xfrm>
            <a:off x="2057400" y="1570039"/>
            <a:ext cx="8001000"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 In general, an n qubit register can represent the numbers 0 through 2^n-1 simultaneously.</a:t>
            </a:r>
          </a:p>
          <a:p>
            <a:pPr algn="ctr">
              <a:spcBef>
                <a:spcPct val="50000"/>
              </a:spcBef>
            </a:pPr>
            <a:r>
              <a:rPr lang="en-US" altLang="en-US" sz="2800" b="1">
                <a:solidFill>
                  <a:schemeClr val="accent1"/>
                </a:solidFill>
              </a:rPr>
              <a:t>Sound too good to be true?…It is!</a:t>
            </a:r>
            <a:endParaRPr lang="en-US" altLang="en-US"/>
          </a:p>
          <a:p>
            <a:pPr>
              <a:spcBef>
                <a:spcPct val="50000"/>
              </a:spcBef>
              <a:buClr>
                <a:schemeClr val="accent2"/>
              </a:buClr>
              <a:buFont typeface="Wingdings" panose="05000000000000000000" pitchFamily="2" charset="2"/>
              <a:buChar char="§"/>
            </a:pPr>
            <a:r>
              <a:rPr lang="en-US" altLang="en-US"/>
              <a:t> If we attempt to retrieve the values represented within a superposition, the </a:t>
            </a:r>
            <a:r>
              <a:rPr lang="en-US" altLang="en-US" b="1"/>
              <a:t>superposition randomly collapses</a:t>
            </a:r>
            <a:r>
              <a:rPr lang="en-US" altLang="en-US"/>
              <a:t> to represent just one of the original values. </a:t>
            </a:r>
          </a:p>
          <a:p>
            <a:pPr>
              <a:spcBef>
                <a:spcPct val="50000"/>
              </a:spcBef>
            </a:pPr>
            <a:endParaRPr lang="en-US" altLang="en-US" sz="2800">
              <a:sym typeface="Symbol" panose="05050102010706020507" pitchFamily="18" charset="2"/>
            </a:endParaRPr>
          </a:p>
        </p:txBody>
      </p:sp>
      <p:sp>
        <p:nvSpPr>
          <p:cNvPr id="6153" name="Text Box 9">
            <a:extLst>
              <a:ext uri="{FF2B5EF4-FFF2-40B4-BE49-F238E27FC236}">
                <a16:creationId xmlns:a16="http://schemas.microsoft.com/office/drawing/2014/main" id="{64665995-10E4-6DFC-CE27-F7A0CBAF71C0}"/>
              </a:ext>
            </a:extLst>
          </p:cNvPr>
          <p:cNvSpPr txBox="1">
            <a:spLocks noChangeArrowheads="1"/>
          </p:cNvSpPr>
          <p:nvPr/>
        </p:nvSpPr>
        <p:spPr bwMode="auto">
          <a:xfrm>
            <a:off x="2057400" y="4225771"/>
            <a:ext cx="7848600" cy="1200329"/>
          </a:xfrm>
          <a:prstGeom prst="rect">
            <a:avLst/>
          </a:prstGeom>
          <a:solidFill>
            <a:schemeClr val="bg2">
              <a:lumMod val="90000"/>
            </a:schemeClr>
          </a:solidFill>
          <a:ln w="9525">
            <a:solidFill>
              <a:schemeClr val="tx1"/>
            </a:solidFill>
            <a:miter lim="800000"/>
            <a:headEnd/>
            <a:tailEnd/>
          </a:ln>
          <a:effectLst/>
        </p:spPr>
        <p:txBody>
          <a:bodyPr wrap="square">
            <a:spAutoFit/>
          </a:bodyPr>
          <a:lstStyle/>
          <a:p>
            <a:pPr>
              <a:spcBef>
                <a:spcPct val="50000"/>
              </a:spcBef>
            </a:pPr>
            <a:r>
              <a:rPr lang="en-US" altLang="en-US"/>
              <a:t>In our equation:  |</a:t>
            </a:r>
            <a:r>
              <a:rPr lang="en-US" altLang="en-US">
                <a:sym typeface="Symbol" panose="05050102010706020507" pitchFamily="18" charset="2"/>
              </a:rPr>
              <a:t>&gt; =   </a:t>
            </a:r>
            <a:r>
              <a:rPr lang="en-US" altLang="en-US"/>
              <a:t>|0&gt; + </a:t>
            </a:r>
            <a:r>
              <a:rPr lang="en-US" altLang="en-US">
                <a:sym typeface="Symbol" panose="05050102010706020507" pitchFamily="18" charset="2"/>
              </a:rPr>
              <a:t></a:t>
            </a:r>
            <a:r>
              <a:rPr lang="en-US" altLang="en-US"/>
              <a:t>  |1&gt; , </a:t>
            </a:r>
            <a:r>
              <a:rPr lang="en-US" altLang="en-US">
                <a:sym typeface="Symbol" panose="05050102010706020507" pitchFamily="18" charset="2"/>
              </a:rPr>
              <a:t>  represents the probability of the superposition collapsing to |0&gt;.  The ’s are called probability amplitudes.  In a balanced superposition,    = 1/√2   where n is the number of qubits.</a:t>
            </a:r>
          </a:p>
        </p:txBody>
      </p:sp>
      <p:sp>
        <p:nvSpPr>
          <p:cNvPr id="6149" name="Text Box 5">
            <a:extLst>
              <a:ext uri="{FF2B5EF4-FFF2-40B4-BE49-F238E27FC236}">
                <a16:creationId xmlns:a16="http://schemas.microsoft.com/office/drawing/2014/main" id="{2D43A18A-82BC-7D72-B45C-22B0DF6AAA81}"/>
              </a:ext>
            </a:extLst>
          </p:cNvPr>
          <p:cNvSpPr txBox="1">
            <a:spLocks noChangeArrowheads="1"/>
          </p:cNvSpPr>
          <p:nvPr/>
        </p:nvSpPr>
        <p:spPr bwMode="auto">
          <a:xfrm>
            <a:off x="4800601" y="4312622"/>
            <a:ext cx="1809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1</a:t>
            </a:r>
          </a:p>
        </p:txBody>
      </p:sp>
      <p:sp>
        <p:nvSpPr>
          <p:cNvPr id="6150" name="Text Box 6">
            <a:extLst>
              <a:ext uri="{FF2B5EF4-FFF2-40B4-BE49-F238E27FC236}">
                <a16:creationId xmlns:a16="http://schemas.microsoft.com/office/drawing/2014/main" id="{D4F30DC8-280C-B2D5-0951-3E43D5A12383}"/>
              </a:ext>
            </a:extLst>
          </p:cNvPr>
          <p:cNvSpPr txBox="1">
            <a:spLocks noChangeArrowheads="1"/>
          </p:cNvSpPr>
          <p:nvPr/>
        </p:nvSpPr>
        <p:spPr bwMode="auto">
          <a:xfrm>
            <a:off x="5754689" y="4312622"/>
            <a:ext cx="1809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2</a:t>
            </a:r>
          </a:p>
        </p:txBody>
      </p:sp>
      <p:sp>
        <p:nvSpPr>
          <p:cNvPr id="6151" name="Text Box 7">
            <a:extLst>
              <a:ext uri="{FF2B5EF4-FFF2-40B4-BE49-F238E27FC236}">
                <a16:creationId xmlns:a16="http://schemas.microsoft.com/office/drawing/2014/main" id="{725911BA-FC9A-D564-7A03-4CBD1BB8EB72}"/>
              </a:ext>
            </a:extLst>
          </p:cNvPr>
          <p:cNvSpPr txBox="1">
            <a:spLocks noChangeArrowheads="1"/>
          </p:cNvSpPr>
          <p:nvPr/>
        </p:nvSpPr>
        <p:spPr bwMode="auto">
          <a:xfrm>
            <a:off x="6618289" y="4309251"/>
            <a:ext cx="1809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1</a:t>
            </a:r>
          </a:p>
        </p:txBody>
      </p:sp>
      <p:sp>
        <p:nvSpPr>
          <p:cNvPr id="6155" name="Text Box 11">
            <a:extLst>
              <a:ext uri="{FF2B5EF4-FFF2-40B4-BE49-F238E27FC236}">
                <a16:creationId xmlns:a16="http://schemas.microsoft.com/office/drawing/2014/main" id="{C9D53086-8B2A-D89F-8129-5DBD72F1F62B}"/>
              </a:ext>
            </a:extLst>
          </p:cNvPr>
          <p:cNvSpPr txBox="1">
            <a:spLocks noChangeArrowheads="1"/>
          </p:cNvSpPr>
          <p:nvPr/>
        </p:nvSpPr>
        <p:spPr bwMode="auto">
          <a:xfrm>
            <a:off x="7724777" y="4647805"/>
            <a:ext cx="184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n </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BB138E2-58DA-47DC-E3D1-DC1B08CC7414}"/>
              </a:ext>
            </a:extLst>
          </p:cNvPr>
          <p:cNvSpPr>
            <a:spLocks noGrp="1" noChangeArrowheads="1"/>
          </p:cNvSpPr>
          <p:nvPr>
            <p:ph type="title"/>
          </p:nvPr>
        </p:nvSpPr>
        <p:spPr>
          <a:xfrm>
            <a:off x="2209800" y="533400"/>
            <a:ext cx="7772400" cy="533400"/>
          </a:xfrm>
        </p:spPr>
        <p:txBody>
          <a:bodyPr/>
          <a:lstStyle/>
          <a:p>
            <a:r>
              <a:rPr lang="en-US" altLang="en-US" sz="2400"/>
              <a:t>Relationships among data - </a:t>
            </a:r>
            <a:r>
              <a:rPr lang="en-US" altLang="en-US" sz="2400" b="1"/>
              <a:t>Entanglement</a:t>
            </a:r>
            <a:endParaRPr lang="en-US" altLang="en-US"/>
          </a:p>
        </p:txBody>
      </p:sp>
      <p:sp>
        <p:nvSpPr>
          <p:cNvPr id="7172" name="Text Box 4">
            <a:extLst>
              <a:ext uri="{FF2B5EF4-FFF2-40B4-BE49-F238E27FC236}">
                <a16:creationId xmlns:a16="http://schemas.microsoft.com/office/drawing/2014/main" id="{099C1392-EA26-AF77-D6CF-FFA7CA70A899}"/>
              </a:ext>
            </a:extLst>
          </p:cNvPr>
          <p:cNvSpPr txBox="1">
            <a:spLocks noChangeArrowheads="1"/>
          </p:cNvSpPr>
          <p:nvPr/>
        </p:nvSpPr>
        <p:spPr bwMode="auto">
          <a:xfrm>
            <a:off x="2057400" y="1925639"/>
            <a:ext cx="80772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b="1" i="1"/>
              <a:t>Entanglement</a:t>
            </a:r>
            <a:r>
              <a:rPr lang="en-US" altLang="en-US"/>
              <a:t> is the ability of quantum systems to exhibit correlations between states within a superposition.</a:t>
            </a:r>
          </a:p>
          <a:p>
            <a:pPr>
              <a:spcBef>
                <a:spcPct val="50000"/>
              </a:spcBef>
              <a:buClr>
                <a:schemeClr val="accent2"/>
              </a:buClr>
              <a:buFont typeface="Wingdings" panose="05000000000000000000" pitchFamily="2" charset="2"/>
              <a:buChar char="§"/>
            </a:pPr>
            <a:r>
              <a:rPr lang="en-US" altLang="en-US"/>
              <a:t>Imagine two qubits, each in the state |0&gt; + |1&gt; (a superposition of the 0 and 1.)  We can entangle the two qubits such that the measurement of one qubit is always correlated to the measurement of the other qubit.</a:t>
            </a:r>
          </a:p>
          <a:p>
            <a:pPr>
              <a:spcBef>
                <a:spcPct val="50000"/>
              </a:spcBef>
            </a:pPr>
            <a:endParaRPr lang="en-US" altLang="en-US"/>
          </a:p>
          <a:p>
            <a:pPr>
              <a:spcBef>
                <a:spcPct val="50000"/>
              </a:spcBef>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C37614-FFDF-9B09-BAB9-0D5F94E0B326}"/>
              </a:ext>
            </a:extLst>
          </p:cNvPr>
          <p:cNvSpPr>
            <a:spLocks noGrp="1" noChangeArrowheads="1"/>
          </p:cNvSpPr>
          <p:nvPr>
            <p:ph type="title"/>
          </p:nvPr>
        </p:nvSpPr>
        <p:spPr>
          <a:xfrm>
            <a:off x="1981200" y="762000"/>
            <a:ext cx="8229600" cy="685800"/>
          </a:xfrm>
        </p:spPr>
        <p:txBody>
          <a:bodyPr/>
          <a:lstStyle/>
          <a:p>
            <a:r>
              <a:rPr lang="en-US" altLang="en-US"/>
              <a:t>Overview</a:t>
            </a:r>
          </a:p>
        </p:txBody>
      </p:sp>
      <p:sp>
        <p:nvSpPr>
          <p:cNvPr id="51203" name="Text Box 3">
            <a:extLst>
              <a:ext uri="{FF2B5EF4-FFF2-40B4-BE49-F238E27FC236}">
                <a16:creationId xmlns:a16="http://schemas.microsoft.com/office/drawing/2014/main" id="{4B55DCCB-AF5F-CD5D-7BEF-53B21BCC2F08}"/>
              </a:ext>
            </a:extLst>
          </p:cNvPr>
          <p:cNvSpPr txBox="1">
            <a:spLocks noChangeArrowheads="1"/>
          </p:cNvSpPr>
          <p:nvPr/>
        </p:nvSpPr>
        <p:spPr bwMode="auto">
          <a:xfrm>
            <a:off x="2514600" y="1600200"/>
            <a:ext cx="7239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en-US" altLang="en-US" sz="2800"/>
              <a:t> </a:t>
            </a:r>
            <a:r>
              <a:rPr lang="en-US" altLang="en-US" sz="3200"/>
              <a:t>Introduction and History</a:t>
            </a:r>
          </a:p>
          <a:p>
            <a:pPr>
              <a:spcBef>
                <a:spcPct val="50000"/>
              </a:spcBef>
              <a:buClr>
                <a:schemeClr val="accent2"/>
              </a:buClr>
              <a:buFont typeface="Wingdings" panose="05000000000000000000" pitchFamily="2" charset="2"/>
              <a:buChar char="ü"/>
            </a:pPr>
            <a:r>
              <a:rPr lang="en-US" altLang="en-US" sz="3200"/>
              <a:t> Data Representation </a:t>
            </a:r>
          </a:p>
          <a:p>
            <a:pPr>
              <a:spcBef>
                <a:spcPct val="50000"/>
              </a:spcBef>
              <a:buClr>
                <a:schemeClr val="accent2"/>
              </a:buClr>
              <a:buFont typeface="Wingdings" panose="05000000000000000000" pitchFamily="2" charset="2"/>
              <a:buChar char="§"/>
            </a:pPr>
            <a:r>
              <a:rPr lang="en-US" altLang="en-US" sz="3200"/>
              <a:t> </a:t>
            </a:r>
            <a:r>
              <a:rPr lang="en-US" altLang="en-US" sz="3200" b="1">
                <a:solidFill>
                  <a:schemeClr val="accent1"/>
                </a:solidFill>
              </a:rPr>
              <a:t>Operations on Data</a:t>
            </a:r>
            <a:endParaRPr lang="en-US" altLang="en-US" sz="3200"/>
          </a:p>
          <a:p>
            <a:pPr>
              <a:spcBef>
                <a:spcPct val="50000"/>
              </a:spcBef>
              <a:buClr>
                <a:schemeClr val="accent2"/>
              </a:buClr>
              <a:buFont typeface="Wingdings" panose="05000000000000000000" pitchFamily="2" charset="2"/>
              <a:buChar char="§"/>
            </a:pPr>
            <a:r>
              <a:rPr lang="en-US" altLang="en-US" sz="3200"/>
              <a:t> Shor’s Algorithm</a:t>
            </a:r>
          </a:p>
          <a:p>
            <a:pPr>
              <a:spcBef>
                <a:spcPct val="50000"/>
              </a:spcBef>
              <a:buClr>
                <a:schemeClr val="accent2"/>
              </a:buClr>
              <a:buFont typeface="Wingdings" panose="05000000000000000000" pitchFamily="2" charset="2"/>
              <a:buChar char="§"/>
            </a:pPr>
            <a:r>
              <a:rPr lang="en-US" altLang="en-US" sz="3200"/>
              <a:t> Conclusion and Open Questions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5">
            <a:extLst>
              <a:ext uri="{FF2B5EF4-FFF2-40B4-BE49-F238E27FC236}">
                <a16:creationId xmlns:a16="http://schemas.microsoft.com/office/drawing/2014/main" id="{9A94DF23-7D90-6FC1-43B8-724764DC483A}"/>
              </a:ext>
            </a:extLst>
          </p:cNvPr>
          <p:cNvSpPr txBox="1">
            <a:spLocks noChangeArrowheads="1"/>
          </p:cNvSpPr>
          <p:nvPr/>
        </p:nvSpPr>
        <p:spPr bwMode="auto">
          <a:xfrm>
            <a:off x="2133600" y="1403350"/>
            <a:ext cx="7696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Due to the nature of quantum physics, the destruction of information in a gate will cause heat to be evolved which can destroy the superposition of qubits.</a:t>
            </a:r>
          </a:p>
        </p:txBody>
      </p:sp>
      <p:sp>
        <p:nvSpPr>
          <p:cNvPr id="15366" name="Rectangle 6">
            <a:extLst>
              <a:ext uri="{FF2B5EF4-FFF2-40B4-BE49-F238E27FC236}">
                <a16:creationId xmlns:a16="http://schemas.microsoft.com/office/drawing/2014/main" id="{200CD9C8-E1A4-D886-9EAB-AFB73C6A6371}"/>
              </a:ext>
            </a:extLst>
          </p:cNvPr>
          <p:cNvSpPr>
            <a:spLocks noGrp="1" noChangeArrowheads="1"/>
          </p:cNvSpPr>
          <p:nvPr>
            <p:ph type="title"/>
          </p:nvPr>
        </p:nvSpPr>
        <p:spPr>
          <a:xfrm>
            <a:off x="2057400" y="533400"/>
            <a:ext cx="8229600" cy="457200"/>
          </a:xfrm>
        </p:spPr>
        <p:txBody>
          <a:bodyPr/>
          <a:lstStyle/>
          <a:p>
            <a:r>
              <a:rPr lang="en-US" altLang="en-US" sz="2400"/>
              <a:t>Operations on Qubits - Reversible Logic</a:t>
            </a:r>
            <a:endParaRPr lang="en-US" altLang="en-US"/>
          </a:p>
        </p:txBody>
      </p:sp>
      <p:sp>
        <p:nvSpPr>
          <p:cNvPr id="15367" name="AutoShape 7">
            <a:extLst>
              <a:ext uri="{FF2B5EF4-FFF2-40B4-BE49-F238E27FC236}">
                <a16:creationId xmlns:a16="http://schemas.microsoft.com/office/drawing/2014/main" id="{35954C5D-D578-0F78-C7D9-8D3472CE0CA1}"/>
              </a:ext>
            </a:extLst>
          </p:cNvPr>
          <p:cNvSpPr>
            <a:spLocks noChangeArrowheads="1"/>
          </p:cNvSpPr>
          <p:nvPr/>
        </p:nvSpPr>
        <p:spPr bwMode="auto">
          <a:xfrm>
            <a:off x="3124200" y="4191000"/>
            <a:ext cx="914400" cy="762000"/>
          </a:xfrm>
          <a:prstGeom prst="flowChartDelay">
            <a:avLst/>
          </a:prstGeom>
          <a:solidFill>
            <a:schemeClr val="bg2">
              <a:lumMod val="90000"/>
            </a:schemeClr>
          </a:solidFill>
          <a:ln w="9525">
            <a:solidFill>
              <a:schemeClr val="tx1"/>
            </a:solidFill>
            <a:miter lim="800000"/>
            <a:headEnd/>
            <a:tailEnd/>
          </a:ln>
          <a:effectLst/>
        </p:spPr>
        <p:txBody>
          <a:bodyPr wrap="none" anchor="ctr"/>
          <a:lstStyle/>
          <a:p>
            <a:endParaRPr lang="en-US"/>
          </a:p>
        </p:txBody>
      </p:sp>
      <p:sp>
        <p:nvSpPr>
          <p:cNvPr id="15368" name="Line 8">
            <a:extLst>
              <a:ext uri="{FF2B5EF4-FFF2-40B4-BE49-F238E27FC236}">
                <a16:creationId xmlns:a16="http://schemas.microsoft.com/office/drawing/2014/main" id="{F418732C-457B-BF6B-6799-FFDC9AF35F5B}"/>
              </a:ext>
            </a:extLst>
          </p:cNvPr>
          <p:cNvSpPr>
            <a:spLocks noChangeShapeType="1"/>
          </p:cNvSpPr>
          <p:nvPr/>
        </p:nvSpPr>
        <p:spPr bwMode="auto">
          <a:xfrm flipH="1">
            <a:off x="2362200" y="4343400"/>
            <a:ext cx="7620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9">
            <a:extLst>
              <a:ext uri="{FF2B5EF4-FFF2-40B4-BE49-F238E27FC236}">
                <a16:creationId xmlns:a16="http://schemas.microsoft.com/office/drawing/2014/main" id="{D4046640-39E5-FD85-F231-EDBF04EBC07F}"/>
              </a:ext>
            </a:extLst>
          </p:cNvPr>
          <p:cNvSpPr>
            <a:spLocks noChangeShapeType="1"/>
          </p:cNvSpPr>
          <p:nvPr/>
        </p:nvSpPr>
        <p:spPr bwMode="auto">
          <a:xfrm flipH="1">
            <a:off x="2362200" y="4800600"/>
            <a:ext cx="7620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0">
            <a:extLst>
              <a:ext uri="{FF2B5EF4-FFF2-40B4-BE49-F238E27FC236}">
                <a16:creationId xmlns:a16="http://schemas.microsoft.com/office/drawing/2014/main" id="{011129E8-DE7F-0FBF-4800-0C9C15B27049}"/>
              </a:ext>
            </a:extLst>
          </p:cNvPr>
          <p:cNvSpPr>
            <a:spLocks noChangeShapeType="1"/>
          </p:cNvSpPr>
          <p:nvPr/>
        </p:nvSpPr>
        <p:spPr bwMode="auto">
          <a:xfrm>
            <a:off x="4038600" y="4572000"/>
            <a:ext cx="7620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5470" name="Group 110">
            <a:extLst>
              <a:ext uri="{FF2B5EF4-FFF2-40B4-BE49-F238E27FC236}">
                <a16:creationId xmlns:a16="http://schemas.microsoft.com/office/drawing/2014/main" id="{7444F48F-786C-F041-A18A-8E3CC3F7F7FC}"/>
              </a:ext>
            </a:extLst>
          </p:cNvPr>
          <p:cNvGraphicFramePr>
            <a:graphicFrameLocks noGrp="1"/>
          </p:cNvGraphicFramePr>
          <p:nvPr>
            <p:extLst>
              <p:ext uri="{D42A27DB-BD31-4B8C-83A1-F6EECF244321}">
                <p14:modId xmlns:p14="http://schemas.microsoft.com/office/powerpoint/2010/main" val="2000237791"/>
              </p:ext>
            </p:extLst>
          </p:nvPr>
        </p:nvGraphicFramePr>
        <p:xfrm>
          <a:off x="6108700" y="3657600"/>
          <a:ext cx="1930400" cy="1584326"/>
        </p:xfrm>
        <a:graphic>
          <a:graphicData uri="http://schemas.openxmlformats.org/drawingml/2006/table">
            <a:tbl>
              <a:tblPr/>
              <a:tblGrid>
                <a:gridCol w="482600">
                  <a:extLst>
                    <a:ext uri="{9D8B030D-6E8A-4147-A177-3AD203B41FA5}">
                      <a16:colId xmlns:a16="http://schemas.microsoft.com/office/drawing/2014/main" val="2000592531"/>
                    </a:ext>
                  </a:extLst>
                </a:gridCol>
                <a:gridCol w="482600">
                  <a:extLst>
                    <a:ext uri="{9D8B030D-6E8A-4147-A177-3AD203B41FA5}">
                      <a16:colId xmlns:a16="http://schemas.microsoft.com/office/drawing/2014/main" val="610940394"/>
                    </a:ext>
                  </a:extLst>
                </a:gridCol>
                <a:gridCol w="965200">
                  <a:extLst>
                    <a:ext uri="{9D8B030D-6E8A-4147-A177-3AD203B41FA5}">
                      <a16:colId xmlns:a16="http://schemas.microsoft.com/office/drawing/2014/main" val="757611073"/>
                    </a:ext>
                  </a:extLst>
                </a:gridCol>
              </a:tblGrid>
              <a:tr h="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3340760245"/>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2962619778"/>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162795563"/>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2602472285"/>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4258077472"/>
                  </a:ext>
                </a:extLst>
              </a:tr>
            </a:tbl>
          </a:graphicData>
        </a:graphic>
      </p:graphicFrame>
      <p:sp>
        <p:nvSpPr>
          <p:cNvPr id="15439" name="Text Box 79">
            <a:extLst>
              <a:ext uri="{FF2B5EF4-FFF2-40B4-BE49-F238E27FC236}">
                <a16:creationId xmlns:a16="http://schemas.microsoft.com/office/drawing/2014/main" id="{7F0F09E0-008B-410B-0368-6CA8CFC4DBFD}"/>
              </a:ext>
            </a:extLst>
          </p:cNvPr>
          <p:cNvSpPr txBox="1">
            <a:spLocks noChangeArrowheads="1"/>
          </p:cNvSpPr>
          <p:nvPr/>
        </p:nvSpPr>
        <p:spPr bwMode="auto">
          <a:xfrm flipH="1">
            <a:off x="6337301" y="33528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Input</a:t>
            </a:r>
            <a:endParaRPr lang="en-US" altLang="en-US"/>
          </a:p>
        </p:txBody>
      </p:sp>
      <p:sp>
        <p:nvSpPr>
          <p:cNvPr id="15440" name="Text Box 80">
            <a:extLst>
              <a:ext uri="{FF2B5EF4-FFF2-40B4-BE49-F238E27FC236}">
                <a16:creationId xmlns:a16="http://schemas.microsoft.com/office/drawing/2014/main" id="{2CB6DCD2-485C-F844-2976-695FC90C6AF6}"/>
              </a:ext>
            </a:extLst>
          </p:cNvPr>
          <p:cNvSpPr txBox="1">
            <a:spLocks noChangeArrowheads="1"/>
          </p:cNvSpPr>
          <p:nvPr/>
        </p:nvSpPr>
        <p:spPr bwMode="auto">
          <a:xfrm flipH="1">
            <a:off x="7175500" y="3352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Output</a:t>
            </a:r>
            <a:endParaRPr lang="en-US" altLang="en-US"/>
          </a:p>
        </p:txBody>
      </p:sp>
      <p:sp>
        <p:nvSpPr>
          <p:cNvPr id="15467" name="Text Box 107">
            <a:extLst>
              <a:ext uri="{FF2B5EF4-FFF2-40B4-BE49-F238E27FC236}">
                <a16:creationId xmlns:a16="http://schemas.microsoft.com/office/drawing/2014/main" id="{A90DBA16-F138-9B0F-9340-BAC166BA05B1}"/>
              </a:ext>
            </a:extLst>
          </p:cNvPr>
          <p:cNvSpPr txBox="1">
            <a:spLocks noChangeArrowheads="1"/>
          </p:cNvSpPr>
          <p:nvPr/>
        </p:nvSpPr>
        <p:spPr bwMode="auto">
          <a:xfrm>
            <a:off x="1981200" y="4191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a:t>
            </a:r>
            <a:endParaRPr lang="en-US" altLang="en-US"/>
          </a:p>
        </p:txBody>
      </p:sp>
      <p:sp>
        <p:nvSpPr>
          <p:cNvPr id="15468" name="Text Box 108">
            <a:extLst>
              <a:ext uri="{FF2B5EF4-FFF2-40B4-BE49-F238E27FC236}">
                <a16:creationId xmlns:a16="http://schemas.microsoft.com/office/drawing/2014/main" id="{962F46AE-DE6B-3DCA-9B26-3B919FEBA7B2}"/>
              </a:ext>
            </a:extLst>
          </p:cNvPr>
          <p:cNvSpPr txBox="1">
            <a:spLocks noChangeArrowheads="1"/>
          </p:cNvSpPr>
          <p:nvPr/>
        </p:nvSpPr>
        <p:spPr bwMode="auto">
          <a:xfrm>
            <a:off x="1981200" y="46482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B</a:t>
            </a:r>
            <a:endParaRPr lang="en-US" altLang="en-US"/>
          </a:p>
        </p:txBody>
      </p:sp>
      <p:sp>
        <p:nvSpPr>
          <p:cNvPr id="15469" name="Text Box 109">
            <a:extLst>
              <a:ext uri="{FF2B5EF4-FFF2-40B4-BE49-F238E27FC236}">
                <a16:creationId xmlns:a16="http://schemas.microsoft.com/office/drawing/2014/main" id="{F86D1469-6169-7696-3CCB-34511A0100A8}"/>
              </a:ext>
            </a:extLst>
          </p:cNvPr>
          <p:cNvSpPr txBox="1">
            <a:spLocks noChangeArrowheads="1"/>
          </p:cNvSpPr>
          <p:nvPr/>
        </p:nvSpPr>
        <p:spPr bwMode="auto">
          <a:xfrm>
            <a:off x="4876800" y="44196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C</a:t>
            </a:r>
            <a:endParaRPr lang="en-US" altLang="en-US"/>
          </a:p>
        </p:txBody>
      </p:sp>
      <p:sp>
        <p:nvSpPr>
          <p:cNvPr id="15474" name="Line 114">
            <a:extLst>
              <a:ext uri="{FF2B5EF4-FFF2-40B4-BE49-F238E27FC236}">
                <a16:creationId xmlns:a16="http://schemas.microsoft.com/office/drawing/2014/main" id="{CF8D9A02-CDD8-83BE-3623-5E07AB211008}"/>
              </a:ext>
            </a:extLst>
          </p:cNvPr>
          <p:cNvSpPr>
            <a:spLocks noChangeShapeType="1"/>
          </p:cNvSpPr>
          <p:nvPr/>
        </p:nvSpPr>
        <p:spPr bwMode="auto">
          <a:xfrm flipV="1">
            <a:off x="8026400" y="3886200"/>
            <a:ext cx="596900"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8" name="Line 118">
            <a:extLst>
              <a:ext uri="{FF2B5EF4-FFF2-40B4-BE49-F238E27FC236}">
                <a16:creationId xmlns:a16="http://schemas.microsoft.com/office/drawing/2014/main" id="{29A91629-5827-1DDD-6885-15BA5AB9222F}"/>
              </a:ext>
            </a:extLst>
          </p:cNvPr>
          <p:cNvSpPr>
            <a:spLocks noChangeShapeType="1"/>
          </p:cNvSpPr>
          <p:nvPr/>
        </p:nvSpPr>
        <p:spPr bwMode="auto">
          <a:xfrm flipV="1">
            <a:off x="8013700" y="4191000"/>
            <a:ext cx="596900"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9" name="Line 119">
            <a:extLst>
              <a:ext uri="{FF2B5EF4-FFF2-40B4-BE49-F238E27FC236}">
                <a16:creationId xmlns:a16="http://schemas.microsoft.com/office/drawing/2014/main" id="{FC8D9135-ED20-01B3-8A46-6E71CFD514DB}"/>
              </a:ext>
            </a:extLst>
          </p:cNvPr>
          <p:cNvSpPr>
            <a:spLocks noChangeShapeType="1"/>
          </p:cNvSpPr>
          <p:nvPr/>
        </p:nvSpPr>
        <p:spPr bwMode="auto">
          <a:xfrm flipV="1">
            <a:off x="8013700" y="3568700"/>
            <a:ext cx="596900"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Rectangle 121">
            <a:extLst>
              <a:ext uri="{FF2B5EF4-FFF2-40B4-BE49-F238E27FC236}">
                <a16:creationId xmlns:a16="http://schemas.microsoft.com/office/drawing/2014/main" id="{D33200B2-238F-3FAF-F903-E3CD19F8C67B}"/>
              </a:ext>
            </a:extLst>
          </p:cNvPr>
          <p:cNvSpPr>
            <a:spLocks noChangeArrowheads="1"/>
          </p:cNvSpPr>
          <p:nvPr/>
        </p:nvSpPr>
        <p:spPr bwMode="auto">
          <a:xfrm>
            <a:off x="8620126" y="3505201"/>
            <a:ext cx="1666875" cy="7397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t>In these 3 cases, information is being destroyed</a:t>
            </a:r>
            <a:endParaRPr lang="en-US" altLang="en-US"/>
          </a:p>
        </p:txBody>
      </p:sp>
      <p:sp>
        <p:nvSpPr>
          <p:cNvPr id="15482" name="Text Box 122">
            <a:extLst>
              <a:ext uri="{FF2B5EF4-FFF2-40B4-BE49-F238E27FC236}">
                <a16:creationId xmlns:a16="http://schemas.microsoft.com/office/drawing/2014/main" id="{6647C6DD-F713-5418-584B-43CE02D1B8CB}"/>
              </a:ext>
            </a:extLst>
          </p:cNvPr>
          <p:cNvSpPr txBox="1">
            <a:spLocks noChangeArrowheads="1"/>
          </p:cNvSpPr>
          <p:nvPr/>
        </p:nvSpPr>
        <p:spPr bwMode="auto">
          <a:xfrm>
            <a:off x="2362200" y="3182939"/>
            <a:ext cx="152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u="sng">
                <a:solidFill>
                  <a:schemeClr val="accent1"/>
                </a:solidFill>
              </a:rPr>
              <a:t>Ex.</a:t>
            </a:r>
            <a:r>
              <a:rPr lang="en-US" altLang="en-US" sz="1600"/>
              <a:t> </a:t>
            </a:r>
          </a:p>
          <a:p>
            <a:pPr>
              <a:spcBef>
                <a:spcPct val="50000"/>
              </a:spcBef>
            </a:pPr>
            <a:r>
              <a:rPr lang="en-US" altLang="en-US" sz="1600"/>
              <a:t>The AND Gate</a:t>
            </a:r>
            <a:endParaRPr lang="en-US" altLang="en-US"/>
          </a:p>
        </p:txBody>
      </p:sp>
      <p:sp>
        <p:nvSpPr>
          <p:cNvPr id="15483" name="Text Box 123">
            <a:extLst>
              <a:ext uri="{FF2B5EF4-FFF2-40B4-BE49-F238E27FC236}">
                <a16:creationId xmlns:a16="http://schemas.microsoft.com/office/drawing/2014/main" id="{2BC27E18-1B0C-6E47-D4C4-D7CC487BE662}"/>
              </a:ext>
            </a:extLst>
          </p:cNvPr>
          <p:cNvSpPr txBox="1">
            <a:spLocks noChangeArrowheads="1"/>
          </p:cNvSpPr>
          <p:nvPr/>
        </p:nvSpPr>
        <p:spPr bwMode="auto">
          <a:xfrm>
            <a:off x="2514600" y="5715001"/>
            <a:ext cx="708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
                <a:schemeClr val="accent2"/>
              </a:buClr>
              <a:buFont typeface="Wingdings" panose="05000000000000000000" pitchFamily="2" charset="2"/>
              <a:buChar char="§"/>
            </a:pPr>
            <a:r>
              <a:rPr lang="en-US" altLang="en-US"/>
              <a:t>This type of gate cannot be used.  We must use </a:t>
            </a:r>
            <a:r>
              <a:rPr lang="en-US" altLang="en-US" b="1" i="1"/>
              <a:t>Quantum Gates</a:t>
            </a:r>
            <a:r>
              <a:rPr lang="en-US"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87FDB27-2CCC-1D0D-B0D9-C6CDC30CDCD0}"/>
              </a:ext>
            </a:extLst>
          </p:cNvPr>
          <p:cNvSpPr>
            <a:spLocks noGrp="1" noChangeArrowheads="1"/>
          </p:cNvSpPr>
          <p:nvPr>
            <p:ph type="title"/>
          </p:nvPr>
        </p:nvSpPr>
        <p:spPr>
          <a:xfrm>
            <a:off x="1981200" y="533400"/>
            <a:ext cx="8229600" cy="457200"/>
          </a:xfrm>
        </p:spPr>
        <p:txBody>
          <a:bodyPr/>
          <a:lstStyle/>
          <a:p>
            <a:r>
              <a:rPr lang="en-US" altLang="en-US" sz="2400"/>
              <a:t>Quantum Gates</a:t>
            </a:r>
            <a:endParaRPr lang="en-US" altLang="en-US"/>
          </a:p>
        </p:txBody>
      </p:sp>
      <p:sp>
        <p:nvSpPr>
          <p:cNvPr id="18436" name="Rectangle 4">
            <a:extLst>
              <a:ext uri="{FF2B5EF4-FFF2-40B4-BE49-F238E27FC236}">
                <a16:creationId xmlns:a16="http://schemas.microsoft.com/office/drawing/2014/main" id="{D40F17A3-DAAB-10E8-24DB-9EB385ABD8F2}"/>
              </a:ext>
            </a:extLst>
          </p:cNvPr>
          <p:cNvSpPr>
            <a:spLocks noChangeArrowheads="1"/>
          </p:cNvSpPr>
          <p:nvPr/>
        </p:nvSpPr>
        <p:spPr bwMode="auto">
          <a:xfrm>
            <a:off x="2133600" y="1219200"/>
            <a:ext cx="8001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 typeface="Wingdings" panose="05000000000000000000" pitchFamily="2" charset="2"/>
              <a:buChar char="§"/>
            </a:pPr>
            <a:r>
              <a:rPr lang="en-US" altLang="en-US"/>
              <a:t>  Quantum Gates are similar to classical gates, but do not have a degenerate output. i.e. their original input state can be derived from their output state, uniquely.  </a:t>
            </a:r>
            <a:r>
              <a:rPr lang="en-US" altLang="en-US" b="1" i="1"/>
              <a:t>They must be reversible.</a:t>
            </a:r>
          </a:p>
          <a:p>
            <a:pPr>
              <a:buClr>
                <a:schemeClr val="accent2"/>
              </a:buClr>
              <a:buFont typeface="Wingdings" panose="05000000000000000000" pitchFamily="2" charset="2"/>
              <a:buNone/>
            </a:pPr>
            <a:r>
              <a:rPr lang="en-US" altLang="en-US" b="1" i="1"/>
              <a:t>  </a:t>
            </a:r>
          </a:p>
          <a:p>
            <a:pPr>
              <a:buClr>
                <a:schemeClr val="accent2"/>
              </a:buClr>
              <a:buFont typeface="Wingdings" panose="05000000000000000000" pitchFamily="2" charset="2"/>
              <a:buChar char="§"/>
            </a:pPr>
            <a:r>
              <a:rPr lang="en-US" altLang="en-US"/>
              <a:t>This means that a deterministic computation can be performed on a quantum computer only if it is reversible.  Luckily, it has been shown that any deterministic computation can be made reversible.(Charles Bennet, 1973)</a:t>
            </a:r>
            <a:endParaRPr lang="en-US" altLang="en-US" b="1" i="1"/>
          </a:p>
          <a:p>
            <a:pPr>
              <a:buClr>
                <a:schemeClr val="accent2"/>
              </a:buClr>
              <a:buFont typeface="Wingdings" panose="05000000000000000000" pitchFamily="2" charset="2"/>
              <a:buChar char="§"/>
            </a:pPr>
            <a:endParaRPr lang="en-US" altLang="en-US"/>
          </a:p>
          <a:p>
            <a:pPr>
              <a:buClr>
                <a:schemeClr val="accent2"/>
              </a:buClr>
              <a:buFont typeface="Wingdings" panose="05000000000000000000" pitchFamily="2" charset="2"/>
              <a:buChar char="§"/>
            </a:pP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Line 7">
            <a:extLst>
              <a:ext uri="{FF2B5EF4-FFF2-40B4-BE49-F238E27FC236}">
                <a16:creationId xmlns:a16="http://schemas.microsoft.com/office/drawing/2014/main" id="{7BDAFEF3-193E-8837-37AE-9F7B173EB9F4}"/>
              </a:ext>
            </a:extLst>
          </p:cNvPr>
          <p:cNvSpPr>
            <a:spLocks noChangeShapeType="1"/>
          </p:cNvSpPr>
          <p:nvPr/>
        </p:nvSpPr>
        <p:spPr bwMode="auto">
          <a:xfrm flipH="1">
            <a:off x="3733800" y="3886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6" name="Rectangle 2">
            <a:extLst>
              <a:ext uri="{FF2B5EF4-FFF2-40B4-BE49-F238E27FC236}">
                <a16:creationId xmlns:a16="http://schemas.microsoft.com/office/drawing/2014/main" id="{F86498AE-76C7-8A87-1F9D-4D408DC96F5E}"/>
              </a:ext>
            </a:extLst>
          </p:cNvPr>
          <p:cNvSpPr>
            <a:spLocks noGrp="1" noChangeArrowheads="1"/>
          </p:cNvSpPr>
          <p:nvPr>
            <p:ph type="title"/>
          </p:nvPr>
        </p:nvSpPr>
        <p:spPr>
          <a:xfrm>
            <a:off x="1981200" y="533400"/>
            <a:ext cx="8229600" cy="533400"/>
          </a:xfrm>
        </p:spPr>
        <p:txBody>
          <a:bodyPr/>
          <a:lstStyle/>
          <a:p>
            <a:r>
              <a:rPr lang="en-US" altLang="en-US" sz="2400"/>
              <a:t>Quantum Gates - Hadamard</a:t>
            </a:r>
            <a:endParaRPr lang="en-US" altLang="en-US"/>
          </a:p>
        </p:txBody>
      </p:sp>
      <p:sp>
        <p:nvSpPr>
          <p:cNvPr id="16388" name="Text Box 4">
            <a:extLst>
              <a:ext uri="{FF2B5EF4-FFF2-40B4-BE49-F238E27FC236}">
                <a16:creationId xmlns:a16="http://schemas.microsoft.com/office/drawing/2014/main" id="{36C175A2-4CA7-5EF4-07EC-B3CA7A55EA89}"/>
              </a:ext>
            </a:extLst>
          </p:cNvPr>
          <p:cNvSpPr txBox="1">
            <a:spLocks noChangeArrowheads="1"/>
          </p:cNvSpPr>
          <p:nvPr/>
        </p:nvSpPr>
        <p:spPr bwMode="auto">
          <a:xfrm>
            <a:off x="2133600" y="1524000"/>
            <a:ext cx="7924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Simplest gate involves one qubit and is called a </a:t>
            </a:r>
            <a:r>
              <a:rPr lang="en-US" altLang="en-US" b="1" i="1"/>
              <a:t>Hadamard Gate (</a:t>
            </a:r>
            <a:r>
              <a:rPr lang="en-US" altLang="en-US"/>
              <a:t>also known as a square-root of NOT gate.)  Used to put qubits into superposition.</a:t>
            </a:r>
          </a:p>
        </p:txBody>
      </p:sp>
      <p:sp>
        <p:nvSpPr>
          <p:cNvPr id="16389" name="Rectangle 5">
            <a:extLst>
              <a:ext uri="{FF2B5EF4-FFF2-40B4-BE49-F238E27FC236}">
                <a16:creationId xmlns:a16="http://schemas.microsoft.com/office/drawing/2014/main" id="{02399E4A-583E-9DFE-3876-0B35C2F88D45}"/>
              </a:ext>
            </a:extLst>
          </p:cNvPr>
          <p:cNvSpPr>
            <a:spLocks noChangeArrowheads="1"/>
          </p:cNvSpPr>
          <p:nvPr/>
        </p:nvSpPr>
        <p:spPr bwMode="auto">
          <a:xfrm>
            <a:off x="4876800" y="3581400"/>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Text Box 6">
            <a:extLst>
              <a:ext uri="{FF2B5EF4-FFF2-40B4-BE49-F238E27FC236}">
                <a16:creationId xmlns:a16="http://schemas.microsoft.com/office/drawing/2014/main" id="{B196E4AA-F9DD-35A0-ECEF-CE1036D3CA7E}"/>
              </a:ext>
            </a:extLst>
          </p:cNvPr>
          <p:cNvSpPr txBox="1">
            <a:spLocks noChangeArrowheads="1"/>
          </p:cNvSpPr>
          <p:nvPr/>
        </p:nvSpPr>
        <p:spPr bwMode="auto">
          <a:xfrm>
            <a:off x="5003800" y="3632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H</a:t>
            </a:r>
            <a:endParaRPr lang="en-US" altLang="en-US"/>
          </a:p>
        </p:txBody>
      </p:sp>
      <p:sp>
        <p:nvSpPr>
          <p:cNvPr id="16392" name="Line 8">
            <a:extLst>
              <a:ext uri="{FF2B5EF4-FFF2-40B4-BE49-F238E27FC236}">
                <a16:creationId xmlns:a16="http://schemas.microsoft.com/office/drawing/2014/main" id="{96E811EB-1610-309A-138D-DB68F2810383}"/>
              </a:ext>
            </a:extLst>
          </p:cNvPr>
          <p:cNvSpPr>
            <a:spLocks noChangeShapeType="1"/>
          </p:cNvSpPr>
          <p:nvPr/>
        </p:nvSpPr>
        <p:spPr bwMode="auto">
          <a:xfrm flipH="1">
            <a:off x="5410200" y="3886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Text Box 9">
            <a:extLst>
              <a:ext uri="{FF2B5EF4-FFF2-40B4-BE49-F238E27FC236}">
                <a16:creationId xmlns:a16="http://schemas.microsoft.com/office/drawing/2014/main" id="{27EAB3FB-FF16-102A-1399-BEB53370C39E}"/>
              </a:ext>
            </a:extLst>
          </p:cNvPr>
          <p:cNvSpPr txBox="1">
            <a:spLocks noChangeArrowheads="1"/>
          </p:cNvSpPr>
          <p:nvPr/>
        </p:nvSpPr>
        <p:spPr bwMode="auto">
          <a:xfrm>
            <a:off x="3810000" y="4191001"/>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State                 |0&gt;</a:t>
            </a:r>
            <a:endParaRPr lang="en-US" altLang="en-US"/>
          </a:p>
        </p:txBody>
      </p:sp>
      <p:sp>
        <p:nvSpPr>
          <p:cNvPr id="16394" name="Text Box 10">
            <a:extLst>
              <a:ext uri="{FF2B5EF4-FFF2-40B4-BE49-F238E27FC236}">
                <a16:creationId xmlns:a16="http://schemas.microsoft.com/office/drawing/2014/main" id="{BD97F102-7649-A5D4-BD7D-05F1F9C280E0}"/>
              </a:ext>
            </a:extLst>
          </p:cNvPr>
          <p:cNvSpPr txBox="1">
            <a:spLocks noChangeArrowheads="1"/>
          </p:cNvSpPr>
          <p:nvPr/>
        </p:nvSpPr>
        <p:spPr bwMode="auto">
          <a:xfrm>
            <a:off x="5638800" y="4191001"/>
            <a:ext cx="99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State   |0&gt; + |1&gt;</a:t>
            </a:r>
            <a:endParaRPr lang="en-US" altLang="en-US"/>
          </a:p>
        </p:txBody>
      </p:sp>
      <p:sp>
        <p:nvSpPr>
          <p:cNvPr id="16395" name="Line 11">
            <a:extLst>
              <a:ext uri="{FF2B5EF4-FFF2-40B4-BE49-F238E27FC236}">
                <a16:creationId xmlns:a16="http://schemas.microsoft.com/office/drawing/2014/main" id="{9A69F40D-3999-FB3D-A91D-775DD718E7F9}"/>
              </a:ext>
            </a:extLst>
          </p:cNvPr>
          <p:cNvSpPr>
            <a:spLocks noChangeShapeType="1"/>
          </p:cNvSpPr>
          <p:nvPr/>
        </p:nvSpPr>
        <p:spPr bwMode="auto">
          <a:xfrm flipV="1">
            <a:off x="4038600" y="38862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2">
            <a:extLst>
              <a:ext uri="{FF2B5EF4-FFF2-40B4-BE49-F238E27FC236}">
                <a16:creationId xmlns:a16="http://schemas.microsoft.com/office/drawing/2014/main" id="{A4C134D1-521E-9572-B4D0-BF44531DEE93}"/>
              </a:ext>
            </a:extLst>
          </p:cNvPr>
          <p:cNvSpPr>
            <a:spLocks noChangeShapeType="1"/>
          </p:cNvSpPr>
          <p:nvPr/>
        </p:nvSpPr>
        <p:spPr bwMode="auto">
          <a:xfrm flipH="1" flipV="1">
            <a:off x="5943600" y="3886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Rectangle 13">
            <a:extLst>
              <a:ext uri="{FF2B5EF4-FFF2-40B4-BE49-F238E27FC236}">
                <a16:creationId xmlns:a16="http://schemas.microsoft.com/office/drawing/2014/main" id="{E63CE603-9F78-88EA-8DF8-30FDF2E6BDEF}"/>
              </a:ext>
            </a:extLst>
          </p:cNvPr>
          <p:cNvSpPr>
            <a:spLocks noChangeArrowheads="1"/>
          </p:cNvSpPr>
          <p:nvPr/>
        </p:nvSpPr>
        <p:spPr bwMode="auto">
          <a:xfrm>
            <a:off x="6578600" y="3581400"/>
            <a:ext cx="533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Text Box 14">
            <a:extLst>
              <a:ext uri="{FF2B5EF4-FFF2-40B4-BE49-F238E27FC236}">
                <a16:creationId xmlns:a16="http://schemas.microsoft.com/office/drawing/2014/main" id="{0862995F-8B75-1172-84EB-65B99AE95731}"/>
              </a:ext>
            </a:extLst>
          </p:cNvPr>
          <p:cNvSpPr txBox="1">
            <a:spLocks noChangeArrowheads="1"/>
          </p:cNvSpPr>
          <p:nvPr/>
        </p:nvSpPr>
        <p:spPr bwMode="auto">
          <a:xfrm>
            <a:off x="6705600" y="3632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H</a:t>
            </a:r>
            <a:endParaRPr lang="en-US" altLang="en-US"/>
          </a:p>
        </p:txBody>
      </p:sp>
      <p:sp>
        <p:nvSpPr>
          <p:cNvPr id="16399" name="Line 15">
            <a:extLst>
              <a:ext uri="{FF2B5EF4-FFF2-40B4-BE49-F238E27FC236}">
                <a16:creationId xmlns:a16="http://schemas.microsoft.com/office/drawing/2014/main" id="{2CE3DD6F-FCFE-B337-4DA6-432236919313}"/>
              </a:ext>
            </a:extLst>
          </p:cNvPr>
          <p:cNvSpPr>
            <a:spLocks noChangeShapeType="1"/>
          </p:cNvSpPr>
          <p:nvPr/>
        </p:nvSpPr>
        <p:spPr bwMode="auto">
          <a:xfrm flipH="1">
            <a:off x="7112000" y="3886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6">
            <a:extLst>
              <a:ext uri="{FF2B5EF4-FFF2-40B4-BE49-F238E27FC236}">
                <a16:creationId xmlns:a16="http://schemas.microsoft.com/office/drawing/2014/main" id="{F39A1C73-E473-3704-7AB8-90D26733A868}"/>
              </a:ext>
            </a:extLst>
          </p:cNvPr>
          <p:cNvSpPr>
            <a:spLocks noChangeShapeType="1"/>
          </p:cNvSpPr>
          <p:nvPr/>
        </p:nvSpPr>
        <p:spPr bwMode="auto">
          <a:xfrm flipH="1" flipV="1">
            <a:off x="7797800" y="3886200"/>
            <a:ext cx="127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Text Box 17">
            <a:extLst>
              <a:ext uri="{FF2B5EF4-FFF2-40B4-BE49-F238E27FC236}">
                <a16:creationId xmlns:a16="http://schemas.microsoft.com/office/drawing/2014/main" id="{D49E2DB6-C955-2A97-869E-49D7FA49FE4D}"/>
              </a:ext>
            </a:extLst>
          </p:cNvPr>
          <p:cNvSpPr txBox="1">
            <a:spLocks noChangeArrowheads="1"/>
          </p:cNvSpPr>
          <p:nvPr/>
        </p:nvSpPr>
        <p:spPr bwMode="auto">
          <a:xfrm>
            <a:off x="7620000" y="4181476"/>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State   |1&gt;</a:t>
            </a:r>
            <a:endParaRPr lang="en-US" altLang="en-US"/>
          </a:p>
        </p:txBody>
      </p:sp>
      <p:sp>
        <p:nvSpPr>
          <p:cNvPr id="16403" name="Text Box 19">
            <a:extLst>
              <a:ext uri="{FF2B5EF4-FFF2-40B4-BE49-F238E27FC236}">
                <a16:creationId xmlns:a16="http://schemas.microsoft.com/office/drawing/2014/main" id="{E72E48EF-5510-F484-0A9F-21D8B736076C}"/>
              </a:ext>
            </a:extLst>
          </p:cNvPr>
          <p:cNvSpPr txBox="1">
            <a:spLocks noChangeArrowheads="1"/>
          </p:cNvSpPr>
          <p:nvPr/>
        </p:nvSpPr>
        <p:spPr bwMode="auto">
          <a:xfrm>
            <a:off x="3809999" y="5410201"/>
            <a:ext cx="5457825" cy="707886"/>
          </a:xfrm>
          <a:prstGeom prst="rect">
            <a:avLst/>
          </a:prstGeom>
          <a:solidFill>
            <a:schemeClr val="bg2">
              <a:lumMod val="90000"/>
            </a:schemeClr>
          </a:solidFill>
          <a:ln w="9525">
            <a:solidFill>
              <a:schemeClr val="tx1"/>
            </a:solidFill>
            <a:miter lim="800000"/>
            <a:headEnd/>
            <a:tailEnd/>
          </a:ln>
          <a:effectLst/>
        </p:spPr>
        <p:txBody>
          <a:bodyPr wrap="square">
            <a:spAutoFit/>
          </a:bodyPr>
          <a:lstStyle/>
          <a:p>
            <a:pPr>
              <a:spcBef>
                <a:spcPct val="50000"/>
              </a:spcBef>
            </a:pPr>
            <a:r>
              <a:rPr lang="en-US" altLang="en-US" sz="2000" b="1"/>
              <a:t>Note:</a:t>
            </a:r>
            <a:r>
              <a:rPr lang="en-US" altLang="en-US" sz="2000"/>
              <a:t> Two Hadamard gates used in succession can be used as a NOT gate</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70A1B00-1858-87E2-4637-FF105733285F}"/>
              </a:ext>
            </a:extLst>
          </p:cNvPr>
          <p:cNvSpPr>
            <a:spLocks noGrp="1" noChangeArrowheads="1"/>
          </p:cNvSpPr>
          <p:nvPr>
            <p:ph type="title"/>
          </p:nvPr>
        </p:nvSpPr>
        <p:spPr>
          <a:xfrm>
            <a:off x="2057400" y="609600"/>
            <a:ext cx="8229600" cy="381000"/>
          </a:xfrm>
        </p:spPr>
        <p:txBody>
          <a:bodyPr>
            <a:normAutofit fontScale="90000"/>
          </a:bodyPr>
          <a:lstStyle/>
          <a:p>
            <a:r>
              <a:rPr lang="en-US" altLang="en-US" sz="2400"/>
              <a:t>Quantum Gates - Controlled NOT  </a:t>
            </a:r>
            <a:endParaRPr lang="en-US" altLang="en-US"/>
          </a:p>
        </p:txBody>
      </p:sp>
      <p:sp>
        <p:nvSpPr>
          <p:cNvPr id="17412" name="Text Box 4">
            <a:extLst>
              <a:ext uri="{FF2B5EF4-FFF2-40B4-BE49-F238E27FC236}">
                <a16:creationId xmlns:a16="http://schemas.microsoft.com/office/drawing/2014/main" id="{4CC10FA9-76C5-F7FA-CC5F-DF3E114F58EB}"/>
              </a:ext>
            </a:extLst>
          </p:cNvPr>
          <p:cNvSpPr txBox="1">
            <a:spLocks noChangeArrowheads="1"/>
          </p:cNvSpPr>
          <p:nvPr/>
        </p:nvSpPr>
        <p:spPr bwMode="auto">
          <a:xfrm>
            <a:off x="2057400" y="1371600"/>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7413" name="Rectangle 5">
            <a:extLst>
              <a:ext uri="{FF2B5EF4-FFF2-40B4-BE49-F238E27FC236}">
                <a16:creationId xmlns:a16="http://schemas.microsoft.com/office/drawing/2014/main" id="{0C14D969-F032-F07B-F5EB-473D736FE4FF}"/>
              </a:ext>
            </a:extLst>
          </p:cNvPr>
          <p:cNvSpPr>
            <a:spLocks noChangeArrowheads="1"/>
          </p:cNvSpPr>
          <p:nvPr/>
        </p:nvSpPr>
        <p:spPr bwMode="auto">
          <a:xfrm>
            <a:off x="2587626" y="11779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7414" name="Rectangle 6">
            <a:extLst>
              <a:ext uri="{FF2B5EF4-FFF2-40B4-BE49-F238E27FC236}">
                <a16:creationId xmlns:a16="http://schemas.microsoft.com/office/drawing/2014/main" id="{F0699E19-6A2B-3FB8-301A-4E7867E8A2FF}"/>
              </a:ext>
            </a:extLst>
          </p:cNvPr>
          <p:cNvSpPr>
            <a:spLocks noChangeArrowheads="1"/>
          </p:cNvSpPr>
          <p:nvPr/>
        </p:nvSpPr>
        <p:spPr bwMode="auto">
          <a:xfrm>
            <a:off x="2209801" y="1327150"/>
            <a:ext cx="75723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 typeface="Wingdings" panose="05000000000000000000" pitchFamily="2" charset="2"/>
              <a:buChar char="§"/>
            </a:pPr>
            <a:r>
              <a:rPr lang="en-US" altLang="en-US"/>
              <a:t>A gate which operates on two qubits is called a </a:t>
            </a:r>
            <a:r>
              <a:rPr lang="en-US" altLang="en-US" b="1" i="1"/>
              <a:t>Controlled-NOT (CN) Gate.  </a:t>
            </a:r>
            <a:r>
              <a:rPr lang="en-US" altLang="en-US"/>
              <a:t>If the bit on the control line is 1, invert the bit on the target line.</a:t>
            </a:r>
            <a:r>
              <a:rPr lang="en-US" altLang="en-US" b="1" i="1"/>
              <a:t>   </a:t>
            </a:r>
            <a:endParaRPr lang="en-US" altLang="en-US"/>
          </a:p>
        </p:txBody>
      </p:sp>
      <p:sp>
        <p:nvSpPr>
          <p:cNvPr id="17415" name="AutoShape 7">
            <a:extLst>
              <a:ext uri="{FF2B5EF4-FFF2-40B4-BE49-F238E27FC236}">
                <a16:creationId xmlns:a16="http://schemas.microsoft.com/office/drawing/2014/main" id="{51E4BBD4-9313-E4CE-D22B-3C01DE6407CB}"/>
              </a:ext>
            </a:extLst>
          </p:cNvPr>
          <p:cNvSpPr>
            <a:spLocks noChangeArrowheads="1"/>
          </p:cNvSpPr>
          <p:nvPr/>
        </p:nvSpPr>
        <p:spPr bwMode="auto">
          <a:xfrm>
            <a:off x="4419600" y="3370263"/>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8">
            <a:extLst>
              <a:ext uri="{FF2B5EF4-FFF2-40B4-BE49-F238E27FC236}">
                <a16:creationId xmlns:a16="http://schemas.microsoft.com/office/drawing/2014/main" id="{A7F479BC-177C-3EA7-D3CC-4693CC5F3216}"/>
              </a:ext>
            </a:extLst>
          </p:cNvPr>
          <p:cNvSpPr>
            <a:spLocks noChangeShapeType="1"/>
          </p:cNvSpPr>
          <p:nvPr/>
        </p:nvSpPr>
        <p:spPr bwMode="auto">
          <a:xfrm flipH="1">
            <a:off x="2971800" y="35226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a:extLst>
              <a:ext uri="{FF2B5EF4-FFF2-40B4-BE49-F238E27FC236}">
                <a16:creationId xmlns:a16="http://schemas.microsoft.com/office/drawing/2014/main" id="{B3D215A0-1612-AA1D-7A11-A293AE87C66D}"/>
              </a:ext>
            </a:extLst>
          </p:cNvPr>
          <p:cNvSpPr>
            <a:spLocks noChangeShapeType="1"/>
          </p:cNvSpPr>
          <p:nvPr/>
        </p:nvSpPr>
        <p:spPr bwMode="auto">
          <a:xfrm flipH="1">
            <a:off x="4724400" y="3522663"/>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Line 10">
            <a:extLst>
              <a:ext uri="{FF2B5EF4-FFF2-40B4-BE49-F238E27FC236}">
                <a16:creationId xmlns:a16="http://schemas.microsoft.com/office/drawing/2014/main" id="{A9FAC30B-2106-C16C-EFA9-68ECB507EC84}"/>
              </a:ext>
            </a:extLst>
          </p:cNvPr>
          <p:cNvSpPr>
            <a:spLocks noChangeShapeType="1"/>
          </p:cNvSpPr>
          <p:nvPr/>
        </p:nvSpPr>
        <p:spPr bwMode="auto">
          <a:xfrm>
            <a:off x="2971800" y="4437063"/>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11">
            <a:extLst>
              <a:ext uri="{FF2B5EF4-FFF2-40B4-BE49-F238E27FC236}">
                <a16:creationId xmlns:a16="http://schemas.microsoft.com/office/drawing/2014/main" id="{7F9D4E05-9A0E-5464-1AE8-4D962CE059E2}"/>
              </a:ext>
            </a:extLst>
          </p:cNvPr>
          <p:cNvSpPr>
            <a:spLocks noChangeShapeType="1"/>
          </p:cNvSpPr>
          <p:nvPr/>
        </p:nvSpPr>
        <p:spPr bwMode="auto">
          <a:xfrm>
            <a:off x="4572000" y="3675063"/>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Text Box 12">
            <a:extLst>
              <a:ext uri="{FF2B5EF4-FFF2-40B4-BE49-F238E27FC236}">
                <a16:creationId xmlns:a16="http://schemas.microsoft.com/office/drawing/2014/main" id="{9EA35CEE-8C47-C653-6815-974F40DCB9BB}"/>
              </a:ext>
            </a:extLst>
          </p:cNvPr>
          <p:cNvSpPr txBox="1">
            <a:spLocks noChangeArrowheads="1"/>
          </p:cNvSpPr>
          <p:nvPr/>
        </p:nvSpPr>
        <p:spPr bwMode="auto">
          <a:xfrm>
            <a:off x="2895600" y="321786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 - Target</a:t>
            </a:r>
            <a:endParaRPr lang="en-US" altLang="en-US" sz="1400"/>
          </a:p>
        </p:txBody>
      </p:sp>
      <p:sp>
        <p:nvSpPr>
          <p:cNvPr id="17421" name="Text Box 13">
            <a:extLst>
              <a:ext uri="{FF2B5EF4-FFF2-40B4-BE49-F238E27FC236}">
                <a16:creationId xmlns:a16="http://schemas.microsoft.com/office/drawing/2014/main" id="{48BBB095-AC3B-BBEF-085B-0AC2B9B2BB4A}"/>
              </a:ext>
            </a:extLst>
          </p:cNvPr>
          <p:cNvSpPr txBox="1">
            <a:spLocks noChangeArrowheads="1"/>
          </p:cNvSpPr>
          <p:nvPr/>
        </p:nvSpPr>
        <p:spPr bwMode="auto">
          <a:xfrm>
            <a:off x="2895600" y="4132263"/>
            <a:ext cx="106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B - Control</a:t>
            </a:r>
            <a:endParaRPr lang="en-US" altLang="en-US" sz="1400"/>
          </a:p>
        </p:txBody>
      </p:sp>
      <p:graphicFrame>
        <p:nvGraphicFramePr>
          <p:cNvPr id="17492" name="Group 84">
            <a:extLst>
              <a:ext uri="{FF2B5EF4-FFF2-40B4-BE49-F238E27FC236}">
                <a16:creationId xmlns:a16="http://schemas.microsoft.com/office/drawing/2014/main" id="{7C9BE531-F723-EA09-997B-1C18AD34B28A}"/>
              </a:ext>
            </a:extLst>
          </p:cNvPr>
          <p:cNvGraphicFramePr>
            <a:graphicFrameLocks noGrp="1"/>
          </p:cNvGraphicFramePr>
          <p:nvPr>
            <p:extLst>
              <p:ext uri="{D42A27DB-BD31-4B8C-83A1-F6EECF244321}">
                <p14:modId xmlns:p14="http://schemas.microsoft.com/office/powerpoint/2010/main" val="3261762103"/>
              </p:ext>
            </p:extLst>
          </p:nvPr>
        </p:nvGraphicFramePr>
        <p:xfrm>
          <a:off x="7086600" y="3217863"/>
          <a:ext cx="1930400" cy="1584326"/>
        </p:xfrm>
        <a:graphic>
          <a:graphicData uri="http://schemas.openxmlformats.org/drawingml/2006/table">
            <a:tbl>
              <a:tblPr/>
              <a:tblGrid>
                <a:gridCol w="482600">
                  <a:extLst>
                    <a:ext uri="{9D8B030D-6E8A-4147-A177-3AD203B41FA5}">
                      <a16:colId xmlns:a16="http://schemas.microsoft.com/office/drawing/2014/main" val="3638250620"/>
                    </a:ext>
                  </a:extLst>
                </a:gridCol>
                <a:gridCol w="482600">
                  <a:extLst>
                    <a:ext uri="{9D8B030D-6E8A-4147-A177-3AD203B41FA5}">
                      <a16:colId xmlns:a16="http://schemas.microsoft.com/office/drawing/2014/main" val="1900585001"/>
                    </a:ext>
                  </a:extLst>
                </a:gridCol>
                <a:gridCol w="482600">
                  <a:extLst>
                    <a:ext uri="{9D8B030D-6E8A-4147-A177-3AD203B41FA5}">
                      <a16:colId xmlns:a16="http://schemas.microsoft.com/office/drawing/2014/main" val="866750142"/>
                    </a:ext>
                  </a:extLst>
                </a:gridCol>
                <a:gridCol w="482600">
                  <a:extLst>
                    <a:ext uri="{9D8B030D-6E8A-4147-A177-3AD203B41FA5}">
                      <a16:colId xmlns:a16="http://schemas.microsoft.com/office/drawing/2014/main" val="730355526"/>
                    </a:ext>
                  </a:extLst>
                </a:gridCol>
              </a:tblGrid>
              <a:tr h="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2825966328"/>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670932752"/>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51485234"/>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943991515"/>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2811054288"/>
                  </a:ext>
                </a:extLst>
              </a:tr>
            </a:tbl>
          </a:graphicData>
        </a:graphic>
      </p:graphicFrame>
      <p:sp>
        <p:nvSpPr>
          <p:cNvPr id="17449" name="Text Box 41">
            <a:extLst>
              <a:ext uri="{FF2B5EF4-FFF2-40B4-BE49-F238E27FC236}">
                <a16:creationId xmlns:a16="http://schemas.microsoft.com/office/drawing/2014/main" id="{AB2A0BBE-3641-6314-3753-35D568909C51}"/>
              </a:ext>
            </a:extLst>
          </p:cNvPr>
          <p:cNvSpPr txBox="1">
            <a:spLocks noChangeArrowheads="1"/>
          </p:cNvSpPr>
          <p:nvPr/>
        </p:nvSpPr>
        <p:spPr bwMode="auto">
          <a:xfrm flipH="1">
            <a:off x="7315201" y="2913063"/>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Input</a:t>
            </a:r>
            <a:endParaRPr lang="en-US" altLang="en-US"/>
          </a:p>
        </p:txBody>
      </p:sp>
      <p:sp>
        <p:nvSpPr>
          <p:cNvPr id="17450" name="Text Box 42">
            <a:extLst>
              <a:ext uri="{FF2B5EF4-FFF2-40B4-BE49-F238E27FC236}">
                <a16:creationId xmlns:a16="http://schemas.microsoft.com/office/drawing/2014/main" id="{64BFDAD7-D4D5-C61E-64F5-5BDC1CDBE441}"/>
              </a:ext>
            </a:extLst>
          </p:cNvPr>
          <p:cNvSpPr txBox="1">
            <a:spLocks noChangeArrowheads="1"/>
          </p:cNvSpPr>
          <p:nvPr/>
        </p:nvSpPr>
        <p:spPr bwMode="auto">
          <a:xfrm flipH="1">
            <a:off x="8153400" y="2913063"/>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Output</a:t>
            </a:r>
            <a:endParaRPr lang="en-US" altLang="en-US"/>
          </a:p>
        </p:txBody>
      </p:sp>
      <p:sp>
        <p:nvSpPr>
          <p:cNvPr id="17485" name="Rectangle 77">
            <a:extLst>
              <a:ext uri="{FF2B5EF4-FFF2-40B4-BE49-F238E27FC236}">
                <a16:creationId xmlns:a16="http://schemas.microsoft.com/office/drawing/2014/main" id="{300F1211-BD4B-FF44-82B6-3A6467B19B7C}"/>
              </a:ext>
            </a:extLst>
          </p:cNvPr>
          <p:cNvSpPr>
            <a:spLocks noChangeArrowheads="1"/>
          </p:cNvSpPr>
          <p:nvPr/>
        </p:nvSpPr>
        <p:spPr bwMode="auto">
          <a:xfrm>
            <a:off x="3581400" y="5334001"/>
            <a:ext cx="5410200" cy="10156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000" b="1"/>
              <a:t>Note:</a:t>
            </a:r>
            <a:r>
              <a:rPr lang="en-US" altLang="en-US" sz="2000"/>
              <a:t> The CN gate has a similar behavior to the XOR gate with some extra information to make it reversible.</a:t>
            </a:r>
            <a:r>
              <a:rPr lang="en-US" altLang="en-US" b="1" i="1"/>
              <a:t>   </a:t>
            </a:r>
            <a:endParaRPr lang="en-US" altLang="en-US"/>
          </a:p>
        </p:txBody>
      </p:sp>
      <p:sp>
        <p:nvSpPr>
          <p:cNvPr id="17493" name="Text Box 85">
            <a:extLst>
              <a:ext uri="{FF2B5EF4-FFF2-40B4-BE49-F238E27FC236}">
                <a16:creationId xmlns:a16="http://schemas.microsoft.com/office/drawing/2014/main" id="{0F2DDFA8-33FA-6FB4-D1EB-7EBD9C7E15F1}"/>
              </a:ext>
            </a:extLst>
          </p:cNvPr>
          <p:cNvSpPr txBox="1">
            <a:spLocks noChangeArrowheads="1"/>
          </p:cNvSpPr>
          <p:nvPr/>
        </p:nvSpPr>
        <p:spPr bwMode="auto">
          <a:xfrm>
            <a:off x="5943601" y="320040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a:t>
            </a:r>
            <a:endParaRPr lang="en-US" altLang="en-US" sz="1400"/>
          </a:p>
        </p:txBody>
      </p:sp>
      <p:sp>
        <p:nvSpPr>
          <p:cNvPr id="17494" name="Text Box 86">
            <a:extLst>
              <a:ext uri="{FF2B5EF4-FFF2-40B4-BE49-F238E27FC236}">
                <a16:creationId xmlns:a16="http://schemas.microsoft.com/office/drawing/2014/main" id="{18006DB4-B267-E9FA-5795-F9B329B3A46D}"/>
              </a:ext>
            </a:extLst>
          </p:cNvPr>
          <p:cNvSpPr txBox="1">
            <a:spLocks noChangeArrowheads="1"/>
          </p:cNvSpPr>
          <p:nvPr/>
        </p:nvSpPr>
        <p:spPr bwMode="auto">
          <a:xfrm>
            <a:off x="5943601" y="411480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B’</a:t>
            </a:r>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F7BBFA7-FEED-E158-D495-395497ED1A1A}"/>
              </a:ext>
            </a:extLst>
          </p:cNvPr>
          <p:cNvSpPr>
            <a:spLocks noGrp="1" noChangeArrowheads="1"/>
          </p:cNvSpPr>
          <p:nvPr>
            <p:ph type="title"/>
          </p:nvPr>
        </p:nvSpPr>
        <p:spPr>
          <a:xfrm>
            <a:off x="2057400" y="533400"/>
            <a:ext cx="8229600" cy="381000"/>
          </a:xfrm>
        </p:spPr>
        <p:txBody>
          <a:bodyPr>
            <a:normAutofit fontScale="90000"/>
          </a:bodyPr>
          <a:lstStyle/>
          <a:p>
            <a:r>
              <a:rPr lang="en-US" altLang="en-US" sz="2400"/>
              <a:t>Example Operation - Multiplication By 2</a:t>
            </a:r>
            <a:r>
              <a:rPr lang="en-US" altLang="en-US"/>
              <a:t> </a:t>
            </a:r>
          </a:p>
        </p:txBody>
      </p:sp>
      <p:sp>
        <p:nvSpPr>
          <p:cNvPr id="20484" name="AutoShape 4">
            <a:extLst>
              <a:ext uri="{FF2B5EF4-FFF2-40B4-BE49-F238E27FC236}">
                <a16:creationId xmlns:a16="http://schemas.microsoft.com/office/drawing/2014/main" id="{08998277-F53D-F0C3-52CB-7257FDD2B6E1}"/>
              </a:ext>
            </a:extLst>
          </p:cNvPr>
          <p:cNvSpPr>
            <a:spLocks noChangeArrowheads="1"/>
          </p:cNvSpPr>
          <p:nvPr/>
        </p:nvSpPr>
        <p:spPr bwMode="auto">
          <a:xfrm>
            <a:off x="4114800" y="49276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a:extLst>
              <a:ext uri="{FF2B5EF4-FFF2-40B4-BE49-F238E27FC236}">
                <a16:creationId xmlns:a16="http://schemas.microsoft.com/office/drawing/2014/main" id="{10DD8198-E795-5C0A-C215-E769A67B4AE7}"/>
              </a:ext>
            </a:extLst>
          </p:cNvPr>
          <p:cNvSpPr>
            <a:spLocks noChangeShapeType="1"/>
          </p:cNvSpPr>
          <p:nvPr/>
        </p:nvSpPr>
        <p:spPr bwMode="auto">
          <a:xfrm flipH="1">
            <a:off x="3124200" y="50800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a:extLst>
              <a:ext uri="{FF2B5EF4-FFF2-40B4-BE49-F238E27FC236}">
                <a16:creationId xmlns:a16="http://schemas.microsoft.com/office/drawing/2014/main" id="{8EA2A7CD-4984-A29C-180E-0D8599ECAD9B}"/>
              </a:ext>
            </a:extLst>
          </p:cNvPr>
          <p:cNvSpPr>
            <a:spLocks noChangeShapeType="1"/>
          </p:cNvSpPr>
          <p:nvPr/>
        </p:nvSpPr>
        <p:spPr bwMode="auto">
          <a:xfrm flipH="1">
            <a:off x="4267200" y="5080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a:extLst>
              <a:ext uri="{FF2B5EF4-FFF2-40B4-BE49-F238E27FC236}">
                <a16:creationId xmlns:a16="http://schemas.microsoft.com/office/drawing/2014/main" id="{46EB5C05-E164-A602-01F5-440D8B590202}"/>
              </a:ext>
            </a:extLst>
          </p:cNvPr>
          <p:cNvSpPr>
            <a:spLocks noChangeShapeType="1"/>
          </p:cNvSpPr>
          <p:nvPr/>
        </p:nvSpPr>
        <p:spPr bwMode="auto">
          <a:xfrm>
            <a:off x="3124200" y="59944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a:extLst>
              <a:ext uri="{FF2B5EF4-FFF2-40B4-BE49-F238E27FC236}">
                <a16:creationId xmlns:a16="http://schemas.microsoft.com/office/drawing/2014/main" id="{1AB139EF-4952-15BA-0898-CC1B2D8D2B5F}"/>
              </a:ext>
            </a:extLst>
          </p:cNvPr>
          <p:cNvSpPr>
            <a:spLocks noChangeShapeType="1"/>
          </p:cNvSpPr>
          <p:nvPr/>
        </p:nvSpPr>
        <p:spPr bwMode="auto">
          <a:xfrm>
            <a:off x="4267200" y="52324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Text Box 9">
            <a:extLst>
              <a:ext uri="{FF2B5EF4-FFF2-40B4-BE49-F238E27FC236}">
                <a16:creationId xmlns:a16="http://schemas.microsoft.com/office/drawing/2014/main" id="{2722EB49-9B8C-B5F4-2E1C-61802CF118B4}"/>
              </a:ext>
            </a:extLst>
          </p:cNvPr>
          <p:cNvSpPr txBox="1">
            <a:spLocks noChangeArrowheads="1"/>
          </p:cNvSpPr>
          <p:nvPr/>
        </p:nvSpPr>
        <p:spPr bwMode="auto">
          <a:xfrm>
            <a:off x="7848600" y="4775200"/>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Carry Bit</a:t>
            </a:r>
            <a:endParaRPr lang="en-US" altLang="en-US" sz="1400"/>
          </a:p>
        </p:txBody>
      </p:sp>
      <p:sp>
        <p:nvSpPr>
          <p:cNvPr id="20493" name="AutoShape 13">
            <a:extLst>
              <a:ext uri="{FF2B5EF4-FFF2-40B4-BE49-F238E27FC236}">
                <a16:creationId xmlns:a16="http://schemas.microsoft.com/office/drawing/2014/main" id="{A246684C-A280-7E62-7538-D92082670876}"/>
              </a:ext>
            </a:extLst>
          </p:cNvPr>
          <p:cNvSpPr>
            <a:spLocks noChangeArrowheads="1"/>
          </p:cNvSpPr>
          <p:nvPr/>
        </p:nvSpPr>
        <p:spPr bwMode="auto">
          <a:xfrm>
            <a:off x="7391400" y="49276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4">
            <a:extLst>
              <a:ext uri="{FF2B5EF4-FFF2-40B4-BE49-F238E27FC236}">
                <a16:creationId xmlns:a16="http://schemas.microsoft.com/office/drawing/2014/main" id="{260E36A9-2C50-F622-A9BA-C317759D9263}"/>
              </a:ext>
            </a:extLst>
          </p:cNvPr>
          <p:cNvSpPr>
            <a:spLocks noChangeShapeType="1"/>
          </p:cNvSpPr>
          <p:nvPr/>
        </p:nvSpPr>
        <p:spPr bwMode="auto">
          <a:xfrm flipH="1">
            <a:off x="6400800" y="5080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5">
            <a:extLst>
              <a:ext uri="{FF2B5EF4-FFF2-40B4-BE49-F238E27FC236}">
                <a16:creationId xmlns:a16="http://schemas.microsoft.com/office/drawing/2014/main" id="{855E2D44-1C28-EF36-D025-2A4D322CF615}"/>
              </a:ext>
            </a:extLst>
          </p:cNvPr>
          <p:cNvSpPr>
            <a:spLocks noChangeShapeType="1"/>
          </p:cNvSpPr>
          <p:nvPr/>
        </p:nvSpPr>
        <p:spPr bwMode="auto">
          <a:xfrm flipH="1">
            <a:off x="7696200" y="5080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Line 16">
            <a:extLst>
              <a:ext uri="{FF2B5EF4-FFF2-40B4-BE49-F238E27FC236}">
                <a16:creationId xmlns:a16="http://schemas.microsoft.com/office/drawing/2014/main" id="{B86A582E-7100-16D2-A312-A8A461B3A6F3}"/>
              </a:ext>
            </a:extLst>
          </p:cNvPr>
          <p:cNvSpPr>
            <a:spLocks noChangeShapeType="1"/>
          </p:cNvSpPr>
          <p:nvPr/>
        </p:nvSpPr>
        <p:spPr bwMode="auto">
          <a:xfrm>
            <a:off x="6400800" y="59944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Line 17">
            <a:extLst>
              <a:ext uri="{FF2B5EF4-FFF2-40B4-BE49-F238E27FC236}">
                <a16:creationId xmlns:a16="http://schemas.microsoft.com/office/drawing/2014/main" id="{805F6D3E-A5EA-8815-9482-BB619E9948A5}"/>
              </a:ext>
            </a:extLst>
          </p:cNvPr>
          <p:cNvSpPr>
            <a:spLocks noChangeShapeType="1"/>
          </p:cNvSpPr>
          <p:nvPr/>
        </p:nvSpPr>
        <p:spPr bwMode="auto">
          <a:xfrm>
            <a:off x="7543800" y="52324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20">
            <a:extLst>
              <a:ext uri="{FF2B5EF4-FFF2-40B4-BE49-F238E27FC236}">
                <a16:creationId xmlns:a16="http://schemas.microsoft.com/office/drawing/2014/main" id="{3BBB9C9F-B624-D247-29B0-27CCF82DA56A}"/>
              </a:ext>
            </a:extLst>
          </p:cNvPr>
          <p:cNvSpPr>
            <a:spLocks noChangeShapeType="1"/>
          </p:cNvSpPr>
          <p:nvPr/>
        </p:nvSpPr>
        <p:spPr bwMode="auto">
          <a:xfrm>
            <a:off x="5486400" y="50800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21">
            <a:extLst>
              <a:ext uri="{FF2B5EF4-FFF2-40B4-BE49-F238E27FC236}">
                <a16:creationId xmlns:a16="http://schemas.microsoft.com/office/drawing/2014/main" id="{0E25691C-0F44-8069-1E80-5EEE79087AF8}"/>
              </a:ext>
            </a:extLst>
          </p:cNvPr>
          <p:cNvSpPr>
            <a:spLocks noChangeShapeType="1"/>
          </p:cNvSpPr>
          <p:nvPr/>
        </p:nvSpPr>
        <p:spPr bwMode="auto">
          <a:xfrm flipV="1">
            <a:off x="5486400" y="50800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0571" name="Group 91">
            <a:extLst>
              <a:ext uri="{FF2B5EF4-FFF2-40B4-BE49-F238E27FC236}">
                <a16:creationId xmlns:a16="http://schemas.microsoft.com/office/drawing/2014/main" id="{EAAE4AB5-B08C-54D9-4500-7B494A47E0A7}"/>
              </a:ext>
            </a:extLst>
          </p:cNvPr>
          <p:cNvGraphicFramePr>
            <a:graphicFrameLocks noGrp="1"/>
          </p:cNvGraphicFramePr>
          <p:nvPr>
            <p:extLst>
              <p:ext uri="{D42A27DB-BD31-4B8C-83A1-F6EECF244321}">
                <p14:modId xmlns:p14="http://schemas.microsoft.com/office/powerpoint/2010/main" val="568043192"/>
              </p:ext>
            </p:extLst>
          </p:nvPr>
        </p:nvGraphicFramePr>
        <p:xfrm>
          <a:off x="4648200" y="2806701"/>
          <a:ext cx="2590800" cy="1157923"/>
        </p:xfrm>
        <a:graphic>
          <a:graphicData uri="http://schemas.openxmlformats.org/drawingml/2006/table">
            <a:tbl>
              <a:tblPr/>
              <a:tblGrid>
                <a:gridCol w="685800">
                  <a:extLst>
                    <a:ext uri="{9D8B030D-6E8A-4147-A177-3AD203B41FA5}">
                      <a16:colId xmlns:a16="http://schemas.microsoft.com/office/drawing/2014/main" val="1708689704"/>
                    </a:ext>
                  </a:extLst>
                </a:gridCol>
                <a:gridCol w="581025">
                  <a:extLst>
                    <a:ext uri="{9D8B030D-6E8A-4147-A177-3AD203B41FA5}">
                      <a16:colId xmlns:a16="http://schemas.microsoft.com/office/drawing/2014/main" val="689109384"/>
                    </a:ext>
                  </a:extLst>
                </a:gridCol>
                <a:gridCol w="714375">
                  <a:extLst>
                    <a:ext uri="{9D8B030D-6E8A-4147-A177-3AD203B41FA5}">
                      <a16:colId xmlns:a16="http://schemas.microsoft.com/office/drawing/2014/main" val="101822156"/>
                    </a:ext>
                  </a:extLst>
                </a:gridCol>
                <a:gridCol w="609600">
                  <a:extLst>
                    <a:ext uri="{9D8B030D-6E8A-4147-A177-3AD203B41FA5}">
                      <a16:colId xmlns:a16="http://schemas.microsoft.com/office/drawing/2014/main" val="4099741031"/>
                    </a:ext>
                  </a:extLst>
                </a:gridCol>
              </a:tblGrid>
              <a:tr h="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Carry Bit</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Ones Bit   </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Carry Bit</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Ones Bit</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418745625"/>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076434600"/>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212720330"/>
                  </a:ext>
                </a:extLst>
              </a:tr>
            </a:tbl>
          </a:graphicData>
        </a:graphic>
      </p:graphicFrame>
      <p:sp>
        <p:nvSpPr>
          <p:cNvPr id="20534" name="Text Box 54">
            <a:extLst>
              <a:ext uri="{FF2B5EF4-FFF2-40B4-BE49-F238E27FC236}">
                <a16:creationId xmlns:a16="http://schemas.microsoft.com/office/drawing/2014/main" id="{534D05D8-BFFC-8E9C-9134-7C6FBC7E10CE}"/>
              </a:ext>
            </a:extLst>
          </p:cNvPr>
          <p:cNvSpPr txBox="1">
            <a:spLocks noChangeArrowheads="1"/>
          </p:cNvSpPr>
          <p:nvPr/>
        </p:nvSpPr>
        <p:spPr bwMode="auto">
          <a:xfrm flipH="1">
            <a:off x="4953001" y="250190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Input</a:t>
            </a:r>
            <a:endParaRPr lang="en-US" altLang="en-US"/>
          </a:p>
        </p:txBody>
      </p:sp>
      <p:sp>
        <p:nvSpPr>
          <p:cNvPr id="20535" name="Text Box 55">
            <a:extLst>
              <a:ext uri="{FF2B5EF4-FFF2-40B4-BE49-F238E27FC236}">
                <a16:creationId xmlns:a16="http://schemas.microsoft.com/office/drawing/2014/main" id="{BB0312C1-B79E-A9A4-D392-C9C9604AF19B}"/>
              </a:ext>
            </a:extLst>
          </p:cNvPr>
          <p:cNvSpPr txBox="1">
            <a:spLocks noChangeArrowheads="1"/>
          </p:cNvSpPr>
          <p:nvPr/>
        </p:nvSpPr>
        <p:spPr bwMode="auto">
          <a:xfrm flipH="1">
            <a:off x="6172200" y="25019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Output</a:t>
            </a:r>
            <a:endParaRPr lang="en-US" altLang="en-US"/>
          </a:p>
        </p:txBody>
      </p:sp>
      <p:sp>
        <p:nvSpPr>
          <p:cNvPr id="20537" name="Text Box 57">
            <a:extLst>
              <a:ext uri="{FF2B5EF4-FFF2-40B4-BE49-F238E27FC236}">
                <a16:creationId xmlns:a16="http://schemas.microsoft.com/office/drawing/2014/main" id="{64312229-8F8C-CD00-4C86-5B84B48F48FD}"/>
              </a:ext>
            </a:extLst>
          </p:cNvPr>
          <p:cNvSpPr txBox="1">
            <a:spLocks noChangeArrowheads="1"/>
          </p:cNvSpPr>
          <p:nvPr/>
        </p:nvSpPr>
        <p:spPr bwMode="auto">
          <a:xfrm>
            <a:off x="7924800" y="56896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Ones Bit</a:t>
            </a:r>
            <a:endParaRPr lang="en-US" altLang="en-US" sz="1400"/>
          </a:p>
        </p:txBody>
      </p:sp>
      <p:sp>
        <p:nvSpPr>
          <p:cNvPr id="20570" name="Text Box 90">
            <a:extLst>
              <a:ext uri="{FF2B5EF4-FFF2-40B4-BE49-F238E27FC236}">
                <a16:creationId xmlns:a16="http://schemas.microsoft.com/office/drawing/2014/main" id="{665AEBB1-0C71-4310-57C3-CF6ABB4A0BEC}"/>
              </a:ext>
            </a:extLst>
          </p:cNvPr>
          <p:cNvSpPr txBox="1">
            <a:spLocks noChangeArrowheads="1"/>
          </p:cNvSpPr>
          <p:nvPr/>
        </p:nvSpPr>
        <p:spPr bwMode="auto">
          <a:xfrm>
            <a:off x="1905000" y="1311276"/>
            <a:ext cx="838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 We can build a reversible logic circuit to calculate multiplication by 2 using CN gates arranged in the following manner:</a:t>
            </a:r>
          </a:p>
        </p:txBody>
      </p:sp>
      <p:sp>
        <p:nvSpPr>
          <p:cNvPr id="20572" name="Text Box 92">
            <a:extLst>
              <a:ext uri="{FF2B5EF4-FFF2-40B4-BE49-F238E27FC236}">
                <a16:creationId xmlns:a16="http://schemas.microsoft.com/office/drawing/2014/main" id="{D3C907CA-223C-1D7B-8F9A-3AEB82B4D22F}"/>
              </a:ext>
            </a:extLst>
          </p:cNvPr>
          <p:cNvSpPr txBox="1">
            <a:spLocks noChangeArrowheads="1"/>
          </p:cNvSpPr>
          <p:nvPr/>
        </p:nvSpPr>
        <p:spPr bwMode="auto">
          <a:xfrm>
            <a:off x="2895600" y="46228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grpSp>
        <p:nvGrpSpPr>
          <p:cNvPr id="20575" name="Group 95">
            <a:extLst>
              <a:ext uri="{FF2B5EF4-FFF2-40B4-BE49-F238E27FC236}">
                <a16:creationId xmlns:a16="http://schemas.microsoft.com/office/drawing/2014/main" id="{E05D8448-C21B-213B-9DB7-6254E820458C}"/>
              </a:ext>
            </a:extLst>
          </p:cNvPr>
          <p:cNvGrpSpPr>
            <a:grpSpLocks/>
          </p:cNvGrpSpPr>
          <p:nvPr/>
        </p:nvGrpSpPr>
        <p:grpSpPr bwMode="auto">
          <a:xfrm>
            <a:off x="3378200" y="5715000"/>
            <a:ext cx="533400" cy="533400"/>
            <a:chOff x="1024" y="2320"/>
            <a:chExt cx="336" cy="336"/>
          </a:xfrm>
        </p:grpSpPr>
        <p:sp>
          <p:nvSpPr>
            <p:cNvPr id="20573" name="Rectangle 93">
              <a:extLst>
                <a:ext uri="{FF2B5EF4-FFF2-40B4-BE49-F238E27FC236}">
                  <a16:creationId xmlns:a16="http://schemas.microsoft.com/office/drawing/2014/main" id="{BFF68F93-47B6-A120-7EE3-1903E461EF7C}"/>
                </a:ext>
              </a:extLst>
            </p:cNvPr>
            <p:cNvSpPr>
              <a:spLocks noChangeArrowheads="1"/>
            </p:cNvSpPr>
            <p:nvPr/>
          </p:nvSpPr>
          <p:spPr bwMode="auto">
            <a:xfrm>
              <a:off x="1024" y="2320"/>
              <a:ext cx="33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4" name="Text Box 94">
              <a:extLst>
                <a:ext uri="{FF2B5EF4-FFF2-40B4-BE49-F238E27FC236}">
                  <a16:creationId xmlns:a16="http://schemas.microsoft.com/office/drawing/2014/main" id="{450DAA36-B7A7-3E85-2A83-AF9B790414DC}"/>
                </a:ext>
              </a:extLst>
            </p:cNvPr>
            <p:cNvSpPr txBox="1">
              <a:spLocks noChangeArrowheads="1"/>
            </p:cNvSpPr>
            <p:nvPr/>
          </p:nvSpPr>
          <p:spPr bwMode="auto">
            <a:xfrm>
              <a:off x="1104" y="235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t>H</a:t>
              </a:r>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0575"/>
                                        </p:tgtEl>
                                        <p:attrNameLst>
                                          <p:attrName>style.visibility</p:attrName>
                                        </p:attrNameLst>
                                      </p:cBhvr>
                                      <p:to>
                                        <p:strVal val="visible"/>
                                      </p:to>
                                    </p:set>
                                    <p:anim calcmode="lin" valueType="num">
                                      <p:cBhvr additive="base">
                                        <p:cTn id="7" dur="500" fill="hold"/>
                                        <p:tgtEl>
                                          <p:spTgt spid="20575"/>
                                        </p:tgtEl>
                                        <p:attrNameLst>
                                          <p:attrName>ppt_x</p:attrName>
                                        </p:attrNameLst>
                                      </p:cBhvr>
                                      <p:tavLst>
                                        <p:tav tm="0">
                                          <p:val>
                                            <p:strVal val="0-#ppt_w/2"/>
                                          </p:val>
                                        </p:tav>
                                        <p:tav tm="100000">
                                          <p:val>
                                            <p:strVal val="#ppt_x"/>
                                          </p:val>
                                        </p:tav>
                                      </p:tavLst>
                                    </p:anim>
                                    <p:anim calcmode="lin" valueType="num">
                                      <p:cBhvr additive="base">
                                        <p:cTn id="8" dur="500" fill="hold"/>
                                        <p:tgtEl>
                                          <p:spTgt spid="20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18A4-DE79-CDF5-F9FB-D076C6A269A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0CFE8102-ED4F-7D88-095F-516114C090A8}"/>
              </a:ext>
            </a:extLst>
          </p:cNvPr>
          <p:cNvSpPr>
            <a:spLocks noGrp="1"/>
          </p:cNvSpPr>
          <p:nvPr>
            <p:ph idx="1"/>
          </p:nvPr>
        </p:nvSpPr>
        <p:spPr/>
        <p:txBody>
          <a:bodyPr/>
          <a:lstStyle/>
          <a:p>
            <a:r>
              <a:rPr lang="en-US"/>
              <a:t>Giới thiệu</a:t>
            </a:r>
          </a:p>
          <a:p>
            <a:r>
              <a:rPr lang="en-US"/>
              <a:t>Cơ sở toán học</a:t>
            </a:r>
          </a:p>
          <a:p>
            <a:r>
              <a:rPr lang="en-US"/>
              <a:t>Tính toán lượng tử</a:t>
            </a:r>
          </a:p>
          <a:p>
            <a:r>
              <a:rPr lang="en-US"/>
              <a:t>Máy tính lượng tử</a:t>
            </a:r>
          </a:p>
          <a:p>
            <a:r>
              <a:rPr lang="en-US"/>
              <a:t>Niels Bohr</a:t>
            </a:r>
          </a:p>
          <a:p>
            <a:endParaRPr lang="en-US"/>
          </a:p>
          <a:p>
            <a:endParaRPr lang="en-US"/>
          </a:p>
        </p:txBody>
      </p:sp>
    </p:spTree>
    <p:extLst>
      <p:ext uri="{BB962C8B-B14F-4D97-AF65-F5344CB8AC3E}">
        <p14:creationId xmlns:p14="http://schemas.microsoft.com/office/powerpoint/2010/main" val="2303188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4077695-E281-EEC2-68DA-1761DF1C46CF}"/>
              </a:ext>
            </a:extLst>
          </p:cNvPr>
          <p:cNvSpPr>
            <a:spLocks noGrp="1" noChangeArrowheads="1"/>
          </p:cNvSpPr>
          <p:nvPr>
            <p:ph type="title"/>
          </p:nvPr>
        </p:nvSpPr>
        <p:spPr>
          <a:xfrm>
            <a:off x="1828800" y="533400"/>
            <a:ext cx="8610600" cy="457200"/>
          </a:xfrm>
        </p:spPr>
        <p:txBody>
          <a:bodyPr/>
          <a:lstStyle/>
          <a:p>
            <a:r>
              <a:rPr lang="en-US" altLang="en-US" sz="2400"/>
              <a:t>Quantum Gates - Controlled Controlled NOT (CCN) </a:t>
            </a:r>
            <a:endParaRPr lang="en-US" altLang="en-US"/>
          </a:p>
        </p:txBody>
      </p:sp>
      <p:sp>
        <p:nvSpPr>
          <p:cNvPr id="19460" name="AutoShape 4">
            <a:extLst>
              <a:ext uri="{FF2B5EF4-FFF2-40B4-BE49-F238E27FC236}">
                <a16:creationId xmlns:a16="http://schemas.microsoft.com/office/drawing/2014/main" id="{3AD8BEE5-F570-A311-F942-000A40BB092B}"/>
              </a:ext>
            </a:extLst>
          </p:cNvPr>
          <p:cNvSpPr>
            <a:spLocks noChangeArrowheads="1"/>
          </p:cNvSpPr>
          <p:nvPr/>
        </p:nvSpPr>
        <p:spPr bwMode="auto">
          <a:xfrm>
            <a:off x="3810000" y="36576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Line 5">
            <a:extLst>
              <a:ext uri="{FF2B5EF4-FFF2-40B4-BE49-F238E27FC236}">
                <a16:creationId xmlns:a16="http://schemas.microsoft.com/office/drawing/2014/main" id="{9C3968E9-0057-D9EE-0DD2-E46276C1FD32}"/>
              </a:ext>
            </a:extLst>
          </p:cNvPr>
          <p:cNvSpPr>
            <a:spLocks noChangeShapeType="1"/>
          </p:cNvSpPr>
          <p:nvPr/>
        </p:nvSpPr>
        <p:spPr bwMode="auto">
          <a:xfrm flipH="1">
            <a:off x="2362200" y="3810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Line 6">
            <a:extLst>
              <a:ext uri="{FF2B5EF4-FFF2-40B4-BE49-F238E27FC236}">
                <a16:creationId xmlns:a16="http://schemas.microsoft.com/office/drawing/2014/main" id="{F587E368-E66B-107A-EB98-95C9B43CA9AD}"/>
              </a:ext>
            </a:extLst>
          </p:cNvPr>
          <p:cNvSpPr>
            <a:spLocks noChangeShapeType="1"/>
          </p:cNvSpPr>
          <p:nvPr/>
        </p:nvSpPr>
        <p:spPr bwMode="auto">
          <a:xfrm flipH="1">
            <a:off x="4114800" y="38100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a:extLst>
              <a:ext uri="{FF2B5EF4-FFF2-40B4-BE49-F238E27FC236}">
                <a16:creationId xmlns:a16="http://schemas.microsoft.com/office/drawing/2014/main" id="{D287678A-028E-5B72-6E47-2EA041A8C449}"/>
              </a:ext>
            </a:extLst>
          </p:cNvPr>
          <p:cNvSpPr>
            <a:spLocks noChangeShapeType="1"/>
          </p:cNvSpPr>
          <p:nvPr/>
        </p:nvSpPr>
        <p:spPr bwMode="auto">
          <a:xfrm>
            <a:off x="2362200" y="47244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8">
            <a:extLst>
              <a:ext uri="{FF2B5EF4-FFF2-40B4-BE49-F238E27FC236}">
                <a16:creationId xmlns:a16="http://schemas.microsoft.com/office/drawing/2014/main" id="{3E2D2F5E-8142-90DA-EF71-7E489A942FC4}"/>
              </a:ext>
            </a:extLst>
          </p:cNvPr>
          <p:cNvSpPr>
            <a:spLocks noChangeShapeType="1"/>
          </p:cNvSpPr>
          <p:nvPr/>
        </p:nvSpPr>
        <p:spPr bwMode="auto">
          <a:xfrm>
            <a:off x="3962400" y="39624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Text Box 9">
            <a:extLst>
              <a:ext uri="{FF2B5EF4-FFF2-40B4-BE49-F238E27FC236}">
                <a16:creationId xmlns:a16="http://schemas.microsoft.com/office/drawing/2014/main" id="{180F6B3D-2107-8B9F-0BBE-67F62D2772CA}"/>
              </a:ext>
            </a:extLst>
          </p:cNvPr>
          <p:cNvSpPr txBox="1">
            <a:spLocks noChangeArrowheads="1"/>
          </p:cNvSpPr>
          <p:nvPr/>
        </p:nvSpPr>
        <p:spPr bwMode="auto">
          <a:xfrm>
            <a:off x="2286000" y="3505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A - Target</a:t>
            </a:r>
            <a:endParaRPr lang="en-US" altLang="en-US" sz="1400"/>
          </a:p>
        </p:txBody>
      </p:sp>
      <p:sp>
        <p:nvSpPr>
          <p:cNvPr id="19466" name="Text Box 10">
            <a:extLst>
              <a:ext uri="{FF2B5EF4-FFF2-40B4-BE49-F238E27FC236}">
                <a16:creationId xmlns:a16="http://schemas.microsoft.com/office/drawing/2014/main" id="{85B0ED19-9BB7-9AD7-5863-E9334E39AFC9}"/>
              </a:ext>
            </a:extLst>
          </p:cNvPr>
          <p:cNvSpPr txBox="1">
            <a:spLocks noChangeArrowheads="1"/>
          </p:cNvSpPr>
          <p:nvPr/>
        </p:nvSpPr>
        <p:spPr bwMode="auto">
          <a:xfrm>
            <a:off x="2285999" y="4419600"/>
            <a:ext cx="14477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B - Control 1</a:t>
            </a:r>
            <a:endParaRPr lang="en-US" altLang="en-US" sz="1400"/>
          </a:p>
        </p:txBody>
      </p:sp>
      <p:sp>
        <p:nvSpPr>
          <p:cNvPr id="19467" name="Line 11">
            <a:extLst>
              <a:ext uri="{FF2B5EF4-FFF2-40B4-BE49-F238E27FC236}">
                <a16:creationId xmlns:a16="http://schemas.microsoft.com/office/drawing/2014/main" id="{7F5E619A-AFAA-85C4-7527-C174E0EF720B}"/>
              </a:ext>
            </a:extLst>
          </p:cNvPr>
          <p:cNvSpPr>
            <a:spLocks noChangeShapeType="1"/>
          </p:cNvSpPr>
          <p:nvPr/>
        </p:nvSpPr>
        <p:spPr bwMode="auto">
          <a:xfrm>
            <a:off x="2362200" y="56388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2">
            <a:extLst>
              <a:ext uri="{FF2B5EF4-FFF2-40B4-BE49-F238E27FC236}">
                <a16:creationId xmlns:a16="http://schemas.microsoft.com/office/drawing/2014/main" id="{61C581D8-A05C-E104-6A44-8B9283CE5916}"/>
              </a:ext>
            </a:extLst>
          </p:cNvPr>
          <p:cNvSpPr>
            <a:spLocks noChangeShapeType="1"/>
          </p:cNvSpPr>
          <p:nvPr/>
        </p:nvSpPr>
        <p:spPr bwMode="auto">
          <a:xfrm>
            <a:off x="3962400" y="4724400"/>
            <a:ext cx="0" cy="914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Text Box 14">
            <a:extLst>
              <a:ext uri="{FF2B5EF4-FFF2-40B4-BE49-F238E27FC236}">
                <a16:creationId xmlns:a16="http://schemas.microsoft.com/office/drawing/2014/main" id="{9649EA0D-C483-B854-1C9A-61D7829EB884}"/>
              </a:ext>
            </a:extLst>
          </p:cNvPr>
          <p:cNvSpPr txBox="1">
            <a:spLocks noChangeArrowheads="1"/>
          </p:cNvSpPr>
          <p:nvPr/>
        </p:nvSpPr>
        <p:spPr bwMode="auto">
          <a:xfrm>
            <a:off x="2285999" y="5334000"/>
            <a:ext cx="13525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C - Control 2</a:t>
            </a:r>
            <a:endParaRPr lang="en-US" altLang="en-US" sz="1400"/>
          </a:p>
        </p:txBody>
      </p:sp>
      <p:graphicFrame>
        <p:nvGraphicFramePr>
          <p:cNvPr id="19630" name="Group 174">
            <a:extLst>
              <a:ext uri="{FF2B5EF4-FFF2-40B4-BE49-F238E27FC236}">
                <a16:creationId xmlns:a16="http://schemas.microsoft.com/office/drawing/2014/main" id="{FF2EB5B4-5228-B6FE-4BAE-5DE43512EBF0}"/>
              </a:ext>
            </a:extLst>
          </p:cNvPr>
          <p:cNvGraphicFramePr>
            <a:graphicFrameLocks noGrp="1"/>
          </p:cNvGraphicFramePr>
          <p:nvPr>
            <p:extLst>
              <p:ext uri="{D42A27DB-BD31-4B8C-83A1-F6EECF244321}">
                <p14:modId xmlns:p14="http://schemas.microsoft.com/office/powerpoint/2010/main" val="1369381164"/>
              </p:ext>
            </p:extLst>
          </p:nvPr>
        </p:nvGraphicFramePr>
        <p:xfrm>
          <a:off x="7010400" y="3160713"/>
          <a:ext cx="2895600" cy="2860678"/>
        </p:xfrm>
        <a:graphic>
          <a:graphicData uri="http://schemas.openxmlformats.org/drawingml/2006/table">
            <a:tbl>
              <a:tblPr/>
              <a:tblGrid>
                <a:gridCol w="482600">
                  <a:extLst>
                    <a:ext uri="{9D8B030D-6E8A-4147-A177-3AD203B41FA5}">
                      <a16:colId xmlns:a16="http://schemas.microsoft.com/office/drawing/2014/main" val="1705268158"/>
                    </a:ext>
                  </a:extLst>
                </a:gridCol>
                <a:gridCol w="482600">
                  <a:extLst>
                    <a:ext uri="{9D8B030D-6E8A-4147-A177-3AD203B41FA5}">
                      <a16:colId xmlns:a16="http://schemas.microsoft.com/office/drawing/2014/main" val="3750089685"/>
                    </a:ext>
                  </a:extLst>
                </a:gridCol>
                <a:gridCol w="482600">
                  <a:extLst>
                    <a:ext uri="{9D8B030D-6E8A-4147-A177-3AD203B41FA5}">
                      <a16:colId xmlns:a16="http://schemas.microsoft.com/office/drawing/2014/main" val="2710826388"/>
                    </a:ext>
                  </a:extLst>
                </a:gridCol>
                <a:gridCol w="482600">
                  <a:extLst>
                    <a:ext uri="{9D8B030D-6E8A-4147-A177-3AD203B41FA5}">
                      <a16:colId xmlns:a16="http://schemas.microsoft.com/office/drawing/2014/main" val="2604276977"/>
                    </a:ext>
                  </a:extLst>
                </a:gridCol>
                <a:gridCol w="482600">
                  <a:extLst>
                    <a:ext uri="{9D8B030D-6E8A-4147-A177-3AD203B41FA5}">
                      <a16:colId xmlns:a16="http://schemas.microsoft.com/office/drawing/2014/main" val="3775270110"/>
                    </a:ext>
                  </a:extLst>
                </a:gridCol>
                <a:gridCol w="482600">
                  <a:extLst>
                    <a:ext uri="{9D8B030D-6E8A-4147-A177-3AD203B41FA5}">
                      <a16:colId xmlns:a16="http://schemas.microsoft.com/office/drawing/2014/main" val="3150437940"/>
                    </a:ext>
                  </a:extLst>
                </a:gridCol>
              </a:tblGrid>
              <a:tr h="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122534003"/>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169380810"/>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2443779704"/>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296135919"/>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674816445"/>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016129168"/>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4017144870"/>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30153790"/>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2186866796"/>
                  </a:ext>
                </a:extLst>
              </a:tr>
            </a:tbl>
          </a:graphicData>
        </a:graphic>
      </p:graphicFrame>
      <p:sp>
        <p:nvSpPr>
          <p:cNvPr id="19504" name="Text Box 48">
            <a:extLst>
              <a:ext uri="{FF2B5EF4-FFF2-40B4-BE49-F238E27FC236}">
                <a16:creationId xmlns:a16="http://schemas.microsoft.com/office/drawing/2014/main" id="{FDC1E9CA-9A58-2350-0C74-0F7A9F79F678}"/>
              </a:ext>
            </a:extLst>
          </p:cNvPr>
          <p:cNvSpPr txBox="1">
            <a:spLocks noChangeArrowheads="1"/>
          </p:cNvSpPr>
          <p:nvPr/>
        </p:nvSpPr>
        <p:spPr bwMode="auto">
          <a:xfrm flipH="1">
            <a:off x="7391401" y="283845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Input</a:t>
            </a:r>
            <a:endParaRPr lang="en-US" altLang="en-US"/>
          </a:p>
        </p:txBody>
      </p:sp>
      <p:sp>
        <p:nvSpPr>
          <p:cNvPr id="19505" name="Text Box 49">
            <a:extLst>
              <a:ext uri="{FF2B5EF4-FFF2-40B4-BE49-F238E27FC236}">
                <a16:creationId xmlns:a16="http://schemas.microsoft.com/office/drawing/2014/main" id="{9D24E119-8C72-2DDC-3A43-3F7C30DF0F32}"/>
              </a:ext>
            </a:extLst>
          </p:cNvPr>
          <p:cNvSpPr txBox="1">
            <a:spLocks noChangeArrowheads="1"/>
          </p:cNvSpPr>
          <p:nvPr/>
        </p:nvSpPr>
        <p:spPr bwMode="auto">
          <a:xfrm flipH="1">
            <a:off x="8763000" y="28194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Output</a:t>
            </a:r>
            <a:endParaRPr lang="en-US" altLang="en-US"/>
          </a:p>
        </p:txBody>
      </p:sp>
      <p:sp>
        <p:nvSpPr>
          <p:cNvPr id="19621" name="Text Box 165">
            <a:extLst>
              <a:ext uri="{FF2B5EF4-FFF2-40B4-BE49-F238E27FC236}">
                <a16:creationId xmlns:a16="http://schemas.microsoft.com/office/drawing/2014/main" id="{522807A8-08EE-2B29-FA22-0C11231AD0C4}"/>
              </a:ext>
            </a:extLst>
          </p:cNvPr>
          <p:cNvSpPr txBox="1">
            <a:spLocks noChangeArrowheads="1"/>
          </p:cNvSpPr>
          <p:nvPr/>
        </p:nvSpPr>
        <p:spPr bwMode="auto">
          <a:xfrm>
            <a:off x="5334001" y="34861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a:t>
            </a:r>
            <a:endParaRPr lang="en-US" altLang="en-US" sz="1400"/>
          </a:p>
        </p:txBody>
      </p:sp>
      <p:sp>
        <p:nvSpPr>
          <p:cNvPr id="19622" name="Text Box 166">
            <a:extLst>
              <a:ext uri="{FF2B5EF4-FFF2-40B4-BE49-F238E27FC236}">
                <a16:creationId xmlns:a16="http://schemas.microsoft.com/office/drawing/2014/main" id="{5C403C28-0B48-17B4-F471-C1D1469649FA}"/>
              </a:ext>
            </a:extLst>
          </p:cNvPr>
          <p:cNvSpPr txBox="1">
            <a:spLocks noChangeArrowheads="1"/>
          </p:cNvSpPr>
          <p:nvPr/>
        </p:nvSpPr>
        <p:spPr bwMode="auto">
          <a:xfrm>
            <a:off x="5334001" y="44005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B’</a:t>
            </a:r>
            <a:endParaRPr lang="en-US" altLang="en-US" sz="1400"/>
          </a:p>
        </p:txBody>
      </p:sp>
      <p:sp>
        <p:nvSpPr>
          <p:cNvPr id="19623" name="Text Box 167">
            <a:extLst>
              <a:ext uri="{FF2B5EF4-FFF2-40B4-BE49-F238E27FC236}">
                <a16:creationId xmlns:a16="http://schemas.microsoft.com/office/drawing/2014/main" id="{495678D9-0DB9-4B3A-8EEC-663A5200FE7A}"/>
              </a:ext>
            </a:extLst>
          </p:cNvPr>
          <p:cNvSpPr txBox="1">
            <a:spLocks noChangeArrowheads="1"/>
          </p:cNvSpPr>
          <p:nvPr/>
        </p:nvSpPr>
        <p:spPr bwMode="auto">
          <a:xfrm>
            <a:off x="5334001" y="53149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C’</a:t>
            </a:r>
            <a:endParaRPr lang="en-US" altLang="en-US" sz="1400"/>
          </a:p>
        </p:txBody>
      </p:sp>
      <p:sp>
        <p:nvSpPr>
          <p:cNvPr id="19624" name="Rectangle 168">
            <a:extLst>
              <a:ext uri="{FF2B5EF4-FFF2-40B4-BE49-F238E27FC236}">
                <a16:creationId xmlns:a16="http://schemas.microsoft.com/office/drawing/2014/main" id="{3CFA9A5F-5452-D136-2E86-EB89BB122F6E}"/>
              </a:ext>
            </a:extLst>
          </p:cNvPr>
          <p:cNvSpPr>
            <a:spLocks noChangeArrowheads="1"/>
          </p:cNvSpPr>
          <p:nvPr/>
        </p:nvSpPr>
        <p:spPr bwMode="auto">
          <a:xfrm>
            <a:off x="2209801" y="1327150"/>
            <a:ext cx="75723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 typeface="Wingdings" panose="05000000000000000000" pitchFamily="2" charset="2"/>
              <a:buChar char="§"/>
            </a:pPr>
            <a:r>
              <a:rPr lang="en-US" altLang="en-US"/>
              <a:t>A gate which operates on three qubits is called a </a:t>
            </a:r>
            <a:r>
              <a:rPr lang="en-US" altLang="en-US" b="1" i="1"/>
              <a:t>Controlled Controlled NOT (CCN) Gate.  </a:t>
            </a:r>
            <a:r>
              <a:rPr lang="en-US" altLang="en-US"/>
              <a:t>Iff the bits on both of the control lines is 1,then the target bit is inverted.</a:t>
            </a:r>
            <a:r>
              <a:rPr lang="en-US" altLang="en-US" b="1" i="1"/>
              <a:t>   </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652BC92-57D7-ECE8-05DC-B7A928B860E4}"/>
              </a:ext>
            </a:extLst>
          </p:cNvPr>
          <p:cNvSpPr>
            <a:spLocks noGrp="1" noChangeArrowheads="1"/>
          </p:cNvSpPr>
          <p:nvPr>
            <p:ph type="title"/>
          </p:nvPr>
        </p:nvSpPr>
        <p:spPr>
          <a:xfrm>
            <a:off x="2133600" y="533400"/>
            <a:ext cx="8229600" cy="457200"/>
          </a:xfrm>
        </p:spPr>
        <p:txBody>
          <a:bodyPr/>
          <a:lstStyle/>
          <a:p>
            <a:r>
              <a:rPr lang="en-US" altLang="en-US" sz="2400"/>
              <a:t>A Universal Quantum Computer</a:t>
            </a:r>
            <a:endParaRPr lang="en-US" altLang="en-US"/>
          </a:p>
        </p:txBody>
      </p:sp>
      <p:sp>
        <p:nvSpPr>
          <p:cNvPr id="21508" name="Text Box 4">
            <a:extLst>
              <a:ext uri="{FF2B5EF4-FFF2-40B4-BE49-F238E27FC236}">
                <a16:creationId xmlns:a16="http://schemas.microsoft.com/office/drawing/2014/main" id="{34662F58-F4AF-3752-D391-B5BEB793F30B}"/>
              </a:ext>
            </a:extLst>
          </p:cNvPr>
          <p:cNvSpPr txBox="1">
            <a:spLocks noChangeArrowheads="1"/>
          </p:cNvSpPr>
          <p:nvPr/>
        </p:nvSpPr>
        <p:spPr bwMode="auto">
          <a:xfrm>
            <a:off x="2209800" y="1219201"/>
            <a:ext cx="7772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 The CCN gate has been shown to be a </a:t>
            </a:r>
            <a:r>
              <a:rPr lang="en-US" altLang="en-US" b="1" i="1"/>
              <a:t>universal </a:t>
            </a:r>
            <a:r>
              <a:rPr lang="en-US" altLang="en-US"/>
              <a:t>reversible logic gate as it can be used as a NAND gate.</a:t>
            </a:r>
          </a:p>
        </p:txBody>
      </p:sp>
      <p:sp>
        <p:nvSpPr>
          <p:cNvPr id="21509" name="AutoShape 5">
            <a:extLst>
              <a:ext uri="{FF2B5EF4-FFF2-40B4-BE49-F238E27FC236}">
                <a16:creationId xmlns:a16="http://schemas.microsoft.com/office/drawing/2014/main" id="{940E72A5-CB91-BF06-1614-80F3D4330615}"/>
              </a:ext>
            </a:extLst>
          </p:cNvPr>
          <p:cNvSpPr>
            <a:spLocks noChangeArrowheads="1"/>
          </p:cNvSpPr>
          <p:nvPr/>
        </p:nvSpPr>
        <p:spPr bwMode="auto">
          <a:xfrm>
            <a:off x="3810000" y="2819400"/>
            <a:ext cx="304800" cy="304800"/>
          </a:xfrm>
          <a:prstGeom prst="flowChar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a:extLst>
              <a:ext uri="{FF2B5EF4-FFF2-40B4-BE49-F238E27FC236}">
                <a16:creationId xmlns:a16="http://schemas.microsoft.com/office/drawing/2014/main" id="{22C2F01B-1E73-051F-8372-ADC87657ABD4}"/>
              </a:ext>
            </a:extLst>
          </p:cNvPr>
          <p:cNvSpPr>
            <a:spLocks noChangeShapeType="1"/>
          </p:cNvSpPr>
          <p:nvPr/>
        </p:nvSpPr>
        <p:spPr bwMode="auto">
          <a:xfrm flipH="1">
            <a:off x="2362200" y="2971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a:extLst>
              <a:ext uri="{FF2B5EF4-FFF2-40B4-BE49-F238E27FC236}">
                <a16:creationId xmlns:a16="http://schemas.microsoft.com/office/drawing/2014/main" id="{833A232E-E415-03FC-A81F-4901E89EB305}"/>
              </a:ext>
            </a:extLst>
          </p:cNvPr>
          <p:cNvSpPr>
            <a:spLocks noChangeShapeType="1"/>
          </p:cNvSpPr>
          <p:nvPr/>
        </p:nvSpPr>
        <p:spPr bwMode="auto">
          <a:xfrm flipH="1">
            <a:off x="4114800" y="29718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8">
            <a:extLst>
              <a:ext uri="{FF2B5EF4-FFF2-40B4-BE49-F238E27FC236}">
                <a16:creationId xmlns:a16="http://schemas.microsoft.com/office/drawing/2014/main" id="{240ED00A-764B-A640-D7D3-A1F7EC228DA1}"/>
              </a:ext>
            </a:extLst>
          </p:cNvPr>
          <p:cNvSpPr>
            <a:spLocks noChangeShapeType="1"/>
          </p:cNvSpPr>
          <p:nvPr/>
        </p:nvSpPr>
        <p:spPr bwMode="auto">
          <a:xfrm>
            <a:off x="2362200" y="38862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Line 9">
            <a:extLst>
              <a:ext uri="{FF2B5EF4-FFF2-40B4-BE49-F238E27FC236}">
                <a16:creationId xmlns:a16="http://schemas.microsoft.com/office/drawing/2014/main" id="{AF21D68A-BCD7-6C58-59F6-A03A1EC1997C}"/>
              </a:ext>
            </a:extLst>
          </p:cNvPr>
          <p:cNvSpPr>
            <a:spLocks noChangeShapeType="1"/>
          </p:cNvSpPr>
          <p:nvPr/>
        </p:nvSpPr>
        <p:spPr bwMode="auto">
          <a:xfrm>
            <a:off x="3962400" y="3124200"/>
            <a:ext cx="0" cy="7620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Text Box 10">
            <a:extLst>
              <a:ext uri="{FF2B5EF4-FFF2-40B4-BE49-F238E27FC236}">
                <a16:creationId xmlns:a16="http://schemas.microsoft.com/office/drawing/2014/main" id="{95E852D0-75B9-725A-6BD9-531A0ADF18BE}"/>
              </a:ext>
            </a:extLst>
          </p:cNvPr>
          <p:cNvSpPr txBox="1">
            <a:spLocks noChangeArrowheads="1"/>
          </p:cNvSpPr>
          <p:nvPr/>
        </p:nvSpPr>
        <p:spPr bwMode="auto">
          <a:xfrm>
            <a:off x="2286000" y="2667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 - Target</a:t>
            </a:r>
            <a:endParaRPr lang="en-US" altLang="en-US" sz="1400"/>
          </a:p>
        </p:txBody>
      </p:sp>
      <p:sp>
        <p:nvSpPr>
          <p:cNvPr id="21515" name="Text Box 11">
            <a:extLst>
              <a:ext uri="{FF2B5EF4-FFF2-40B4-BE49-F238E27FC236}">
                <a16:creationId xmlns:a16="http://schemas.microsoft.com/office/drawing/2014/main" id="{F7A7C3FC-376A-AFC5-D368-08A1CE5CB436}"/>
              </a:ext>
            </a:extLst>
          </p:cNvPr>
          <p:cNvSpPr txBox="1">
            <a:spLocks noChangeArrowheads="1"/>
          </p:cNvSpPr>
          <p:nvPr/>
        </p:nvSpPr>
        <p:spPr bwMode="auto">
          <a:xfrm>
            <a:off x="2286000" y="3581400"/>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B - Control 1</a:t>
            </a:r>
            <a:endParaRPr lang="en-US" altLang="en-US" sz="1400"/>
          </a:p>
        </p:txBody>
      </p:sp>
      <p:sp>
        <p:nvSpPr>
          <p:cNvPr id="21516" name="Line 12">
            <a:extLst>
              <a:ext uri="{FF2B5EF4-FFF2-40B4-BE49-F238E27FC236}">
                <a16:creationId xmlns:a16="http://schemas.microsoft.com/office/drawing/2014/main" id="{3EFAEE20-F65B-0552-A1E3-900613D7B0BA}"/>
              </a:ext>
            </a:extLst>
          </p:cNvPr>
          <p:cNvSpPr>
            <a:spLocks noChangeShapeType="1"/>
          </p:cNvSpPr>
          <p:nvPr/>
        </p:nvSpPr>
        <p:spPr bwMode="auto">
          <a:xfrm>
            <a:off x="2362200" y="4800600"/>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a:extLst>
              <a:ext uri="{FF2B5EF4-FFF2-40B4-BE49-F238E27FC236}">
                <a16:creationId xmlns:a16="http://schemas.microsoft.com/office/drawing/2014/main" id="{D9DEA1F8-75BF-7F89-6853-002C9B362E68}"/>
              </a:ext>
            </a:extLst>
          </p:cNvPr>
          <p:cNvSpPr>
            <a:spLocks noChangeShapeType="1"/>
          </p:cNvSpPr>
          <p:nvPr/>
        </p:nvSpPr>
        <p:spPr bwMode="auto">
          <a:xfrm>
            <a:off x="3962400" y="3886200"/>
            <a:ext cx="0" cy="91440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Text Box 14">
            <a:extLst>
              <a:ext uri="{FF2B5EF4-FFF2-40B4-BE49-F238E27FC236}">
                <a16:creationId xmlns:a16="http://schemas.microsoft.com/office/drawing/2014/main" id="{D1476E2E-F6E7-6874-F42F-DF54A26204DF}"/>
              </a:ext>
            </a:extLst>
          </p:cNvPr>
          <p:cNvSpPr txBox="1">
            <a:spLocks noChangeArrowheads="1"/>
          </p:cNvSpPr>
          <p:nvPr/>
        </p:nvSpPr>
        <p:spPr bwMode="auto">
          <a:xfrm>
            <a:off x="2286000" y="4495800"/>
            <a:ext cx="121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C - Control 2</a:t>
            </a:r>
            <a:endParaRPr lang="en-US" altLang="en-US" sz="1400"/>
          </a:p>
        </p:txBody>
      </p:sp>
      <p:graphicFrame>
        <p:nvGraphicFramePr>
          <p:cNvPr id="21599" name="Group 95">
            <a:extLst>
              <a:ext uri="{FF2B5EF4-FFF2-40B4-BE49-F238E27FC236}">
                <a16:creationId xmlns:a16="http://schemas.microsoft.com/office/drawing/2014/main" id="{DF2A5AFF-242F-3ECE-BFDD-06E79D541F2E}"/>
              </a:ext>
            </a:extLst>
          </p:cNvPr>
          <p:cNvGraphicFramePr>
            <a:graphicFrameLocks noGrp="1"/>
          </p:cNvGraphicFramePr>
          <p:nvPr>
            <p:extLst>
              <p:ext uri="{D42A27DB-BD31-4B8C-83A1-F6EECF244321}">
                <p14:modId xmlns:p14="http://schemas.microsoft.com/office/powerpoint/2010/main" val="3186380074"/>
              </p:ext>
            </p:extLst>
          </p:nvPr>
        </p:nvGraphicFramePr>
        <p:xfrm>
          <a:off x="7086600" y="2932114"/>
          <a:ext cx="2895600" cy="2860678"/>
        </p:xfrm>
        <a:graphic>
          <a:graphicData uri="http://schemas.openxmlformats.org/drawingml/2006/table">
            <a:tbl>
              <a:tblPr/>
              <a:tblGrid>
                <a:gridCol w="482600">
                  <a:extLst>
                    <a:ext uri="{9D8B030D-6E8A-4147-A177-3AD203B41FA5}">
                      <a16:colId xmlns:a16="http://schemas.microsoft.com/office/drawing/2014/main" val="1455218856"/>
                    </a:ext>
                  </a:extLst>
                </a:gridCol>
                <a:gridCol w="482600">
                  <a:extLst>
                    <a:ext uri="{9D8B030D-6E8A-4147-A177-3AD203B41FA5}">
                      <a16:colId xmlns:a16="http://schemas.microsoft.com/office/drawing/2014/main" val="3421399438"/>
                    </a:ext>
                  </a:extLst>
                </a:gridCol>
                <a:gridCol w="482600">
                  <a:extLst>
                    <a:ext uri="{9D8B030D-6E8A-4147-A177-3AD203B41FA5}">
                      <a16:colId xmlns:a16="http://schemas.microsoft.com/office/drawing/2014/main" val="3447490131"/>
                    </a:ext>
                  </a:extLst>
                </a:gridCol>
                <a:gridCol w="482600">
                  <a:extLst>
                    <a:ext uri="{9D8B030D-6E8A-4147-A177-3AD203B41FA5}">
                      <a16:colId xmlns:a16="http://schemas.microsoft.com/office/drawing/2014/main" val="1775706714"/>
                    </a:ext>
                  </a:extLst>
                </a:gridCol>
                <a:gridCol w="482600">
                  <a:extLst>
                    <a:ext uri="{9D8B030D-6E8A-4147-A177-3AD203B41FA5}">
                      <a16:colId xmlns:a16="http://schemas.microsoft.com/office/drawing/2014/main" val="2997807967"/>
                    </a:ext>
                  </a:extLst>
                </a:gridCol>
                <a:gridCol w="482600">
                  <a:extLst>
                    <a:ext uri="{9D8B030D-6E8A-4147-A177-3AD203B41FA5}">
                      <a16:colId xmlns:a16="http://schemas.microsoft.com/office/drawing/2014/main" val="602645564"/>
                    </a:ext>
                  </a:extLst>
                </a:gridCol>
              </a:tblGrid>
              <a:tr h="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   </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B’</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C’</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3796609674"/>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458946586"/>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952978630"/>
                  </a:ext>
                </a:extLst>
              </a:tr>
              <a:tr h="3206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405452314"/>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253709607"/>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2879631504"/>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4174089594"/>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3700409566"/>
                  </a:ext>
                </a:extLst>
              </a:tr>
              <a:tr h="319088">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1400" b="1" i="0" u="none" strike="noStrike" cap="none" normalizeH="0" baseline="0">
                          <a:ln>
                            <a:noFill/>
                          </a:ln>
                          <a:solidFill>
                            <a:schemeClr val="tx1"/>
                          </a:solidFill>
                          <a:effectLst/>
                          <a:latin typeface="Times New Roman" panose="02020603050405020304" pitchFamily="18" charset="0"/>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extLst>
                  <a:ext uri="{0D108BD9-81ED-4DB2-BD59-A6C34878D82A}">
                    <a16:rowId xmlns:a16="http://schemas.microsoft.com/office/drawing/2014/main" val="3478501914"/>
                  </a:ext>
                </a:extLst>
              </a:tr>
            </a:tbl>
          </a:graphicData>
        </a:graphic>
      </p:graphicFrame>
      <p:sp>
        <p:nvSpPr>
          <p:cNvPr id="21589" name="Text Box 85">
            <a:extLst>
              <a:ext uri="{FF2B5EF4-FFF2-40B4-BE49-F238E27FC236}">
                <a16:creationId xmlns:a16="http://schemas.microsoft.com/office/drawing/2014/main" id="{0D053A45-ADE3-A77B-8CDD-CD21B7B5876B}"/>
              </a:ext>
            </a:extLst>
          </p:cNvPr>
          <p:cNvSpPr txBox="1">
            <a:spLocks noChangeArrowheads="1"/>
          </p:cNvSpPr>
          <p:nvPr/>
        </p:nvSpPr>
        <p:spPr bwMode="auto">
          <a:xfrm flipH="1">
            <a:off x="7467601" y="2609850"/>
            <a:ext cx="663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Input</a:t>
            </a:r>
            <a:endParaRPr lang="en-US" altLang="en-US"/>
          </a:p>
        </p:txBody>
      </p:sp>
      <p:sp>
        <p:nvSpPr>
          <p:cNvPr id="21590" name="Text Box 86">
            <a:extLst>
              <a:ext uri="{FF2B5EF4-FFF2-40B4-BE49-F238E27FC236}">
                <a16:creationId xmlns:a16="http://schemas.microsoft.com/office/drawing/2014/main" id="{8FF5E3B2-60B1-6300-921D-8FD1DD64892E}"/>
              </a:ext>
            </a:extLst>
          </p:cNvPr>
          <p:cNvSpPr txBox="1">
            <a:spLocks noChangeArrowheads="1"/>
          </p:cNvSpPr>
          <p:nvPr/>
        </p:nvSpPr>
        <p:spPr bwMode="auto">
          <a:xfrm flipH="1">
            <a:off x="8839200" y="25908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Output</a:t>
            </a:r>
            <a:endParaRPr lang="en-US" altLang="en-US"/>
          </a:p>
        </p:txBody>
      </p:sp>
      <p:sp>
        <p:nvSpPr>
          <p:cNvPr id="21591" name="Text Box 87">
            <a:extLst>
              <a:ext uri="{FF2B5EF4-FFF2-40B4-BE49-F238E27FC236}">
                <a16:creationId xmlns:a16="http://schemas.microsoft.com/office/drawing/2014/main" id="{CEE04441-DF27-ADEC-1B30-905996CE2A9B}"/>
              </a:ext>
            </a:extLst>
          </p:cNvPr>
          <p:cNvSpPr txBox="1">
            <a:spLocks noChangeArrowheads="1"/>
          </p:cNvSpPr>
          <p:nvPr/>
        </p:nvSpPr>
        <p:spPr bwMode="auto">
          <a:xfrm>
            <a:off x="5334001" y="26479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A’</a:t>
            </a:r>
            <a:endParaRPr lang="en-US" altLang="en-US" sz="1400"/>
          </a:p>
        </p:txBody>
      </p:sp>
      <p:sp>
        <p:nvSpPr>
          <p:cNvPr id="21592" name="Text Box 88">
            <a:extLst>
              <a:ext uri="{FF2B5EF4-FFF2-40B4-BE49-F238E27FC236}">
                <a16:creationId xmlns:a16="http://schemas.microsoft.com/office/drawing/2014/main" id="{F2C931F3-3EBA-DD0C-9F4B-D0B42448F2DC}"/>
              </a:ext>
            </a:extLst>
          </p:cNvPr>
          <p:cNvSpPr txBox="1">
            <a:spLocks noChangeArrowheads="1"/>
          </p:cNvSpPr>
          <p:nvPr/>
        </p:nvSpPr>
        <p:spPr bwMode="auto">
          <a:xfrm>
            <a:off x="5334001" y="35623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B’</a:t>
            </a:r>
            <a:endParaRPr lang="en-US" altLang="en-US" sz="1400"/>
          </a:p>
        </p:txBody>
      </p:sp>
      <p:sp>
        <p:nvSpPr>
          <p:cNvPr id="21593" name="Text Box 89">
            <a:extLst>
              <a:ext uri="{FF2B5EF4-FFF2-40B4-BE49-F238E27FC236}">
                <a16:creationId xmlns:a16="http://schemas.microsoft.com/office/drawing/2014/main" id="{FA51304A-DD24-AA46-0240-4449B91A41EA}"/>
              </a:ext>
            </a:extLst>
          </p:cNvPr>
          <p:cNvSpPr txBox="1">
            <a:spLocks noChangeArrowheads="1"/>
          </p:cNvSpPr>
          <p:nvPr/>
        </p:nvSpPr>
        <p:spPr bwMode="auto">
          <a:xfrm>
            <a:off x="5334001" y="4476750"/>
            <a:ext cx="473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t>C’</a:t>
            </a:r>
            <a:endParaRPr lang="en-US" altLang="en-US" sz="1400"/>
          </a:p>
        </p:txBody>
      </p:sp>
      <p:sp>
        <p:nvSpPr>
          <p:cNvPr id="21600" name="Text Box 96">
            <a:extLst>
              <a:ext uri="{FF2B5EF4-FFF2-40B4-BE49-F238E27FC236}">
                <a16:creationId xmlns:a16="http://schemas.microsoft.com/office/drawing/2014/main" id="{3C172E44-D469-D158-31DE-8DDED9B3553C}"/>
              </a:ext>
            </a:extLst>
          </p:cNvPr>
          <p:cNvSpPr txBox="1">
            <a:spLocks noChangeArrowheads="1"/>
          </p:cNvSpPr>
          <p:nvPr/>
        </p:nvSpPr>
        <p:spPr bwMode="auto">
          <a:xfrm>
            <a:off x="1905000" y="5613401"/>
            <a:ext cx="4495800" cy="10156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When our target input is 1, our target output is a result of a NAND of B and C.</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784017C-5B36-6EF1-84E4-2A69DDD4B303}"/>
              </a:ext>
            </a:extLst>
          </p:cNvPr>
          <p:cNvSpPr>
            <a:spLocks noGrp="1" noChangeArrowheads="1"/>
          </p:cNvSpPr>
          <p:nvPr>
            <p:ph type="title"/>
          </p:nvPr>
        </p:nvSpPr>
        <p:spPr>
          <a:xfrm>
            <a:off x="1981200" y="762000"/>
            <a:ext cx="8229600" cy="685800"/>
          </a:xfrm>
        </p:spPr>
        <p:txBody>
          <a:bodyPr/>
          <a:lstStyle/>
          <a:p>
            <a:r>
              <a:rPr lang="en-US" altLang="en-US"/>
              <a:t>Overview</a:t>
            </a:r>
          </a:p>
        </p:txBody>
      </p:sp>
      <p:sp>
        <p:nvSpPr>
          <p:cNvPr id="52227" name="Text Box 3">
            <a:extLst>
              <a:ext uri="{FF2B5EF4-FFF2-40B4-BE49-F238E27FC236}">
                <a16:creationId xmlns:a16="http://schemas.microsoft.com/office/drawing/2014/main" id="{297D3542-BC43-A75E-F52C-CD6662DB03F1}"/>
              </a:ext>
            </a:extLst>
          </p:cNvPr>
          <p:cNvSpPr txBox="1">
            <a:spLocks noChangeArrowheads="1"/>
          </p:cNvSpPr>
          <p:nvPr/>
        </p:nvSpPr>
        <p:spPr bwMode="auto">
          <a:xfrm>
            <a:off x="2514600" y="1600200"/>
            <a:ext cx="7239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en-US" altLang="en-US" sz="2800"/>
              <a:t> </a:t>
            </a:r>
            <a:r>
              <a:rPr lang="en-US" altLang="en-US" sz="3200"/>
              <a:t>Introduction and History</a:t>
            </a:r>
          </a:p>
          <a:p>
            <a:pPr>
              <a:spcBef>
                <a:spcPct val="50000"/>
              </a:spcBef>
              <a:buClr>
                <a:schemeClr val="accent2"/>
              </a:buClr>
              <a:buFont typeface="Wingdings" panose="05000000000000000000" pitchFamily="2" charset="2"/>
              <a:buChar char="ü"/>
            </a:pPr>
            <a:r>
              <a:rPr lang="en-US" altLang="en-US" sz="3200"/>
              <a:t> Data Representation </a:t>
            </a:r>
          </a:p>
          <a:p>
            <a:pPr>
              <a:spcBef>
                <a:spcPct val="50000"/>
              </a:spcBef>
              <a:buClr>
                <a:schemeClr val="accent2"/>
              </a:buClr>
              <a:buFont typeface="Wingdings" panose="05000000000000000000" pitchFamily="2" charset="2"/>
              <a:buChar char="ü"/>
            </a:pPr>
            <a:r>
              <a:rPr lang="en-US" altLang="en-US" sz="3200"/>
              <a:t> Operations on Data</a:t>
            </a:r>
          </a:p>
          <a:p>
            <a:pPr>
              <a:spcBef>
                <a:spcPct val="50000"/>
              </a:spcBef>
              <a:buClr>
                <a:schemeClr val="accent2"/>
              </a:buClr>
              <a:buFont typeface="Wingdings" panose="05000000000000000000" pitchFamily="2" charset="2"/>
              <a:buChar char="§"/>
            </a:pPr>
            <a:r>
              <a:rPr lang="en-US" altLang="en-US" sz="3200"/>
              <a:t> </a:t>
            </a:r>
            <a:r>
              <a:rPr lang="en-US" altLang="en-US" sz="3200" b="1">
                <a:solidFill>
                  <a:schemeClr val="accent1"/>
                </a:solidFill>
              </a:rPr>
              <a:t>Shor’s Algorithm</a:t>
            </a:r>
            <a:endParaRPr lang="en-US" altLang="en-US" sz="3200"/>
          </a:p>
          <a:p>
            <a:pPr>
              <a:spcBef>
                <a:spcPct val="50000"/>
              </a:spcBef>
              <a:buClr>
                <a:schemeClr val="accent2"/>
              </a:buClr>
              <a:buFont typeface="Wingdings" panose="05000000000000000000" pitchFamily="2" charset="2"/>
              <a:buChar char="§"/>
            </a:pPr>
            <a:r>
              <a:rPr lang="en-US" altLang="en-US" sz="3200"/>
              <a:t> Conclusion and Open Questions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6756AB5-269A-FE65-2DEA-8E97EF15E3A1}"/>
              </a:ext>
            </a:extLst>
          </p:cNvPr>
          <p:cNvSpPr>
            <a:spLocks noGrp="1" noChangeArrowheads="1"/>
          </p:cNvSpPr>
          <p:nvPr>
            <p:ph type="title"/>
          </p:nvPr>
        </p:nvSpPr>
        <p:spPr>
          <a:xfrm>
            <a:off x="1981200" y="533400"/>
            <a:ext cx="8229600" cy="381000"/>
          </a:xfrm>
        </p:spPr>
        <p:txBody>
          <a:bodyPr>
            <a:normAutofit fontScale="90000"/>
          </a:bodyPr>
          <a:lstStyle/>
          <a:p>
            <a:r>
              <a:rPr lang="en-US" altLang="en-US" sz="2400"/>
              <a:t>Shor’s Algorithm</a:t>
            </a:r>
            <a:endParaRPr lang="en-US" altLang="en-US"/>
          </a:p>
        </p:txBody>
      </p:sp>
      <p:sp>
        <p:nvSpPr>
          <p:cNvPr id="22533" name="Text Box 5">
            <a:extLst>
              <a:ext uri="{FF2B5EF4-FFF2-40B4-BE49-F238E27FC236}">
                <a16:creationId xmlns:a16="http://schemas.microsoft.com/office/drawing/2014/main" id="{3C3B6F82-5F01-0B7F-DB20-57B69C343880}"/>
              </a:ext>
            </a:extLst>
          </p:cNvPr>
          <p:cNvSpPr txBox="1">
            <a:spLocks noChangeArrowheads="1"/>
          </p:cNvSpPr>
          <p:nvPr/>
        </p:nvSpPr>
        <p:spPr bwMode="auto">
          <a:xfrm>
            <a:off x="2057400" y="1219201"/>
            <a:ext cx="78486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Shor’s algorithm shows (in principle,) that a quantum computer is capable of factoring very large numbers in polynomial time. </a:t>
            </a:r>
          </a:p>
          <a:p>
            <a:pPr>
              <a:spcBef>
                <a:spcPct val="50000"/>
              </a:spcBef>
            </a:pPr>
            <a:endParaRPr lang="en-US" altLang="en-US"/>
          </a:p>
          <a:p>
            <a:pPr>
              <a:spcBef>
                <a:spcPct val="50000"/>
              </a:spcBef>
            </a:pPr>
            <a:r>
              <a:rPr lang="en-US" altLang="en-US"/>
              <a:t>The algorithm is dependant on</a:t>
            </a:r>
          </a:p>
          <a:p>
            <a:pPr lvl="1">
              <a:spcBef>
                <a:spcPct val="50000"/>
              </a:spcBef>
              <a:buClr>
                <a:schemeClr val="accent2"/>
              </a:buClr>
              <a:buFont typeface="Wingdings" panose="05000000000000000000" pitchFamily="2" charset="2"/>
              <a:buChar char="§"/>
            </a:pPr>
            <a:r>
              <a:rPr lang="en-US" altLang="en-US"/>
              <a:t>Modular Arithmetic</a:t>
            </a:r>
          </a:p>
          <a:p>
            <a:pPr lvl="1">
              <a:spcBef>
                <a:spcPct val="50000"/>
              </a:spcBef>
              <a:buClr>
                <a:schemeClr val="accent2"/>
              </a:buClr>
              <a:buFont typeface="Wingdings" panose="05000000000000000000" pitchFamily="2" charset="2"/>
              <a:buChar char="§"/>
            </a:pPr>
            <a:r>
              <a:rPr lang="en-US" altLang="en-US"/>
              <a:t>Quantum Parallelism</a:t>
            </a:r>
          </a:p>
          <a:p>
            <a:pPr lvl="1">
              <a:spcBef>
                <a:spcPct val="50000"/>
              </a:spcBef>
              <a:buClr>
                <a:schemeClr val="accent2"/>
              </a:buClr>
              <a:buFont typeface="Wingdings" panose="05000000000000000000" pitchFamily="2" charset="2"/>
              <a:buChar char="§"/>
            </a:pPr>
            <a:r>
              <a:rPr lang="en-US" altLang="en-US"/>
              <a:t>Quantum Fourier Transform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BD69450-98B3-3207-3499-8875DBC08458}"/>
              </a:ext>
            </a:extLst>
          </p:cNvPr>
          <p:cNvSpPr>
            <a:spLocks noGrp="1" noChangeArrowheads="1"/>
          </p:cNvSpPr>
          <p:nvPr>
            <p:ph type="title"/>
          </p:nvPr>
        </p:nvSpPr>
        <p:spPr>
          <a:xfrm>
            <a:off x="1981200" y="457200"/>
            <a:ext cx="8229600" cy="381000"/>
          </a:xfrm>
        </p:spPr>
        <p:txBody>
          <a:bodyPr>
            <a:normAutofit fontScale="90000"/>
          </a:bodyPr>
          <a:lstStyle/>
          <a:p>
            <a:r>
              <a:rPr lang="en-US" altLang="en-US" sz="2000"/>
              <a:t>Shor’s Algorithm - Periodicity</a:t>
            </a:r>
            <a:endParaRPr lang="en-US" altLang="en-US"/>
          </a:p>
        </p:txBody>
      </p:sp>
      <p:sp>
        <p:nvSpPr>
          <p:cNvPr id="30724" name="Text Box 4">
            <a:extLst>
              <a:ext uri="{FF2B5EF4-FFF2-40B4-BE49-F238E27FC236}">
                <a16:creationId xmlns:a16="http://schemas.microsoft.com/office/drawing/2014/main" id="{9953A253-C6E0-9F94-5AB7-F4F02FAB5F77}"/>
              </a:ext>
            </a:extLst>
          </p:cNvPr>
          <p:cNvSpPr txBox="1">
            <a:spLocks noChangeArrowheads="1"/>
          </p:cNvSpPr>
          <p:nvPr/>
        </p:nvSpPr>
        <p:spPr bwMode="auto">
          <a:xfrm>
            <a:off x="1930400" y="2438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Wingdings" panose="05000000000000000000" pitchFamily="2" charset="2"/>
              <a:buChar char="§"/>
            </a:pPr>
            <a:r>
              <a:rPr lang="en-US" altLang="en-US"/>
              <a:t>Choose N = 15 and x = 7 and we get the following:</a:t>
            </a:r>
          </a:p>
        </p:txBody>
      </p:sp>
      <p:sp>
        <p:nvSpPr>
          <p:cNvPr id="30726" name="Text Box 6">
            <a:extLst>
              <a:ext uri="{FF2B5EF4-FFF2-40B4-BE49-F238E27FC236}">
                <a16:creationId xmlns:a16="http://schemas.microsoft.com/office/drawing/2014/main" id="{D125B8B9-6B5C-656F-FA4D-E3EBD4CCAD48}"/>
              </a:ext>
            </a:extLst>
          </p:cNvPr>
          <p:cNvSpPr txBox="1">
            <a:spLocks noChangeArrowheads="1"/>
          </p:cNvSpPr>
          <p:nvPr/>
        </p:nvSpPr>
        <p:spPr bwMode="auto">
          <a:xfrm>
            <a:off x="4800600" y="3200401"/>
            <a:ext cx="2286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None/>
            </a:pPr>
            <a:r>
              <a:rPr lang="en-US" altLang="en-US" b="1">
                <a:solidFill>
                  <a:schemeClr val="accent1"/>
                </a:solidFill>
              </a:rPr>
              <a:t>7   mod 15 = 1</a:t>
            </a:r>
          </a:p>
          <a:p>
            <a:pPr>
              <a:spcBef>
                <a:spcPct val="50000"/>
              </a:spcBef>
              <a:buClr>
                <a:schemeClr val="accent2"/>
              </a:buClr>
              <a:buFont typeface="Wingdings" panose="05000000000000000000" pitchFamily="2" charset="2"/>
              <a:buNone/>
            </a:pPr>
            <a:r>
              <a:rPr lang="en-US" altLang="en-US" b="1">
                <a:solidFill>
                  <a:schemeClr val="accent1"/>
                </a:solidFill>
              </a:rPr>
              <a:t>7   mod 15 = 7</a:t>
            </a:r>
          </a:p>
          <a:p>
            <a:pPr>
              <a:spcBef>
                <a:spcPct val="50000"/>
              </a:spcBef>
              <a:buClr>
                <a:schemeClr val="accent2"/>
              </a:buClr>
              <a:buFont typeface="Wingdings" panose="05000000000000000000" pitchFamily="2" charset="2"/>
              <a:buNone/>
            </a:pPr>
            <a:r>
              <a:rPr lang="en-US" altLang="en-US" b="1">
                <a:solidFill>
                  <a:schemeClr val="accent1"/>
                </a:solidFill>
              </a:rPr>
              <a:t>7   mod 15 = 4</a:t>
            </a:r>
          </a:p>
          <a:p>
            <a:pPr>
              <a:spcBef>
                <a:spcPct val="50000"/>
              </a:spcBef>
              <a:buClr>
                <a:schemeClr val="accent2"/>
              </a:buClr>
              <a:buFont typeface="Wingdings" panose="05000000000000000000" pitchFamily="2" charset="2"/>
              <a:buNone/>
            </a:pPr>
            <a:r>
              <a:rPr lang="en-US" altLang="en-US" b="1">
                <a:solidFill>
                  <a:schemeClr val="accent1"/>
                </a:solidFill>
              </a:rPr>
              <a:t>7   mod 15 = 13</a:t>
            </a:r>
          </a:p>
          <a:p>
            <a:pPr>
              <a:spcBef>
                <a:spcPct val="50000"/>
              </a:spcBef>
              <a:buClr>
                <a:schemeClr val="accent2"/>
              </a:buClr>
              <a:buFont typeface="Times" panose="02020603050405020304" pitchFamily="18" charset="0"/>
              <a:buNone/>
            </a:pPr>
            <a:r>
              <a:rPr lang="en-US" altLang="en-US" b="1">
                <a:solidFill>
                  <a:schemeClr val="accent1"/>
                </a:solidFill>
              </a:rPr>
              <a:t>7   mod 15 = 1</a:t>
            </a:r>
          </a:p>
        </p:txBody>
      </p:sp>
      <p:sp>
        <p:nvSpPr>
          <p:cNvPr id="30727" name="Text Box 7">
            <a:extLst>
              <a:ext uri="{FF2B5EF4-FFF2-40B4-BE49-F238E27FC236}">
                <a16:creationId xmlns:a16="http://schemas.microsoft.com/office/drawing/2014/main" id="{D94E5A62-7F6F-D1D1-0D98-4CC7E6A975F0}"/>
              </a:ext>
            </a:extLst>
          </p:cNvPr>
          <p:cNvSpPr txBox="1">
            <a:spLocks noChangeArrowheads="1"/>
          </p:cNvSpPr>
          <p:nvPr/>
        </p:nvSpPr>
        <p:spPr bwMode="auto">
          <a:xfrm>
            <a:off x="5003800" y="31242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0</a:t>
            </a:r>
          </a:p>
        </p:txBody>
      </p:sp>
      <p:sp>
        <p:nvSpPr>
          <p:cNvPr id="30728" name="Text Box 8">
            <a:extLst>
              <a:ext uri="{FF2B5EF4-FFF2-40B4-BE49-F238E27FC236}">
                <a16:creationId xmlns:a16="http://schemas.microsoft.com/office/drawing/2014/main" id="{864864B0-B945-3129-D43A-80FD76A38CA9}"/>
              </a:ext>
            </a:extLst>
          </p:cNvPr>
          <p:cNvSpPr txBox="1">
            <a:spLocks noChangeArrowheads="1"/>
          </p:cNvSpPr>
          <p:nvPr/>
        </p:nvSpPr>
        <p:spPr bwMode="auto">
          <a:xfrm>
            <a:off x="5003800" y="365918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1</a:t>
            </a:r>
          </a:p>
        </p:txBody>
      </p:sp>
      <p:sp>
        <p:nvSpPr>
          <p:cNvPr id="30729" name="Text Box 9">
            <a:extLst>
              <a:ext uri="{FF2B5EF4-FFF2-40B4-BE49-F238E27FC236}">
                <a16:creationId xmlns:a16="http://schemas.microsoft.com/office/drawing/2014/main" id="{AA2AEEBF-894D-3D96-BF21-BB25DF6CEAED}"/>
              </a:ext>
            </a:extLst>
          </p:cNvPr>
          <p:cNvSpPr txBox="1">
            <a:spLocks noChangeArrowheads="1"/>
          </p:cNvSpPr>
          <p:nvPr/>
        </p:nvSpPr>
        <p:spPr bwMode="auto">
          <a:xfrm>
            <a:off x="5003800" y="42037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2</a:t>
            </a:r>
          </a:p>
        </p:txBody>
      </p:sp>
      <p:sp>
        <p:nvSpPr>
          <p:cNvPr id="30730" name="Text Box 10">
            <a:extLst>
              <a:ext uri="{FF2B5EF4-FFF2-40B4-BE49-F238E27FC236}">
                <a16:creationId xmlns:a16="http://schemas.microsoft.com/office/drawing/2014/main" id="{7C905854-A132-4F5F-E4E7-847CF2092B9E}"/>
              </a:ext>
            </a:extLst>
          </p:cNvPr>
          <p:cNvSpPr txBox="1">
            <a:spLocks noChangeArrowheads="1"/>
          </p:cNvSpPr>
          <p:nvPr/>
        </p:nvSpPr>
        <p:spPr bwMode="auto">
          <a:xfrm>
            <a:off x="5016500" y="47625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3</a:t>
            </a:r>
          </a:p>
        </p:txBody>
      </p:sp>
      <p:sp>
        <p:nvSpPr>
          <p:cNvPr id="30731" name="Text Box 11">
            <a:extLst>
              <a:ext uri="{FF2B5EF4-FFF2-40B4-BE49-F238E27FC236}">
                <a16:creationId xmlns:a16="http://schemas.microsoft.com/office/drawing/2014/main" id="{75D1C323-8935-B22D-8A83-41951ADAE61D}"/>
              </a:ext>
            </a:extLst>
          </p:cNvPr>
          <p:cNvSpPr txBox="1">
            <a:spLocks noChangeArrowheads="1"/>
          </p:cNvSpPr>
          <p:nvPr/>
        </p:nvSpPr>
        <p:spPr bwMode="auto">
          <a:xfrm>
            <a:off x="5016500" y="5334001"/>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4</a:t>
            </a:r>
          </a:p>
        </p:txBody>
      </p:sp>
      <p:sp>
        <p:nvSpPr>
          <p:cNvPr id="30732" name="Text Box 12">
            <a:extLst>
              <a:ext uri="{FF2B5EF4-FFF2-40B4-BE49-F238E27FC236}">
                <a16:creationId xmlns:a16="http://schemas.microsoft.com/office/drawing/2014/main" id="{62297006-A263-DC46-ED15-51301678C6D6}"/>
              </a:ext>
            </a:extLst>
          </p:cNvPr>
          <p:cNvSpPr txBox="1">
            <a:spLocks noChangeArrowheads="1"/>
          </p:cNvSpPr>
          <p:nvPr/>
        </p:nvSpPr>
        <p:spPr bwMode="auto">
          <a:xfrm>
            <a:off x="1905000" y="1035051"/>
            <a:ext cx="7848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   An important result from Number Theory:</a:t>
            </a:r>
          </a:p>
          <a:p>
            <a:pPr>
              <a:spcBef>
                <a:spcPct val="50000"/>
              </a:spcBef>
              <a:buClr>
                <a:schemeClr val="accent2"/>
              </a:buClr>
              <a:buFont typeface="Wingdings" panose="05000000000000000000" pitchFamily="2" charset="2"/>
              <a:buNone/>
            </a:pPr>
            <a:r>
              <a:rPr lang="en-US" altLang="en-US" sz="2800">
                <a:solidFill>
                  <a:schemeClr val="accent1"/>
                </a:solidFill>
              </a:rPr>
              <a:t>	</a:t>
            </a:r>
            <a:r>
              <a:rPr lang="en-US" altLang="en-US" sz="2800" b="1">
                <a:solidFill>
                  <a:schemeClr val="accent1"/>
                </a:solidFill>
              </a:rPr>
              <a:t>F(a) = x  mod N</a:t>
            </a:r>
            <a:r>
              <a:rPr lang="en-US" altLang="en-US"/>
              <a:t>  is a periodic function</a:t>
            </a:r>
          </a:p>
        </p:txBody>
      </p:sp>
      <p:sp>
        <p:nvSpPr>
          <p:cNvPr id="30733" name="Text Box 13">
            <a:extLst>
              <a:ext uri="{FF2B5EF4-FFF2-40B4-BE49-F238E27FC236}">
                <a16:creationId xmlns:a16="http://schemas.microsoft.com/office/drawing/2014/main" id="{25331F7B-CA6C-36B6-0E73-8C5FAD2A2CFB}"/>
              </a:ext>
            </a:extLst>
          </p:cNvPr>
          <p:cNvSpPr txBox="1">
            <a:spLocks noChangeArrowheads="1"/>
          </p:cNvSpPr>
          <p:nvPr/>
        </p:nvSpPr>
        <p:spPr bwMode="auto">
          <a:xfrm>
            <a:off x="3647440" y="1453634"/>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a</a:t>
            </a:r>
            <a:endParaRPr lang="en-US" altLang="en-US"/>
          </a:p>
        </p:txBody>
      </p:sp>
      <p:sp>
        <p:nvSpPr>
          <p:cNvPr id="30734" name="Text Box 14">
            <a:extLst>
              <a:ext uri="{FF2B5EF4-FFF2-40B4-BE49-F238E27FC236}">
                <a16:creationId xmlns:a16="http://schemas.microsoft.com/office/drawing/2014/main" id="{CD33DF05-1091-805E-549B-F1A3EE025774}"/>
              </a:ext>
            </a:extLst>
          </p:cNvPr>
          <p:cNvSpPr txBox="1">
            <a:spLocks noChangeArrowheads="1"/>
          </p:cNvSpPr>
          <p:nvPr/>
        </p:nvSpPr>
        <p:spPr bwMode="auto">
          <a:xfrm>
            <a:off x="5638800" y="5638800"/>
            <a:ext cx="18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a:t>
            </a:r>
            <a:r>
              <a:rPr lang="en-US" altLang="en-US"/>
              <a:t> </a:t>
            </a:r>
          </a:p>
        </p:txBody>
      </p:sp>
      <p:sp>
        <p:nvSpPr>
          <p:cNvPr id="30735" name="Text Box 15">
            <a:extLst>
              <a:ext uri="{FF2B5EF4-FFF2-40B4-BE49-F238E27FC236}">
                <a16:creationId xmlns:a16="http://schemas.microsoft.com/office/drawing/2014/main" id="{603332FF-52EB-8AD4-A131-CBE77080B7A3}"/>
              </a:ext>
            </a:extLst>
          </p:cNvPr>
          <p:cNvSpPr txBox="1">
            <a:spLocks noChangeArrowheads="1"/>
          </p:cNvSpPr>
          <p:nvPr/>
        </p:nvSpPr>
        <p:spPr bwMode="auto">
          <a:xfrm>
            <a:off x="5638800" y="5867400"/>
            <a:ext cx="18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a:t>
            </a:r>
            <a:r>
              <a:rPr lang="en-US" altLang="en-US"/>
              <a:t> </a:t>
            </a:r>
          </a:p>
        </p:txBody>
      </p:sp>
      <p:sp>
        <p:nvSpPr>
          <p:cNvPr id="30736" name="Text Box 16">
            <a:extLst>
              <a:ext uri="{FF2B5EF4-FFF2-40B4-BE49-F238E27FC236}">
                <a16:creationId xmlns:a16="http://schemas.microsoft.com/office/drawing/2014/main" id="{A5B96872-275D-1BD8-612F-A22AFA6DCA36}"/>
              </a:ext>
            </a:extLst>
          </p:cNvPr>
          <p:cNvSpPr txBox="1">
            <a:spLocks noChangeArrowheads="1"/>
          </p:cNvSpPr>
          <p:nvPr/>
        </p:nvSpPr>
        <p:spPr bwMode="auto">
          <a:xfrm>
            <a:off x="5638800" y="6096000"/>
            <a:ext cx="18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a:t>
            </a: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1977DDC-FDA7-3295-744C-77C91C25F5E1}"/>
              </a:ext>
            </a:extLst>
          </p:cNvPr>
          <p:cNvSpPr>
            <a:spLocks noGrp="1" noChangeArrowheads="1"/>
          </p:cNvSpPr>
          <p:nvPr>
            <p:ph type="title"/>
          </p:nvPr>
        </p:nvSpPr>
        <p:spPr>
          <a:xfrm>
            <a:off x="1981200" y="533400"/>
            <a:ext cx="8229600" cy="381000"/>
          </a:xfrm>
        </p:spPr>
        <p:txBody>
          <a:bodyPr>
            <a:normAutofit fontScale="90000"/>
          </a:bodyPr>
          <a:lstStyle/>
          <a:p>
            <a:r>
              <a:rPr lang="en-US" altLang="en-US" sz="2400"/>
              <a:t>Shor’s Algorithm - In Depth Analysis</a:t>
            </a:r>
            <a:endParaRPr lang="en-US" altLang="en-US"/>
          </a:p>
        </p:txBody>
      </p:sp>
      <p:sp>
        <p:nvSpPr>
          <p:cNvPr id="31748" name="Text Box 4">
            <a:extLst>
              <a:ext uri="{FF2B5EF4-FFF2-40B4-BE49-F238E27FC236}">
                <a16:creationId xmlns:a16="http://schemas.microsoft.com/office/drawing/2014/main" id="{DF59AC9E-347B-7FCC-8C71-E3D29D9B6DB7}"/>
              </a:ext>
            </a:extLst>
          </p:cNvPr>
          <p:cNvSpPr txBox="1">
            <a:spLocks noChangeArrowheads="1"/>
          </p:cNvSpPr>
          <p:nvPr/>
        </p:nvSpPr>
        <p:spPr bwMode="auto">
          <a:xfrm>
            <a:off x="1905000" y="1219200"/>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1749" name="Text Box 5">
            <a:extLst>
              <a:ext uri="{FF2B5EF4-FFF2-40B4-BE49-F238E27FC236}">
                <a16:creationId xmlns:a16="http://schemas.microsoft.com/office/drawing/2014/main" id="{6E71F804-EDEA-D0CF-67CD-8CE6721804D6}"/>
              </a:ext>
            </a:extLst>
          </p:cNvPr>
          <p:cNvSpPr txBox="1">
            <a:spLocks noChangeArrowheads="1"/>
          </p:cNvSpPr>
          <p:nvPr/>
        </p:nvSpPr>
        <p:spPr bwMode="auto">
          <a:xfrm>
            <a:off x="1752600" y="1120776"/>
            <a:ext cx="8686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pPr>
            <a:r>
              <a:rPr lang="en-US" altLang="en-US" b="1">
                <a:solidFill>
                  <a:schemeClr val="accent1"/>
                </a:solidFill>
              </a:rPr>
              <a:t>To Factor an odd integer N  (Let’s choose 15) :</a:t>
            </a:r>
          </a:p>
          <a:p>
            <a:pPr algn="ctr">
              <a:spcBef>
                <a:spcPct val="50000"/>
              </a:spcBef>
            </a:pPr>
            <a:endParaRPr lang="en-US" altLang="en-US"/>
          </a:p>
          <a:p>
            <a:pPr>
              <a:spcBef>
                <a:spcPct val="50000"/>
              </a:spcBef>
              <a:buClr>
                <a:schemeClr val="accent2"/>
              </a:buClr>
              <a:buFont typeface="Times" panose="02020603050405020304" pitchFamily="18" charset="0"/>
              <a:buAutoNum type="arabicPeriod"/>
            </a:pPr>
            <a:r>
              <a:rPr lang="en-US" altLang="en-US"/>
              <a:t>Choose an integer </a:t>
            </a:r>
            <a:r>
              <a:rPr lang="en-US" altLang="en-US" i="1"/>
              <a:t>q</a:t>
            </a:r>
            <a:r>
              <a:rPr lang="en-US" altLang="en-US"/>
              <a:t> such that N  &lt; </a:t>
            </a:r>
            <a:r>
              <a:rPr lang="en-US" altLang="en-US" i="1"/>
              <a:t>q</a:t>
            </a:r>
            <a:r>
              <a:rPr lang="en-US" altLang="en-US"/>
              <a:t> &lt; 2N     </a:t>
            </a:r>
            <a:r>
              <a:rPr lang="en-US" altLang="en-US" b="1">
                <a:solidFill>
                  <a:schemeClr val="accent1"/>
                </a:solidFill>
              </a:rPr>
              <a:t>let’s pick 256</a:t>
            </a:r>
            <a:endParaRPr lang="en-US" altLang="en-US"/>
          </a:p>
          <a:p>
            <a:pPr>
              <a:spcBef>
                <a:spcPct val="50000"/>
              </a:spcBef>
              <a:buClr>
                <a:schemeClr val="accent2"/>
              </a:buClr>
              <a:buFont typeface="Times" panose="02020603050405020304" pitchFamily="18" charset="0"/>
              <a:buAutoNum type="arabicPeriod"/>
            </a:pPr>
            <a:r>
              <a:rPr lang="en-US" altLang="en-US"/>
              <a:t>Choose a random integer </a:t>
            </a:r>
            <a:r>
              <a:rPr lang="en-US" altLang="en-US" i="1"/>
              <a:t>x</a:t>
            </a:r>
            <a:r>
              <a:rPr lang="en-US" altLang="en-US"/>
              <a:t> such that GCD(</a:t>
            </a:r>
            <a:r>
              <a:rPr lang="en-US" altLang="en-US" i="1"/>
              <a:t>x</a:t>
            </a:r>
            <a:r>
              <a:rPr lang="en-US" altLang="en-US"/>
              <a:t>, N) = 1 </a:t>
            </a:r>
            <a:r>
              <a:rPr lang="en-US" altLang="en-US" b="1">
                <a:solidFill>
                  <a:schemeClr val="accent1"/>
                </a:solidFill>
              </a:rPr>
              <a:t>let’s pick 7</a:t>
            </a:r>
            <a:endParaRPr lang="en-US" altLang="en-US"/>
          </a:p>
          <a:p>
            <a:pPr>
              <a:spcBef>
                <a:spcPct val="50000"/>
              </a:spcBef>
              <a:buClr>
                <a:schemeClr val="accent2"/>
              </a:buClr>
              <a:buFont typeface="Times" panose="02020603050405020304" pitchFamily="18" charset="0"/>
              <a:buAutoNum type="arabicPeriod"/>
            </a:pPr>
            <a:r>
              <a:rPr lang="en-US" altLang="en-US"/>
              <a:t>Create two quantum registers (these registers must also be entangled so that the collapse of the input register corresponds to the collapse of the output register)</a:t>
            </a:r>
          </a:p>
          <a:p>
            <a:pPr lvl="1">
              <a:spcBef>
                <a:spcPct val="50000"/>
              </a:spcBef>
              <a:buClr>
                <a:schemeClr val="accent2"/>
              </a:buClr>
              <a:buFont typeface="Times" panose="02020603050405020304" pitchFamily="18" charset="0"/>
              <a:buChar char="•"/>
            </a:pPr>
            <a:r>
              <a:rPr lang="en-US" altLang="en-US"/>
              <a:t>Input register: must contain enough qubits to represent numbers as large as q-1.  </a:t>
            </a:r>
            <a:r>
              <a:rPr lang="en-US" altLang="en-US" b="1">
                <a:solidFill>
                  <a:schemeClr val="accent1"/>
                </a:solidFill>
              </a:rPr>
              <a:t>up to 255, so we need 8 qubits</a:t>
            </a:r>
            <a:r>
              <a:rPr lang="en-US" altLang="en-US"/>
              <a:t> </a:t>
            </a:r>
          </a:p>
          <a:p>
            <a:pPr lvl="1">
              <a:spcBef>
                <a:spcPct val="50000"/>
              </a:spcBef>
              <a:buClr>
                <a:schemeClr val="accent2"/>
              </a:buClr>
              <a:buFont typeface="Times" panose="02020603050405020304" pitchFamily="18" charset="0"/>
              <a:buChar char="•"/>
            </a:pPr>
            <a:r>
              <a:rPr lang="en-US" altLang="en-US"/>
              <a:t>Output register: must contain enough qubits to represent numbers as large as N-1. </a:t>
            </a:r>
            <a:r>
              <a:rPr lang="en-US" altLang="en-US" b="1">
                <a:solidFill>
                  <a:schemeClr val="accent1"/>
                </a:solidFill>
              </a:rPr>
              <a:t>up to 14, so we need 4 qubits</a:t>
            </a:r>
            <a:endParaRPr lang="en-US" altLang="en-US"/>
          </a:p>
        </p:txBody>
      </p:sp>
      <p:sp>
        <p:nvSpPr>
          <p:cNvPr id="31751" name="Text Box 7">
            <a:extLst>
              <a:ext uri="{FF2B5EF4-FFF2-40B4-BE49-F238E27FC236}">
                <a16:creationId xmlns:a16="http://schemas.microsoft.com/office/drawing/2014/main" id="{F16CB8F0-BD48-AEF6-55FD-D8A8DF1A0CD2}"/>
              </a:ext>
            </a:extLst>
          </p:cNvPr>
          <p:cNvSpPr txBox="1">
            <a:spLocks noChangeArrowheads="1"/>
          </p:cNvSpPr>
          <p:nvPr/>
        </p:nvSpPr>
        <p:spPr bwMode="auto">
          <a:xfrm>
            <a:off x="6121400" y="21463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31753" name="Text Box 9">
            <a:extLst>
              <a:ext uri="{FF2B5EF4-FFF2-40B4-BE49-F238E27FC236}">
                <a16:creationId xmlns:a16="http://schemas.microsoft.com/office/drawing/2014/main" id="{26C0E4B3-DB90-CF8D-CD24-FD9E5A359915}"/>
              </a:ext>
            </a:extLst>
          </p:cNvPr>
          <p:cNvSpPr txBox="1">
            <a:spLocks noChangeArrowheads="1"/>
          </p:cNvSpPr>
          <p:nvPr/>
        </p:nvSpPr>
        <p:spPr bwMode="auto">
          <a:xfrm>
            <a:off x="7378700" y="21463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9295D47-DC2D-C6D4-DD2B-146E2534F761}"/>
              </a:ext>
            </a:extLst>
          </p:cNvPr>
          <p:cNvSpPr>
            <a:spLocks noGrp="1" noChangeArrowheads="1"/>
          </p:cNvSpPr>
          <p:nvPr>
            <p:ph type="title"/>
          </p:nvPr>
        </p:nvSpPr>
        <p:spPr>
          <a:xfrm>
            <a:off x="1905000" y="457200"/>
            <a:ext cx="8229600" cy="457200"/>
          </a:xfrm>
        </p:spPr>
        <p:txBody>
          <a:bodyPr/>
          <a:lstStyle/>
          <a:p>
            <a:r>
              <a:rPr lang="en-US" altLang="en-US" sz="2400"/>
              <a:t>Shor’s Algorithm - Preparing Data</a:t>
            </a:r>
            <a:endParaRPr lang="en-US" altLang="en-US"/>
          </a:p>
        </p:txBody>
      </p:sp>
      <p:sp>
        <p:nvSpPr>
          <p:cNvPr id="36868" name="Text Box 4">
            <a:extLst>
              <a:ext uri="{FF2B5EF4-FFF2-40B4-BE49-F238E27FC236}">
                <a16:creationId xmlns:a16="http://schemas.microsoft.com/office/drawing/2014/main" id="{7CFB8C2B-45D9-1BE4-F3FB-1140A1D2FF6D}"/>
              </a:ext>
            </a:extLst>
          </p:cNvPr>
          <p:cNvSpPr txBox="1">
            <a:spLocks noChangeArrowheads="1"/>
          </p:cNvSpPr>
          <p:nvPr/>
        </p:nvSpPr>
        <p:spPr bwMode="auto">
          <a:xfrm>
            <a:off x="1981200" y="1436689"/>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4"/>
            </a:pPr>
            <a:r>
              <a:rPr lang="en-US" altLang="en-US"/>
              <a:t>Load the input register with an equally weighted superposition of all integers from 0 to </a:t>
            </a:r>
            <a:r>
              <a:rPr lang="en-US" altLang="en-US" i="1"/>
              <a:t>q</a:t>
            </a:r>
            <a:r>
              <a:rPr lang="en-US" altLang="en-US"/>
              <a:t>-1.  </a:t>
            </a:r>
            <a:r>
              <a:rPr lang="en-US" altLang="en-US" b="1">
                <a:solidFill>
                  <a:schemeClr val="accent1"/>
                </a:solidFill>
              </a:rPr>
              <a:t>0 to 255</a:t>
            </a:r>
            <a:r>
              <a:rPr lang="en-US" altLang="en-US"/>
              <a:t> </a:t>
            </a:r>
          </a:p>
          <a:p>
            <a:pPr>
              <a:spcBef>
                <a:spcPct val="50000"/>
              </a:spcBef>
              <a:buClr>
                <a:schemeClr val="accent2"/>
              </a:buClr>
              <a:buFont typeface="Times" panose="02020603050405020304" pitchFamily="18" charset="0"/>
              <a:buAutoNum type="arabicPeriod" startAt="4"/>
            </a:pPr>
            <a:r>
              <a:rPr lang="en-US" altLang="en-US"/>
              <a:t>Load the output register with all zeros.  </a:t>
            </a:r>
          </a:p>
        </p:txBody>
      </p:sp>
      <p:sp>
        <p:nvSpPr>
          <p:cNvPr id="36885" name="Text Box 21">
            <a:extLst>
              <a:ext uri="{FF2B5EF4-FFF2-40B4-BE49-F238E27FC236}">
                <a16:creationId xmlns:a16="http://schemas.microsoft.com/office/drawing/2014/main" id="{FA62194A-C1A9-D0E2-9AA3-EE367E86DFBE}"/>
              </a:ext>
            </a:extLst>
          </p:cNvPr>
          <p:cNvSpPr txBox="1">
            <a:spLocks noChangeArrowheads="1"/>
          </p:cNvSpPr>
          <p:nvPr/>
        </p:nvSpPr>
        <p:spPr bwMode="auto">
          <a:xfrm>
            <a:off x="2819400" y="3200400"/>
            <a:ext cx="6629400" cy="1477328"/>
          </a:xfrm>
          <a:prstGeom prst="rect">
            <a:avLst/>
          </a:prstGeom>
          <a:solidFill>
            <a:schemeClr val="bg2">
              <a:lumMod val="90000"/>
            </a:schemeClr>
          </a:solidFill>
          <a:ln w="9525">
            <a:solidFill>
              <a:schemeClr val="tx1"/>
            </a:solidFill>
            <a:miter lim="800000"/>
            <a:headEnd/>
            <a:tailEnd/>
          </a:ln>
          <a:effectLst/>
        </p:spPr>
        <p:txBody>
          <a:bodyPr>
            <a:spAutoFit/>
          </a:bodyPr>
          <a:lstStyle/>
          <a:p>
            <a:r>
              <a:rPr lang="en-US" altLang="en-US" b="1"/>
              <a:t>The total state of the system at this point will be:</a:t>
            </a:r>
          </a:p>
          <a:p>
            <a:endParaRPr lang="en-US" altLang="en-US" b="1"/>
          </a:p>
          <a:p>
            <a:endParaRPr lang="en-US" altLang="en-US" b="1"/>
          </a:p>
          <a:p>
            <a:endParaRPr lang="en-US" altLang="en-US" b="1"/>
          </a:p>
          <a:p>
            <a:endParaRPr lang="en-US" altLang="en-US" b="1"/>
          </a:p>
        </p:txBody>
      </p:sp>
      <p:sp>
        <p:nvSpPr>
          <p:cNvPr id="36872" name="Line 8">
            <a:extLst>
              <a:ext uri="{FF2B5EF4-FFF2-40B4-BE49-F238E27FC236}">
                <a16:creationId xmlns:a16="http://schemas.microsoft.com/office/drawing/2014/main" id="{6ABC7D9E-C54F-A9A3-6353-DA35BE9610C6}"/>
              </a:ext>
            </a:extLst>
          </p:cNvPr>
          <p:cNvSpPr>
            <a:spLocks noChangeShapeType="1"/>
          </p:cNvSpPr>
          <p:nvPr/>
        </p:nvSpPr>
        <p:spPr bwMode="auto">
          <a:xfrm>
            <a:off x="5003800" y="4251325"/>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Text Box 9">
            <a:extLst>
              <a:ext uri="{FF2B5EF4-FFF2-40B4-BE49-F238E27FC236}">
                <a16:creationId xmlns:a16="http://schemas.microsoft.com/office/drawing/2014/main" id="{E08DAD09-BFEA-DC26-7BEF-22E8D064F379}"/>
              </a:ext>
            </a:extLst>
          </p:cNvPr>
          <p:cNvSpPr txBox="1">
            <a:spLocks noChangeArrowheads="1"/>
          </p:cNvSpPr>
          <p:nvPr/>
        </p:nvSpPr>
        <p:spPr bwMode="auto">
          <a:xfrm>
            <a:off x="5054600" y="389255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b="1"/>
          </a:p>
        </p:txBody>
      </p:sp>
      <p:sp>
        <p:nvSpPr>
          <p:cNvPr id="36874" name="Text Box 10">
            <a:extLst>
              <a:ext uri="{FF2B5EF4-FFF2-40B4-BE49-F238E27FC236}">
                <a16:creationId xmlns:a16="http://schemas.microsoft.com/office/drawing/2014/main" id="{9397670D-610A-3944-003F-8604A430E724}"/>
              </a:ext>
            </a:extLst>
          </p:cNvPr>
          <p:cNvSpPr txBox="1">
            <a:spLocks noChangeArrowheads="1"/>
          </p:cNvSpPr>
          <p:nvPr/>
        </p:nvSpPr>
        <p:spPr bwMode="auto">
          <a:xfrm>
            <a:off x="4851400" y="4289425"/>
            <a:ext cx="93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r>
              <a:rPr lang="en-US" altLang="en-US" sz="2000" b="1" i="1"/>
              <a:t>256</a:t>
            </a:r>
            <a:endParaRPr lang="en-US" altLang="en-US" b="1"/>
          </a:p>
        </p:txBody>
      </p:sp>
      <p:sp>
        <p:nvSpPr>
          <p:cNvPr id="36875" name="Line 11">
            <a:extLst>
              <a:ext uri="{FF2B5EF4-FFF2-40B4-BE49-F238E27FC236}">
                <a16:creationId xmlns:a16="http://schemas.microsoft.com/office/drawing/2014/main" id="{C5EFD20E-13F4-4F45-E68D-3919C6B6BCB9}"/>
              </a:ext>
            </a:extLst>
          </p:cNvPr>
          <p:cNvSpPr>
            <a:spLocks noChangeShapeType="1"/>
          </p:cNvSpPr>
          <p:nvPr/>
        </p:nvSpPr>
        <p:spPr bwMode="auto">
          <a:xfrm>
            <a:off x="5105400" y="4340225"/>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Text Box 12">
            <a:extLst>
              <a:ext uri="{FF2B5EF4-FFF2-40B4-BE49-F238E27FC236}">
                <a16:creationId xmlns:a16="http://schemas.microsoft.com/office/drawing/2014/main" id="{611A3EE2-280C-A7B1-1844-6D064A723EB0}"/>
              </a:ext>
            </a:extLst>
          </p:cNvPr>
          <p:cNvSpPr txBox="1">
            <a:spLocks noChangeArrowheads="1"/>
          </p:cNvSpPr>
          <p:nvPr/>
        </p:nvSpPr>
        <p:spPr bwMode="auto">
          <a:xfrm>
            <a:off x="5562600" y="4022726"/>
            <a:ext cx="292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a:t>∑ |a, 000&gt;</a:t>
            </a:r>
            <a:endParaRPr lang="en-US" altLang="en-US" b="1"/>
          </a:p>
        </p:txBody>
      </p:sp>
      <p:sp>
        <p:nvSpPr>
          <p:cNvPr id="36877" name="Text Box 13">
            <a:extLst>
              <a:ext uri="{FF2B5EF4-FFF2-40B4-BE49-F238E27FC236}">
                <a16:creationId xmlns:a16="http://schemas.microsoft.com/office/drawing/2014/main" id="{8EB336E5-AA84-EC26-E2EF-FF89D169A756}"/>
              </a:ext>
            </a:extLst>
          </p:cNvPr>
          <p:cNvSpPr txBox="1">
            <a:spLocks noChangeArrowheads="1"/>
          </p:cNvSpPr>
          <p:nvPr/>
        </p:nvSpPr>
        <p:spPr bwMode="auto">
          <a:xfrm>
            <a:off x="5524499" y="4403726"/>
            <a:ext cx="87629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a:t>a=0</a:t>
            </a:r>
            <a:endParaRPr lang="en-US" altLang="en-US" b="1"/>
          </a:p>
        </p:txBody>
      </p:sp>
      <p:sp>
        <p:nvSpPr>
          <p:cNvPr id="36878" name="Text Box 14">
            <a:extLst>
              <a:ext uri="{FF2B5EF4-FFF2-40B4-BE49-F238E27FC236}">
                <a16:creationId xmlns:a16="http://schemas.microsoft.com/office/drawing/2014/main" id="{18A99FCF-EF71-C290-6BEE-741A1997CBE7}"/>
              </a:ext>
            </a:extLst>
          </p:cNvPr>
          <p:cNvSpPr txBox="1">
            <a:spLocks noChangeArrowheads="1"/>
          </p:cNvSpPr>
          <p:nvPr/>
        </p:nvSpPr>
        <p:spPr bwMode="auto">
          <a:xfrm>
            <a:off x="5511800" y="385762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i="1"/>
              <a:t>255</a:t>
            </a:r>
            <a:endParaRPr lang="en-US" altLang="en-US" b="1"/>
          </a:p>
        </p:txBody>
      </p:sp>
      <p:sp>
        <p:nvSpPr>
          <p:cNvPr id="36894" name="Line 30">
            <a:extLst>
              <a:ext uri="{FF2B5EF4-FFF2-40B4-BE49-F238E27FC236}">
                <a16:creationId xmlns:a16="http://schemas.microsoft.com/office/drawing/2014/main" id="{F3857355-7C4B-115D-8B8C-483D004FB0B7}"/>
              </a:ext>
            </a:extLst>
          </p:cNvPr>
          <p:cNvSpPr>
            <a:spLocks noChangeShapeType="1"/>
          </p:cNvSpPr>
          <p:nvPr/>
        </p:nvSpPr>
        <p:spPr bwMode="auto">
          <a:xfrm>
            <a:off x="4876800" y="4876800"/>
            <a:ext cx="129540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5" name="Line 31">
            <a:extLst>
              <a:ext uri="{FF2B5EF4-FFF2-40B4-BE49-F238E27FC236}">
                <a16:creationId xmlns:a16="http://schemas.microsoft.com/office/drawing/2014/main" id="{E73B2A1D-84B0-F3E5-55D6-AA8F95F343AF}"/>
              </a:ext>
            </a:extLst>
          </p:cNvPr>
          <p:cNvSpPr>
            <a:spLocks noChangeShapeType="1"/>
          </p:cNvSpPr>
          <p:nvPr/>
        </p:nvSpPr>
        <p:spPr bwMode="auto">
          <a:xfrm flipV="1">
            <a:off x="6172200" y="4572000"/>
            <a:ext cx="76200" cy="304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6" name="Line 32">
            <a:extLst>
              <a:ext uri="{FF2B5EF4-FFF2-40B4-BE49-F238E27FC236}">
                <a16:creationId xmlns:a16="http://schemas.microsoft.com/office/drawing/2014/main" id="{FAC6747E-FE2E-4139-5EBB-8631F16CF9B1}"/>
              </a:ext>
            </a:extLst>
          </p:cNvPr>
          <p:cNvSpPr>
            <a:spLocks noChangeShapeType="1"/>
          </p:cNvSpPr>
          <p:nvPr/>
        </p:nvSpPr>
        <p:spPr bwMode="auto">
          <a:xfrm flipH="1" flipV="1">
            <a:off x="4724400" y="4572000"/>
            <a:ext cx="152400" cy="304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7" name="Line 33">
            <a:extLst>
              <a:ext uri="{FF2B5EF4-FFF2-40B4-BE49-F238E27FC236}">
                <a16:creationId xmlns:a16="http://schemas.microsoft.com/office/drawing/2014/main" id="{2A8728DC-8185-FC1F-F157-273AA03FB60B}"/>
              </a:ext>
            </a:extLst>
          </p:cNvPr>
          <p:cNvSpPr>
            <a:spLocks noChangeShapeType="1"/>
          </p:cNvSpPr>
          <p:nvPr/>
        </p:nvSpPr>
        <p:spPr bwMode="auto">
          <a:xfrm flipH="1">
            <a:off x="4648200" y="4876800"/>
            <a:ext cx="685800" cy="9144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8" name="Text Box 34">
            <a:extLst>
              <a:ext uri="{FF2B5EF4-FFF2-40B4-BE49-F238E27FC236}">
                <a16:creationId xmlns:a16="http://schemas.microsoft.com/office/drawing/2014/main" id="{02DF9145-0C6C-7FC2-F6F6-C5A46CAEE72B}"/>
              </a:ext>
            </a:extLst>
          </p:cNvPr>
          <p:cNvSpPr txBox="1">
            <a:spLocks noChangeArrowheads="1"/>
          </p:cNvSpPr>
          <p:nvPr/>
        </p:nvSpPr>
        <p:spPr bwMode="auto">
          <a:xfrm>
            <a:off x="4251326" y="5715001"/>
            <a:ext cx="12350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Input Register</a:t>
            </a:r>
          </a:p>
        </p:txBody>
      </p:sp>
      <p:sp>
        <p:nvSpPr>
          <p:cNvPr id="36899" name="Text Box 35">
            <a:extLst>
              <a:ext uri="{FF2B5EF4-FFF2-40B4-BE49-F238E27FC236}">
                <a16:creationId xmlns:a16="http://schemas.microsoft.com/office/drawing/2014/main" id="{3AE23ED3-6B24-24C9-95C6-143345DF6DBB}"/>
              </a:ext>
            </a:extLst>
          </p:cNvPr>
          <p:cNvSpPr txBox="1">
            <a:spLocks noChangeArrowheads="1"/>
          </p:cNvSpPr>
          <p:nvPr/>
        </p:nvSpPr>
        <p:spPr bwMode="auto">
          <a:xfrm>
            <a:off x="6019801" y="5638801"/>
            <a:ext cx="12350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Output Register</a:t>
            </a:r>
          </a:p>
        </p:txBody>
      </p:sp>
      <p:sp>
        <p:nvSpPr>
          <p:cNvPr id="36900" name="Line 36">
            <a:extLst>
              <a:ext uri="{FF2B5EF4-FFF2-40B4-BE49-F238E27FC236}">
                <a16:creationId xmlns:a16="http://schemas.microsoft.com/office/drawing/2014/main" id="{64B36318-17F5-0CDF-51C0-EC877B50012D}"/>
              </a:ext>
            </a:extLst>
          </p:cNvPr>
          <p:cNvSpPr>
            <a:spLocks noChangeShapeType="1"/>
          </p:cNvSpPr>
          <p:nvPr/>
        </p:nvSpPr>
        <p:spPr bwMode="auto">
          <a:xfrm>
            <a:off x="6629400" y="4572000"/>
            <a:ext cx="0" cy="1066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2" name="Text Box 38">
            <a:extLst>
              <a:ext uri="{FF2B5EF4-FFF2-40B4-BE49-F238E27FC236}">
                <a16:creationId xmlns:a16="http://schemas.microsoft.com/office/drawing/2014/main" id="{D602E0C8-8FA0-B3B7-51E7-93DBEAB8A7D7}"/>
              </a:ext>
            </a:extLst>
          </p:cNvPr>
          <p:cNvSpPr txBox="1">
            <a:spLocks noChangeArrowheads="1"/>
          </p:cNvSpPr>
          <p:nvPr/>
        </p:nvSpPr>
        <p:spPr bwMode="auto">
          <a:xfrm>
            <a:off x="7635876" y="5451857"/>
            <a:ext cx="3157727" cy="1015663"/>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spcBef>
                <a:spcPct val="50000"/>
              </a:spcBef>
            </a:pPr>
            <a:r>
              <a:rPr lang="en-US" altLang="en-US" sz="2000"/>
              <a:t>Note: the comma here denotes that the registers are entangled</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0D68101-CA8B-4094-42C5-39198354F76A}"/>
              </a:ext>
            </a:extLst>
          </p:cNvPr>
          <p:cNvSpPr>
            <a:spLocks noGrp="1" noChangeArrowheads="1"/>
          </p:cNvSpPr>
          <p:nvPr>
            <p:ph type="title"/>
          </p:nvPr>
        </p:nvSpPr>
        <p:spPr>
          <a:xfrm>
            <a:off x="1981200" y="533400"/>
            <a:ext cx="8229600" cy="457200"/>
          </a:xfrm>
        </p:spPr>
        <p:txBody>
          <a:bodyPr/>
          <a:lstStyle/>
          <a:p>
            <a:r>
              <a:rPr lang="en-US" altLang="en-US" sz="2400"/>
              <a:t>Shor’s Algorithm - Modular Arithmetic</a:t>
            </a:r>
            <a:endParaRPr lang="en-US" altLang="en-US"/>
          </a:p>
        </p:txBody>
      </p:sp>
      <p:sp>
        <p:nvSpPr>
          <p:cNvPr id="38916" name="Text Box 4">
            <a:extLst>
              <a:ext uri="{FF2B5EF4-FFF2-40B4-BE49-F238E27FC236}">
                <a16:creationId xmlns:a16="http://schemas.microsoft.com/office/drawing/2014/main" id="{E8DD57BC-699B-0089-2A3C-008D9217374E}"/>
              </a:ext>
            </a:extLst>
          </p:cNvPr>
          <p:cNvSpPr txBox="1">
            <a:spLocks noChangeArrowheads="1"/>
          </p:cNvSpPr>
          <p:nvPr/>
        </p:nvSpPr>
        <p:spPr bwMode="auto">
          <a:xfrm>
            <a:off x="2209800" y="1143001"/>
            <a:ext cx="754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6"/>
            </a:pPr>
            <a:r>
              <a:rPr lang="en-US" altLang="en-US"/>
              <a:t>Apply the transformation </a:t>
            </a:r>
            <a:r>
              <a:rPr lang="en-US" altLang="en-US" i="1"/>
              <a:t>x</a:t>
            </a:r>
            <a:r>
              <a:rPr lang="en-US" altLang="en-US"/>
              <a:t>   mod N to each number in the input register, storing the result of each computation in the output register.</a:t>
            </a:r>
          </a:p>
        </p:txBody>
      </p:sp>
      <p:sp>
        <p:nvSpPr>
          <p:cNvPr id="38917" name="Text Box 5">
            <a:extLst>
              <a:ext uri="{FF2B5EF4-FFF2-40B4-BE49-F238E27FC236}">
                <a16:creationId xmlns:a16="http://schemas.microsoft.com/office/drawing/2014/main" id="{E5D92750-E04A-3DB5-A607-74FAAC62F256}"/>
              </a:ext>
            </a:extLst>
          </p:cNvPr>
          <p:cNvSpPr txBox="1">
            <a:spLocks noChangeArrowheads="1"/>
          </p:cNvSpPr>
          <p:nvPr/>
        </p:nvSpPr>
        <p:spPr bwMode="auto">
          <a:xfrm>
            <a:off x="6007100" y="110490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a:t>
            </a:r>
            <a:endParaRPr lang="en-US" altLang="en-US"/>
          </a:p>
        </p:txBody>
      </p:sp>
      <p:graphicFrame>
        <p:nvGraphicFramePr>
          <p:cNvPr id="38968" name="Group 56">
            <a:extLst>
              <a:ext uri="{FF2B5EF4-FFF2-40B4-BE49-F238E27FC236}">
                <a16:creationId xmlns:a16="http://schemas.microsoft.com/office/drawing/2014/main" id="{246D6F71-9CCB-9AF7-15CF-8DBFD97D835B}"/>
              </a:ext>
            </a:extLst>
          </p:cNvPr>
          <p:cNvGraphicFramePr>
            <a:graphicFrameLocks noGrp="1"/>
          </p:cNvGraphicFramePr>
          <p:nvPr>
            <p:extLst>
              <p:ext uri="{D42A27DB-BD31-4B8C-83A1-F6EECF244321}">
                <p14:modId xmlns:p14="http://schemas.microsoft.com/office/powerpoint/2010/main" val="3408612745"/>
              </p:ext>
            </p:extLst>
          </p:nvPr>
        </p:nvGraphicFramePr>
        <p:xfrm>
          <a:off x="2667000" y="2816225"/>
          <a:ext cx="6858000" cy="3566160"/>
        </p:xfrm>
        <a:graphic>
          <a:graphicData uri="http://schemas.openxmlformats.org/drawingml/2006/table">
            <a:tbl>
              <a:tblPr/>
              <a:tblGrid>
                <a:gridCol w="2286000">
                  <a:extLst>
                    <a:ext uri="{9D8B030D-6E8A-4147-A177-3AD203B41FA5}">
                      <a16:colId xmlns:a16="http://schemas.microsoft.com/office/drawing/2014/main" val="1223133331"/>
                    </a:ext>
                  </a:extLst>
                </a:gridCol>
                <a:gridCol w="2286000">
                  <a:extLst>
                    <a:ext uri="{9D8B030D-6E8A-4147-A177-3AD203B41FA5}">
                      <a16:colId xmlns:a16="http://schemas.microsoft.com/office/drawing/2014/main" val="3658336280"/>
                    </a:ext>
                  </a:extLst>
                </a:gridCol>
                <a:gridCol w="2286000">
                  <a:extLst>
                    <a:ext uri="{9D8B030D-6E8A-4147-A177-3AD203B41FA5}">
                      <a16:colId xmlns:a16="http://schemas.microsoft.com/office/drawing/2014/main" val="1756029962"/>
                    </a:ext>
                  </a:extLst>
                </a:gridCol>
              </a:tblGrid>
              <a:tr h="180975">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Input Register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Output Register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2097790794"/>
                  </a:ext>
                </a:extLst>
              </a:tr>
              <a:tr h="379413">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|0&gt;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962799191"/>
                  </a:ext>
                </a:extLst>
              </a:tr>
              <a:tr h="3810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|1&gt;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64206658"/>
                  </a:ext>
                </a:extLst>
              </a:tr>
              <a:tr h="3810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|2&gt;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566596560"/>
                  </a:ext>
                </a:extLst>
              </a:tr>
              <a:tr h="379413">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|3&gt;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2650269530"/>
                  </a:ext>
                </a:extLst>
              </a:tr>
              <a:tr h="3810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|4&gt;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548464676"/>
                  </a:ext>
                </a:extLst>
              </a:tr>
              <a:tr h="3810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|5&gt;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512626867"/>
                  </a:ext>
                </a:extLst>
              </a:tr>
              <a:tr h="379413">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|6&gt;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3852172470"/>
                  </a:ext>
                </a:extLst>
              </a:tr>
              <a:tr h="381000">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7   Mod 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lvl1pPr>
                        <a:spcBef>
                          <a:spcPct val="20000"/>
                        </a:spcBef>
                        <a:buClr>
                          <a:schemeClr val="accent1"/>
                        </a:buClr>
                        <a:buSzPct val="75000"/>
                        <a:buFont typeface="Wingdings" panose="05000000000000000000" pitchFamily="2" charset="2"/>
                        <a:defRPr sz="2600">
                          <a:solidFill>
                            <a:schemeClr val="tx1"/>
                          </a:solidFill>
                          <a:latin typeface="Times New Roman" panose="02020603050405020304" pitchFamily="18" charset="0"/>
                        </a:defRPr>
                      </a:lvl1pPr>
                      <a:lvl2pPr>
                        <a:spcBef>
                          <a:spcPct val="20000"/>
                        </a:spcBef>
                        <a:buClr>
                          <a:schemeClr val="accent2"/>
                        </a:buClr>
                        <a:buSzPct val="80000"/>
                        <a:buFont typeface="Wingdings" panose="05000000000000000000" pitchFamily="2" charset="2"/>
                        <a:defRPr>
                          <a:solidFill>
                            <a:schemeClr val="tx1"/>
                          </a:solidFill>
                          <a:latin typeface="Arial Black" panose="020B0A040201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Times New Roman" panose="02020603050405020304" pitchFamily="18" charset="0"/>
                        </a:defRPr>
                      </a:lvl3pPr>
                      <a:lvl4pPr>
                        <a:spcBef>
                          <a:spcPct val="20000"/>
                        </a:spcBef>
                        <a:buClr>
                          <a:schemeClr val="accent2"/>
                        </a:buClr>
                        <a:buSzPct val="70000"/>
                        <a:buFont typeface="Wingdings" panose="05000000000000000000" pitchFamily="2" charset="2"/>
                        <a:defRPr sz="1600">
                          <a:solidFill>
                            <a:schemeClr val="tx1"/>
                          </a:solidFill>
                          <a:latin typeface="Arial Black" panose="020B0A04020102020204" pitchFamily="34" charset="0"/>
                        </a:defRPr>
                      </a:lvl4pPr>
                      <a:lvl5pPr>
                        <a:spcBef>
                          <a:spcPct val="20000"/>
                        </a:spcBef>
                        <a:buClr>
                          <a:schemeClr val="accent1"/>
                        </a:buClr>
                        <a:buFont typeface="Wingdings" panose="05000000000000000000" pitchFamily="2" charset="2"/>
                        <a:defRPr>
                          <a:solidFill>
                            <a:schemeClr val="tx1"/>
                          </a:solidFill>
                          <a:latin typeface="Times New Roman" panose="02020603050405020304" pitchFamily="18"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2582180003"/>
                  </a:ext>
                </a:extLst>
              </a:tr>
            </a:tbl>
          </a:graphicData>
        </a:graphic>
      </p:graphicFrame>
      <p:sp>
        <p:nvSpPr>
          <p:cNvPr id="38969" name="Text Box 57">
            <a:extLst>
              <a:ext uri="{FF2B5EF4-FFF2-40B4-BE49-F238E27FC236}">
                <a16:creationId xmlns:a16="http://schemas.microsoft.com/office/drawing/2014/main" id="{5936E1C8-16F1-4B4A-3720-8539BBE2FD31}"/>
              </a:ext>
            </a:extLst>
          </p:cNvPr>
          <p:cNvSpPr txBox="1">
            <a:spLocks noChangeArrowheads="1"/>
          </p:cNvSpPr>
          <p:nvPr/>
        </p:nvSpPr>
        <p:spPr bwMode="auto">
          <a:xfrm>
            <a:off x="5588000" y="27432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a:t>
            </a:r>
            <a:endParaRPr lang="en-US" altLang="en-US"/>
          </a:p>
        </p:txBody>
      </p:sp>
      <p:sp>
        <p:nvSpPr>
          <p:cNvPr id="38970" name="Text Box 58">
            <a:extLst>
              <a:ext uri="{FF2B5EF4-FFF2-40B4-BE49-F238E27FC236}">
                <a16:creationId xmlns:a16="http://schemas.microsoft.com/office/drawing/2014/main" id="{F574B68D-F35E-3FA9-24DE-F2C8F48796B0}"/>
              </a:ext>
            </a:extLst>
          </p:cNvPr>
          <p:cNvSpPr txBox="1">
            <a:spLocks noChangeArrowheads="1"/>
          </p:cNvSpPr>
          <p:nvPr/>
        </p:nvSpPr>
        <p:spPr bwMode="auto">
          <a:xfrm>
            <a:off x="5588000" y="31353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a:t>
            </a:r>
          </a:p>
        </p:txBody>
      </p:sp>
      <p:sp>
        <p:nvSpPr>
          <p:cNvPr id="38971" name="Text Box 59">
            <a:extLst>
              <a:ext uri="{FF2B5EF4-FFF2-40B4-BE49-F238E27FC236}">
                <a16:creationId xmlns:a16="http://schemas.microsoft.com/office/drawing/2014/main" id="{F63BD452-33B8-78FB-85F7-9B04CB206147}"/>
              </a:ext>
            </a:extLst>
          </p:cNvPr>
          <p:cNvSpPr txBox="1">
            <a:spLocks noChangeArrowheads="1"/>
          </p:cNvSpPr>
          <p:nvPr/>
        </p:nvSpPr>
        <p:spPr bwMode="auto">
          <a:xfrm>
            <a:off x="5588000" y="35687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38972" name="Text Box 60">
            <a:extLst>
              <a:ext uri="{FF2B5EF4-FFF2-40B4-BE49-F238E27FC236}">
                <a16:creationId xmlns:a16="http://schemas.microsoft.com/office/drawing/2014/main" id="{A0F1C268-18BD-028F-6CE3-039D55AB4004}"/>
              </a:ext>
            </a:extLst>
          </p:cNvPr>
          <p:cNvSpPr txBox="1">
            <a:spLocks noChangeArrowheads="1"/>
          </p:cNvSpPr>
          <p:nvPr/>
        </p:nvSpPr>
        <p:spPr bwMode="auto">
          <a:xfrm>
            <a:off x="5600700" y="59055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38973" name="Text Box 61">
            <a:extLst>
              <a:ext uri="{FF2B5EF4-FFF2-40B4-BE49-F238E27FC236}">
                <a16:creationId xmlns:a16="http://schemas.microsoft.com/office/drawing/2014/main" id="{D6C5579A-E1D5-DCCF-B196-B9C1A26A38E9}"/>
              </a:ext>
            </a:extLst>
          </p:cNvPr>
          <p:cNvSpPr txBox="1">
            <a:spLocks noChangeArrowheads="1"/>
          </p:cNvSpPr>
          <p:nvPr/>
        </p:nvSpPr>
        <p:spPr bwMode="auto">
          <a:xfrm>
            <a:off x="5588000" y="55356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38974" name="Text Box 62">
            <a:extLst>
              <a:ext uri="{FF2B5EF4-FFF2-40B4-BE49-F238E27FC236}">
                <a16:creationId xmlns:a16="http://schemas.microsoft.com/office/drawing/2014/main" id="{762BF2B3-92C0-3A64-6AAB-D4DA72BCFAD7}"/>
              </a:ext>
            </a:extLst>
          </p:cNvPr>
          <p:cNvSpPr txBox="1">
            <a:spLocks noChangeArrowheads="1"/>
          </p:cNvSpPr>
          <p:nvPr/>
        </p:nvSpPr>
        <p:spPr bwMode="auto">
          <a:xfrm>
            <a:off x="5588000" y="51292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38975" name="Text Box 63">
            <a:extLst>
              <a:ext uri="{FF2B5EF4-FFF2-40B4-BE49-F238E27FC236}">
                <a16:creationId xmlns:a16="http://schemas.microsoft.com/office/drawing/2014/main" id="{8633B0E5-F196-E7FC-640C-D345BA56F194}"/>
              </a:ext>
            </a:extLst>
          </p:cNvPr>
          <p:cNvSpPr txBox="1">
            <a:spLocks noChangeArrowheads="1"/>
          </p:cNvSpPr>
          <p:nvPr/>
        </p:nvSpPr>
        <p:spPr bwMode="auto">
          <a:xfrm>
            <a:off x="5588000" y="4722813"/>
            <a:ext cx="228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38976" name="Text Box 64">
            <a:extLst>
              <a:ext uri="{FF2B5EF4-FFF2-40B4-BE49-F238E27FC236}">
                <a16:creationId xmlns:a16="http://schemas.microsoft.com/office/drawing/2014/main" id="{8DD2898E-2CBA-9472-4E7A-277BA6F2517B}"/>
              </a:ext>
            </a:extLst>
          </p:cNvPr>
          <p:cNvSpPr txBox="1">
            <a:spLocks noChangeArrowheads="1"/>
          </p:cNvSpPr>
          <p:nvPr/>
        </p:nvSpPr>
        <p:spPr bwMode="auto">
          <a:xfrm>
            <a:off x="5600700" y="43180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38977" name="Text Box 65">
            <a:extLst>
              <a:ext uri="{FF2B5EF4-FFF2-40B4-BE49-F238E27FC236}">
                <a16:creationId xmlns:a16="http://schemas.microsoft.com/office/drawing/2014/main" id="{CAC92F5E-454D-421D-EFCE-EDA16CE735F3}"/>
              </a:ext>
            </a:extLst>
          </p:cNvPr>
          <p:cNvSpPr txBox="1">
            <a:spLocks noChangeArrowheads="1"/>
          </p:cNvSpPr>
          <p:nvPr/>
        </p:nvSpPr>
        <p:spPr bwMode="auto">
          <a:xfrm>
            <a:off x="5588000" y="3924301"/>
            <a:ext cx="22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38979" name="Text Box 67">
            <a:extLst>
              <a:ext uri="{FF2B5EF4-FFF2-40B4-BE49-F238E27FC236}">
                <a16:creationId xmlns:a16="http://schemas.microsoft.com/office/drawing/2014/main" id="{92FA66C1-B774-8AA0-1360-3ED8C017905F}"/>
              </a:ext>
            </a:extLst>
          </p:cNvPr>
          <p:cNvSpPr txBox="1">
            <a:spLocks noChangeArrowheads="1"/>
          </p:cNvSpPr>
          <p:nvPr/>
        </p:nvSpPr>
        <p:spPr bwMode="auto">
          <a:xfrm>
            <a:off x="8564562" y="1784982"/>
            <a:ext cx="3292475" cy="92333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Note that we are using decimal numbers here only for simplicity.  </a:t>
            </a:r>
          </a:p>
        </p:txBody>
      </p:sp>
      <p:sp>
        <p:nvSpPr>
          <p:cNvPr id="38980" name="Text Box 68">
            <a:extLst>
              <a:ext uri="{FF2B5EF4-FFF2-40B4-BE49-F238E27FC236}">
                <a16:creationId xmlns:a16="http://schemas.microsoft.com/office/drawing/2014/main" id="{E1D9F296-8BE0-B003-2E52-308E66AEB26E}"/>
              </a:ext>
            </a:extLst>
          </p:cNvPr>
          <p:cNvSpPr txBox="1">
            <a:spLocks noChangeArrowheads="1"/>
          </p:cNvSpPr>
          <p:nvPr/>
        </p:nvSpPr>
        <p:spPr bwMode="auto">
          <a:xfrm>
            <a:off x="5989319" y="6197719"/>
            <a:ext cx="18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r>
              <a:rPr lang="en-US" altLang="en-US"/>
              <a:t> </a:t>
            </a:r>
          </a:p>
        </p:txBody>
      </p:sp>
      <p:sp>
        <p:nvSpPr>
          <p:cNvPr id="38981" name="Text Box 69">
            <a:extLst>
              <a:ext uri="{FF2B5EF4-FFF2-40B4-BE49-F238E27FC236}">
                <a16:creationId xmlns:a16="http://schemas.microsoft.com/office/drawing/2014/main" id="{818F36F1-A09D-AD5E-3C0A-F12F1432D452}"/>
              </a:ext>
            </a:extLst>
          </p:cNvPr>
          <p:cNvSpPr txBox="1">
            <a:spLocks noChangeArrowheads="1"/>
          </p:cNvSpPr>
          <p:nvPr/>
        </p:nvSpPr>
        <p:spPr bwMode="auto">
          <a:xfrm>
            <a:off x="6006306" y="6324600"/>
            <a:ext cx="1384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a:t>.</a:t>
            </a:r>
            <a:r>
              <a:rPr lang="en-US" alt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43A5F7B-D44C-76BC-2D44-281607F9D5B2}"/>
              </a:ext>
            </a:extLst>
          </p:cNvPr>
          <p:cNvSpPr>
            <a:spLocks noGrp="1" noChangeArrowheads="1"/>
          </p:cNvSpPr>
          <p:nvPr>
            <p:ph type="title"/>
          </p:nvPr>
        </p:nvSpPr>
        <p:spPr>
          <a:xfrm>
            <a:off x="1981200" y="533400"/>
            <a:ext cx="8229600" cy="457200"/>
          </a:xfrm>
          <a:noFill/>
        </p:spPr>
        <p:txBody>
          <a:bodyPr/>
          <a:lstStyle/>
          <a:p>
            <a:r>
              <a:rPr lang="en-US" altLang="en-US" sz="2400"/>
              <a:t>Shor’s Algorithm - Superposition Collapse</a:t>
            </a:r>
            <a:endParaRPr lang="en-US" altLang="en-US"/>
          </a:p>
        </p:txBody>
      </p:sp>
      <p:sp>
        <p:nvSpPr>
          <p:cNvPr id="39940" name="Text Box 4">
            <a:extLst>
              <a:ext uri="{FF2B5EF4-FFF2-40B4-BE49-F238E27FC236}">
                <a16:creationId xmlns:a16="http://schemas.microsoft.com/office/drawing/2014/main" id="{D016B365-5002-E3DA-399D-9DC7637E812C}"/>
              </a:ext>
            </a:extLst>
          </p:cNvPr>
          <p:cNvSpPr txBox="1">
            <a:spLocks noChangeArrowheads="1"/>
          </p:cNvSpPr>
          <p:nvPr/>
        </p:nvSpPr>
        <p:spPr bwMode="auto">
          <a:xfrm>
            <a:off x="1981200" y="1219201"/>
            <a:ext cx="94548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buClr>
                <a:schemeClr val="accent2"/>
              </a:buClr>
              <a:buFont typeface="Times" panose="02020603050405020304" pitchFamily="18" charset="0"/>
              <a:buAutoNum type="arabicPeriod" startAt="7"/>
            </a:pPr>
            <a:r>
              <a:rPr lang="en-US" altLang="en-US"/>
              <a:t>Now take a measurement on the output register.  This will collapse the superposition to represent </a:t>
            </a:r>
            <a:r>
              <a:rPr lang="en-US" altLang="en-US" b="1" i="1"/>
              <a:t>just one</a:t>
            </a:r>
            <a:r>
              <a:rPr lang="en-US" altLang="en-US" i="1"/>
              <a:t> </a:t>
            </a:r>
            <a:r>
              <a:rPr lang="en-US" altLang="en-US"/>
              <a:t>of the results of the transformation, let’s call this value </a:t>
            </a:r>
            <a:r>
              <a:rPr lang="en-US" altLang="en-US" i="1"/>
              <a:t>c</a:t>
            </a:r>
            <a:r>
              <a:rPr lang="en-US" altLang="en-US"/>
              <a:t>.</a:t>
            </a:r>
            <a:endParaRPr lang="en-US" altLang="en-US" i="1"/>
          </a:p>
        </p:txBody>
      </p:sp>
      <p:sp>
        <p:nvSpPr>
          <p:cNvPr id="39942" name="Text Box 6">
            <a:extLst>
              <a:ext uri="{FF2B5EF4-FFF2-40B4-BE49-F238E27FC236}">
                <a16:creationId xmlns:a16="http://schemas.microsoft.com/office/drawing/2014/main" id="{8B21744C-CE23-61A6-E569-99D22DACB518}"/>
              </a:ext>
            </a:extLst>
          </p:cNvPr>
          <p:cNvSpPr txBox="1">
            <a:spLocks noChangeArrowheads="1"/>
          </p:cNvSpPr>
          <p:nvPr/>
        </p:nvSpPr>
        <p:spPr bwMode="auto">
          <a:xfrm>
            <a:off x="2895600" y="3192463"/>
            <a:ext cx="8065008" cy="2246769"/>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spcBef>
                <a:spcPct val="50000"/>
              </a:spcBef>
            </a:pPr>
            <a:r>
              <a:rPr lang="en-US" altLang="en-US" sz="2800"/>
              <a:t>Our output register will collapse  to represent one of the following: </a:t>
            </a:r>
          </a:p>
          <a:p>
            <a:pPr algn="ctr">
              <a:spcBef>
                <a:spcPct val="50000"/>
              </a:spcBef>
            </a:pPr>
            <a:r>
              <a:rPr lang="en-US" altLang="en-US" sz="2800" b="1"/>
              <a:t>|1&gt;, |4&gt;, |7&gt;, or |13</a:t>
            </a:r>
          </a:p>
          <a:p>
            <a:pPr>
              <a:spcBef>
                <a:spcPct val="50000"/>
              </a:spcBef>
            </a:pPr>
            <a:r>
              <a:rPr lang="en-US" altLang="en-US" sz="2800"/>
              <a:t>For sake of example, lets choose |1&gt;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6346B9F-0F2F-4F5E-A49A-5E326350534F}"/>
              </a:ext>
            </a:extLst>
          </p:cNvPr>
          <p:cNvSpPr>
            <a:spLocks noGrp="1" noChangeArrowheads="1"/>
          </p:cNvSpPr>
          <p:nvPr>
            <p:ph type="title"/>
          </p:nvPr>
        </p:nvSpPr>
        <p:spPr>
          <a:xfrm>
            <a:off x="1981200" y="457200"/>
            <a:ext cx="8229600" cy="457200"/>
          </a:xfrm>
        </p:spPr>
        <p:txBody>
          <a:bodyPr/>
          <a:lstStyle/>
          <a:p>
            <a:r>
              <a:rPr lang="en-US" altLang="en-US" sz="2400"/>
              <a:t>Shor’s Algorithm - Entanglement</a:t>
            </a:r>
            <a:endParaRPr lang="en-US" altLang="en-US"/>
          </a:p>
        </p:txBody>
      </p:sp>
      <p:sp>
        <p:nvSpPr>
          <p:cNvPr id="37892" name="Text Box 4">
            <a:extLst>
              <a:ext uri="{FF2B5EF4-FFF2-40B4-BE49-F238E27FC236}">
                <a16:creationId xmlns:a16="http://schemas.microsoft.com/office/drawing/2014/main" id="{D9F50B75-FA68-EAA0-A40D-DABAF229B33F}"/>
              </a:ext>
            </a:extLst>
          </p:cNvPr>
          <p:cNvSpPr txBox="1">
            <a:spLocks noChangeArrowheads="1"/>
          </p:cNvSpPr>
          <p:nvPr/>
        </p:nvSpPr>
        <p:spPr bwMode="auto">
          <a:xfrm>
            <a:off x="1981200" y="1785938"/>
            <a:ext cx="88940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8"/>
            </a:pPr>
            <a:r>
              <a:rPr lang="en-US" altLang="en-US"/>
              <a:t>Since the two registers are entangled, measuring the output register will have the effect of partially collapsing the input register into an </a:t>
            </a:r>
            <a:r>
              <a:rPr lang="en-US" altLang="en-US" b="1"/>
              <a:t>equal superposition</a:t>
            </a:r>
            <a:r>
              <a:rPr lang="en-US" altLang="en-US"/>
              <a:t> of each state between 0 and </a:t>
            </a:r>
            <a:r>
              <a:rPr lang="en-US" altLang="en-US" i="1"/>
              <a:t>q</a:t>
            </a:r>
            <a:r>
              <a:rPr lang="en-US" altLang="en-US"/>
              <a:t>-1 that yielded </a:t>
            </a:r>
            <a:r>
              <a:rPr lang="en-US" altLang="en-US" i="1"/>
              <a:t>c </a:t>
            </a:r>
            <a:r>
              <a:rPr lang="en-US" altLang="en-US"/>
              <a:t>(the value of the collapsed output register.)</a:t>
            </a:r>
          </a:p>
        </p:txBody>
      </p:sp>
      <p:sp>
        <p:nvSpPr>
          <p:cNvPr id="37893" name="Text Box 5">
            <a:extLst>
              <a:ext uri="{FF2B5EF4-FFF2-40B4-BE49-F238E27FC236}">
                <a16:creationId xmlns:a16="http://schemas.microsoft.com/office/drawing/2014/main" id="{C60C66D7-9903-8A32-B2DB-B572427A8F42}"/>
              </a:ext>
            </a:extLst>
          </p:cNvPr>
          <p:cNvSpPr txBox="1">
            <a:spLocks noChangeArrowheads="1"/>
          </p:cNvSpPr>
          <p:nvPr/>
        </p:nvSpPr>
        <p:spPr bwMode="auto">
          <a:xfrm>
            <a:off x="3844925" y="1143000"/>
            <a:ext cx="38635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chemeClr val="accent1"/>
                </a:solidFill>
              </a:rPr>
              <a:t>Now things really get interesting !</a:t>
            </a:r>
            <a:endParaRPr lang="en-US" altLang="en-US"/>
          </a:p>
        </p:txBody>
      </p:sp>
      <p:sp>
        <p:nvSpPr>
          <p:cNvPr id="37894" name="Text Box 6">
            <a:extLst>
              <a:ext uri="{FF2B5EF4-FFF2-40B4-BE49-F238E27FC236}">
                <a16:creationId xmlns:a16="http://schemas.microsoft.com/office/drawing/2014/main" id="{CF31BD87-B0B4-52DA-262C-B582A073DAD6}"/>
              </a:ext>
            </a:extLst>
          </p:cNvPr>
          <p:cNvSpPr txBox="1">
            <a:spLocks noChangeArrowheads="1"/>
          </p:cNvSpPr>
          <p:nvPr/>
        </p:nvSpPr>
        <p:spPr bwMode="auto">
          <a:xfrm>
            <a:off x="2072640" y="3977640"/>
            <a:ext cx="8802624" cy="2308324"/>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spcBef>
                <a:spcPct val="50000"/>
              </a:spcBef>
            </a:pPr>
            <a:r>
              <a:rPr lang="en-US" altLang="en-US" sz="2400"/>
              <a:t>Since the output register collapsed to |1&gt;, the input register will partially collapse to:</a:t>
            </a:r>
          </a:p>
          <a:p>
            <a:pPr algn="ctr">
              <a:spcBef>
                <a:spcPct val="50000"/>
              </a:spcBef>
            </a:pPr>
            <a:r>
              <a:rPr lang="en-US" altLang="en-US" sz="2400" b="1"/>
              <a:t>      |0&gt; +       |4&gt; +       |8&gt; +       |12&gt;, . . .</a:t>
            </a:r>
          </a:p>
          <a:p>
            <a:pPr>
              <a:spcBef>
                <a:spcPct val="50000"/>
              </a:spcBef>
            </a:pPr>
            <a:r>
              <a:rPr lang="en-US" altLang="en-US" sz="2400"/>
              <a:t>The probabilities in this case are         since our register is now in an equal superposition of 64 values (0, 4, 8, . . . 252)</a:t>
            </a:r>
          </a:p>
        </p:txBody>
      </p:sp>
      <p:grpSp>
        <p:nvGrpSpPr>
          <p:cNvPr id="37899" name="Group 11">
            <a:extLst>
              <a:ext uri="{FF2B5EF4-FFF2-40B4-BE49-F238E27FC236}">
                <a16:creationId xmlns:a16="http://schemas.microsoft.com/office/drawing/2014/main" id="{4D9D5E0D-73FB-FB57-4303-D67E43C10D24}"/>
              </a:ext>
            </a:extLst>
          </p:cNvPr>
          <p:cNvGrpSpPr>
            <a:grpSpLocks/>
          </p:cNvGrpSpPr>
          <p:nvPr/>
        </p:nvGrpSpPr>
        <p:grpSpPr bwMode="auto">
          <a:xfrm>
            <a:off x="3505200" y="4803776"/>
            <a:ext cx="939800" cy="688975"/>
            <a:chOff x="1152" y="3004"/>
            <a:chExt cx="592" cy="434"/>
          </a:xfrm>
        </p:grpSpPr>
        <p:sp>
          <p:nvSpPr>
            <p:cNvPr id="37895" name="Line 7">
              <a:extLst>
                <a:ext uri="{FF2B5EF4-FFF2-40B4-BE49-F238E27FC236}">
                  <a16:creationId xmlns:a16="http://schemas.microsoft.com/office/drawing/2014/main" id="{BC3C08FD-6518-3ECE-6722-427CE14AC80D}"/>
                </a:ext>
              </a:extLst>
            </p:cNvPr>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Text Box 8">
              <a:extLst>
                <a:ext uri="{FF2B5EF4-FFF2-40B4-BE49-F238E27FC236}">
                  <a16:creationId xmlns:a16="http://schemas.microsoft.com/office/drawing/2014/main" id="{520C47EB-3AFC-47B8-70FB-2DEF684E3045}"/>
                </a:ext>
              </a:extLst>
            </p:cNvPr>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1</a:t>
              </a:r>
              <a:endParaRPr lang="en-US" altLang="en-US" b="1"/>
            </a:p>
          </p:txBody>
        </p:sp>
        <p:sp>
          <p:nvSpPr>
            <p:cNvPr id="37897" name="Text Box 9">
              <a:extLst>
                <a:ext uri="{FF2B5EF4-FFF2-40B4-BE49-F238E27FC236}">
                  <a16:creationId xmlns:a16="http://schemas.microsoft.com/office/drawing/2014/main" id="{637745F1-B350-5E1D-41BD-BBD81C479682}"/>
                </a:ext>
              </a:extLst>
            </p:cNvPr>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a:t>
              </a:r>
              <a:r>
                <a:rPr lang="en-US" altLang="en-US" sz="1600" b="1" i="1"/>
                <a:t>64</a:t>
              </a:r>
              <a:endParaRPr lang="en-US" altLang="en-US" b="1"/>
            </a:p>
          </p:txBody>
        </p:sp>
        <p:sp>
          <p:nvSpPr>
            <p:cNvPr id="37898" name="Line 10">
              <a:extLst>
                <a:ext uri="{FF2B5EF4-FFF2-40B4-BE49-F238E27FC236}">
                  <a16:creationId xmlns:a16="http://schemas.microsoft.com/office/drawing/2014/main" id="{172FFF92-E8E2-8CF7-4C22-ED4F4C04BE71}"/>
                </a:ext>
              </a:extLst>
            </p:cNvPr>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00" name="Group 12">
            <a:extLst>
              <a:ext uri="{FF2B5EF4-FFF2-40B4-BE49-F238E27FC236}">
                <a16:creationId xmlns:a16="http://schemas.microsoft.com/office/drawing/2014/main" id="{7A51CFD1-D495-EAEA-1BE4-1787CC1C67E5}"/>
              </a:ext>
            </a:extLst>
          </p:cNvPr>
          <p:cNvGrpSpPr>
            <a:grpSpLocks/>
          </p:cNvGrpSpPr>
          <p:nvPr/>
        </p:nvGrpSpPr>
        <p:grpSpPr bwMode="auto">
          <a:xfrm>
            <a:off x="4686300" y="4803776"/>
            <a:ext cx="939800" cy="688975"/>
            <a:chOff x="1152" y="3004"/>
            <a:chExt cx="592" cy="434"/>
          </a:xfrm>
        </p:grpSpPr>
        <p:sp>
          <p:nvSpPr>
            <p:cNvPr id="37901" name="Line 13">
              <a:extLst>
                <a:ext uri="{FF2B5EF4-FFF2-40B4-BE49-F238E27FC236}">
                  <a16:creationId xmlns:a16="http://schemas.microsoft.com/office/drawing/2014/main" id="{627EA16C-1DF6-CECA-B3C2-8DB9EA916A98}"/>
                </a:ext>
              </a:extLst>
            </p:cNvPr>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Text Box 14">
              <a:extLst>
                <a:ext uri="{FF2B5EF4-FFF2-40B4-BE49-F238E27FC236}">
                  <a16:creationId xmlns:a16="http://schemas.microsoft.com/office/drawing/2014/main" id="{9CE0ADFE-D8E4-AC9C-B682-CBD897A55A8B}"/>
                </a:ext>
              </a:extLst>
            </p:cNvPr>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1</a:t>
              </a:r>
              <a:endParaRPr lang="en-US" altLang="en-US" b="1"/>
            </a:p>
          </p:txBody>
        </p:sp>
        <p:sp>
          <p:nvSpPr>
            <p:cNvPr id="37903" name="Text Box 15">
              <a:extLst>
                <a:ext uri="{FF2B5EF4-FFF2-40B4-BE49-F238E27FC236}">
                  <a16:creationId xmlns:a16="http://schemas.microsoft.com/office/drawing/2014/main" id="{4D6777B3-35AF-3CBB-E669-ADAB98BE13E2}"/>
                </a:ext>
              </a:extLst>
            </p:cNvPr>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a:t>
              </a:r>
              <a:r>
                <a:rPr lang="en-US" altLang="en-US" sz="1600" b="1" i="1"/>
                <a:t>64</a:t>
              </a:r>
              <a:endParaRPr lang="en-US" altLang="en-US" b="1"/>
            </a:p>
          </p:txBody>
        </p:sp>
        <p:sp>
          <p:nvSpPr>
            <p:cNvPr id="37904" name="Line 16">
              <a:extLst>
                <a:ext uri="{FF2B5EF4-FFF2-40B4-BE49-F238E27FC236}">
                  <a16:creationId xmlns:a16="http://schemas.microsoft.com/office/drawing/2014/main" id="{48665D32-B458-E6D1-D2CE-C21792AD52E2}"/>
                </a:ext>
              </a:extLst>
            </p:cNvPr>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05" name="Group 17">
            <a:extLst>
              <a:ext uri="{FF2B5EF4-FFF2-40B4-BE49-F238E27FC236}">
                <a16:creationId xmlns:a16="http://schemas.microsoft.com/office/drawing/2014/main" id="{56338AB2-953D-5304-DD34-870A8FCE96E1}"/>
              </a:ext>
            </a:extLst>
          </p:cNvPr>
          <p:cNvGrpSpPr>
            <a:grpSpLocks/>
          </p:cNvGrpSpPr>
          <p:nvPr/>
        </p:nvGrpSpPr>
        <p:grpSpPr bwMode="auto">
          <a:xfrm>
            <a:off x="6210300" y="4773613"/>
            <a:ext cx="939800" cy="688975"/>
            <a:chOff x="1152" y="3004"/>
            <a:chExt cx="592" cy="434"/>
          </a:xfrm>
        </p:grpSpPr>
        <p:sp>
          <p:nvSpPr>
            <p:cNvPr id="37906" name="Line 18">
              <a:extLst>
                <a:ext uri="{FF2B5EF4-FFF2-40B4-BE49-F238E27FC236}">
                  <a16:creationId xmlns:a16="http://schemas.microsoft.com/office/drawing/2014/main" id="{389D6F98-96B3-4CCF-6FB3-3CEBB6C306D7}"/>
                </a:ext>
              </a:extLst>
            </p:cNvPr>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Text Box 19">
              <a:extLst>
                <a:ext uri="{FF2B5EF4-FFF2-40B4-BE49-F238E27FC236}">
                  <a16:creationId xmlns:a16="http://schemas.microsoft.com/office/drawing/2014/main" id="{76346889-C8F9-7AF8-A553-B319B69699BC}"/>
                </a:ext>
              </a:extLst>
            </p:cNvPr>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1</a:t>
              </a:r>
              <a:endParaRPr lang="en-US" altLang="en-US" b="1"/>
            </a:p>
          </p:txBody>
        </p:sp>
        <p:sp>
          <p:nvSpPr>
            <p:cNvPr id="37908" name="Text Box 20">
              <a:extLst>
                <a:ext uri="{FF2B5EF4-FFF2-40B4-BE49-F238E27FC236}">
                  <a16:creationId xmlns:a16="http://schemas.microsoft.com/office/drawing/2014/main" id="{82F4711E-D26F-CD00-44C9-A185672B4F5A}"/>
                </a:ext>
              </a:extLst>
            </p:cNvPr>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a:t>
              </a:r>
              <a:r>
                <a:rPr lang="en-US" altLang="en-US" sz="1600" b="1" i="1"/>
                <a:t>64</a:t>
              </a:r>
              <a:endParaRPr lang="en-US" altLang="en-US" b="1"/>
            </a:p>
          </p:txBody>
        </p:sp>
        <p:sp>
          <p:nvSpPr>
            <p:cNvPr id="37909" name="Line 21">
              <a:extLst>
                <a:ext uri="{FF2B5EF4-FFF2-40B4-BE49-F238E27FC236}">
                  <a16:creationId xmlns:a16="http://schemas.microsoft.com/office/drawing/2014/main" id="{A42E774A-342C-2880-6939-CEA2CA928B59}"/>
                </a:ext>
              </a:extLst>
            </p:cNvPr>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10" name="Group 22">
            <a:extLst>
              <a:ext uri="{FF2B5EF4-FFF2-40B4-BE49-F238E27FC236}">
                <a16:creationId xmlns:a16="http://schemas.microsoft.com/office/drawing/2014/main" id="{14889859-3FD0-0746-17DD-BB93D7AAFDA8}"/>
              </a:ext>
            </a:extLst>
          </p:cNvPr>
          <p:cNvGrpSpPr>
            <a:grpSpLocks/>
          </p:cNvGrpSpPr>
          <p:nvPr/>
        </p:nvGrpSpPr>
        <p:grpSpPr bwMode="auto">
          <a:xfrm>
            <a:off x="7671879" y="4765675"/>
            <a:ext cx="939800" cy="688975"/>
            <a:chOff x="1152" y="3004"/>
            <a:chExt cx="592" cy="434"/>
          </a:xfrm>
        </p:grpSpPr>
        <p:sp>
          <p:nvSpPr>
            <p:cNvPr id="37911" name="Line 23">
              <a:extLst>
                <a:ext uri="{FF2B5EF4-FFF2-40B4-BE49-F238E27FC236}">
                  <a16:creationId xmlns:a16="http://schemas.microsoft.com/office/drawing/2014/main" id="{FB2D4FAC-C6EC-D2BF-3B7A-4C84E845B4BB}"/>
                </a:ext>
              </a:extLst>
            </p:cNvPr>
            <p:cNvSpPr>
              <a:spLocks noChangeShapeType="1"/>
            </p:cNvSpPr>
            <p:nvPr/>
          </p:nvSpPr>
          <p:spPr bwMode="auto">
            <a:xfrm>
              <a:off x="1248" y="3202"/>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Text Box 24">
              <a:extLst>
                <a:ext uri="{FF2B5EF4-FFF2-40B4-BE49-F238E27FC236}">
                  <a16:creationId xmlns:a16="http://schemas.microsoft.com/office/drawing/2014/main" id="{F1F322B7-5820-8129-E359-B27A178B0343}"/>
                </a:ext>
              </a:extLst>
            </p:cNvPr>
            <p:cNvSpPr txBox="1">
              <a:spLocks noChangeArrowheads="1"/>
            </p:cNvSpPr>
            <p:nvPr/>
          </p:nvSpPr>
          <p:spPr bwMode="auto">
            <a:xfrm>
              <a:off x="1280"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1</a:t>
              </a:r>
              <a:endParaRPr lang="en-US" altLang="en-US" b="1"/>
            </a:p>
          </p:txBody>
        </p:sp>
        <p:sp>
          <p:nvSpPr>
            <p:cNvPr id="37913" name="Text Box 25">
              <a:extLst>
                <a:ext uri="{FF2B5EF4-FFF2-40B4-BE49-F238E27FC236}">
                  <a16:creationId xmlns:a16="http://schemas.microsoft.com/office/drawing/2014/main" id="{6561F0BA-F2DF-F75F-E294-CE810699B5A9}"/>
                </a:ext>
              </a:extLst>
            </p:cNvPr>
            <p:cNvSpPr txBox="1">
              <a:spLocks noChangeArrowheads="1"/>
            </p:cNvSpPr>
            <p:nvPr/>
          </p:nvSpPr>
          <p:spPr bwMode="auto">
            <a:xfrm>
              <a:off x="1152" y="3226"/>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a:t>
              </a:r>
              <a:r>
                <a:rPr lang="en-US" altLang="en-US" sz="1600" b="1" i="1"/>
                <a:t>64</a:t>
              </a:r>
              <a:endParaRPr lang="en-US" altLang="en-US" b="1"/>
            </a:p>
          </p:txBody>
        </p:sp>
        <p:sp>
          <p:nvSpPr>
            <p:cNvPr id="37914" name="Line 26">
              <a:extLst>
                <a:ext uri="{FF2B5EF4-FFF2-40B4-BE49-F238E27FC236}">
                  <a16:creationId xmlns:a16="http://schemas.microsoft.com/office/drawing/2014/main" id="{2B874B9E-8E87-291A-8CF2-A001140B00CF}"/>
                </a:ext>
              </a:extLst>
            </p:cNvPr>
            <p:cNvSpPr>
              <a:spLocks noChangeShapeType="1"/>
            </p:cNvSpPr>
            <p:nvPr/>
          </p:nvSpPr>
          <p:spPr bwMode="auto">
            <a:xfrm>
              <a:off x="1280" y="324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21" name="Group 33">
            <a:extLst>
              <a:ext uri="{FF2B5EF4-FFF2-40B4-BE49-F238E27FC236}">
                <a16:creationId xmlns:a16="http://schemas.microsoft.com/office/drawing/2014/main" id="{411CEE0B-A2E2-F0D1-52C2-8D8AC4A9ADC9}"/>
              </a:ext>
            </a:extLst>
          </p:cNvPr>
          <p:cNvGrpSpPr>
            <a:grpSpLocks/>
          </p:cNvGrpSpPr>
          <p:nvPr/>
        </p:nvGrpSpPr>
        <p:grpSpPr bwMode="auto">
          <a:xfrm>
            <a:off x="6840982" y="5294611"/>
            <a:ext cx="939800" cy="638175"/>
            <a:chOff x="3120" y="3440"/>
            <a:chExt cx="592" cy="402"/>
          </a:xfrm>
        </p:grpSpPr>
        <p:sp>
          <p:nvSpPr>
            <p:cNvPr id="37916" name="Line 28">
              <a:extLst>
                <a:ext uri="{FF2B5EF4-FFF2-40B4-BE49-F238E27FC236}">
                  <a16:creationId xmlns:a16="http://schemas.microsoft.com/office/drawing/2014/main" id="{9F143D65-3FA3-2D21-11FB-10FF26C03456}"/>
                </a:ext>
              </a:extLst>
            </p:cNvPr>
            <p:cNvSpPr>
              <a:spLocks noChangeShapeType="1"/>
            </p:cNvSpPr>
            <p:nvPr/>
          </p:nvSpPr>
          <p:spPr bwMode="auto">
            <a:xfrm>
              <a:off x="3216" y="3606"/>
              <a:ext cx="224"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7" name="Text Box 29">
              <a:extLst>
                <a:ext uri="{FF2B5EF4-FFF2-40B4-BE49-F238E27FC236}">
                  <a16:creationId xmlns:a16="http://schemas.microsoft.com/office/drawing/2014/main" id="{1B8A9881-3EA6-CA1A-E41B-DD7C4F3BC9DD}"/>
                </a:ext>
              </a:extLst>
            </p:cNvPr>
            <p:cNvSpPr txBox="1">
              <a:spLocks noChangeArrowheads="1"/>
            </p:cNvSpPr>
            <p:nvPr/>
          </p:nvSpPr>
          <p:spPr bwMode="auto">
            <a:xfrm>
              <a:off x="3248" y="34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1</a:t>
              </a:r>
              <a:endParaRPr lang="en-US" altLang="en-US" b="1"/>
            </a:p>
          </p:txBody>
        </p:sp>
        <p:sp>
          <p:nvSpPr>
            <p:cNvPr id="37918" name="Text Box 30">
              <a:extLst>
                <a:ext uri="{FF2B5EF4-FFF2-40B4-BE49-F238E27FC236}">
                  <a16:creationId xmlns:a16="http://schemas.microsoft.com/office/drawing/2014/main" id="{27694CA2-ABE5-CCAA-8BFD-201FA59685F2}"/>
                </a:ext>
              </a:extLst>
            </p:cNvPr>
            <p:cNvSpPr txBox="1">
              <a:spLocks noChangeArrowheads="1"/>
            </p:cNvSpPr>
            <p:nvPr/>
          </p:nvSpPr>
          <p:spPr bwMode="auto">
            <a:xfrm>
              <a:off x="3120" y="3630"/>
              <a:ext cx="5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t>√</a:t>
              </a:r>
              <a:r>
                <a:rPr lang="en-US" altLang="en-US" sz="1600" b="1" i="1"/>
                <a:t>64</a:t>
              </a:r>
              <a:endParaRPr lang="en-US" altLang="en-US" b="1"/>
            </a:p>
          </p:txBody>
        </p:sp>
        <p:sp>
          <p:nvSpPr>
            <p:cNvPr id="37919" name="Line 31">
              <a:extLst>
                <a:ext uri="{FF2B5EF4-FFF2-40B4-BE49-F238E27FC236}">
                  <a16:creationId xmlns:a16="http://schemas.microsoft.com/office/drawing/2014/main" id="{B147673B-6F54-5278-6960-97793CBE7326}"/>
                </a:ext>
              </a:extLst>
            </p:cNvPr>
            <p:cNvSpPr>
              <a:spLocks noChangeShapeType="1"/>
            </p:cNvSpPr>
            <p:nvPr/>
          </p:nvSpPr>
          <p:spPr bwMode="auto">
            <a:xfrm>
              <a:off x="3248" y="365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6550-6464-9C88-DB22-CDD0203894E7}"/>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8F8C2DBE-E60B-489B-3276-31A27A50A4DF}"/>
              </a:ext>
            </a:extLst>
          </p:cNvPr>
          <p:cNvSpPr>
            <a:spLocks noGrp="1"/>
          </p:cNvSpPr>
          <p:nvPr>
            <p:ph idx="1"/>
          </p:nvPr>
        </p:nvSpPr>
        <p:spPr>
          <a:xfrm>
            <a:off x="2173526" y="2106967"/>
            <a:ext cx="3376582" cy="3777622"/>
          </a:xfrm>
        </p:spPr>
        <p:txBody>
          <a:bodyPr/>
          <a:lstStyle/>
          <a:p>
            <a:r>
              <a:rPr lang="en-US"/>
              <a:t>Máy tính lượng tử</a:t>
            </a:r>
          </a:p>
        </p:txBody>
      </p:sp>
      <p:pic>
        <p:nvPicPr>
          <p:cNvPr id="1026" name="Picture 2" descr="Google conducts largest chemical simulation on a quantum computer to date">
            <a:extLst>
              <a:ext uri="{FF2B5EF4-FFF2-40B4-BE49-F238E27FC236}">
                <a16:creationId xmlns:a16="http://schemas.microsoft.com/office/drawing/2014/main" id="{56989722-6DD1-E7D0-EC6A-3784995ED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708" y="1905000"/>
            <a:ext cx="6854146" cy="4554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222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E2615E-D073-CE34-47DE-7E1282CED549}"/>
              </a:ext>
            </a:extLst>
          </p:cNvPr>
          <p:cNvSpPr>
            <a:spLocks noGrp="1" noChangeArrowheads="1"/>
          </p:cNvSpPr>
          <p:nvPr>
            <p:ph type="title"/>
          </p:nvPr>
        </p:nvSpPr>
        <p:spPr>
          <a:xfrm>
            <a:off x="1981200" y="533400"/>
            <a:ext cx="8229600" cy="457200"/>
          </a:xfrm>
        </p:spPr>
        <p:txBody>
          <a:bodyPr/>
          <a:lstStyle/>
          <a:p>
            <a:r>
              <a:rPr lang="en-US" altLang="en-US" sz="2400"/>
              <a:t>Shor’s Algorithm - QFT</a:t>
            </a:r>
            <a:endParaRPr lang="en-US" altLang="en-US"/>
          </a:p>
        </p:txBody>
      </p:sp>
      <p:sp>
        <p:nvSpPr>
          <p:cNvPr id="71684" name="Text Box 4">
            <a:extLst>
              <a:ext uri="{FF2B5EF4-FFF2-40B4-BE49-F238E27FC236}">
                <a16:creationId xmlns:a16="http://schemas.microsoft.com/office/drawing/2014/main" id="{F4B534F6-645B-A415-0C58-F8F8AAA0E484}"/>
              </a:ext>
            </a:extLst>
          </p:cNvPr>
          <p:cNvSpPr txBox="1">
            <a:spLocks noChangeArrowheads="1"/>
          </p:cNvSpPr>
          <p:nvPr/>
        </p:nvSpPr>
        <p:spPr bwMode="auto">
          <a:xfrm>
            <a:off x="1981200" y="1219200"/>
            <a:ext cx="95524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a:t>We now apply the Quantum Fourier transform on the partially collapsed input register.  The fourier transform has the effect of taking a state |a&gt; and transforming it into a state given by:</a:t>
            </a:r>
          </a:p>
        </p:txBody>
      </p:sp>
      <p:sp>
        <p:nvSpPr>
          <p:cNvPr id="71685" name="Text Box 5">
            <a:extLst>
              <a:ext uri="{FF2B5EF4-FFF2-40B4-BE49-F238E27FC236}">
                <a16:creationId xmlns:a16="http://schemas.microsoft.com/office/drawing/2014/main" id="{B55B7CBE-82DB-4A6A-4200-061BECD32D17}"/>
              </a:ext>
            </a:extLst>
          </p:cNvPr>
          <p:cNvSpPr txBox="1">
            <a:spLocks noChangeArrowheads="1"/>
          </p:cNvSpPr>
          <p:nvPr/>
        </p:nvSpPr>
        <p:spPr bwMode="auto">
          <a:xfrm>
            <a:off x="2438400" y="35814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71686" name="Line 6">
            <a:extLst>
              <a:ext uri="{FF2B5EF4-FFF2-40B4-BE49-F238E27FC236}">
                <a16:creationId xmlns:a16="http://schemas.microsoft.com/office/drawing/2014/main" id="{1613E164-D55E-70B8-7C1E-F3DEE6DA41A9}"/>
              </a:ext>
            </a:extLst>
          </p:cNvPr>
          <p:cNvSpPr>
            <a:spLocks noChangeShapeType="1"/>
          </p:cNvSpPr>
          <p:nvPr/>
        </p:nvSpPr>
        <p:spPr bwMode="auto">
          <a:xfrm>
            <a:off x="4089400" y="4152900"/>
            <a:ext cx="4572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1687" name="Text Box 7">
            <a:extLst>
              <a:ext uri="{FF2B5EF4-FFF2-40B4-BE49-F238E27FC236}">
                <a16:creationId xmlns:a16="http://schemas.microsoft.com/office/drawing/2014/main" id="{6AB20FB5-FABC-B345-5A51-962ED2235A74}"/>
              </a:ext>
            </a:extLst>
          </p:cNvPr>
          <p:cNvSpPr txBox="1">
            <a:spLocks noChangeArrowheads="1"/>
          </p:cNvSpPr>
          <p:nvPr/>
        </p:nvSpPr>
        <p:spPr bwMode="auto">
          <a:xfrm>
            <a:off x="4152900" y="3662691"/>
            <a:ext cx="30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chemeClr val="accent1"/>
                </a:solidFill>
              </a:rPr>
              <a:t>1</a:t>
            </a:r>
            <a:endParaRPr lang="en-US" altLang="en-US" sz="2400" b="1">
              <a:solidFill>
                <a:schemeClr val="accent1"/>
              </a:solidFill>
            </a:endParaRPr>
          </a:p>
        </p:txBody>
      </p:sp>
      <p:sp>
        <p:nvSpPr>
          <p:cNvPr id="71688" name="Text Box 8">
            <a:extLst>
              <a:ext uri="{FF2B5EF4-FFF2-40B4-BE49-F238E27FC236}">
                <a16:creationId xmlns:a16="http://schemas.microsoft.com/office/drawing/2014/main" id="{F3D13971-23AF-3E95-4948-778BA23A5B0F}"/>
              </a:ext>
            </a:extLst>
          </p:cNvPr>
          <p:cNvSpPr txBox="1">
            <a:spLocks noChangeArrowheads="1"/>
          </p:cNvSpPr>
          <p:nvPr/>
        </p:nvSpPr>
        <p:spPr bwMode="auto">
          <a:xfrm>
            <a:off x="3937000" y="4191000"/>
            <a:ext cx="93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accent1"/>
                </a:solidFill>
              </a:rPr>
              <a:t>√</a:t>
            </a:r>
            <a:r>
              <a:rPr lang="en-US" altLang="en-US" sz="2800" b="1" i="1">
                <a:solidFill>
                  <a:schemeClr val="accent1"/>
                </a:solidFill>
              </a:rPr>
              <a:t>q</a:t>
            </a:r>
            <a:endParaRPr lang="en-US" altLang="en-US" sz="2400" b="1">
              <a:solidFill>
                <a:schemeClr val="accent1"/>
              </a:solidFill>
            </a:endParaRPr>
          </a:p>
        </p:txBody>
      </p:sp>
      <p:sp>
        <p:nvSpPr>
          <p:cNvPr id="71689" name="Line 9">
            <a:extLst>
              <a:ext uri="{FF2B5EF4-FFF2-40B4-BE49-F238E27FC236}">
                <a16:creationId xmlns:a16="http://schemas.microsoft.com/office/drawing/2014/main" id="{B6213F91-0C67-C618-9BA7-BB6DB2FF1CF7}"/>
              </a:ext>
            </a:extLst>
          </p:cNvPr>
          <p:cNvSpPr>
            <a:spLocks noChangeShapeType="1"/>
          </p:cNvSpPr>
          <p:nvPr/>
        </p:nvSpPr>
        <p:spPr bwMode="auto">
          <a:xfrm>
            <a:off x="4191000" y="4241800"/>
            <a:ext cx="3048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1690" name="Text Box 10">
            <a:extLst>
              <a:ext uri="{FF2B5EF4-FFF2-40B4-BE49-F238E27FC236}">
                <a16:creationId xmlns:a16="http://schemas.microsoft.com/office/drawing/2014/main" id="{82F8521F-AF99-2A75-29ED-F2197F84C917}"/>
              </a:ext>
            </a:extLst>
          </p:cNvPr>
          <p:cNvSpPr txBox="1">
            <a:spLocks noChangeArrowheads="1"/>
          </p:cNvSpPr>
          <p:nvPr/>
        </p:nvSpPr>
        <p:spPr bwMode="auto">
          <a:xfrm>
            <a:off x="4629150" y="3919210"/>
            <a:ext cx="26492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b="1">
                <a:solidFill>
                  <a:schemeClr val="accent1"/>
                </a:solidFill>
              </a:rPr>
              <a:t>∑ |c&gt; * </a:t>
            </a:r>
            <a:r>
              <a:rPr lang="en-US" altLang="en-US" sz="3600" b="1" i="1">
                <a:solidFill>
                  <a:schemeClr val="accent1"/>
                </a:solidFill>
              </a:rPr>
              <a:t>e</a:t>
            </a:r>
            <a:endParaRPr lang="en-US" altLang="en-US" sz="2400" b="1">
              <a:solidFill>
                <a:schemeClr val="accent1"/>
              </a:solidFill>
            </a:endParaRPr>
          </a:p>
        </p:txBody>
      </p:sp>
      <p:sp>
        <p:nvSpPr>
          <p:cNvPr id="71691" name="Text Box 11">
            <a:extLst>
              <a:ext uri="{FF2B5EF4-FFF2-40B4-BE49-F238E27FC236}">
                <a16:creationId xmlns:a16="http://schemas.microsoft.com/office/drawing/2014/main" id="{7D0E9D6E-51EB-B49E-49F5-7FF85A532F44}"/>
              </a:ext>
            </a:extLst>
          </p:cNvPr>
          <p:cNvSpPr txBox="1">
            <a:spLocks noChangeArrowheads="1"/>
          </p:cNvSpPr>
          <p:nvPr/>
        </p:nvSpPr>
        <p:spPr bwMode="auto">
          <a:xfrm>
            <a:off x="4592320" y="4439826"/>
            <a:ext cx="746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a:solidFill>
                  <a:schemeClr val="accent1"/>
                </a:solidFill>
              </a:rPr>
              <a:t>c=0</a:t>
            </a:r>
            <a:endParaRPr lang="en-US" altLang="en-US" sz="2400" b="1">
              <a:solidFill>
                <a:schemeClr val="accent1"/>
              </a:solidFill>
            </a:endParaRPr>
          </a:p>
        </p:txBody>
      </p:sp>
      <p:sp>
        <p:nvSpPr>
          <p:cNvPr id="71692" name="Text Box 12">
            <a:extLst>
              <a:ext uri="{FF2B5EF4-FFF2-40B4-BE49-F238E27FC236}">
                <a16:creationId xmlns:a16="http://schemas.microsoft.com/office/drawing/2014/main" id="{7000D8B4-E6B8-7FA7-5F3E-5E95E71948DE}"/>
              </a:ext>
            </a:extLst>
          </p:cNvPr>
          <p:cNvSpPr txBox="1">
            <a:spLocks noChangeArrowheads="1"/>
          </p:cNvSpPr>
          <p:nvPr/>
        </p:nvSpPr>
        <p:spPr bwMode="auto">
          <a:xfrm>
            <a:off x="4650740" y="3658207"/>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i="1">
                <a:solidFill>
                  <a:schemeClr val="accent1"/>
                </a:solidFill>
              </a:rPr>
              <a:t>q-1</a:t>
            </a:r>
            <a:endParaRPr lang="en-US" altLang="en-US" sz="2400" b="1">
              <a:solidFill>
                <a:schemeClr val="accent1"/>
              </a:solidFill>
            </a:endParaRPr>
          </a:p>
        </p:txBody>
      </p:sp>
      <p:sp>
        <p:nvSpPr>
          <p:cNvPr id="71696" name="Text Box 16">
            <a:extLst>
              <a:ext uri="{FF2B5EF4-FFF2-40B4-BE49-F238E27FC236}">
                <a16:creationId xmlns:a16="http://schemas.microsoft.com/office/drawing/2014/main" id="{E2D14BE7-056C-D9EC-75C9-F5EB75A12EB5}"/>
              </a:ext>
            </a:extLst>
          </p:cNvPr>
          <p:cNvSpPr txBox="1">
            <a:spLocks noChangeArrowheads="1"/>
          </p:cNvSpPr>
          <p:nvPr/>
        </p:nvSpPr>
        <p:spPr bwMode="auto">
          <a:xfrm>
            <a:off x="6703062" y="3827484"/>
            <a:ext cx="1600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accent1"/>
                </a:solidFill>
              </a:rPr>
              <a:t>2</a:t>
            </a:r>
            <a:r>
              <a:rPr lang="en-US" altLang="en-US" sz="2400" b="1">
                <a:solidFill>
                  <a:schemeClr val="accent1"/>
                </a:solidFill>
                <a:sym typeface="Symbol" panose="05050102010706020507" pitchFamily="18" charset="2"/>
              </a:rPr>
              <a:t></a:t>
            </a:r>
            <a:r>
              <a:rPr lang="en-US" altLang="en-US" sz="2400" b="1" i="1">
                <a:solidFill>
                  <a:schemeClr val="accent1"/>
                </a:solidFill>
                <a:sym typeface="Symbol" panose="05050102010706020507" pitchFamily="18" charset="2"/>
              </a:rPr>
              <a:t>i</a:t>
            </a:r>
            <a:r>
              <a:rPr lang="en-US" altLang="en-US" sz="2400" b="1">
                <a:solidFill>
                  <a:schemeClr val="accent1"/>
                </a:solidFill>
                <a:sym typeface="Symbol" panose="05050102010706020507" pitchFamily="18" charset="2"/>
              </a:rPr>
              <a:t>ac / </a:t>
            </a:r>
            <a:r>
              <a:rPr lang="en-US" altLang="en-US" sz="2400" b="1" i="1">
                <a:solidFill>
                  <a:schemeClr val="accent1"/>
                </a:solidFill>
                <a:sym typeface="Symbol" panose="05050102010706020507" pitchFamily="18" charset="2"/>
              </a:rPr>
              <a:t>q</a:t>
            </a:r>
            <a:endParaRPr lang="en-US" altLang="en-US" sz="2400">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DD56FCF-B6FB-1378-E273-137C9B40AD2C}"/>
              </a:ext>
            </a:extLst>
          </p:cNvPr>
          <p:cNvSpPr>
            <a:spLocks noGrp="1" noChangeArrowheads="1"/>
          </p:cNvSpPr>
          <p:nvPr>
            <p:ph type="title"/>
          </p:nvPr>
        </p:nvSpPr>
        <p:spPr>
          <a:xfrm>
            <a:off x="1981200" y="533400"/>
            <a:ext cx="8229600" cy="457200"/>
          </a:xfrm>
        </p:spPr>
        <p:txBody>
          <a:bodyPr/>
          <a:lstStyle/>
          <a:p>
            <a:r>
              <a:rPr lang="en-US" altLang="en-US" sz="2400"/>
              <a:t>Shor’s Algorithm - QFT</a:t>
            </a:r>
            <a:endParaRPr lang="en-US" altLang="en-US"/>
          </a:p>
        </p:txBody>
      </p:sp>
      <p:sp>
        <p:nvSpPr>
          <p:cNvPr id="40986" name="Rectangle 26">
            <a:extLst>
              <a:ext uri="{FF2B5EF4-FFF2-40B4-BE49-F238E27FC236}">
                <a16:creationId xmlns:a16="http://schemas.microsoft.com/office/drawing/2014/main" id="{A927AE2D-747D-61E4-EDEA-07F7C9C43829}"/>
              </a:ext>
            </a:extLst>
          </p:cNvPr>
          <p:cNvSpPr>
            <a:spLocks noChangeArrowheads="1"/>
          </p:cNvSpPr>
          <p:nvPr/>
        </p:nvSpPr>
        <p:spPr bwMode="auto">
          <a:xfrm>
            <a:off x="2286000" y="1295400"/>
            <a:ext cx="8747760" cy="51816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endParaRPr lang="en-US"/>
          </a:p>
        </p:txBody>
      </p:sp>
      <p:sp>
        <p:nvSpPr>
          <p:cNvPr id="40969" name="Line 9">
            <a:extLst>
              <a:ext uri="{FF2B5EF4-FFF2-40B4-BE49-F238E27FC236}">
                <a16:creationId xmlns:a16="http://schemas.microsoft.com/office/drawing/2014/main" id="{51661DD1-2E91-6F04-7D4D-43A05C992949}"/>
              </a:ext>
            </a:extLst>
          </p:cNvPr>
          <p:cNvSpPr>
            <a:spLocks noChangeShapeType="1"/>
          </p:cNvSpPr>
          <p:nvPr/>
        </p:nvSpPr>
        <p:spPr bwMode="auto">
          <a:xfrm>
            <a:off x="6172200" y="2476500"/>
            <a:ext cx="4572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Text Box 10">
            <a:extLst>
              <a:ext uri="{FF2B5EF4-FFF2-40B4-BE49-F238E27FC236}">
                <a16:creationId xmlns:a16="http://schemas.microsoft.com/office/drawing/2014/main" id="{F2D759EC-2BB1-64AE-F880-652238AB3CAE}"/>
              </a:ext>
            </a:extLst>
          </p:cNvPr>
          <p:cNvSpPr txBox="1">
            <a:spLocks noChangeArrowheads="1"/>
          </p:cNvSpPr>
          <p:nvPr/>
        </p:nvSpPr>
        <p:spPr bwMode="auto">
          <a:xfrm>
            <a:off x="6223000" y="2117726"/>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1"/>
                </a:solidFill>
              </a:rPr>
              <a:t>1</a:t>
            </a:r>
            <a:endParaRPr lang="en-US" altLang="en-US" b="1">
              <a:solidFill>
                <a:schemeClr val="accent1"/>
              </a:solidFill>
            </a:endParaRPr>
          </a:p>
        </p:txBody>
      </p:sp>
      <p:sp>
        <p:nvSpPr>
          <p:cNvPr id="40971" name="Text Box 11">
            <a:extLst>
              <a:ext uri="{FF2B5EF4-FFF2-40B4-BE49-F238E27FC236}">
                <a16:creationId xmlns:a16="http://schemas.microsoft.com/office/drawing/2014/main" id="{CE982484-9927-2DB8-6CA0-D8DDD2325D12}"/>
              </a:ext>
            </a:extLst>
          </p:cNvPr>
          <p:cNvSpPr txBox="1">
            <a:spLocks noChangeArrowheads="1"/>
          </p:cNvSpPr>
          <p:nvPr/>
        </p:nvSpPr>
        <p:spPr bwMode="auto">
          <a:xfrm>
            <a:off x="6019800" y="2514600"/>
            <a:ext cx="93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a:t>
            </a:r>
            <a:r>
              <a:rPr lang="en-US" altLang="en-US" sz="2000" b="1" i="1">
                <a:solidFill>
                  <a:schemeClr val="accent1"/>
                </a:solidFill>
              </a:rPr>
              <a:t>256</a:t>
            </a:r>
            <a:endParaRPr lang="en-US" altLang="en-US" b="1">
              <a:solidFill>
                <a:schemeClr val="accent1"/>
              </a:solidFill>
            </a:endParaRPr>
          </a:p>
        </p:txBody>
      </p:sp>
      <p:sp>
        <p:nvSpPr>
          <p:cNvPr id="40972" name="Line 12">
            <a:extLst>
              <a:ext uri="{FF2B5EF4-FFF2-40B4-BE49-F238E27FC236}">
                <a16:creationId xmlns:a16="http://schemas.microsoft.com/office/drawing/2014/main" id="{D0B086B1-D31C-9650-EED6-8857FD4A7EEE}"/>
              </a:ext>
            </a:extLst>
          </p:cNvPr>
          <p:cNvSpPr>
            <a:spLocks noChangeShapeType="1"/>
          </p:cNvSpPr>
          <p:nvPr/>
        </p:nvSpPr>
        <p:spPr bwMode="auto">
          <a:xfrm>
            <a:off x="6273800" y="2565400"/>
            <a:ext cx="304800" cy="0"/>
          </a:xfrm>
          <a:prstGeom prst="line">
            <a:avLst/>
          </a:prstGeom>
          <a:noFill/>
          <a:ln w="222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Text Box 13">
            <a:extLst>
              <a:ext uri="{FF2B5EF4-FFF2-40B4-BE49-F238E27FC236}">
                <a16:creationId xmlns:a16="http://schemas.microsoft.com/office/drawing/2014/main" id="{92D53461-72B8-5DE0-7869-289CE0F593BA}"/>
              </a:ext>
            </a:extLst>
          </p:cNvPr>
          <p:cNvSpPr txBox="1">
            <a:spLocks noChangeArrowheads="1"/>
          </p:cNvSpPr>
          <p:nvPr/>
        </p:nvSpPr>
        <p:spPr bwMode="auto">
          <a:xfrm>
            <a:off x="6731000" y="2247901"/>
            <a:ext cx="1968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a:solidFill>
                  <a:schemeClr val="accent1"/>
                </a:solidFill>
              </a:rPr>
              <a:t>∑ |c&gt; * </a:t>
            </a:r>
            <a:r>
              <a:rPr lang="en-US" altLang="en-US" sz="2800" b="1" i="1">
                <a:solidFill>
                  <a:schemeClr val="accent1"/>
                </a:solidFill>
              </a:rPr>
              <a:t>e</a:t>
            </a:r>
            <a:endParaRPr lang="en-US" altLang="en-US" b="1">
              <a:solidFill>
                <a:schemeClr val="accent1"/>
              </a:solidFill>
            </a:endParaRPr>
          </a:p>
        </p:txBody>
      </p:sp>
      <p:sp>
        <p:nvSpPr>
          <p:cNvPr id="40974" name="Text Box 14">
            <a:extLst>
              <a:ext uri="{FF2B5EF4-FFF2-40B4-BE49-F238E27FC236}">
                <a16:creationId xmlns:a16="http://schemas.microsoft.com/office/drawing/2014/main" id="{F212E72C-90C0-BFEA-40EB-7F3C40D2E854}"/>
              </a:ext>
            </a:extLst>
          </p:cNvPr>
          <p:cNvSpPr txBox="1">
            <a:spLocks noChangeArrowheads="1"/>
          </p:cNvSpPr>
          <p:nvPr/>
        </p:nvSpPr>
        <p:spPr bwMode="auto">
          <a:xfrm>
            <a:off x="6692900" y="2628901"/>
            <a:ext cx="7076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a:solidFill>
                  <a:schemeClr val="accent1"/>
                </a:solidFill>
              </a:rPr>
              <a:t>c=0</a:t>
            </a:r>
            <a:endParaRPr lang="en-US" altLang="en-US" b="1">
              <a:solidFill>
                <a:schemeClr val="accent1"/>
              </a:solidFill>
            </a:endParaRPr>
          </a:p>
        </p:txBody>
      </p:sp>
      <p:sp>
        <p:nvSpPr>
          <p:cNvPr id="40975" name="Text Box 15">
            <a:extLst>
              <a:ext uri="{FF2B5EF4-FFF2-40B4-BE49-F238E27FC236}">
                <a16:creationId xmlns:a16="http://schemas.microsoft.com/office/drawing/2014/main" id="{9C18D2DD-7D15-DE03-AB4A-7E266C00C2C2}"/>
              </a:ext>
            </a:extLst>
          </p:cNvPr>
          <p:cNvSpPr txBox="1">
            <a:spLocks noChangeArrowheads="1"/>
          </p:cNvSpPr>
          <p:nvPr/>
        </p:nvSpPr>
        <p:spPr bwMode="auto">
          <a:xfrm>
            <a:off x="6731000" y="2035175"/>
            <a:ext cx="58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i="1">
                <a:solidFill>
                  <a:schemeClr val="accent1"/>
                </a:solidFill>
              </a:rPr>
              <a:t>255</a:t>
            </a:r>
            <a:endParaRPr lang="en-US" altLang="en-US" b="1">
              <a:solidFill>
                <a:schemeClr val="accent1"/>
              </a:solidFill>
            </a:endParaRPr>
          </a:p>
        </p:txBody>
      </p:sp>
      <p:sp>
        <p:nvSpPr>
          <p:cNvPr id="40976" name="Text Box 16">
            <a:extLst>
              <a:ext uri="{FF2B5EF4-FFF2-40B4-BE49-F238E27FC236}">
                <a16:creationId xmlns:a16="http://schemas.microsoft.com/office/drawing/2014/main" id="{A6A3ECB9-5DF9-99F7-EA09-41700E4DDFE5}"/>
              </a:ext>
            </a:extLst>
          </p:cNvPr>
          <p:cNvSpPr txBox="1">
            <a:spLocks noChangeArrowheads="1"/>
          </p:cNvSpPr>
          <p:nvPr/>
        </p:nvSpPr>
        <p:spPr bwMode="auto">
          <a:xfrm>
            <a:off x="8382000" y="2220407"/>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accent1"/>
                </a:solidFill>
              </a:rPr>
              <a:t>2</a:t>
            </a:r>
            <a:r>
              <a:rPr lang="en-US" altLang="en-US" b="1">
                <a:solidFill>
                  <a:schemeClr val="accent1"/>
                </a:solidFill>
                <a:sym typeface="Symbol" panose="05050102010706020507" pitchFamily="18" charset="2"/>
              </a:rPr>
              <a:t></a:t>
            </a:r>
            <a:r>
              <a:rPr lang="en-US" altLang="en-US" b="1" i="1">
                <a:solidFill>
                  <a:schemeClr val="accent1"/>
                </a:solidFill>
                <a:sym typeface="Symbol" panose="05050102010706020507" pitchFamily="18" charset="2"/>
              </a:rPr>
              <a:t>i</a:t>
            </a:r>
            <a:r>
              <a:rPr lang="en-US" altLang="en-US" b="1">
                <a:solidFill>
                  <a:schemeClr val="accent1"/>
                </a:solidFill>
                <a:sym typeface="Symbol" panose="05050102010706020507" pitchFamily="18" charset="2"/>
              </a:rPr>
              <a:t>ac / 256</a:t>
            </a:r>
            <a:endParaRPr lang="en-US" altLang="en-US">
              <a:solidFill>
                <a:schemeClr val="accent1"/>
              </a:solidFill>
            </a:endParaRPr>
          </a:p>
        </p:txBody>
      </p:sp>
      <p:sp>
        <p:nvSpPr>
          <p:cNvPr id="40977" name="Line 17">
            <a:extLst>
              <a:ext uri="{FF2B5EF4-FFF2-40B4-BE49-F238E27FC236}">
                <a16:creationId xmlns:a16="http://schemas.microsoft.com/office/drawing/2014/main" id="{DC153ECE-F1F8-115A-B155-494A7E30CAA4}"/>
              </a:ext>
            </a:extLst>
          </p:cNvPr>
          <p:cNvSpPr>
            <a:spLocks noChangeShapeType="1"/>
          </p:cNvSpPr>
          <p:nvPr/>
        </p:nvSpPr>
        <p:spPr bwMode="auto">
          <a:xfrm>
            <a:off x="2895600" y="1958975"/>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8" name="Text Box 18">
            <a:extLst>
              <a:ext uri="{FF2B5EF4-FFF2-40B4-BE49-F238E27FC236}">
                <a16:creationId xmlns:a16="http://schemas.microsoft.com/office/drawing/2014/main" id="{42B7A98F-3258-3F65-479D-26ED6B9DD5D2}"/>
              </a:ext>
            </a:extLst>
          </p:cNvPr>
          <p:cNvSpPr txBox="1">
            <a:spLocks noChangeArrowheads="1"/>
          </p:cNvSpPr>
          <p:nvPr/>
        </p:nvSpPr>
        <p:spPr bwMode="auto">
          <a:xfrm>
            <a:off x="2946400" y="160020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b="1"/>
          </a:p>
        </p:txBody>
      </p:sp>
      <p:sp>
        <p:nvSpPr>
          <p:cNvPr id="40979" name="Text Box 19">
            <a:extLst>
              <a:ext uri="{FF2B5EF4-FFF2-40B4-BE49-F238E27FC236}">
                <a16:creationId xmlns:a16="http://schemas.microsoft.com/office/drawing/2014/main" id="{7D0E4E56-DFBB-C608-AEE0-A67BDE8362E8}"/>
              </a:ext>
            </a:extLst>
          </p:cNvPr>
          <p:cNvSpPr txBox="1">
            <a:spLocks noChangeArrowheads="1"/>
          </p:cNvSpPr>
          <p:nvPr/>
        </p:nvSpPr>
        <p:spPr bwMode="auto">
          <a:xfrm>
            <a:off x="2743200" y="1997075"/>
            <a:ext cx="93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r>
              <a:rPr lang="en-US" altLang="en-US" sz="2000" b="1" i="1"/>
              <a:t>64</a:t>
            </a:r>
            <a:endParaRPr lang="en-US" altLang="en-US" b="1"/>
          </a:p>
        </p:txBody>
      </p:sp>
      <p:sp>
        <p:nvSpPr>
          <p:cNvPr id="40980" name="Line 20">
            <a:extLst>
              <a:ext uri="{FF2B5EF4-FFF2-40B4-BE49-F238E27FC236}">
                <a16:creationId xmlns:a16="http://schemas.microsoft.com/office/drawing/2014/main" id="{8E20AF6B-A1D2-3BA8-D2A5-3214D0063FF3}"/>
              </a:ext>
            </a:extLst>
          </p:cNvPr>
          <p:cNvSpPr>
            <a:spLocks noChangeShapeType="1"/>
          </p:cNvSpPr>
          <p:nvPr/>
        </p:nvSpPr>
        <p:spPr bwMode="auto">
          <a:xfrm>
            <a:off x="2997200" y="2047875"/>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Text Box 21">
            <a:extLst>
              <a:ext uri="{FF2B5EF4-FFF2-40B4-BE49-F238E27FC236}">
                <a16:creationId xmlns:a16="http://schemas.microsoft.com/office/drawing/2014/main" id="{14E31BF1-7AD3-793A-B424-284E7F0774A1}"/>
              </a:ext>
            </a:extLst>
          </p:cNvPr>
          <p:cNvSpPr txBox="1">
            <a:spLocks noChangeArrowheads="1"/>
          </p:cNvSpPr>
          <p:nvPr/>
        </p:nvSpPr>
        <p:spPr bwMode="auto">
          <a:xfrm>
            <a:off x="3454400" y="1730376"/>
            <a:ext cx="236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a:t>∑ </a:t>
            </a:r>
            <a:r>
              <a:rPr lang="en-US" altLang="en-US" sz="2800" b="1">
                <a:solidFill>
                  <a:schemeClr val="accent1"/>
                </a:solidFill>
              </a:rPr>
              <a:t>|a&gt;</a:t>
            </a:r>
            <a:r>
              <a:rPr lang="en-US" altLang="en-US" sz="2800" b="1"/>
              <a:t> , |1&gt;</a:t>
            </a:r>
            <a:endParaRPr lang="en-US" altLang="en-US" b="1"/>
          </a:p>
        </p:txBody>
      </p:sp>
      <p:sp>
        <p:nvSpPr>
          <p:cNvPr id="40982" name="Text Box 22">
            <a:extLst>
              <a:ext uri="{FF2B5EF4-FFF2-40B4-BE49-F238E27FC236}">
                <a16:creationId xmlns:a16="http://schemas.microsoft.com/office/drawing/2014/main" id="{EFEE0667-79F6-3403-4F01-117C9C5CCBC7}"/>
              </a:ext>
            </a:extLst>
          </p:cNvPr>
          <p:cNvSpPr txBox="1">
            <a:spLocks noChangeArrowheads="1"/>
          </p:cNvSpPr>
          <p:nvPr/>
        </p:nvSpPr>
        <p:spPr bwMode="auto">
          <a:xfrm>
            <a:off x="3340100" y="2111376"/>
            <a:ext cx="9525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a:t>a </a:t>
            </a:r>
            <a:r>
              <a:rPr lang="en-US" altLang="en-US" sz="1600" b="1">
                <a:sym typeface="Symbol" panose="05050102010706020507" pitchFamily="18" charset="2"/>
              </a:rPr>
              <a:t> A</a:t>
            </a:r>
            <a:endParaRPr lang="en-US" altLang="en-US" b="1"/>
          </a:p>
        </p:txBody>
      </p:sp>
      <p:sp>
        <p:nvSpPr>
          <p:cNvPr id="40984" name="Line 24">
            <a:extLst>
              <a:ext uri="{FF2B5EF4-FFF2-40B4-BE49-F238E27FC236}">
                <a16:creationId xmlns:a16="http://schemas.microsoft.com/office/drawing/2014/main" id="{84457EBF-5AA0-CD3F-895B-BB8828F64515}"/>
              </a:ext>
            </a:extLst>
          </p:cNvPr>
          <p:cNvSpPr>
            <a:spLocks noChangeShapeType="1"/>
          </p:cNvSpPr>
          <p:nvPr/>
        </p:nvSpPr>
        <p:spPr bwMode="auto">
          <a:xfrm>
            <a:off x="4241800" y="2162495"/>
            <a:ext cx="0" cy="307909"/>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5" name="Line 25">
            <a:extLst>
              <a:ext uri="{FF2B5EF4-FFF2-40B4-BE49-F238E27FC236}">
                <a16:creationId xmlns:a16="http://schemas.microsoft.com/office/drawing/2014/main" id="{41A2C701-8484-2D3A-71B1-0D93747024CD}"/>
              </a:ext>
            </a:extLst>
          </p:cNvPr>
          <p:cNvSpPr>
            <a:spLocks noChangeShapeType="1"/>
          </p:cNvSpPr>
          <p:nvPr/>
        </p:nvSpPr>
        <p:spPr bwMode="auto">
          <a:xfrm>
            <a:off x="4241800" y="2470404"/>
            <a:ext cx="1778000" cy="0"/>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9" name="Text Box 29">
            <a:extLst>
              <a:ext uri="{FF2B5EF4-FFF2-40B4-BE49-F238E27FC236}">
                <a16:creationId xmlns:a16="http://schemas.microsoft.com/office/drawing/2014/main" id="{7C11FBDB-6C14-703A-8AB5-FA3E71163883}"/>
              </a:ext>
            </a:extLst>
          </p:cNvPr>
          <p:cNvSpPr txBox="1">
            <a:spLocks noChangeArrowheads="1"/>
          </p:cNvSpPr>
          <p:nvPr/>
        </p:nvSpPr>
        <p:spPr bwMode="auto">
          <a:xfrm>
            <a:off x="2514600" y="3352801"/>
            <a:ext cx="71628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Note: </a:t>
            </a:r>
            <a:r>
              <a:rPr lang="en-US" altLang="en-US"/>
              <a:t>A is the set of all values that 7   mod 15 yielded 1.  In our case A = {0, 4, 8, …, 252}</a:t>
            </a:r>
          </a:p>
          <a:p>
            <a:pPr>
              <a:spcBef>
                <a:spcPct val="50000"/>
              </a:spcBef>
            </a:pPr>
            <a:r>
              <a:rPr lang="en-US" altLang="en-US"/>
              <a:t>So the final state of the input register after the QFT is:</a:t>
            </a:r>
          </a:p>
        </p:txBody>
      </p:sp>
      <p:sp>
        <p:nvSpPr>
          <p:cNvPr id="40990" name="Text Box 30">
            <a:extLst>
              <a:ext uri="{FF2B5EF4-FFF2-40B4-BE49-F238E27FC236}">
                <a16:creationId xmlns:a16="http://schemas.microsoft.com/office/drawing/2014/main" id="{8BBFAA5E-CD83-3935-3403-E5BC901D54D3}"/>
              </a:ext>
            </a:extLst>
          </p:cNvPr>
          <p:cNvSpPr txBox="1">
            <a:spLocks noChangeArrowheads="1"/>
          </p:cNvSpPr>
          <p:nvPr/>
        </p:nvSpPr>
        <p:spPr bwMode="auto">
          <a:xfrm>
            <a:off x="7010400" y="33194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40991" name="Line 31">
            <a:extLst>
              <a:ext uri="{FF2B5EF4-FFF2-40B4-BE49-F238E27FC236}">
                <a16:creationId xmlns:a16="http://schemas.microsoft.com/office/drawing/2014/main" id="{04D3AF8E-5034-2C4F-F359-C491FA92D723}"/>
              </a:ext>
            </a:extLst>
          </p:cNvPr>
          <p:cNvSpPr>
            <a:spLocks noChangeShapeType="1"/>
          </p:cNvSpPr>
          <p:nvPr/>
        </p:nvSpPr>
        <p:spPr bwMode="auto">
          <a:xfrm>
            <a:off x="3022600" y="5334000"/>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2" name="Text Box 32">
            <a:extLst>
              <a:ext uri="{FF2B5EF4-FFF2-40B4-BE49-F238E27FC236}">
                <a16:creationId xmlns:a16="http://schemas.microsoft.com/office/drawing/2014/main" id="{00941172-9421-8091-27DB-F2C92C125650}"/>
              </a:ext>
            </a:extLst>
          </p:cNvPr>
          <p:cNvSpPr txBox="1">
            <a:spLocks noChangeArrowheads="1"/>
          </p:cNvSpPr>
          <p:nvPr/>
        </p:nvSpPr>
        <p:spPr bwMode="auto">
          <a:xfrm>
            <a:off x="3073400" y="4975226"/>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b="1"/>
          </a:p>
        </p:txBody>
      </p:sp>
      <p:sp>
        <p:nvSpPr>
          <p:cNvPr id="40993" name="Text Box 33">
            <a:extLst>
              <a:ext uri="{FF2B5EF4-FFF2-40B4-BE49-F238E27FC236}">
                <a16:creationId xmlns:a16="http://schemas.microsoft.com/office/drawing/2014/main" id="{18709D9A-2B7B-DA62-E6C2-A35A2FA9C913}"/>
              </a:ext>
            </a:extLst>
          </p:cNvPr>
          <p:cNvSpPr txBox="1">
            <a:spLocks noChangeArrowheads="1"/>
          </p:cNvSpPr>
          <p:nvPr/>
        </p:nvSpPr>
        <p:spPr bwMode="auto">
          <a:xfrm>
            <a:off x="2870200" y="5372100"/>
            <a:ext cx="93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r>
              <a:rPr lang="en-US" altLang="en-US" sz="2000" b="1" i="1"/>
              <a:t>64</a:t>
            </a:r>
            <a:endParaRPr lang="en-US" altLang="en-US" b="1"/>
          </a:p>
        </p:txBody>
      </p:sp>
      <p:sp>
        <p:nvSpPr>
          <p:cNvPr id="40994" name="Line 34">
            <a:extLst>
              <a:ext uri="{FF2B5EF4-FFF2-40B4-BE49-F238E27FC236}">
                <a16:creationId xmlns:a16="http://schemas.microsoft.com/office/drawing/2014/main" id="{70EFAAF7-C5AF-EE11-4BEF-A0B07E893200}"/>
              </a:ext>
            </a:extLst>
          </p:cNvPr>
          <p:cNvSpPr>
            <a:spLocks noChangeShapeType="1"/>
          </p:cNvSpPr>
          <p:nvPr/>
        </p:nvSpPr>
        <p:spPr bwMode="auto">
          <a:xfrm>
            <a:off x="3124200" y="5422900"/>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Text Box 35">
            <a:extLst>
              <a:ext uri="{FF2B5EF4-FFF2-40B4-BE49-F238E27FC236}">
                <a16:creationId xmlns:a16="http://schemas.microsoft.com/office/drawing/2014/main" id="{9981D5B0-DAB7-755F-39C8-A435CEE51D9A}"/>
              </a:ext>
            </a:extLst>
          </p:cNvPr>
          <p:cNvSpPr txBox="1">
            <a:spLocks noChangeArrowheads="1"/>
          </p:cNvSpPr>
          <p:nvPr/>
        </p:nvSpPr>
        <p:spPr bwMode="auto">
          <a:xfrm>
            <a:off x="3644900" y="5019913"/>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                                     ,  |1&gt;</a:t>
            </a:r>
            <a:endParaRPr lang="en-US" altLang="en-US" b="1"/>
          </a:p>
        </p:txBody>
      </p:sp>
      <p:sp>
        <p:nvSpPr>
          <p:cNvPr id="40996" name="Text Box 36">
            <a:extLst>
              <a:ext uri="{FF2B5EF4-FFF2-40B4-BE49-F238E27FC236}">
                <a16:creationId xmlns:a16="http://schemas.microsoft.com/office/drawing/2014/main" id="{A6AA2354-BE6E-CE74-0498-9F9D3DDEBDF8}"/>
              </a:ext>
            </a:extLst>
          </p:cNvPr>
          <p:cNvSpPr txBox="1">
            <a:spLocks noChangeArrowheads="1"/>
          </p:cNvSpPr>
          <p:nvPr/>
        </p:nvSpPr>
        <p:spPr bwMode="auto">
          <a:xfrm>
            <a:off x="3467100" y="5486401"/>
            <a:ext cx="9525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a:t>a </a:t>
            </a:r>
            <a:r>
              <a:rPr lang="en-US" altLang="en-US" sz="1600" b="1">
                <a:sym typeface="Symbol" panose="05050102010706020507" pitchFamily="18" charset="2"/>
              </a:rPr>
              <a:t> A</a:t>
            </a:r>
            <a:endParaRPr lang="en-US" altLang="en-US" b="1"/>
          </a:p>
        </p:txBody>
      </p:sp>
      <p:sp>
        <p:nvSpPr>
          <p:cNvPr id="40998" name="Line 38">
            <a:extLst>
              <a:ext uri="{FF2B5EF4-FFF2-40B4-BE49-F238E27FC236}">
                <a16:creationId xmlns:a16="http://schemas.microsoft.com/office/drawing/2014/main" id="{AD0D5826-8B81-784C-1799-6496DA8BF82D}"/>
              </a:ext>
            </a:extLst>
          </p:cNvPr>
          <p:cNvSpPr>
            <a:spLocks noChangeShapeType="1"/>
          </p:cNvSpPr>
          <p:nvPr/>
        </p:nvSpPr>
        <p:spPr bwMode="auto">
          <a:xfrm>
            <a:off x="4241800" y="5318125"/>
            <a:ext cx="457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9" name="Text Box 39">
            <a:extLst>
              <a:ext uri="{FF2B5EF4-FFF2-40B4-BE49-F238E27FC236}">
                <a16:creationId xmlns:a16="http://schemas.microsoft.com/office/drawing/2014/main" id="{CB9991FF-F40E-C165-8DC9-A838D602F5E1}"/>
              </a:ext>
            </a:extLst>
          </p:cNvPr>
          <p:cNvSpPr txBox="1">
            <a:spLocks noChangeArrowheads="1"/>
          </p:cNvSpPr>
          <p:nvPr/>
        </p:nvSpPr>
        <p:spPr bwMode="auto">
          <a:xfrm>
            <a:off x="4292600" y="4959351"/>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1</a:t>
            </a:r>
            <a:endParaRPr lang="en-US" altLang="en-US" b="1"/>
          </a:p>
        </p:txBody>
      </p:sp>
      <p:sp>
        <p:nvSpPr>
          <p:cNvPr id="41000" name="Text Box 40">
            <a:extLst>
              <a:ext uri="{FF2B5EF4-FFF2-40B4-BE49-F238E27FC236}">
                <a16:creationId xmlns:a16="http://schemas.microsoft.com/office/drawing/2014/main" id="{C826E150-6251-6F87-547E-823D411F2ABC}"/>
              </a:ext>
            </a:extLst>
          </p:cNvPr>
          <p:cNvSpPr txBox="1">
            <a:spLocks noChangeArrowheads="1"/>
          </p:cNvSpPr>
          <p:nvPr/>
        </p:nvSpPr>
        <p:spPr bwMode="auto">
          <a:xfrm>
            <a:off x="4089400" y="5356225"/>
            <a:ext cx="93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a:t>
            </a:r>
            <a:r>
              <a:rPr lang="en-US" altLang="en-US" sz="2000" b="1" i="1"/>
              <a:t>256</a:t>
            </a:r>
            <a:endParaRPr lang="en-US" altLang="en-US" b="1"/>
          </a:p>
        </p:txBody>
      </p:sp>
      <p:sp>
        <p:nvSpPr>
          <p:cNvPr id="41001" name="Line 41">
            <a:extLst>
              <a:ext uri="{FF2B5EF4-FFF2-40B4-BE49-F238E27FC236}">
                <a16:creationId xmlns:a16="http://schemas.microsoft.com/office/drawing/2014/main" id="{F917F293-8990-6F82-4193-CC5EC7B12FC6}"/>
              </a:ext>
            </a:extLst>
          </p:cNvPr>
          <p:cNvSpPr>
            <a:spLocks noChangeShapeType="1"/>
          </p:cNvSpPr>
          <p:nvPr/>
        </p:nvSpPr>
        <p:spPr bwMode="auto">
          <a:xfrm>
            <a:off x="4343400" y="5407025"/>
            <a:ext cx="304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Text Box 42">
            <a:extLst>
              <a:ext uri="{FF2B5EF4-FFF2-40B4-BE49-F238E27FC236}">
                <a16:creationId xmlns:a16="http://schemas.microsoft.com/office/drawing/2014/main" id="{00717B68-E329-51E9-2B0B-D04FDB84C43C}"/>
              </a:ext>
            </a:extLst>
          </p:cNvPr>
          <p:cNvSpPr txBox="1">
            <a:spLocks noChangeArrowheads="1"/>
          </p:cNvSpPr>
          <p:nvPr/>
        </p:nvSpPr>
        <p:spPr bwMode="auto">
          <a:xfrm>
            <a:off x="4800600" y="5089526"/>
            <a:ext cx="1930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b="1"/>
              <a:t>∑ |c&gt; * </a:t>
            </a:r>
            <a:r>
              <a:rPr lang="en-US" altLang="en-US" sz="2800" b="1" i="1"/>
              <a:t>e</a:t>
            </a:r>
            <a:endParaRPr lang="en-US" altLang="en-US" b="1"/>
          </a:p>
        </p:txBody>
      </p:sp>
      <p:sp>
        <p:nvSpPr>
          <p:cNvPr id="41003" name="Text Box 43">
            <a:extLst>
              <a:ext uri="{FF2B5EF4-FFF2-40B4-BE49-F238E27FC236}">
                <a16:creationId xmlns:a16="http://schemas.microsoft.com/office/drawing/2014/main" id="{F36FDF67-9601-024A-34BB-602AF4704887}"/>
              </a:ext>
            </a:extLst>
          </p:cNvPr>
          <p:cNvSpPr txBox="1">
            <a:spLocks noChangeArrowheads="1"/>
          </p:cNvSpPr>
          <p:nvPr/>
        </p:nvSpPr>
        <p:spPr bwMode="auto">
          <a:xfrm>
            <a:off x="4762500" y="5470526"/>
            <a:ext cx="8763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a:t>c=0</a:t>
            </a:r>
            <a:endParaRPr lang="en-US" altLang="en-US" b="1"/>
          </a:p>
        </p:txBody>
      </p:sp>
      <p:sp>
        <p:nvSpPr>
          <p:cNvPr id="41004" name="Text Box 44">
            <a:extLst>
              <a:ext uri="{FF2B5EF4-FFF2-40B4-BE49-F238E27FC236}">
                <a16:creationId xmlns:a16="http://schemas.microsoft.com/office/drawing/2014/main" id="{CB367FA0-3B88-3FF0-265F-CED3400BEA88}"/>
              </a:ext>
            </a:extLst>
          </p:cNvPr>
          <p:cNvSpPr txBox="1">
            <a:spLocks noChangeArrowheads="1"/>
          </p:cNvSpPr>
          <p:nvPr/>
        </p:nvSpPr>
        <p:spPr bwMode="auto">
          <a:xfrm>
            <a:off x="4800600" y="4876800"/>
            <a:ext cx="58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b="1" i="1"/>
              <a:t>255</a:t>
            </a:r>
            <a:endParaRPr lang="en-US" altLang="en-US" b="1"/>
          </a:p>
        </p:txBody>
      </p:sp>
      <p:sp>
        <p:nvSpPr>
          <p:cNvPr id="41005" name="Text Box 45">
            <a:extLst>
              <a:ext uri="{FF2B5EF4-FFF2-40B4-BE49-F238E27FC236}">
                <a16:creationId xmlns:a16="http://schemas.microsoft.com/office/drawing/2014/main" id="{F7AF964E-E2EE-A297-FB1E-B37D52437671}"/>
              </a:ext>
            </a:extLst>
          </p:cNvPr>
          <p:cNvSpPr txBox="1">
            <a:spLocks noChangeArrowheads="1"/>
          </p:cNvSpPr>
          <p:nvPr/>
        </p:nvSpPr>
        <p:spPr bwMode="auto">
          <a:xfrm>
            <a:off x="6426200" y="5021301"/>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2</a:t>
            </a:r>
            <a:r>
              <a:rPr lang="en-US" altLang="en-US" b="1">
                <a:sym typeface="Symbol" panose="05050102010706020507" pitchFamily="18" charset="2"/>
              </a:rPr>
              <a:t></a:t>
            </a:r>
            <a:r>
              <a:rPr lang="en-US" altLang="en-US" b="1" i="1">
                <a:sym typeface="Symbol" panose="05050102010706020507" pitchFamily="18" charset="2"/>
              </a:rPr>
              <a:t>i</a:t>
            </a:r>
            <a:r>
              <a:rPr lang="en-US" altLang="en-US" b="1">
                <a:sym typeface="Symbol" panose="05050102010706020507" pitchFamily="18" charset="2"/>
              </a:rPr>
              <a:t>ac / 256</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95429FD-7E5D-5358-8605-CD70476BC6D6}"/>
              </a:ext>
            </a:extLst>
          </p:cNvPr>
          <p:cNvSpPr>
            <a:spLocks noGrp="1" noChangeArrowheads="1"/>
          </p:cNvSpPr>
          <p:nvPr>
            <p:ph type="title"/>
          </p:nvPr>
        </p:nvSpPr>
        <p:spPr>
          <a:xfrm>
            <a:off x="1981200" y="457200"/>
            <a:ext cx="8229600" cy="457200"/>
          </a:xfrm>
        </p:spPr>
        <p:txBody>
          <a:bodyPr/>
          <a:lstStyle/>
          <a:p>
            <a:r>
              <a:rPr lang="en-US" altLang="en-US" sz="2400"/>
              <a:t>Shor’s Algorithm - QFT</a:t>
            </a:r>
            <a:endParaRPr lang="en-US" altLang="en-US"/>
          </a:p>
        </p:txBody>
      </p:sp>
      <p:sp>
        <p:nvSpPr>
          <p:cNvPr id="72708" name="Text Box 4">
            <a:extLst>
              <a:ext uri="{FF2B5EF4-FFF2-40B4-BE49-F238E27FC236}">
                <a16:creationId xmlns:a16="http://schemas.microsoft.com/office/drawing/2014/main" id="{77240202-AE53-1AC4-D823-C4A9057AE90A}"/>
              </a:ext>
            </a:extLst>
          </p:cNvPr>
          <p:cNvSpPr txBox="1">
            <a:spLocks noChangeArrowheads="1"/>
          </p:cNvSpPr>
          <p:nvPr/>
        </p:nvSpPr>
        <p:spPr bwMode="auto">
          <a:xfrm>
            <a:off x="1981200" y="1325881"/>
            <a:ext cx="9671304" cy="4708981"/>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spcBef>
                <a:spcPct val="50000"/>
              </a:spcBef>
            </a:pPr>
            <a:r>
              <a:rPr lang="en-US" altLang="en-US" sz="2400"/>
              <a:t>The QFT will essentially peak the probability amplitudes at integer multiples of </a:t>
            </a:r>
            <a:r>
              <a:rPr lang="en-US" altLang="en-US" sz="2400" i="1"/>
              <a:t>q</a:t>
            </a:r>
            <a:r>
              <a:rPr lang="en-US" altLang="en-US" sz="2400"/>
              <a:t>/4 in our case 256/4, or 64.</a:t>
            </a:r>
          </a:p>
          <a:p>
            <a:pPr algn="ctr">
              <a:spcBef>
                <a:spcPct val="50000"/>
              </a:spcBef>
            </a:pPr>
            <a:r>
              <a:rPr lang="en-US" altLang="en-US" sz="2400" b="1"/>
              <a:t>|0&gt;, |64&gt;, |128&gt;, |192&gt;, …</a:t>
            </a:r>
          </a:p>
          <a:p>
            <a:pPr>
              <a:spcBef>
                <a:spcPct val="50000"/>
              </a:spcBef>
            </a:pPr>
            <a:r>
              <a:rPr lang="en-US" altLang="en-US" sz="2400"/>
              <a:t>So we no longer have an equal superposition of states, the probability amplitudes of the above states are now higher than the other states in our register.  We measure the register, and it will collapse with high probability to one of these multiples of 64, let’s call this value p.</a:t>
            </a:r>
          </a:p>
          <a:p>
            <a:pPr>
              <a:spcBef>
                <a:spcPct val="50000"/>
              </a:spcBef>
            </a:pPr>
            <a:r>
              <a:rPr lang="en-US" altLang="en-US" sz="2400"/>
              <a:t>With our knowledge of q, and p, there are methods of calculating the period (one method is the continuous fraction expansion of the ratio between q and 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FB21962-F427-36F1-B522-95C1236E474A}"/>
              </a:ext>
            </a:extLst>
          </p:cNvPr>
          <p:cNvSpPr>
            <a:spLocks noGrp="1" noChangeArrowheads="1"/>
          </p:cNvSpPr>
          <p:nvPr>
            <p:ph type="title"/>
          </p:nvPr>
        </p:nvSpPr>
        <p:spPr>
          <a:xfrm>
            <a:off x="1981200" y="533400"/>
            <a:ext cx="8229600" cy="457200"/>
          </a:xfrm>
        </p:spPr>
        <p:txBody>
          <a:bodyPr>
            <a:normAutofit fontScale="90000"/>
          </a:bodyPr>
          <a:lstStyle/>
          <a:p>
            <a:r>
              <a:rPr lang="en-US" altLang="en-US" sz="2800" b="1"/>
              <a:t>Shor’s Algorithm - The Factors :) </a:t>
            </a:r>
            <a:endParaRPr lang="en-US" altLang="en-US" sz="4000" b="1"/>
          </a:p>
        </p:txBody>
      </p:sp>
      <p:sp>
        <p:nvSpPr>
          <p:cNvPr id="41988" name="Text Box 4">
            <a:extLst>
              <a:ext uri="{FF2B5EF4-FFF2-40B4-BE49-F238E27FC236}">
                <a16:creationId xmlns:a16="http://schemas.microsoft.com/office/drawing/2014/main" id="{D3B91299-3C6C-4D35-36E3-ABA6E30230FF}"/>
              </a:ext>
            </a:extLst>
          </p:cNvPr>
          <p:cNvSpPr txBox="1">
            <a:spLocks noChangeArrowheads="1"/>
          </p:cNvSpPr>
          <p:nvPr/>
        </p:nvSpPr>
        <p:spPr bwMode="auto">
          <a:xfrm>
            <a:off x="2133600" y="1250950"/>
            <a:ext cx="7696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panose="02020603050405020304" pitchFamily="18" charset="0"/>
              </a:defRPr>
            </a:lvl1pPr>
            <a:lvl2pPr marL="914400" indent="-457200">
              <a:defRPr sz="2400">
                <a:solidFill>
                  <a:schemeClr val="tx1"/>
                </a:solidFill>
                <a:latin typeface="Times" panose="02020603050405020304" pitchFamily="18" charset="0"/>
              </a:defRPr>
            </a:lvl2pPr>
            <a:lvl3pPr marL="1371600" indent="-457200">
              <a:defRPr sz="2400">
                <a:solidFill>
                  <a:schemeClr val="tx1"/>
                </a:solidFill>
                <a:latin typeface="Times" panose="02020603050405020304" pitchFamily="18" charset="0"/>
              </a:defRPr>
            </a:lvl3pPr>
            <a:lvl4pPr marL="1828800" indent="-457200">
              <a:defRPr sz="2400">
                <a:solidFill>
                  <a:schemeClr val="tx1"/>
                </a:solidFill>
                <a:latin typeface="Times" panose="02020603050405020304" pitchFamily="18" charset="0"/>
              </a:defRPr>
            </a:lvl4pPr>
            <a:lvl5pPr marL="2286000" indent="-457200">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buClr>
                <a:schemeClr val="accent2"/>
              </a:buClr>
              <a:buFont typeface="Times" panose="02020603050405020304" pitchFamily="18" charset="0"/>
              <a:buAutoNum type="arabicPeriod" startAt="10"/>
            </a:pPr>
            <a:r>
              <a:rPr lang="en-US" altLang="en-US"/>
              <a:t>Now that we have the period, the factors of N can be determined by taking the greatest common divisor of N with respect to </a:t>
            </a:r>
            <a:r>
              <a:rPr lang="en-US" altLang="en-US" i="1"/>
              <a:t>x ^ (P/2) + </a:t>
            </a:r>
            <a:r>
              <a:rPr lang="en-US" altLang="en-US"/>
              <a:t>1 and </a:t>
            </a:r>
            <a:r>
              <a:rPr lang="en-US" altLang="en-US" i="1"/>
              <a:t>x ^ (P/2) </a:t>
            </a:r>
            <a:r>
              <a:rPr lang="en-US" altLang="en-US"/>
              <a:t>- 1</a:t>
            </a:r>
            <a:r>
              <a:rPr lang="en-US" altLang="en-US" i="1"/>
              <a:t>.  </a:t>
            </a:r>
            <a:r>
              <a:rPr lang="en-US" altLang="en-US"/>
              <a:t>The idea here is that this computation will be done on a classical computer.</a:t>
            </a:r>
          </a:p>
        </p:txBody>
      </p:sp>
      <p:sp>
        <p:nvSpPr>
          <p:cNvPr id="41992" name="Text Box 8">
            <a:extLst>
              <a:ext uri="{FF2B5EF4-FFF2-40B4-BE49-F238E27FC236}">
                <a16:creationId xmlns:a16="http://schemas.microsoft.com/office/drawing/2014/main" id="{A39ABA1A-FD5B-67A7-6AE8-0D9241FB4E11}"/>
              </a:ext>
            </a:extLst>
          </p:cNvPr>
          <p:cNvSpPr txBox="1">
            <a:spLocks noChangeArrowheads="1"/>
          </p:cNvSpPr>
          <p:nvPr/>
        </p:nvSpPr>
        <p:spPr bwMode="auto">
          <a:xfrm>
            <a:off x="3581400" y="3910014"/>
            <a:ext cx="6111240" cy="1615827"/>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spcBef>
                <a:spcPct val="50000"/>
              </a:spcBef>
            </a:pPr>
            <a:r>
              <a:rPr lang="en-US" altLang="en-US"/>
              <a:t>We compute:</a:t>
            </a:r>
          </a:p>
          <a:p>
            <a:pPr>
              <a:spcBef>
                <a:spcPct val="50000"/>
              </a:spcBef>
            </a:pPr>
            <a:r>
              <a:rPr lang="en-US" altLang="en-US"/>
              <a:t>Gcd(7</a:t>
            </a:r>
            <a:r>
              <a:rPr lang="en-US" altLang="en-US" i="1"/>
              <a:t>     </a:t>
            </a:r>
            <a:r>
              <a:rPr lang="en-US" altLang="en-US"/>
              <a:t>+ 1, 15)  = </a:t>
            </a:r>
            <a:r>
              <a:rPr lang="en-US" altLang="en-US" b="1"/>
              <a:t>5</a:t>
            </a:r>
            <a:endParaRPr lang="en-US" altLang="en-US"/>
          </a:p>
          <a:p>
            <a:pPr>
              <a:spcBef>
                <a:spcPct val="50000"/>
              </a:spcBef>
            </a:pPr>
            <a:r>
              <a:rPr lang="en-US" altLang="en-US"/>
              <a:t>Gcd(7</a:t>
            </a:r>
            <a:r>
              <a:rPr lang="en-US" altLang="en-US" i="1"/>
              <a:t>     </a:t>
            </a:r>
            <a:r>
              <a:rPr lang="en-US" altLang="en-US"/>
              <a:t>- 1, 15)  = </a:t>
            </a:r>
            <a:r>
              <a:rPr lang="en-US" altLang="en-US" b="1"/>
              <a:t>3</a:t>
            </a:r>
            <a:endParaRPr lang="en-US" altLang="en-US"/>
          </a:p>
          <a:p>
            <a:pPr>
              <a:spcBef>
                <a:spcPct val="50000"/>
              </a:spcBef>
            </a:pPr>
            <a:r>
              <a:rPr lang="en-US" altLang="en-US" b="1"/>
              <a:t>We have successfully factored 15!</a:t>
            </a:r>
            <a:endParaRPr lang="en-US" altLang="en-US"/>
          </a:p>
        </p:txBody>
      </p:sp>
      <p:sp>
        <p:nvSpPr>
          <p:cNvPr id="41993" name="Rectangle 9">
            <a:extLst>
              <a:ext uri="{FF2B5EF4-FFF2-40B4-BE49-F238E27FC236}">
                <a16:creationId xmlns:a16="http://schemas.microsoft.com/office/drawing/2014/main" id="{4E54D039-62BA-AA43-0A88-4533204EB028}"/>
              </a:ext>
            </a:extLst>
          </p:cNvPr>
          <p:cNvSpPr>
            <a:spLocks noChangeArrowheads="1"/>
          </p:cNvSpPr>
          <p:nvPr/>
        </p:nvSpPr>
        <p:spPr bwMode="auto">
          <a:xfrm>
            <a:off x="4387850" y="4395788"/>
            <a:ext cx="542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4/2</a:t>
            </a:r>
          </a:p>
        </p:txBody>
      </p:sp>
      <p:sp>
        <p:nvSpPr>
          <p:cNvPr id="41994" name="Rectangle 10">
            <a:extLst>
              <a:ext uri="{FF2B5EF4-FFF2-40B4-BE49-F238E27FC236}">
                <a16:creationId xmlns:a16="http://schemas.microsoft.com/office/drawing/2014/main" id="{42207FC0-7CFC-DE80-9378-8D9B0E3DE25F}"/>
              </a:ext>
            </a:extLst>
          </p:cNvPr>
          <p:cNvSpPr>
            <a:spLocks noChangeArrowheads="1"/>
          </p:cNvSpPr>
          <p:nvPr/>
        </p:nvSpPr>
        <p:spPr bwMode="auto">
          <a:xfrm>
            <a:off x="4381500" y="4967288"/>
            <a:ext cx="5421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38E4B89-A2B5-4C0B-971F-2070B1CD08B6}"/>
              </a:ext>
            </a:extLst>
          </p:cNvPr>
          <p:cNvSpPr>
            <a:spLocks noGrp="1" noChangeArrowheads="1"/>
          </p:cNvSpPr>
          <p:nvPr>
            <p:ph type="title"/>
          </p:nvPr>
        </p:nvSpPr>
        <p:spPr>
          <a:xfrm>
            <a:off x="1981200" y="533400"/>
            <a:ext cx="8229600" cy="457200"/>
          </a:xfrm>
        </p:spPr>
        <p:txBody>
          <a:bodyPr/>
          <a:lstStyle/>
          <a:p>
            <a:r>
              <a:rPr lang="en-US" altLang="en-US" sz="2400"/>
              <a:t>Shor’s Algorithm - Problems</a:t>
            </a:r>
            <a:endParaRPr lang="en-US" altLang="en-US"/>
          </a:p>
        </p:txBody>
      </p:sp>
      <p:sp>
        <p:nvSpPr>
          <p:cNvPr id="43012" name="Text Box 4">
            <a:extLst>
              <a:ext uri="{FF2B5EF4-FFF2-40B4-BE49-F238E27FC236}">
                <a16:creationId xmlns:a16="http://schemas.microsoft.com/office/drawing/2014/main" id="{B4A6BDAE-9838-3188-51C5-03347ECAB9AC}"/>
              </a:ext>
            </a:extLst>
          </p:cNvPr>
          <p:cNvSpPr txBox="1">
            <a:spLocks noChangeArrowheads="1"/>
          </p:cNvSpPr>
          <p:nvPr/>
        </p:nvSpPr>
        <p:spPr bwMode="auto">
          <a:xfrm>
            <a:off x="2133600" y="1651000"/>
            <a:ext cx="792480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  The QFT comes up short and reveals the wrong period.  This probability is actually dependant on your choice of </a:t>
            </a:r>
            <a:r>
              <a:rPr lang="en-US" altLang="en-US" i="1"/>
              <a:t>q.  </a:t>
            </a:r>
            <a:r>
              <a:rPr lang="en-US" altLang="en-US"/>
              <a:t>The larger the q, the higher the probability of finding the correct probability.</a:t>
            </a:r>
          </a:p>
          <a:p>
            <a:pPr>
              <a:spcBef>
                <a:spcPct val="50000"/>
              </a:spcBef>
              <a:buClr>
                <a:schemeClr val="accent2"/>
              </a:buClr>
              <a:buFont typeface="Wingdings" panose="05000000000000000000" pitchFamily="2" charset="2"/>
              <a:buChar char="§"/>
            </a:pPr>
            <a:r>
              <a:rPr lang="en-US" altLang="en-US"/>
              <a:t>  The period of the series ends up being odd</a:t>
            </a:r>
          </a:p>
        </p:txBody>
      </p:sp>
      <p:sp>
        <p:nvSpPr>
          <p:cNvPr id="43014" name="Text Box 6">
            <a:extLst>
              <a:ext uri="{FF2B5EF4-FFF2-40B4-BE49-F238E27FC236}">
                <a16:creationId xmlns:a16="http://schemas.microsoft.com/office/drawing/2014/main" id="{08203CB7-5F74-73AB-68EC-0A9847C4088F}"/>
              </a:ext>
            </a:extLst>
          </p:cNvPr>
          <p:cNvSpPr txBox="1">
            <a:spLocks noChangeArrowheads="1"/>
          </p:cNvSpPr>
          <p:nvPr/>
        </p:nvSpPr>
        <p:spPr bwMode="auto">
          <a:xfrm>
            <a:off x="3200400" y="4502151"/>
            <a:ext cx="6626352" cy="830997"/>
          </a:xfrm>
          <a:prstGeom prst="rect">
            <a:avLst/>
          </a:prstGeom>
          <a:solidFill>
            <a:schemeClr val="accent6">
              <a:lumMod val="40000"/>
              <a:lumOff val="60000"/>
            </a:schemeClr>
          </a:solidFill>
          <a:ln w="9525">
            <a:solidFill>
              <a:schemeClr val="tx1"/>
            </a:solidFill>
            <a:miter lim="800000"/>
            <a:headEnd/>
            <a:tailEnd/>
          </a:ln>
          <a:effectLst/>
        </p:spPr>
        <p:txBody>
          <a:bodyPr wrap="square">
            <a:spAutoFit/>
          </a:bodyPr>
          <a:lstStyle/>
          <a:p>
            <a:pPr>
              <a:spcBef>
                <a:spcPct val="50000"/>
              </a:spcBef>
            </a:pPr>
            <a:r>
              <a:rPr lang="en-US" altLang="en-US" sz="2400"/>
              <a:t>If either of these cases occur, we go back to the beginning and pick a new 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575BAAD-738B-9C6B-56DE-39286E94A685}"/>
              </a:ext>
            </a:extLst>
          </p:cNvPr>
          <p:cNvSpPr>
            <a:spLocks noGrp="1" noChangeArrowheads="1"/>
          </p:cNvSpPr>
          <p:nvPr>
            <p:ph type="title"/>
          </p:nvPr>
        </p:nvSpPr>
        <p:spPr>
          <a:xfrm>
            <a:off x="1981200" y="533400"/>
            <a:ext cx="8229600" cy="381000"/>
          </a:xfrm>
        </p:spPr>
        <p:txBody>
          <a:bodyPr>
            <a:noAutofit/>
          </a:bodyPr>
          <a:lstStyle/>
          <a:p>
            <a:r>
              <a:rPr lang="en-US" altLang="en-US" sz="2400" b="1"/>
              <a:t>Conclusion</a:t>
            </a:r>
            <a:endParaRPr lang="en-US" altLang="en-US" b="1"/>
          </a:p>
        </p:txBody>
      </p:sp>
      <p:sp>
        <p:nvSpPr>
          <p:cNvPr id="54275" name="Text Box 3">
            <a:extLst>
              <a:ext uri="{FF2B5EF4-FFF2-40B4-BE49-F238E27FC236}">
                <a16:creationId xmlns:a16="http://schemas.microsoft.com/office/drawing/2014/main" id="{49F3A114-AC51-0DFA-5E6E-B3BEDBB9AA79}"/>
              </a:ext>
            </a:extLst>
          </p:cNvPr>
          <p:cNvSpPr txBox="1">
            <a:spLocks noChangeArrowheads="1"/>
          </p:cNvSpPr>
          <p:nvPr/>
        </p:nvSpPr>
        <p:spPr bwMode="auto">
          <a:xfrm>
            <a:off x="1981200" y="1447800"/>
            <a:ext cx="997915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2"/>
              </a:buClr>
              <a:buFont typeface="Wingdings" panose="05000000000000000000" pitchFamily="2" charset="2"/>
              <a:buChar char="§"/>
            </a:pPr>
            <a:r>
              <a:rPr lang="en-US" altLang="en-US"/>
              <a:t>  In 2001, a 7 qubit machine was built and programmed to run Shor’s algorithm to successfully factor 15.</a:t>
            </a:r>
          </a:p>
          <a:p>
            <a:pPr>
              <a:spcBef>
                <a:spcPct val="50000"/>
              </a:spcBef>
              <a:buClr>
                <a:schemeClr val="accent2"/>
              </a:buClr>
              <a:buFont typeface="Wingdings" panose="05000000000000000000" pitchFamily="2" charset="2"/>
              <a:buChar char="§"/>
            </a:pPr>
            <a:r>
              <a:rPr lang="en-US" altLang="en-US"/>
              <a:t> What algorithms will be discovered next?</a:t>
            </a:r>
          </a:p>
          <a:p>
            <a:pPr>
              <a:spcBef>
                <a:spcPct val="50000"/>
              </a:spcBef>
              <a:buClr>
                <a:schemeClr val="accent2"/>
              </a:buClr>
              <a:buFont typeface="Wingdings" panose="05000000000000000000" pitchFamily="2" charset="2"/>
              <a:buChar char="§"/>
            </a:pPr>
            <a:r>
              <a:rPr lang="en-US" altLang="en-US"/>
              <a:t>Can quantum computers solve NP Complete problems in polynomial time?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1DD5-56BC-BB12-CE64-03821EC58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B574DE-35D2-6158-C852-2437CAE6F2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63229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3293-A190-2071-FB4D-7C245FE991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2E6CF4-5277-616D-ABD0-BBB974BDE4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5224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05E6-77AE-6E0D-1B02-D38E4A4E66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40093B-BD6D-2511-95A3-DD19A19FBD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0177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FF21-E633-BF19-773F-B70AA944C4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9AA09E-12F2-B058-4594-E49D5701D2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94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a:extLst>
              <a:ext uri="{FF2B5EF4-FFF2-40B4-BE49-F238E27FC236}">
                <a16:creationId xmlns:a16="http://schemas.microsoft.com/office/drawing/2014/main" id="{9049331C-6859-4B6A-EC6E-BB56AB19551C}"/>
              </a:ext>
            </a:extLst>
          </p:cNvPr>
          <p:cNvSpPr>
            <a:spLocks noGrp="1" noChangeArrowheads="1"/>
          </p:cNvSpPr>
          <p:nvPr>
            <p:ph type="title"/>
          </p:nvPr>
        </p:nvSpPr>
        <p:spPr>
          <a:xfrm>
            <a:off x="1981200" y="762000"/>
            <a:ext cx="8229600" cy="685800"/>
          </a:xfrm>
        </p:spPr>
        <p:txBody>
          <a:bodyPr/>
          <a:lstStyle/>
          <a:p>
            <a:r>
              <a:rPr lang="en-US"/>
              <a:t>Giới thiệu</a:t>
            </a:r>
            <a:endParaRPr lang="en-US" altLang="en-US"/>
          </a:p>
        </p:txBody>
      </p:sp>
      <p:sp>
        <p:nvSpPr>
          <p:cNvPr id="3080" name="Text Box 8">
            <a:extLst>
              <a:ext uri="{FF2B5EF4-FFF2-40B4-BE49-F238E27FC236}">
                <a16:creationId xmlns:a16="http://schemas.microsoft.com/office/drawing/2014/main" id="{9039C36C-8F7A-3844-A0D2-3883F28B8C89}"/>
              </a:ext>
            </a:extLst>
          </p:cNvPr>
          <p:cNvSpPr txBox="1">
            <a:spLocks noChangeArrowheads="1"/>
          </p:cNvSpPr>
          <p:nvPr/>
        </p:nvSpPr>
        <p:spPr bwMode="auto">
          <a:xfrm>
            <a:off x="2514600" y="1905000"/>
            <a:ext cx="7239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sz="2800"/>
              <a:t> </a:t>
            </a:r>
            <a:r>
              <a:rPr lang="en-US" altLang="en-US" sz="3200"/>
              <a:t>Introduction and History</a:t>
            </a:r>
          </a:p>
          <a:p>
            <a:pPr>
              <a:spcBef>
                <a:spcPct val="50000"/>
              </a:spcBef>
              <a:buClr>
                <a:schemeClr val="accent2"/>
              </a:buClr>
              <a:buFont typeface="Wingdings" panose="05000000000000000000" pitchFamily="2" charset="2"/>
              <a:buChar char="§"/>
            </a:pPr>
            <a:r>
              <a:rPr lang="en-US" altLang="en-US" sz="3200"/>
              <a:t> Data Representation </a:t>
            </a:r>
          </a:p>
          <a:p>
            <a:pPr>
              <a:spcBef>
                <a:spcPct val="50000"/>
              </a:spcBef>
              <a:buClr>
                <a:schemeClr val="accent2"/>
              </a:buClr>
              <a:buFont typeface="Wingdings" panose="05000000000000000000" pitchFamily="2" charset="2"/>
              <a:buChar char="§"/>
            </a:pPr>
            <a:r>
              <a:rPr lang="en-US" altLang="en-US" sz="3200"/>
              <a:t> Operations on Data</a:t>
            </a:r>
          </a:p>
          <a:p>
            <a:pPr>
              <a:spcBef>
                <a:spcPct val="50000"/>
              </a:spcBef>
              <a:buClr>
                <a:schemeClr val="accent2"/>
              </a:buClr>
              <a:buFont typeface="Wingdings" panose="05000000000000000000" pitchFamily="2" charset="2"/>
              <a:buChar char="§"/>
            </a:pPr>
            <a:r>
              <a:rPr lang="en-US" altLang="en-US" sz="3200"/>
              <a:t> Shor’s Algorithm</a:t>
            </a:r>
          </a:p>
          <a:p>
            <a:pPr>
              <a:spcBef>
                <a:spcPct val="50000"/>
              </a:spcBef>
              <a:buClr>
                <a:schemeClr val="accent2"/>
              </a:buClr>
              <a:buFont typeface="Wingdings" panose="05000000000000000000" pitchFamily="2" charset="2"/>
              <a:buChar char="§"/>
            </a:pPr>
            <a:r>
              <a:rPr lang="en-US" altLang="en-US" sz="3200"/>
              <a:t> Conclusion and Open Questions</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1B36-3364-2560-C532-6AC9AD0E6C9A}"/>
              </a:ext>
            </a:extLst>
          </p:cNvPr>
          <p:cNvSpPr>
            <a:spLocks noGrp="1"/>
          </p:cNvSpPr>
          <p:nvPr>
            <p:ph type="title"/>
          </p:nvPr>
        </p:nvSpPr>
        <p:spPr/>
        <p:txBody>
          <a:bodyPr/>
          <a:lstStyle/>
          <a:p>
            <a:r>
              <a:rPr lang="en-US"/>
              <a:t>Tính toán lượng tử</a:t>
            </a:r>
          </a:p>
        </p:txBody>
      </p:sp>
      <p:sp>
        <p:nvSpPr>
          <p:cNvPr id="3" name="Content Placeholder 2">
            <a:extLst>
              <a:ext uri="{FF2B5EF4-FFF2-40B4-BE49-F238E27FC236}">
                <a16:creationId xmlns:a16="http://schemas.microsoft.com/office/drawing/2014/main" id="{FB4D8EBA-A226-9229-1DBE-BC60E555EE00}"/>
              </a:ext>
            </a:extLst>
          </p:cNvPr>
          <p:cNvSpPr>
            <a:spLocks noGrp="1"/>
          </p:cNvSpPr>
          <p:nvPr>
            <p:ph idx="1"/>
          </p:nvPr>
        </p:nvSpPr>
        <p:spPr/>
        <p:txBody>
          <a:bodyPr/>
          <a:lstStyle/>
          <a:p>
            <a:r>
              <a:rPr lang="en-US"/>
              <a:t>Qubit</a:t>
            </a:r>
          </a:p>
          <a:p>
            <a:endParaRPr lang="en-US"/>
          </a:p>
        </p:txBody>
      </p:sp>
    </p:spTree>
    <p:extLst>
      <p:ext uri="{BB962C8B-B14F-4D97-AF65-F5344CB8AC3E}">
        <p14:creationId xmlns:p14="http://schemas.microsoft.com/office/powerpoint/2010/main" val="1790221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6682-E3DB-12FE-6BC7-D7C3B027612B}"/>
              </a:ext>
            </a:extLst>
          </p:cNvPr>
          <p:cNvSpPr>
            <a:spLocks noGrp="1"/>
          </p:cNvSpPr>
          <p:nvPr>
            <p:ph type="title"/>
          </p:nvPr>
        </p:nvSpPr>
        <p:spPr/>
        <p:txBody>
          <a:bodyPr/>
          <a:lstStyle/>
          <a:p>
            <a:r>
              <a:rPr lang="en-US"/>
              <a:t>Máy tính lượng tử</a:t>
            </a:r>
          </a:p>
        </p:txBody>
      </p:sp>
      <p:sp>
        <p:nvSpPr>
          <p:cNvPr id="3" name="Content Placeholder 2">
            <a:extLst>
              <a:ext uri="{FF2B5EF4-FFF2-40B4-BE49-F238E27FC236}">
                <a16:creationId xmlns:a16="http://schemas.microsoft.com/office/drawing/2014/main" id="{2209F8B9-EB5E-5FC3-AC74-9FE0872A3E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0777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F911-AF48-9F8F-D9FB-000282146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3110A9-0790-78B3-E0A5-E7EA27077A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1287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F726D-B1F2-06AC-C034-277B63ED61C5}"/>
              </a:ext>
            </a:extLst>
          </p:cNvPr>
          <p:cNvSpPr>
            <a:spLocks noGrp="1"/>
          </p:cNvSpPr>
          <p:nvPr>
            <p:ph type="title"/>
          </p:nvPr>
        </p:nvSpPr>
        <p:spPr/>
        <p:txBody>
          <a:bodyPr/>
          <a:lstStyle/>
          <a:p>
            <a:r>
              <a:rPr lang="en-US"/>
              <a:t>Niels Bohr</a:t>
            </a:r>
          </a:p>
        </p:txBody>
      </p:sp>
      <p:pic>
        <p:nvPicPr>
          <p:cNvPr id="5" name="Content Placeholder 4">
            <a:extLst>
              <a:ext uri="{FF2B5EF4-FFF2-40B4-BE49-F238E27FC236}">
                <a16:creationId xmlns:a16="http://schemas.microsoft.com/office/drawing/2014/main" id="{221A0ACA-F71A-8EE0-FB05-082637562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1250" y="2080334"/>
            <a:ext cx="2686099" cy="3778250"/>
          </a:xfrm>
        </p:spPr>
      </p:pic>
      <p:sp>
        <p:nvSpPr>
          <p:cNvPr id="7" name="TextBox 6">
            <a:extLst>
              <a:ext uri="{FF2B5EF4-FFF2-40B4-BE49-F238E27FC236}">
                <a16:creationId xmlns:a16="http://schemas.microsoft.com/office/drawing/2014/main" id="{226A534C-2B86-7D22-4595-9C65C29EB63A}"/>
              </a:ext>
            </a:extLst>
          </p:cNvPr>
          <p:cNvSpPr txBox="1"/>
          <p:nvPr/>
        </p:nvSpPr>
        <p:spPr>
          <a:xfrm>
            <a:off x="1928673" y="1905000"/>
            <a:ext cx="6094520" cy="646331"/>
          </a:xfrm>
          <a:prstGeom prst="rect">
            <a:avLst/>
          </a:prstGeom>
          <a:noFill/>
        </p:spPr>
        <p:txBody>
          <a:bodyPr wrap="square">
            <a:spAutoFit/>
          </a:bodyPr>
          <a:lstStyle/>
          <a:p>
            <a:r>
              <a:rPr lang="en-US"/>
              <a:t>Born: October 7, 1885, Copenhagen, Denmark</a:t>
            </a:r>
          </a:p>
          <a:p>
            <a:r>
              <a:rPr lang="en-US"/>
              <a:t>Died: November 18, 1962, Copenhagen, Denmark</a:t>
            </a:r>
          </a:p>
        </p:txBody>
      </p:sp>
      <p:pic>
        <p:nvPicPr>
          <p:cNvPr id="9" name="Picture 8">
            <a:extLst>
              <a:ext uri="{FF2B5EF4-FFF2-40B4-BE49-F238E27FC236}">
                <a16:creationId xmlns:a16="http://schemas.microsoft.com/office/drawing/2014/main" id="{7A2DDE6A-CD71-F390-3FF7-F03B03A9F4F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38280" y="4953001"/>
            <a:ext cx="6198942" cy="1626898"/>
          </a:xfrm>
          <a:prstGeom prst="rect">
            <a:avLst/>
          </a:prstGeom>
        </p:spPr>
      </p:pic>
      <p:pic>
        <p:nvPicPr>
          <p:cNvPr id="11" name="Picture 10">
            <a:extLst>
              <a:ext uri="{FF2B5EF4-FFF2-40B4-BE49-F238E27FC236}">
                <a16:creationId xmlns:a16="http://schemas.microsoft.com/office/drawing/2014/main" id="{DA22D8BB-1A5A-33D5-E5DA-1B0BF424353F}"/>
              </a:ext>
            </a:extLst>
          </p:cNvPr>
          <p:cNvPicPr>
            <a:picLocks noChangeAspect="1"/>
          </p:cNvPicPr>
          <p:nvPr/>
        </p:nvPicPr>
        <p:blipFill>
          <a:blip r:embed="rId5"/>
          <a:stretch>
            <a:fillRect/>
          </a:stretch>
        </p:blipFill>
        <p:spPr>
          <a:xfrm>
            <a:off x="2138280" y="2551331"/>
            <a:ext cx="2570930" cy="2311404"/>
          </a:xfrm>
          <a:prstGeom prst="rect">
            <a:avLst/>
          </a:prstGeom>
        </p:spPr>
      </p:pic>
    </p:spTree>
    <p:extLst>
      <p:ext uri="{BB962C8B-B14F-4D97-AF65-F5344CB8AC3E}">
        <p14:creationId xmlns:p14="http://schemas.microsoft.com/office/powerpoint/2010/main" val="116181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402022B-9BBA-097F-B370-9F7CAED397C8}"/>
              </a:ext>
            </a:extLst>
          </p:cNvPr>
          <p:cNvSpPr>
            <a:spLocks noGrp="1" noChangeArrowheads="1"/>
          </p:cNvSpPr>
          <p:nvPr>
            <p:ph type="title"/>
          </p:nvPr>
        </p:nvSpPr>
        <p:spPr>
          <a:xfrm>
            <a:off x="1981200" y="533400"/>
            <a:ext cx="8229600" cy="457200"/>
          </a:xfrm>
        </p:spPr>
        <p:txBody>
          <a:bodyPr/>
          <a:lstStyle/>
          <a:p>
            <a:r>
              <a:rPr lang="en-US" altLang="en-US" sz="2400"/>
              <a:t>Introduction</a:t>
            </a:r>
            <a:endParaRPr lang="en-US" altLang="en-US"/>
          </a:p>
        </p:txBody>
      </p:sp>
      <p:sp>
        <p:nvSpPr>
          <p:cNvPr id="73731" name="Text Box 3">
            <a:extLst>
              <a:ext uri="{FF2B5EF4-FFF2-40B4-BE49-F238E27FC236}">
                <a16:creationId xmlns:a16="http://schemas.microsoft.com/office/drawing/2014/main" id="{4AF50D9E-35B6-8C0C-0B20-EE4A289D8284}"/>
              </a:ext>
            </a:extLst>
          </p:cNvPr>
          <p:cNvSpPr txBox="1">
            <a:spLocks noChangeArrowheads="1"/>
          </p:cNvSpPr>
          <p:nvPr/>
        </p:nvSpPr>
        <p:spPr bwMode="auto">
          <a:xfrm>
            <a:off x="2590800" y="1752601"/>
            <a:ext cx="70866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chemeClr val="accent1"/>
                </a:solidFill>
              </a:rPr>
              <a:t>What is a quantum computer?</a:t>
            </a:r>
            <a:endParaRPr lang="en-US" altLang="en-US"/>
          </a:p>
          <a:p>
            <a:pPr>
              <a:spcBef>
                <a:spcPct val="50000"/>
              </a:spcBef>
            </a:pPr>
            <a:endParaRPr lang="en-US" altLang="en-US"/>
          </a:p>
          <a:p>
            <a:pPr>
              <a:spcBef>
                <a:spcPct val="50000"/>
              </a:spcBef>
              <a:buClr>
                <a:schemeClr val="accent2"/>
              </a:buClr>
              <a:buFont typeface="Wingdings" panose="05000000000000000000" pitchFamily="2" charset="2"/>
              <a:buChar char="§"/>
            </a:pPr>
            <a:r>
              <a:rPr lang="en-US" altLang="en-US"/>
              <a:t>  A quantum computer is a machine that performs calculations based on the laws of quantum mechanics, which is the behavior of particles at the sub-atomic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5350B84-5D16-D16E-9EA3-C4ED2F171174}"/>
              </a:ext>
            </a:extLst>
          </p:cNvPr>
          <p:cNvSpPr>
            <a:spLocks noGrp="1" noChangeArrowheads="1"/>
          </p:cNvSpPr>
          <p:nvPr>
            <p:ph type="title"/>
          </p:nvPr>
        </p:nvSpPr>
        <p:spPr>
          <a:xfrm>
            <a:off x="1981200" y="533400"/>
            <a:ext cx="8229600" cy="381000"/>
          </a:xfrm>
        </p:spPr>
        <p:txBody>
          <a:bodyPr>
            <a:normAutofit fontScale="90000"/>
          </a:bodyPr>
          <a:lstStyle/>
          <a:p>
            <a:r>
              <a:rPr lang="en-US" altLang="en-US" sz="2400"/>
              <a:t>Introduction</a:t>
            </a:r>
            <a:endParaRPr lang="en-US" altLang="en-US"/>
          </a:p>
        </p:txBody>
      </p:sp>
      <p:sp>
        <p:nvSpPr>
          <p:cNvPr id="49155" name="Text Box 3">
            <a:extLst>
              <a:ext uri="{FF2B5EF4-FFF2-40B4-BE49-F238E27FC236}">
                <a16:creationId xmlns:a16="http://schemas.microsoft.com/office/drawing/2014/main" id="{4617F021-B229-8147-28CE-C3ED7272BED7}"/>
              </a:ext>
            </a:extLst>
          </p:cNvPr>
          <p:cNvSpPr txBox="1">
            <a:spLocks noChangeArrowheads="1"/>
          </p:cNvSpPr>
          <p:nvPr/>
        </p:nvSpPr>
        <p:spPr bwMode="auto">
          <a:xfrm>
            <a:off x="2016711" y="1578007"/>
            <a:ext cx="67818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chemeClr val="accent2"/>
              </a:buClr>
              <a:buFont typeface="Wingdings" panose="05000000000000000000" pitchFamily="2" charset="2"/>
              <a:buChar char="§"/>
            </a:pPr>
            <a:r>
              <a:rPr lang="en-US" altLang="en-US"/>
              <a:t> “I think I can safely say that nobody understands quantum mechanics” - Feynman</a:t>
            </a:r>
          </a:p>
          <a:p>
            <a:pPr>
              <a:spcBef>
                <a:spcPct val="50000"/>
              </a:spcBef>
              <a:buClr>
                <a:schemeClr val="accent2"/>
              </a:buClr>
              <a:buFont typeface="Wingdings" panose="05000000000000000000" pitchFamily="2" charset="2"/>
              <a:buChar char="§"/>
            </a:pPr>
            <a:r>
              <a:rPr lang="en-US" altLang="en-US"/>
              <a:t> 1982 - Feynman proposed the idea of creating machines based on the laws of quantum mechanics instead of the laws of classical physics.</a:t>
            </a:r>
          </a:p>
        </p:txBody>
      </p:sp>
      <p:pic>
        <p:nvPicPr>
          <p:cNvPr id="49156" name="Picture 4">
            <a:extLst>
              <a:ext uri="{FF2B5EF4-FFF2-40B4-BE49-F238E27FC236}">
                <a16:creationId xmlns:a16="http://schemas.microsoft.com/office/drawing/2014/main" id="{D5DC483D-80A2-084C-BBF4-702695E25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0" y="1212851"/>
            <a:ext cx="1828800" cy="2444750"/>
          </a:xfrm>
          <a:prstGeom prst="rect">
            <a:avLst/>
          </a:prstGeom>
          <a:noFill/>
          <a:extLst>
            <a:ext uri="{909E8E84-426E-40DD-AFC4-6F175D3DCCD1}">
              <a14:hiddenFill xmlns:a14="http://schemas.microsoft.com/office/drawing/2010/main">
                <a:solidFill>
                  <a:srgbClr val="FFFFFF"/>
                </a:solidFill>
              </a14:hiddenFill>
            </a:ext>
          </a:extLst>
        </p:spPr>
      </p:pic>
      <p:sp>
        <p:nvSpPr>
          <p:cNvPr id="49157" name="Text Box 5">
            <a:extLst>
              <a:ext uri="{FF2B5EF4-FFF2-40B4-BE49-F238E27FC236}">
                <a16:creationId xmlns:a16="http://schemas.microsoft.com/office/drawing/2014/main" id="{2342A263-641A-B171-D4F8-CEF80A88C9C7}"/>
              </a:ext>
            </a:extLst>
          </p:cNvPr>
          <p:cNvSpPr txBox="1">
            <a:spLocks noChangeArrowheads="1"/>
          </p:cNvSpPr>
          <p:nvPr/>
        </p:nvSpPr>
        <p:spPr bwMode="auto">
          <a:xfrm>
            <a:off x="2016711" y="3311372"/>
            <a:ext cx="6858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
            </a:pPr>
            <a:r>
              <a:rPr lang="en-US" altLang="en-US"/>
              <a:t> 1985 - David Deutsch developed the quantum turing machine, showing that quantum circuits are universal.</a:t>
            </a:r>
          </a:p>
          <a:p>
            <a:pPr>
              <a:spcBef>
                <a:spcPct val="50000"/>
              </a:spcBef>
              <a:buClr>
                <a:schemeClr val="accent2"/>
              </a:buClr>
              <a:buFont typeface="Wingdings" panose="05000000000000000000" pitchFamily="2" charset="2"/>
              <a:buChar char="§"/>
            </a:pPr>
            <a:r>
              <a:rPr lang="en-US" altLang="en-US"/>
              <a:t> 1994 - Peter Shor came up with a quantum algorithm to factor very large numbers in polynomial time.</a:t>
            </a:r>
          </a:p>
          <a:p>
            <a:pPr>
              <a:spcBef>
                <a:spcPct val="50000"/>
              </a:spcBef>
              <a:buClr>
                <a:schemeClr val="accent2"/>
              </a:buClr>
              <a:buFont typeface="Wingdings" panose="05000000000000000000" pitchFamily="2" charset="2"/>
              <a:buChar char="§"/>
            </a:pPr>
            <a:r>
              <a:rPr lang="en-US" altLang="en-US"/>
              <a:t>1997 - Lov Grover develops a quantum search algorithm with O(√N) complexity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7F69-B01D-8F94-EED4-53DECE2624B8}"/>
              </a:ext>
            </a:extLst>
          </p:cNvPr>
          <p:cNvSpPr>
            <a:spLocks noGrp="1"/>
          </p:cNvSpPr>
          <p:nvPr>
            <p:ph type="title"/>
          </p:nvPr>
        </p:nvSpPr>
        <p:spPr/>
        <p:txBody>
          <a:bodyPr/>
          <a:lstStyle/>
          <a:p>
            <a:r>
              <a:rPr lang="en-US"/>
              <a:t>Mức lượng tử</a:t>
            </a:r>
          </a:p>
        </p:txBody>
      </p:sp>
      <p:pic>
        <p:nvPicPr>
          <p:cNvPr id="4" name="Picture 3">
            <a:extLst>
              <a:ext uri="{FF2B5EF4-FFF2-40B4-BE49-F238E27FC236}">
                <a16:creationId xmlns:a16="http://schemas.microsoft.com/office/drawing/2014/main" id="{E208534B-9C53-48D2-1D84-5AC0B08B5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741" y="922468"/>
            <a:ext cx="5220360" cy="4729032"/>
          </a:xfrm>
          <a:prstGeom prst="rect">
            <a:avLst/>
          </a:prstGeom>
        </p:spPr>
      </p:pic>
    </p:spTree>
    <p:extLst>
      <p:ext uri="{BB962C8B-B14F-4D97-AF65-F5344CB8AC3E}">
        <p14:creationId xmlns:p14="http://schemas.microsoft.com/office/powerpoint/2010/main" val="343253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4DB51C5-C757-A5C8-35A9-B70F2334F306}"/>
              </a:ext>
            </a:extLst>
          </p:cNvPr>
          <p:cNvSpPr>
            <a:spLocks noGrp="1" noChangeArrowheads="1"/>
          </p:cNvSpPr>
          <p:nvPr>
            <p:ph type="title"/>
          </p:nvPr>
        </p:nvSpPr>
        <p:spPr>
          <a:xfrm>
            <a:off x="1981200" y="762000"/>
            <a:ext cx="8229600" cy="685800"/>
          </a:xfrm>
        </p:spPr>
        <p:txBody>
          <a:bodyPr/>
          <a:lstStyle/>
          <a:p>
            <a:r>
              <a:rPr lang="en-US" altLang="en-US"/>
              <a:t>Overview</a:t>
            </a:r>
          </a:p>
        </p:txBody>
      </p:sp>
      <p:sp>
        <p:nvSpPr>
          <p:cNvPr id="50179" name="Text Box 3">
            <a:extLst>
              <a:ext uri="{FF2B5EF4-FFF2-40B4-BE49-F238E27FC236}">
                <a16:creationId xmlns:a16="http://schemas.microsoft.com/office/drawing/2014/main" id="{FE32EF4F-AA23-2DB4-2661-B5311BE6590A}"/>
              </a:ext>
            </a:extLst>
          </p:cNvPr>
          <p:cNvSpPr txBox="1">
            <a:spLocks noChangeArrowheads="1"/>
          </p:cNvSpPr>
          <p:nvPr/>
        </p:nvSpPr>
        <p:spPr bwMode="auto">
          <a:xfrm>
            <a:off x="2514600" y="1600200"/>
            <a:ext cx="72390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en-US" altLang="en-US" sz="2800"/>
              <a:t> </a:t>
            </a:r>
            <a:r>
              <a:rPr lang="en-US" altLang="en-US" sz="3200"/>
              <a:t>Introduction and History</a:t>
            </a:r>
          </a:p>
          <a:p>
            <a:pPr>
              <a:spcBef>
                <a:spcPct val="50000"/>
              </a:spcBef>
              <a:buClr>
                <a:schemeClr val="accent2"/>
              </a:buClr>
              <a:buFont typeface="Wingdings" panose="05000000000000000000" pitchFamily="2" charset="2"/>
              <a:buChar char="§"/>
            </a:pPr>
            <a:r>
              <a:rPr lang="en-US" altLang="en-US" sz="3200"/>
              <a:t> </a:t>
            </a:r>
            <a:r>
              <a:rPr lang="en-US" altLang="en-US" sz="3200" b="1">
                <a:solidFill>
                  <a:schemeClr val="accent1"/>
                </a:solidFill>
              </a:rPr>
              <a:t>Data Representation</a:t>
            </a:r>
            <a:r>
              <a:rPr lang="en-US" altLang="en-US" sz="3200"/>
              <a:t> </a:t>
            </a:r>
          </a:p>
          <a:p>
            <a:pPr>
              <a:spcBef>
                <a:spcPct val="50000"/>
              </a:spcBef>
              <a:buClr>
                <a:schemeClr val="accent2"/>
              </a:buClr>
              <a:buFont typeface="Wingdings" panose="05000000000000000000" pitchFamily="2" charset="2"/>
              <a:buChar char="§"/>
            </a:pPr>
            <a:r>
              <a:rPr lang="en-US" altLang="en-US" sz="3200"/>
              <a:t> Operations on Data</a:t>
            </a:r>
          </a:p>
          <a:p>
            <a:pPr>
              <a:spcBef>
                <a:spcPct val="50000"/>
              </a:spcBef>
              <a:buClr>
                <a:schemeClr val="accent2"/>
              </a:buClr>
              <a:buFont typeface="Wingdings" panose="05000000000000000000" pitchFamily="2" charset="2"/>
              <a:buChar char="§"/>
            </a:pPr>
            <a:r>
              <a:rPr lang="en-US" altLang="en-US" sz="3200"/>
              <a:t> Shor’s Algorithm</a:t>
            </a:r>
          </a:p>
          <a:p>
            <a:pPr>
              <a:spcBef>
                <a:spcPct val="50000"/>
              </a:spcBef>
              <a:buClr>
                <a:schemeClr val="accent2"/>
              </a:buClr>
              <a:buFont typeface="Wingdings" panose="05000000000000000000" pitchFamily="2" charset="2"/>
              <a:buChar char="§"/>
            </a:pPr>
            <a:r>
              <a:rPr lang="en-US" altLang="en-US" sz="3200"/>
              <a:t> Conclusion and Open Questions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2A02747-94F5-C5B5-4AAF-721FE2A711A8}"/>
              </a:ext>
            </a:extLst>
          </p:cNvPr>
          <p:cNvSpPr>
            <a:spLocks noGrp="1" noChangeArrowheads="1"/>
          </p:cNvSpPr>
          <p:nvPr>
            <p:ph type="title"/>
          </p:nvPr>
        </p:nvSpPr>
        <p:spPr>
          <a:xfrm>
            <a:off x="2133600" y="533400"/>
            <a:ext cx="7010400" cy="488950"/>
          </a:xfrm>
        </p:spPr>
        <p:txBody>
          <a:bodyPr/>
          <a:lstStyle/>
          <a:p>
            <a:r>
              <a:rPr lang="en-US" altLang="en-US" sz="2400"/>
              <a:t>Representation of Data  - Qubits</a:t>
            </a:r>
            <a:endParaRPr lang="en-US" altLang="en-US"/>
          </a:p>
        </p:txBody>
      </p:sp>
      <p:sp>
        <p:nvSpPr>
          <p:cNvPr id="4101" name="Text Box 5">
            <a:extLst>
              <a:ext uri="{FF2B5EF4-FFF2-40B4-BE49-F238E27FC236}">
                <a16:creationId xmlns:a16="http://schemas.microsoft.com/office/drawing/2014/main" id="{258FE753-D526-C91C-DDA5-FB1287E0FC58}"/>
              </a:ext>
            </a:extLst>
          </p:cNvPr>
          <p:cNvSpPr txBox="1">
            <a:spLocks noChangeArrowheads="1"/>
          </p:cNvSpPr>
          <p:nvPr/>
        </p:nvSpPr>
        <p:spPr bwMode="auto">
          <a:xfrm>
            <a:off x="2209800" y="1143000"/>
            <a:ext cx="78486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bit of data is represented by a single atom that is in one of two states denoted by </a:t>
            </a:r>
            <a:r>
              <a:rPr lang="en-US" altLang="en-US" b="1">
                <a:solidFill>
                  <a:schemeClr val="accent1"/>
                </a:solidFill>
              </a:rPr>
              <a:t>|0&gt;</a:t>
            </a:r>
            <a:r>
              <a:rPr lang="en-US" altLang="en-US"/>
              <a:t> and </a:t>
            </a:r>
            <a:r>
              <a:rPr lang="en-US" altLang="en-US" b="1">
                <a:solidFill>
                  <a:schemeClr val="accent1"/>
                </a:solidFill>
              </a:rPr>
              <a:t>|1&gt;</a:t>
            </a:r>
            <a:r>
              <a:rPr lang="en-US" altLang="en-US"/>
              <a:t>.  A single bit of this form is known as a </a:t>
            </a:r>
            <a:r>
              <a:rPr lang="en-US" altLang="en-US" b="1" i="1"/>
              <a:t>qubit</a:t>
            </a:r>
          </a:p>
          <a:p>
            <a:pPr>
              <a:spcBef>
                <a:spcPct val="50000"/>
              </a:spcBef>
            </a:pPr>
            <a:r>
              <a:rPr lang="en-US" altLang="en-US"/>
              <a:t>A physical implementation of a qubit could use the two energy levels of an atom.  An excited state representing |1&gt; and a ground state representing |0&gt;.		</a:t>
            </a:r>
          </a:p>
        </p:txBody>
      </p:sp>
      <p:pic>
        <p:nvPicPr>
          <p:cNvPr id="4107" name="Picture 11">
            <a:extLst>
              <a:ext uri="{FF2B5EF4-FFF2-40B4-BE49-F238E27FC236}">
                <a16:creationId xmlns:a16="http://schemas.microsoft.com/office/drawing/2014/main" id="{78B10283-433A-B12F-F36E-90BE4C999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92563"/>
            <a:ext cx="2617788" cy="1954212"/>
          </a:xfrm>
          <a:prstGeom prst="rect">
            <a:avLst/>
          </a:prstGeom>
          <a:noFill/>
          <a:extLst>
            <a:ext uri="{909E8E84-426E-40DD-AFC4-6F175D3DCCD1}">
              <a14:hiddenFill xmlns:a14="http://schemas.microsoft.com/office/drawing/2010/main">
                <a:solidFill>
                  <a:srgbClr val="FFFFFF"/>
                </a:solidFill>
              </a14:hiddenFill>
            </a:ext>
          </a:extLst>
        </p:spPr>
      </p:pic>
      <p:sp>
        <p:nvSpPr>
          <p:cNvPr id="4108" name="Line 12">
            <a:extLst>
              <a:ext uri="{FF2B5EF4-FFF2-40B4-BE49-F238E27FC236}">
                <a16:creationId xmlns:a16="http://schemas.microsoft.com/office/drawing/2014/main" id="{D5282F28-5378-0E5D-3ACB-B9E055FAD645}"/>
              </a:ext>
            </a:extLst>
          </p:cNvPr>
          <p:cNvSpPr>
            <a:spLocks noChangeShapeType="1"/>
          </p:cNvSpPr>
          <p:nvPr/>
        </p:nvSpPr>
        <p:spPr bwMode="auto">
          <a:xfrm flipH="1" flipV="1">
            <a:off x="2971800" y="4602163"/>
            <a:ext cx="381000" cy="304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a:extLst>
              <a:ext uri="{FF2B5EF4-FFF2-40B4-BE49-F238E27FC236}">
                <a16:creationId xmlns:a16="http://schemas.microsoft.com/office/drawing/2014/main" id="{544EAF53-3D6B-FE47-778B-A21A5887E426}"/>
              </a:ext>
            </a:extLst>
          </p:cNvPr>
          <p:cNvSpPr>
            <a:spLocks noChangeShapeType="1"/>
          </p:cNvSpPr>
          <p:nvPr/>
        </p:nvSpPr>
        <p:spPr bwMode="auto">
          <a:xfrm flipH="1">
            <a:off x="2819400" y="5440363"/>
            <a:ext cx="609600" cy="304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Text Box 14">
            <a:extLst>
              <a:ext uri="{FF2B5EF4-FFF2-40B4-BE49-F238E27FC236}">
                <a16:creationId xmlns:a16="http://schemas.microsoft.com/office/drawing/2014/main" id="{910F8A62-664F-CB42-11CE-B472C52CFDE8}"/>
              </a:ext>
            </a:extLst>
          </p:cNvPr>
          <p:cNvSpPr txBox="1">
            <a:spLocks noChangeArrowheads="1"/>
          </p:cNvSpPr>
          <p:nvPr/>
        </p:nvSpPr>
        <p:spPr bwMode="auto">
          <a:xfrm>
            <a:off x="2590800" y="41449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t>Excited State</a:t>
            </a:r>
            <a:endParaRPr lang="en-US" altLang="en-US"/>
          </a:p>
        </p:txBody>
      </p:sp>
      <p:sp>
        <p:nvSpPr>
          <p:cNvPr id="4111" name="Text Box 15">
            <a:extLst>
              <a:ext uri="{FF2B5EF4-FFF2-40B4-BE49-F238E27FC236}">
                <a16:creationId xmlns:a16="http://schemas.microsoft.com/office/drawing/2014/main" id="{B2EDF35B-C8E0-6F66-6702-5C601FE6D676}"/>
              </a:ext>
            </a:extLst>
          </p:cNvPr>
          <p:cNvSpPr txBox="1">
            <a:spLocks noChangeArrowheads="1"/>
          </p:cNvSpPr>
          <p:nvPr/>
        </p:nvSpPr>
        <p:spPr bwMode="auto">
          <a:xfrm>
            <a:off x="2133600" y="55927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t>Ground State</a:t>
            </a:r>
            <a:endParaRPr lang="en-US" altLang="en-US"/>
          </a:p>
        </p:txBody>
      </p:sp>
      <p:sp>
        <p:nvSpPr>
          <p:cNvPr id="4112" name="Text Box 16">
            <a:extLst>
              <a:ext uri="{FF2B5EF4-FFF2-40B4-BE49-F238E27FC236}">
                <a16:creationId xmlns:a16="http://schemas.microsoft.com/office/drawing/2014/main" id="{3C6D382E-3C8F-9305-DB75-B352F8F63B00}"/>
              </a:ext>
            </a:extLst>
          </p:cNvPr>
          <p:cNvSpPr txBox="1">
            <a:spLocks noChangeArrowheads="1"/>
          </p:cNvSpPr>
          <p:nvPr/>
        </p:nvSpPr>
        <p:spPr bwMode="auto">
          <a:xfrm>
            <a:off x="3886200" y="547052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t>Nucleus</a:t>
            </a:r>
            <a:endParaRPr lang="en-US" altLang="en-US"/>
          </a:p>
        </p:txBody>
      </p:sp>
      <p:sp>
        <p:nvSpPr>
          <p:cNvPr id="4113" name="Text Box 17">
            <a:extLst>
              <a:ext uri="{FF2B5EF4-FFF2-40B4-BE49-F238E27FC236}">
                <a16:creationId xmlns:a16="http://schemas.microsoft.com/office/drawing/2014/main" id="{60DF826B-EB1B-480C-0898-DFE9485C3636}"/>
              </a:ext>
            </a:extLst>
          </p:cNvPr>
          <p:cNvSpPr txBox="1">
            <a:spLocks noChangeArrowheads="1"/>
          </p:cNvSpPr>
          <p:nvPr/>
        </p:nvSpPr>
        <p:spPr bwMode="auto">
          <a:xfrm>
            <a:off x="5105400" y="3810001"/>
            <a:ext cx="144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t>Light pulse of frequency </a:t>
            </a:r>
            <a:r>
              <a:rPr lang="en-US" altLang="en-US" sz="1200" b="1">
                <a:sym typeface="Symbol" panose="05050102010706020507" pitchFamily="18" charset="2"/>
              </a:rPr>
              <a:t> </a:t>
            </a:r>
            <a:r>
              <a:rPr lang="en-US" altLang="en-US" sz="1200" b="1"/>
              <a:t>for time interval t</a:t>
            </a:r>
            <a:endParaRPr lang="en-US" altLang="en-US"/>
          </a:p>
        </p:txBody>
      </p:sp>
      <p:pic>
        <p:nvPicPr>
          <p:cNvPr id="4114" name="Picture 18">
            <a:extLst>
              <a:ext uri="{FF2B5EF4-FFF2-40B4-BE49-F238E27FC236}">
                <a16:creationId xmlns:a16="http://schemas.microsoft.com/office/drawing/2014/main" id="{336026F9-3768-7FDE-206A-0DE1309C2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3992563"/>
            <a:ext cx="2689225" cy="1954212"/>
          </a:xfrm>
          <a:prstGeom prst="rect">
            <a:avLst/>
          </a:prstGeom>
          <a:noFill/>
          <a:extLst>
            <a:ext uri="{909E8E84-426E-40DD-AFC4-6F175D3DCCD1}">
              <a14:hiddenFill xmlns:a14="http://schemas.microsoft.com/office/drawing/2010/main">
                <a:solidFill>
                  <a:srgbClr val="FFFFFF"/>
                </a:solidFill>
              </a14:hiddenFill>
            </a:ext>
          </a:extLst>
        </p:spPr>
      </p:pic>
      <p:sp>
        <p:nvSpPr>
          <p:cNvPr id="4115" name="Line 19">
            <a:extLst>
              <a:ext uri="{FF2B5EF4-FFF2-40B4-BE49-F238E27FC236}">
                <a16:creationId xmlns:a16="http://schemas.microsoft.com/office/drawing/2014/main" id="{53112BB3-6D1D-F928-C60F-B6028AF87F75}"/>
              </a:ext>
            </a:extLst>
          </p:cNvPr>
          <p:cNvSpPr>
            <a:spLocks noChangeShapeType="1"/>
          </p:cNvSpPr>
          <p:nvPr/>
        </p:nvSpPr>
        <p:spPr bwMode="auto">
          <a:xfrm flipH="1">
            <a:off x="5448300" y="5440363"/>
            <a:ext cx="0" cy="609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Text Box 20">
            <a:extLst>
              <a:ext uri="{FF2B5EF4-FFF2-40B4-BE49-F238E27FC236}">
                <a16:creationId xmlns:a16="http://schemas.microsoft.com/office/drawing/2014/main" id="{61D26A4C-1B10-9D6C-87A4-93A96795DE44}"/>
              </a:ext>
            </a:extLst>
          </p:cNvPr>
          <p:cNvSpPr txBox="1">
            <a:spLocks noChangeArrowheads="1"/>
          </p:cNvSpPr>
          <p:nvPr/>
        </p:nvSpPr>
        <p:spPr bwMode="auto">
          <a:xfrm>
            <a:off x="5105400" y="600392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t>Electron</a:t>
            </a:r>
            <a:endParaRPr lang="en-US" altLang="en-US"/>
          </a:p>
        </p:txBody>
      </p:sp>
      <p:sp>
        <p:nvSpPr>
          <p:cNvPr id="4119" name="AutoShape 23">
            <a:extLst>
              <a:ext uri="{FF2B5EF4-FFF2-40B4-BE49-F238E27FC236}">
                <a16:creationId xmlns:a16="http://schemas.microsoft.com/office/drawing/2014/main" id="{D3DEE79C-80E6-F7F3-4040-27D53706D168}"/>
              </a:ext>
            </a:extLst>
          </p:cNvPr>
          <p:cNvSpPr>
            <a:spLocks noChangeArrowheads="1"/>
          </p:cNvSpPr>
          <p:nvPr/>
        </p:nvSpPr>
        <p:spPr bwMode="auto">
          <a:xfrm>
            <a:off x="3810000" y="6202363"/>
            <a:ext cx="1066800"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Text Box 24">
            <a:extLst>
              <a:ext uri="{FF2B5EF4-FFF2-40B4-BE49-F238E27FC236}">
                <a16:creationId xmlns:a16="http://schemas.microsoft.com/office/drawing/2014/main" id="{821E8883-40D9-B88E-2344-8D7AB0E42FAD}"/>
              </a:ext>
            </a:extLst>
          </p:cNvPr>
          <p:cNvSpPr txBox="1">
            <a:spLocks noChangeArrowheads="1"/>
          </p:cNvSpPr>
          <p:nvPr/>
        </p:nvSpPr>
        <p:spPr bwMode="auto">
          <a:xfrm>
            <a:off x="3911600" y="6253163"/>
            <a:ext cx="1193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State |0&gt;</a:t>
            </a:r>
            <a:endParaRPr lang="en-US" altLang="en-US"/>
          </a:p>
        </p:txBody>
      </p:sp>
      <p:sp>
        <p:nvSpPr>
          <p:cNvPr id="4121" name="AutoShape 25">
            <a:extLst>
              <a:ext uri="{FF2B5EF4-FFF2-40B4-BE49-F238E27FC236}">
                <a16:creationId xmlns:a16="http://schemas.microsoft.com/office/drawing/2014/main" id="{E36F364E-2C3E-C113-020E-ADEB078A143A}"/>
              </a:ext>
            </a:extLst>
          </p:cNvPr>
          <p:cNvSpPr>
            <a:spLocks noChangeArrowheads="1"/>
          </p:cNvSpPr>
          <p:nvPr/>
        </p:nvSpPr>
        <p:spPr bwMode="auto">
          <a:xfrm>
            <a:off x="8077200" y="6202363"/>
            <a:ext cx="1066800" cy="381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Text Box 26">
            <a:extLst>
              <a:ext uri="{FF2B5EF4-FFF2-40B4-BE49-F238E27FC236}">
                <a16:creationId xmlns:a16="http://schemas.microsoft.com/office/drawing/2014/main" id="{06B4D0A2-27A7-F92F-7F7C-7F858E7FC5C4}"/>
              </a:ext>
            </a:extLst>
          </p:cNvPr>
          <p:cNvSpPr txBox="1">
            <a:spLocks noChangeArrowheads="1"/>
          </p:cNvSpPr>
          <p:nvPr/>
        </p:nvSpPr>
        <p:spPr bwMode="auto">
          <a:xfrm>
            <a:off x="8178800" y="6253163"/>
            <a:ext cx="13335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400" b="1"/>
              <a:t>State |1&gt;</a:t>
            </a:r>
            <a:endParaRPr lang="en-US" altLang="en-US"/>
          </a:p>
        </p:txBody>
      </p:sp>
      <p:sp>
        <p:nvSpPr>
          <p:cNvPr id="4123" name="Line 27">
            <a:extLst>
              <a:ext uri="{FF2B5EF4-FFF2-40B4-BE49-F238E27FC236}">
                <a16:creationId xmlns:a16="http://schemas.microsoft.com/office/drawing/2014/main" id="{DB3B3980-C5ED-73D4-AAD0-3E2F6B012849}"/>
              </a:ext>
            </a:extLst>
          </p:cNvPr>
          <p:cNvSpPr>
            <a:spLocks noChangeShapeType="1"/>
          </p:cNvSpPr>
          <p:nvPr/>
        </p:nvSpPr>
        <p:spPr bwMode="auto">
          <a:xfrm>
            <a:off x="6096000" y="5257800"/>
            <a:ext cx="838200" cy="0"/>
          </a:xfrm>
          <a:prstGeom prst="line">
            <a:avLst/>
          </a:prstGeom>
          <a:noFill/>
          <a:ln w="1079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1093</TotalTime>
  <Words>2497</Words>
  <Application>Microsoft Office PowerPoint</Application>
  <PresentationFormat>Widescreen</PresentationFormat>
  <Paragraphs>484</Paragraphs>
  <Slides>43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Century Gothic</vt:lpstr>
      <vt:lpstr>Roboto Bk</vt:lpstr>
      <vt:lpstr>Times</vt:lpstr>
      <vt:lpstr>Times New Roman</vt:lpstr>
      <vt:lpstr>Wingdings</vt:lpstr>
      <vt:lpstr>Wingdings 3</vt:lpstr>
      <vt:lpstr>Wisp</vt:lpstr>
      <vt:lpstr>SEMINAR CÁC VẤN ĐỀ HIỆN ĐẠI  CỦA CÔNG NGHỆ PHẦN MỀM</vt:lpstr>
      <vt:lpstr>NỘI DUNG</vt:lpstr>
      <vt:lpstr>Giới thiệu</vt:lpstr>
      <vt:lpstr>Giới thiệu</vt:lpstr>
      <vt:lpstr>Introduction</vt:lpstr>
      <vt:lpstr>Introduction</vt:lpstr>
      <vt:lpstr>Mức lượng tử</vt:lpstr>
      <vt:lpstr>Overview</vt:lpstr>
      <vt:lpstr>Representation of Data  - Qubits</vt:lpstr>
      <vt:lpstr>Representation of Data - Superposition</vt:lpstr>
      <vt:lpstr>Representation of Data - Superposition</vt:lpstr>
      <vt:lpstr>Data Retrieval</vt:lpstr>
      <vt:lpstr>Relationships among data - Entanglement</vt:lpstr>
      <vt:lpstr>Overview</vt:lpstr>
      <vt:lpstr>Operations on Qubits - Reversible Logic</vt:lpstr>
      <vt:lpstr>Quantum Gates</vt:lpstr>
      <vt:lpstr>Quantum Gates - Hadamard</vt:lpstr>
      <vt:lpstr>Quantum Gates - Controlled NOT  </vt:lpstr>
      <vt:lpstr>Example Operation - Multiplication By 2 </vt:lpstr>
      <vt:lpstr>Quantum Gates - Controlled Controlled NOT (CCN) </vt:lpstr>
      <vt:lpstr>A Universal Quantum Computer</vt:lpstr>
      <vt:lpstr>Overview</vt:lpstr>
      <vt:lpstr>Shor’s Algorithm</vt:lpstr>
      <vt:lpstr>Shor’s Algorithm - Periodicity</vt:lpstr>
      <vt:lpstr>Shor’s Algorithm - In Depth Analysis</vt:lpstr>
      <vt:lpstr>Shor’s Algorithm - Preparing Data</vt:lpstr>
      <vt:lpstr>Shor’s Algorithm - Modular Arithmetic</vt:lpstr>
      <vt:lpstr>Shor’s Algorithm - Superposition Collapse</vt:lpstr>
      <vt:lpstr>Shor’s Algorithm - Entanglement</vt:lpstr>
      <vt:lpstr>Shor’s Algorithm - QFT</vt:lpstr>
      <vt:lpstr>Shor’s Algorithm - QFT</vt:lpstr>
      <vt:lpstr>Shor’s Algorithm - QFT</vt:lpstr>
      <vt:lpstr>Shor’s Algorithm - The Factors :) </vt:lpstr>
      <vt:lpstr>Shor’s Algorithm - Problems</vt:lpstr>
      <vt:lpstr>Conclusion</vt:lpstr>
      <vt:lpstr>PowerPoint Presentation</vt:lpstr>
      <vt:lpstr>PowerPoint Presentation</vt:lpstr>
      <vt:lpstr>PowerPoint Presentation</vt:lpstr>
      <vt:lpstr>PowerPoint Presentation</vt:lpstr>
      <vt:lpstr>Tính toán lượng tử</vt:lpstr>
      <vt:lpstr>Máy tính lượng tử</vt:lpstr>
      <vt:lpstr>PowerPoint Presentation</vt:lpstr>
      <vt:lpstr>Niels Bohr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CÁC VẤN ĐỀ HIỆN ĐẠI  CỦA CÔNG NGHỆ PHẦN MỀM</dc:title>
  <dc:creator>Nguyen</dc:creator>
  <cp:lastModifiedBy>Nguyen</cp:lastModifiedBy>
  <cp:revision>31</cp:revision>
  <dcterms:created xsi:type="dcterms:W3CDTF">2023-03-21T12:46:49Z</dcterms:created>
  <dcterms:modified xsi:type="dcterms:W3CDTF">2023-03-31T23:56:58Z</dcterms:modified>
</cp:coreProperties>
</file>