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161CA-4E32-4742-A1A4-303C217D4B99}" type="datetimeFigureOut">
              <a:rPr lang="en-US" smtClean="0"/>
              <a:t>09/22/2022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752B5-8D3C-47AE-8916-11DD22B189E0}" type="slidenum">
              <a:rPr lang="en-US" smtClean="0"/>
              <a:t>‹#›</a:t>
            </a:fld>
            <a:endParaRPr lang="en-US"/>
          </a:p>
        </p:txBody>
      </p:sp>
    </p:spTree>
    <p:extLst>
      <p:ext uri="{BB962C8B-B14F-4D97-AF65-F5344CB8AC3E}">
        <p14:creationId xmlns:p14="http://schemas.microsoft.com/office/powerpoint/2010/main" val="671688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https://aws.amazon.com/getting-started/cloud-essentials/</a:t>
            </a:r>
          </a:p>
        </p:txBody>
      </p:sp>
      <p:sp>
        <p:nvSpPr>
          <p:cNvPr id="4" name="Slide Number Placeholder 3"/>
          <p:cNvSpPr>
            <a:spLocks noGrp="1"/>
          </p:cNvSpPr>
          <p:nvPr>
            <p:ph type="sldNum" sz="quarter" idx="5"/>
          </p:nvPr>
        </p:nvSpPr>
        <p:spPr/>
        <p:txBody>
          <a:bodyPr/>
          <a:lstStyle/>
          <a:p>
            <a:fld id="{CB8752B5-8D3C-47AE-8916-11DD22B189E0}" type="slidenum">
              <a:rPr lang="en-US" smtClean="0"/>
              <a:t>1</a:t>
            </a:fld>
            <a:endParaRPr lang="en-US"/>
          </a:p>
        </p:txBody>
      </p:sp>
    </p:spTree>
    <p:extLst>
      <p:ext uri="{BB962C8B-B14F-4D97-AF65-F5344CB8AC3E}">
        <p14:creationId xmlns:p14="http://schemas.microsoft.com/office/powerpoint/2010/main" val="72470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SaaS  JIRA, Shopify,</a:t>
            </a:r>
          </a:p>
        </p:txBody>
      </p:sp>
      <p:sp>
        <p:nvSpPr>
          <p:cNvPr id="4" name="Slide Number Placeholder 3"/>
          <p:cNvSpPr>
            <a:spLocks noGrp="1"/>
          </p:cNvSpPr>
          <p:nvPr>
            <p:ph type="sldNum" sz="quarter" idx="5"/>
          </p:nvPr>
        </p:nvSpPr>
        <p:spPr/>
        <p:txBody>
          <a:bodyPr/>
          <a:lstStyle/>
          <a:p>
            <a:fld id="{CB8752B5-8D3C-47AE-8916-11DD22B189E0}" type="slidenum">
              <a:rPr lang="en-US" smtClean="0"/>
              <a:t>3</a:t>
            </a:fld>
            <a:endParaRPr lang="en-US"/>
          </a:p>
        </p:txBody>
      </p:sp>
    </p:spTree>
    <p:extLst>
      <p:ext uri="{BB962C8B-B14F-4D97-AF65-F5344CB8AC3E}">
        <p14:creationId xmlns:p14="http://schemas.microsoft.com/office/powerpoint/2010/main" val="283320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https://www.docker.com/resources/what-container/</a:t>
            </a:r>
          </a:p>
        </p:txBody>
      </p:sp>
      <p:sp>
        <p:nvSpPr>
          <p:cNvPr id="4" name="Slide Number Placeholder 3"/>
          <p:cNvSpPr>
            <a:spLocks noGrp="1"/>
          </p:cNvSpPr>
          <p:nvPr>
            <p:ph type="sldNum" sz="quarter" idx="5"/>
          </p:nvPr>
        </p:nvSpPr>
        <p:spPr/>
        <p:txBody>
          <a:bodyPr/>
          <a:lstStyle/>
          <a:p>
            <a:fld id="{CB8752B5-8D3C-47AE-8916-11DD22B189E0}" type="slidenum">
              <a:rPr lang="en-US" smtClean="0"/>
              <a:t>6</a:t>
            </a:fld>
            <a:endParaRPr lang="en-US"/>
          </a:p>
        </p:txBody>
      </p:sp>
    </p:spTree>
    <p:extLst>
      <p:ext uri="{BB962C8B-B14F-4D97-AF65-F5344CB8AC3E}">
        <p14:creationId xmlns:p14="http://schemas.microsoft.com/office/powerpoint/2010/main" val="267229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23B2-9088-4034-A485-DF0F9AA82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4A2768-F41A-4214-8FA8-0DFABB748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E4196B-99D4-4BDC-9275-0A55B49FEC81}"/>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5" name="Footer Placeholder 4">
            <a:extLst>
              <a:ext uri="{FF2B5EF4-FFF2-40B4-BE49-F238E27FC236}">
                <a16:creationId xmlns:a16="http://schemas.microsoft.com/office/drawing/2014/main" id="{11E4289B-8C35-4F58-A05A-C5EE643E9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F6B8-2A6F-4673-81B3-A48B263B6B12}"/>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278188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FA41-E667-4278-9D22-407AC97D8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8BD97A-9A08-4BB9-9AAC-67C109A73E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0DBDC-FB09-47AD-B8A7-0E7E847228BA}"/>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5" name="Footer Placeholder 4">
            <a:extLst>
              <a:ext uri="{FF2B5EF4-FFF2-40B4-BE49-F238E27FC236}">
                <a16:creationId xmlns:a16="http://schemas.microsoft.com/office/drawing/2014/main" id="{3E8D0085-8CA8-458B-8CDB-3E922C81E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31602-BEC8-40B7-AE9A-C19F18CA4F61}"/>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380210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492DB-6F57-401E-8F6A-65295A9C4A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831FA1-2B6E-4AAE-A331-1EF85BC50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24B3D-51E0-4F93-9CB6-BEF50F7731FB}"/>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5" name="Footer Placeholder 4">
            <a:extLst>
              <a:ext uri="{FF2B5EF4-FFF2-40B4-BE49-F238E27FC236}">
                <a16:creationId xmlns:a16="http://schemas.microsoft.com/office/drawing/2014/main" id="{9837345D-DB3E-4864-88D5-276C5229B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33BD9-107E-45CB-8BEE-89717ABE2FAF}"/>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261339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BC8F-2073-4DCE-8DC0-C27B65495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936DE-6E33-4C3A-8A84-8847E4AD8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E44DA-62F7-442A-BD13-1E65607A6D28}"/>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5" name="Footer Placeholder 4">
            <a:extLst>
              <a:ext uri="{FF2B5EF4-FFF2-40B4-BE49-F238E27FC236}">
                <a16:creationId xmlns:a16="http://schemas.microsoft.com/office/drawing/2014/main" id="{2926BDEB-B6C6-4461-A47E-B67ADCFEC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91BD7-2346-4459-B95A-8C2C63D30222}"/>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42504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13DF-0D6F-4197-A48A-47AED490F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AD58B-545C-42F1-BDAD-81D0D560B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E05D7-75EC-4CAF-A8E5-E3EBDD35D90D}"/>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5" name="Footer Placeholder 4">
            <a:extLst>
              <a:ext uri="{FF2B5EF4-FFF2-40B4-BE49-F238E27FC236}">
                <a16:creationId xmlns:a16="http://schemas.microsoft.com/office/drawing/2014/main" id="{51F3C0DF-5DEC-4288-A65A-51DF17893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4300F-B552-47DB-9006-812D0F5B902D}"/>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298720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AECE-D560-4D5C-B29B-18E529770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50EAB-8011-4F28-933B-0F9E63549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80E2B0-AFB7-402D-95F6-D5D5E29D4A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BB068-3A92-4154-81FE-9D98658FC4A4}"/>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6" name="Footer Placeholder 5">
            <a:extLst>
              <a:ext uri="{FF2B5EF4-FFF2-40B4-BE49-F238E27FC236}">
                <a16:creationId xmlns:a16="http://schemas.microsoft.com/office/drawing/2014/main" id="{06712907-F3F1-4848-B500-E50DE4803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527BF-9A36-4439-BBAE-C97A37F61EB4}"/>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61378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43F8-EAB5-4281-99BD-88CCFC731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CE2F18-D023-43FE-8D83-5EDC31852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62709-D9B0-4314-901A-81DEF5C1E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829DF-B5E3-4287-A615-8DFB580B8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A721FF-45E4-437A-9CFE-05CA3E5CB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432D4-DB02-4CAE-8226-092C41B191BD}"/>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8" name="Footer Placeholder 7">
            <a:extLst>
              <a:ext uri="{FF2B5EF4-FFF2-40B4-BE49-F238E27FC236}">
                <a16:creationId xmlns:a16="http://schemas.microsoft.com/office/drawing/2014/main" id="{D4F896E4-B401-4E47-935D-6DD79880D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0240B-E5AA-4A2A-94DD-70FBF7370293}"/>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203457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F0CD-A2AD-46E1-B222-99DD90B8E7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4500C-A853-4DBF-9D4E-836EE43A3912}"/>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4" name="Footer Placeholder 3">
            <a:extLst>
              <a:ext uri="{FF2B5EF4-FFF2-40B4-BE49-F238E27FC236}">
                <a16:creationId xmlns:a16="http://schemas.microsoft.com/office/drawing/2014/main" id="{47E29059-09BD-4833-B90B-9FD08207C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EE8A20-51B8-486F-9856-037560728E8E}"/>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397361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55C0F-DD41-4735-BBC3-91263E7C3C89}"/>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3" name="Footer Placeholder 2">
            <a:extLst>
              <a:ext uri="{FF2B5EF4-FFF2-40B4-BE49-F238E27FC236}">
                <a16:creationId xmlns:a16="http://schemas.microsoft.com/office/drawing/2014/main" id="{243E0FAC-EA9B-40CF-9AE4-E5955FFEB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4C1E37-D4FF-4212-BEBA-EBE0A005128C}"/>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270250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9BF0-C840-4025-9A7E-E36C1F3DA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C3D028-6F32-444D-B499-1C3C1115C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D9DF9-7C38-45F7-BF7E-3B9A58BD0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3A34C-81FA-40A6-94AA-B8E1230F3769}"/>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6" name="Footer Placeholder 5">
            <a:extLst>
              <a:ext uri="{FF2B5EF4-FFF2-40B4-BE49-F238E27FC236}">
                <a16:creationId xmlns:a16="http://schemas.microsoft.com/office/drawing/2014/main" id="{A1FADBA5-314C-48E6-A9FD-B1B149408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5AFC8-7863-4414-BAD2-E98C02CB20D2}"/>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270112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B764-DD8F-4BB6-9D27-28CDE473F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CC5A4C-4C47-44A0-8F0A-4DEF91C00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D39EC-047E-4C72-B658-309280097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BC418-9DD2-4AF7-B78F-E5E8A17A125A}"/>
              </a:ext>
            </a:extLst>
          </p:cNvPr>
          <p:cNvSpPr>
            <a:spLocks noGrp="1"/>
          </p:cNvSpPr>
          <p:nvPr>
            <p:ph type="dt" sz="half" idx="10"/>
          </p:nvPr>
        </p:nvSpPr>
        <p:spPr/>
        <p:txBody>
          <a:bodyPr/>
          <a:lstStyle/>
          <a:p>
            <a:fld id="{BBAD4F09-21FB-4D89-B247-FB560D774F10}" type="datetimeFigureOut">
              <a:rPr lang="en-US" smtClean="0"/>
              <a:t>09/22/2022</a:t>
            </a:fld>
            <a:endParaRPr lang="en-US"/>
          </a:p>
        </p:txBody>
      </p:sp>
      <p:sp>
        <p:nvSpPr>
          <p:cNvPr id="6" name="Footer Placeholder 5">
            <a:extLst>
              <a:ext uri="{FF2B5EF4-FFF2-40B4-BE49-F238E27FC236}">
                <a16:creationId xmlns:a16="http://schemas.microsoft.com/office/drawing/2014/main" id="{A944A8DE-8D16-4D6C-8280-C71ACC122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FC98C-801F-4696-B493-F19FD1302E16}"/>
              </a:ext>
            </a:extLst>
          </p:cNvPr>
          <p:cNvSpPr>
            <a:spLocks noGrp="1"/>
          </p:cNvSpPr>
          <p:nvPr>
            <p:ph type="sldNum" sz="quarter" idx="12"/>
          </p:nvPr>
        </p:nvSpPr>
        <p:spPr/>
        <p:txBody>
          <a:bodyPr/>
          <a:lstStyle/>
          <a:p>
            <a:fld id="{D121C72F-7B66-4CFB-86E9-1605256A7FA8}" type="slidenum">
              <a:rPr lang="en-US" smtClean="0"/>
              <a:t>‹#›</a:t>
            </a:fld>
            <a:endParaRPr lang="en-US"/>
          </a:p>
        </p:txBody>
      </p:sp>
    </p:spTree>
    <p:extLst>
      <p:ext uri="{BB962C8B-B14F-4D97-AF65-F5344CB8AC3E}">
        <p14:creationId xmlns:p14="http://schemas.microsoft.com/office/powerpoint/2010/main" val="428981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84402-DCFA-4AD9-98A9-B2862FEA3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7DFBE-ECCB-45B0-9C3A-99AAC8536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6EDFD-22C9-4B42-B4D8-2433088B9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D4F09-21FB-4D89-B247-FB560D774F10}" type="datetimeFigureOut">
              <a:rPr lang="en-US" smtClean="0"/>
              <a:t>09/22/2022</a:t>
            </a:fld>
            <a:endParaRPr lang="en-US"/>
          </a:p>
        </p:txBody>
      </p:sp>
      <p:sp>
        <p:nvSpPr>
          <p:cNvPr id="5" name="Footer Placeholder 4">
            <a:extLst>
              <a:ext uri="{FF2B5EF4-FFF2-40B4-BE49-F238E27FC236}">
                <a16:creationId xmlns:a16="http://schemas.microsoft.com/office/drawing/2014/main" id="{2C6AE721-2A8A-42DF-97AF-2660B774C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72F78-2C5C-4B43-A179-FA7B88192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1C72F-7B66-4CFB-86E9-1605256A7FA8}" type="slidenum">
              <a:rPr lang="en-US" smtClean="0"/>
              <a:t>‹#›</a:t>
            </a:fld>
            <a:endParaRPr lang="en-US"/>
          </a:p>
        </p:txBody>
      </p:sp>
    </p:spTree>
    <p:extLst>
      <p:ext uri="{BB962C8B-B14F-4D97-AF65-F5344CB8AC3E}">
        <p14:creationId xmlns:p14="http://schemas.microsoft.com/office/powerpoint/2010/main" val="402580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E13F-A7AF-4A74-961A-455AB3991361}"/>
              </a:ext>
            </a:extLst>
          </p:cNvPr>
          <p:cNvSpPr>
            <a:spLocks noGrp="1"/>
          </p:cNvSpPr>
          <p:nvPr>
            <p:ph type="ctrTitle"/>
          </p:nvPr>
        </p:nvSpPr>
        <p:spPr/>
        <p:txBody>
          <a:bodyPr/>
          <a:lstStyle/>
          <a:p>
            <a:r>
              <a:rPr lang="en-US" dirty="0"/>
              <a:t>Cloud Computing 101</a:t>
            </a:r>
          </a:p>
        </p:txBody>
      </p:sp>
      <p:sp>
        <p:nvSpPr>
          <p:cNvPr id="3" name="Subtitle 2">
            <a:extLst>
              <a:ext uri="{FF2B5EF4-FFF2-40B4-BE49-F238E27FC236}">
                <a16:creationId xmlns:a16="http://schemas.microsoft.com/office/drawing/2014/main" id="{8BB30F65-13D1-46B9-B3C0-73DC7FBC2E76}"/>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357146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D257-D962-436F-B28E-224FC2C6A8E4}"/>
              </a:ext>
            </a:extLst>
          </p:cNvPr>
          <p:cNvSpPr>
            <a:spLocks noGrp="1"/>
          </p:cNvSpPr>
          <p:nvPr>
            <p:ph type="title"/>
          </p:nvPr>
        </p:nvSpPr>
        <p:spPr/>
        <p:txBody>
          <a:bodyPr/>
          <a:lstStyle/>
          <a:p>
            <a:r>
              <a:rPr lang="en-US" dirty="0"/>
              <a:t>What is cloud? </a:t>
            </a:r>
          </a:p>
        </p:txBody>
      </p:sp>
      <p:sp>
        <p:nvSpPr>
          <p:cNvPr id="3" name="Content Placeholder 2">
            <a:extLst>
              <a:ext uri="{FF2B5EF4-FFF2-40B4-BE49-F238E27FC236}">
                <a16:creationId xmlns:a16="http://schemas.microsoft.com/office/drawing/2014/main" id="{3AEF1ADB-298C-4E2C-82FD-87AA4EDA81CB}"/>
              </a:ext>
            </a:extLst>
          </p:cNvPr>
          <p:cNvSpPr>
            <a:spLocks noGrp="1"/>
          </p:cNvSpPr>
          <p:nvPr>
            <p:ph idx="1"/>
          </p:nvPr>
        </p:nvSpPr>
        <p:spPr>
          <a:xfrm>
            <a:off x="838200" y="1606379"/>
            <a:ext cx="10515600" cy="4570584"/>
          </a:xfrm>
        </p:spPr>
        <p:txBody>
          <a:bodyPr>
            <a:normAutofit fontScale="70000" lnSpcReduction="20000"/>
          </a:bodyPr>
          <a:lstStyle/>
          <a:p>
            <a:pPr marL="0" indent="0">
              <a:buNone/>
            </a:pPr>
            <a:r>
              <a:rPr lang="en-US" b="1" dirty="0"/>
              <a:t>Cloud computing </a:t>
            </a:r>
            <a:r>
              <a:rPr lang="en-US" dirty="0"/>
              <a:t>is an internet-based computing service in which large groups of remote servers are networked to allow centralized data storage, and online access to computer services or resources.</a:t>
            </a:r>
          </a:p>
          <a:p>
            <a:pPr marL="0" indent="0">
              <a:buNone/>
            </a:pPr>
            <a:endParaRPr lang="en-US" dirty="0"/>
          </a:p>
          <a:p>
            <a:pPr marL="0" indent="0">
              <a:buNone/>
            </a:pPr>
            <a:r>
              <a:rPr lang="en-US" dirty="0"/>
              <a:t>Using cloud computing, organizations can use shared computing and storage resources rather than building, operating, and improving </a:t>
            </a:r>
            <a:r>
              <a:rPr lang="en-US" i="1" dirty="0">
                <a:solidFill>
                  <a:srgbClr val="FF0000"/>
                </a:solidFill>
              </a:rPr>
              <a:t>infrastructure</a:t>
            </a:r>
            <a:r>
              <a:rPr lang="en-US" dirty="0"/>
              <a:t> </a:t>
            </a:r>
            <a:r>
              <a:rPr lang="en-US" u="sng" dirty="0"/>
              <a:t>on their own</a:t>
            </a:r>
            <a:r>
              <a:rPr lang="en-US" dirty="0"/>
              <a:t>.</a:t>
            </a:r>
          </a:p>
          <a:p>
            <a:pPr marL="0" indent="0">
              <a:buNone/>
            </a:pPr>
            <a:endParaRPr lang="en-US" dirty="0"/>
          </a:p>
          <a:p>
            <a:pPr marL="0" indent="0">
              <a:buNone/>
            </a:pPr>
            <a:r>
              <a:rPr lang="en-US" dirty="0"/>
              <a:t>Cloud computing is a model that enables the following features.</a:t>
            </a:r>
          </a:p>
          <a:p>
            <a:pPr marL="457200" lvl="1" indent="0">
              <a:buNone/>
            </a:pPr>
            <a:endParaRPr lang="en-US" dirty="0"/>
          </a:p>
          <a:p>
            <a:pPr marL="457200" lvl="1" indent="0">
              <a:buNone/>
            </a:pPr>
            <a:r>
              <a:rPr lang="en-US" dirty="0"/>
              <a:t>Users can provision and release resources on-demand.</a:t>
            </a:r>
          </a:p>
          <a:p>
            <a:pPr marL="457200" lvl="1" indent="0">
              <a:buNone/>
            </a:pPr>
            <a:endParaRPr lang="en-US" dirty="0"/>
          </a:p>
          <a:p>
            <a:pPr marL="457200" lvl="1" indent="0">
              <a:buNone/>
            </a:pPr>
            <a:r>
              <a:rPr lang="en-US" dirty="0"/>
              <a:t>Resources can be scaled up or down automatically, depending on the load.</a:t>
            </a:r>
          </a:p>
          <a:p>
            <a:pPr marL="457200" lvl="1" indent="0">
              <a:buNone/>
            </a:pPr>
            <a:endParaRPr lang="en-US" dirty="0"/>
          </a:p>
          <a:p>
            <a:pPr marL="457200" lvl="1" indent="0">
              <a:buNone/>
            </a:pPr>
            <a:r>
              <a:rPr lang="en-US" dirty="0"/>
              <a:t>Resources are accessible over a network with proper security.</a:t>
            </a:r>
          </a:p>
          <a:p>
            <a:pPr marL="457200" lvl="1" indent="0">
              <a:buNone/>
            </a:pPr>
            <a:endParaRPr lang="en-US" dirty="0"/>
          </a:p>
          <a:p>
            <a:pPr marL="457200" lvl="1" indent="0">
              <a:buNone/>
            </a:pPr>
            <a:r>
              <a:rPr lang="en-US" dirty="0"/>
              <a:t>Cloud service providers can enable a pay-as-you-go model, where customers are charged based on the type of resources and per usage.</a:t>
            </a:r>
          </a:p>
        </p:txBody>
      </p:sp>
    </p:spTree>
    <p:extLst>
      <p:ext uri="{BB962C8B-B14F-4D97-AF65-F5344CB8AC3E}">
        <p14:creationId xmlns:p14="http://schemas.microsoft.com/office/powerpoint/2010/main" val="203271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D257-D962-436F-B28E-224FC2C6A8E4}"/>
              </a:ext>
            </a:extLst>
          </p:cNvPr>
          <p:cNvSpPr>
            <a:spLocks noGrp="1"/>
          </p:cNvSpPr>
          <p:nvPr>
            <p:ph type="title"/>
          </p:nvPr>
        </p:nvSpPr>
        <p:spPr/>
        <p:txBody>
          <a:bodyPr/>
          <a:lstStyle/>
          <a:p>
            <a:r>
              <a:rPr lang="en-US" dirty="0"/>
              <a:t>Cloud service models</a:t>
            </a:r>
          </a:p>
        </p:txBody>
      </p:sp>
      <p:sp>
        <p:nvSpPr>
          <p:cNvPr id="3" name="Content Placeholder 2">
            <a:extLst>
              <a:ext uri="{FF2B5EF4-FFF2-40B4-BE49-F238E27FC236}">
                <a16:creationId xmlns:a16="http://schemas.microsoft.com/office/drawing/2014/main" id="{3AEF1ADB-298C-4E2C-82FD-87AA4EDA81CB}"/>
              </a:ext>
            </a:extLst>
          </p:cNvPr>
          <p:cNvSpPr>
            <a:spLocks noGrp="1"/>
          </p:cNvSpPr>
          <p:nvPr>
            <p:ph idx="1"/>
          </p:nvPr>
        </p:nvSpPr>
        <p:spPr>
          <a:xfrm>
            <a:off x="838200" y="1606379"/>
            <a:ext cx="10515600" cy="4570584"/>
          </a:xfrm>
        </p:spPr>
        <p:txBody>
          <a:bodyPr>
            <a:normAutofit fontScale="70000" lnSpcReduction="20000"/>
          </a:bodyPr>
          <a:lstStyle/>
          <a:p>
            <a:pPr marL="0" indent="0">
              <a:buNone/>
            </a:pPr>
            <a:r>
              <a:rPr lang="en-US" b="1" dirty="0"/>
              <a:t>IaaS - Infrastructure as a Service</a:t>
            </a:r>
          </a:p>
          <a:p>
            <a:pPr marL="0" indent="0">
              <a:buNone/>
            </a:pPr>
            <a:r>
              <a:rPr lang="en-US" dirty="0"/>
              <a:t>It provides users with the capability to provision processing, storage, and network connectivity on demand. Using this service model, the customers can develop their own applications on these resources.</a:t>
            </a:r>
          </a:p>
          <a:p>
            <a:pPr marL="0" indent="0">
              <a:buNone/>
            </a:pPr>
            <a:endParaRPr lang="en-US" dirty="0"/>
          </a:p>
          <a:p>
            <a:pPr marL="0" indent="0">
              <a:buNone/>
            </a:pPr>
            <a:r>
              <a:rPr lang="en-US" b="1" dirty="0"/>
              <a:t>PaaS - Platform as a Service</a:t>
            </a:r>
          </a:p>
          <a:p>
            <a:pPr marL="0" indent="0">
              <a:buNone/>
            </a:pPr>
            <a:r>
              <a:rPr lang="en-US" dirty="0"/>
              <a:t>The service provider provides various services like </a:t>
            </a:r>
            <a:r>
              <a:rPr lang="en-US" b="1" dirty="0"/>
              <a:t>databases</a:t>
            </a:r>
            <a:r>
              <a:rPr lang="en-US" dirty="0"/>
              <a:t>, </a:t>
            </a:r>
            <a:r>
              <a:rPr lang="en-US" b="1" dirty="0"/>
              <a:t>queues</a:t>
            </a:r>
            <a:r>
              <a:rPr lang="en-US" dirty="0"/>
              <a:t>, workflow engines, e-mails, etc. to their customers. The customer can then use these components for building their own applications. The services, availability of resources and data backup are handled by the service provider that helps the customers to focus more on their application's functionality.</a:t>
            </a:r>
          </a:p>
          <a:p>
            <a:pPr marL="0" indent="0">
              <a:buNone/>
            </a:pPr>
            <a:endParaRPr lang="en-US" dirty="0"/>
          </a:p>
          <a:p>
            <a:pPr marL="0" indent="0">
              <a:buNone/>
            </a:pPr>
            <a:r>
              <a:rPr lang="en-US" b="1" dirty="0"/>
              <a:t>SaaS - Software as a Service</a:t>
            </a:r>
          </a:p>
          <a:p>
            <a:pPr marL="0" indent="0">
              <a:buNone/>
            </a:pPr>
            <a:r>
              <a:rPr lang="en-US" dirty="0"/>
              <a:t>The third-party providers provide end-user applications to their customers with some administrative capability at the application level, such as the ability to create and manage their users. Also some level of customizability is possible such as the customers can use their own corporate logos, colors, etc.</a:t>
            </a:r>
          </a:p>
        </p:txBody>
      </p:sp>
    </p:spTree>
    <p:extLst>
      <p:ext uri="{BB962C8B-B14F-4D97-AF65-F5344CB8AC3E}">
        <p14:creationId xmlns:p14="http://schemas.microsoft.com/office/powerpoint/2010/main" val="41471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AAD4-1A70-498E-A223-D4FE1EE02E02}"/>
              </a:ext>
            </a:extLst>
          </p:cNvPr>
          <p:cNvSpPr>
            <a:spLocks noGrp="1"/>
          </p:cNvSpPr>
          <p:nvPr>
            <p:ph type="title"/>
          </p:nvPr>
        </p:nvSpPr>
        <p:spPr/>
        <p:txBody>
          <a:bodyPr/>
          <a:lstStyle/>
          <a:p>
            <a:r>
              <a:rPr lang="en-US" dirty="0"/>
              <a:t>Advantages of Cloud Computing</a:t>
            </a:r>
          </a:p>
        </p:txBody>
      </p:sp>
      <p:sp>
        <p:nvSpPr>
          <p:cNvPr id="3" name="Content Placeholder 2">
            <a:extLst>
              <a:ext uri="{FF2B5EF4-FFF2-40B4-BE49-F238E27FC236}">
                <a16:creationId xmlns:a16="http://schemas.microsoft.com/office/drawing/2014/main" id="{6DFF9CBC-A2DC-4610-B4C6-272FF59656B0}"/>
              </a:ext>
            </a:extLst>
          </p:cNvPr>
          <p:cNvSpPr>
            <a:spLocks noGrp="1"/>
          </p:cNvSpPr>
          <p:nvPr>
            <p:ph idx="1"/>
          </p:nvPr>
        </p:nvSpPr>
        <p:spPr>
          <a:xfrm>
            <a:off x="838200" y="1524000"/>
            <a:ext cx="10515600" cy="5115697"/>
          </a:xfrm>
        </p:spPr>
        <p:txBody>
          <a:bodyPr>
            <a:normAutofit/>
          </a:bodyPr>
          <a:lstStyle/>
          <a:p>
            <a:r>
              <a:rPr lang="en-US" sz="1600" b="1" dirty="0"/>
              <a:t>Cost-Efficient</a:t>
            </a:r>
            <a:r>
              <a:rPr lang="en-US" sz="1600" dirty="0"/>
              <a:t> − Building our own servers and tools is time-consuming as well as expensive as we need to order, pay for, install, and configure expensive hardware, long before we need it. However, using cloud computing, we only pay for the amount we use and when we use the computing resources. In this manner, cloud computing is cost efficient.</a:t>
            </a:r>
          </a:p>
          <a:p>
            <a:endParaRPr lang="en-US" sz="1600" dirty="0"/>
          </a:p>
          <a:p>
            <a:r>
              <a:rPr lang="en-US" sz="1600" b="1" dirty="0"/>
              <a:t>Reliability</a:t>
            </a:r>
            <a:r>
              <a:rPr lang="en-US" sz="1600" dirty="0"/>
              <a:t> − A cloud computing platform provides much more managed, reliable and consistent service than an in-house IT infrastructure. It guarantees 24x7 and 365 days of service. If any of the server fails, then hosted applications and services can easily be transited to any of the available servers.</a:t>
            </a:r>
          </a:p>
          <a:p>
            <a:endParaRPr lang="en-US" sz="1600" dirty="0"/>
          </a:p>
          <a:p>
            <a:r>
              <a:rPr lang="en-US" sz="1600" b="1" dirty="0"/>
              <a:t>Unlimited Storage </a:t>
            </a:r>
            <a:r>
              <a:rPr lang="en-US" sz="1600" dirty="0"/>
              <a:t>− Cloud computing provides almost unlimited storage capacity, i.e., we need not worry about running out of storage space or increasing our current storage space availability. We can access as much or as little as we need.</a:t>
            </a:r>
          </a:p>
          <a:p>
            <a:endParaRPr lang="en-US" sz="1600" dirty="0"/>
          </a:p>
          <a:p>
            <a:r>
              <a:rPr lang="en-US" sz="1600" b="1" dirty="0"/>
              <a:t>Backup &amp; Recovery </a:t>
            </a:r>
            <a:r>
              <a:rPr lang="en-US" sz="1600" dirty="0"/>
              <a:t>− Storing data in the cloud, backing it up and restoring the same is relatively easier than storing it on a physical device. The cloud service providers also have enough technology to recover our data, so there is the convenience of recovering our data anytime.</a:t>
            </a:r>
          </a:p>
          <a:p>
            <a:endParaRPr lang="en-US" sz="1600" dirty="0"/>
          </a:p>
          <a:p>
            <a:r>
              <a:rPr lang="en-US" sz="1600" b="1" dirty="0"/>
              <a:t>Easy Access to Information </a:t>
            </a:r>
            <a:r>
              <a:rPr lang="en-US" sz="1600" dirty="0"/>
              <a:t>− Once you register yourself in cloud, you can access your account from anywhere in the world provided there is internet connection at that point. There are various storage and security facilities that vary with the account type chosen.</a:t>
            </a:r>
          </a:p>
        </p:txBody>
      </p:sp>
    </p:spTree>
    <p:extLst>
      <p:ext uri="{BB962C8B-B14F-4D97-AF65-F5344CB8AC3E}">
        <p14:creationId xmlns:p14="http://schemas.microsoft.com/office/powerpoint/2010/main" val="384741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60C7-1150-4EF9-9769-67F836E1DAB2}"/>
              </a:ext>
            </a:extLst>
          </p:cNvPr>
          <p:cNvSpPr>
            <a:spLocks noGrp="1"/>
          </p:cNvSpPr>
          <p:nvPr>
            <p:ph type="title"/>
          </p:nvPr>
        </p:nvSpPr>
        <p:spPr/>
        <p:txBody>
          <a:bodyPr/>
          <a:lstStyle/>
          <a:p>
            <a:r>
              <a:rPr lang="en-US" dirty="0"/>
              <a:t>Infrastructure as Code (IAC)</a:t>
            </a:r>
          </a:p>
        </p:txBody>
      </p:sp>
      <p:sp>
        <p:nvSpPr>
          <p:cNvPr id="3" name="Content Placeholder 2">
            <a:extLst>
              <a:ext uri="{FF2B5EF4-FFF2-40B4-BE49-F238E27FC236}">
                <a16:creationId xmlns:a16="http://schemas.microsoft.com/office/drawing/2014/main" id="{E5CD5456-1F8F-45B6-826B-78BD4A8DEA5D}"/>
              </a:ext>
            </a:extLst>
          </p:cNvPr>
          <p:cNvSpPr>
            <a:spLocks noGrp="1"/>
          </p:cNvSpPr>
          <p:nvPr>
            <p:ph idx="1"/>
          </p:nvPr>
        </p:nvSpPr>
        <p:spPr/>
        <p:txBody>
          <a:bodyPr/>
          <a:lstStyle/>
          <a:p>
            <a:r>
              <a:rPr lang="en-US" dirty="0"/>
              <a:t>Similar to the way software developers write application code, AWS provides services that enable the creation, deployment, and maintenance of infrastructure in a </a:t>
            </a:r>
            <a:r>
              <a:rPr lang="en-US" i="1" dirty="0"/>
              <a:t>programmatic</a:t>
            </a:r>
            <a:r>
              <a:rPr lang="en-US" dirty="0"/>
              <a:t>, descriptive, and declarative way.</a:t>
            </a:r>
          </a:p>
        </p:txBody>
      </p:sp>
    </p:spTree>
    <p:extLst>
      <p:ext uri="{BB962C8B-B14F-4D97-AF65-F5344CB8AC3E}">
        <p14:creationId xmlns:p14="http://schemas.microsoft.com/office/powerpoint/2010/main" val="210532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DDCE-BCBD-4DF7-94F5-7CBA443C7220}"/>
              </a:ext>
            </a:extLst>
          </p:cNvPr>
          <p:cNvSpPr>
            <a:spLocks noGrp="1"/>
          </p:cNvSpPr>
          <p:nvPr>
            <p:ph type="title"/>
          </p:nvPr>
        </p:nvSpPr>
        <p:spPr/>
        <p:txBody>
          <a:bodyPr/>
          <a:lstStyle/>
          <a:p>
            <a:r>
              <a:rPr lang="en-US" b="1" dirty="0"/>
              <a:t>Container</a:t>
            </a:r>
          </a:p>
        </p:txBody>
      </p:sp>
      <p:sp>
        <p:nvSpPr>
          <p:cNvPr id="3" name="Content Placeholder 2">
            <a:extLst>
              <a:ext uri="{FF2B5EF4-FFF2-40B4-BE49-F238E27FC236}">
                <a16:creationId xmlns:a16="http://schemas.microsoft.com/office/drawing/2014/main" id="{0BA2D5DE-54DD-4619-BE74-BC64329001B1}"/>
              </a:ext>
            </a:extLst>
          </p:cNvPr>
          <p:cNvSpPr>
            <a:spLocks noGrp="1"/>
          </p:cNvSpPr>
          <p:nvPr>
            <p:ph idx="1"/>
          </p:nvPr>
        </p:nvSpPr>
        <p:spPr/>
        <p:txBody>
          <a:bodyPr>
            <a:normAutofit fontScale="92500"/>
          </a:bodyPr>
          <a:lstStyle/>
          <a:p>
            <a:pPr marL="0" indent="0">
              <a:buNone/>
            </a:pPr>
            <a:r>
              <a:rPr lang="en-US" b="1" dirty="0"/>
              <a:t>Containers</a:t>
            </a:r>
            <a:r>
              <a:rPr lang="en-US" dirty="0"/>
              <a:t> provide a standard way to package your application's code, configurations, and dependencies into a single object. Containers share an operating system installed on the server and run as resource-isolated processes, ensuring quick, reliable, and consistent deployments, regardless of environment.</a:t>
            </a:r>
          </a:p>
          <a:p>
            <a:pPr marL="0" indent="0">
              <a:buNone/>
            </a:pPr>
            <a:endParaRPr lang="en-US" dirty="0"/>
          </a:p>
          <a:p>
            <a:pPr marL="0" indent="0">
              <a:buNone/>
            </a:pPr>
            <a:r>
              <a:rPr lang="en-US" b="1" dirty="0"/>
              <a:t>Docker</a:t>
            </a:r>
            <a:r>
              <a:rPr lang="en-US" dirty="0"/>
              <a:t> is a software platform that allows you to build, test, and deploy applications quickly. Docker </a:t>
            </a:r>
            <a:r>
              <a:rPr lang="en-US" dirty="0">
                <a:solidFill>
                  <a:srgbClr val="FF0000"/>
                </a:solidFill>
              </a:rPr>
              <a:t>packages</a:t>
            </a:r>
            <a:r>
              <a:rPr lang="en-US" dirty="0"/>
              <a:t> software into standardized units called containers that have everything the software needs to run including libraries, system tools, code, and runtime. Using Docker, you can quickly deploy and scale applications into any environment and know your code will run.</a:t>
            </a:r>
          </a:p>
        </p:txBody>
      </p:sp>
    </p:spTree>
    <p:extLst>
      <p:ext uri="{BB962C8B-B14F-4D97-AF65-F5344CB8AC3E}">
        <p14:creationId xmlns:p14="http://schemas.microsoft.com/office/powerpoint/2010/main" val="112375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E42D-44E6-4C19-9AA7-EF5A36777E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C48604-B118-407D-99A8-872AF49D74E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56304A-1452-4B07-86B4-C968B0337CD9}"/>
              </a:ext>
            </a:extLst>
          </p:cNvPr>
          <p:cNvPicPr>
            <a:picLocks noChangeAspect="1"/>
          </p:cNvPicPr>
          <p:nvPr/>
        </p:nvPicPr>
        <p:blipFill>
          <a:blip r:embed="rId2"/>
          <a:stretch>
            <a:fillRect/>
          </a:stretch>
        </p:blipFill>
        <p:spPr>
          <a:xfrm>
            <a:off x="220471" y="763415"/>
            <a:ext cx="11751058" cy="4823878"/>
          </a:xfrm>
          <a:prstGeom prst="rect">
            <a:avLst/>
          </a:prstGeom>
        </p:spPr>
      </p:pic>
    </p:spTree>
    <p:extLst>
      <p:ext uri="{BB962C8B-B14F-4D97-AF65-F5344CB8AC3E}">
        <p14:creationId xmlns:p14="http://schemas.microsoft.com/office/powerpoint/2010/main" val="171164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552D-CFAA-4213-BA24-E1875E9404BC}"/>
              </a:ext>
            </a:extLst>
          </p:cNvPr>
          <p:cNvSpPr>
            <a:spLocks noGrp="1"/>
          </p:cNvSpPr>
          <p:nvPr>
            <p:ph type="title"/>
          </p:nvPr>
        </p:nvSpPr>
        <p:spPr/>
        <p:txBody>
          <a:bodyPr/>
          <a:lstStyle/>
          <a:p>
            <a:r>
              <a:rPr lang="en-US" b="1" dirty="0"/>
              <a:t>Kubernetes</a:t>
            </a:r>
          </a:p>
        </p:txBody>
      </p:sp>
      <p:sp>
        <p:nvSpPr>
          <p:cNvPr id="3" name="Content Placeholder 2">
            <a:extLst>
              <a:ext uri="{FF2B5EF4-FFF2-40B4-BE49-F238E27FC236}">
                <a16:creationId xmlns:a16="http://schemas.microsoft.com/office/drawing/2014/main" id="{B2A67B82-51ED-4AD6-B74C-1FEA51ED136F}"/>
              </a:ext>
            </a:extLst>
          </p:cNvPr>
          <p:cNvSpPr>
            <a:spLocks noGrp="1"/>
          </p:cNvSpPr>
          <p:nvPr>
            <p:ph idx="1"/>
          </p:nvPr>
        </p:nvSpPr>
        <p:spPr/>
        <p:txBody>
          <a:bodyPr/>
          <a:lstStyle/>
          <a:p>
            <a:r>
              <a:rPr lang="en-US" b="1" dirty="0"/>
              <a:t>Kubernetes</a:t>
            </a:r>
            <a:r>
              <a:rPr lang="en-US" dirty="0"/>
              <a:t> is open-source software that allows you to deploy and manage containerized applications at scale. Kubernetes manages clusters </a:t>
            </a:r>
            <a:r>
              <a:rPr lang="en-US" i="1" dirty="0"/>
              <a:t>of c</a:t>
            </a:r>
            <a:r>
              <a:rPr lang="en-US" dirty="0"/>
              <a:t>ompute instances and runs containers on those instances with processes for deployment, maintenance, and scaling. Using Kubernetes, you can run any type of containerized applications using the same toolset on-premises and in the cloud.</a:t>
            </a:r>
          </a:p>
        </p:txBody>
      </p:sp>
    </p:spTree>
    <p:extLst>
      <p:ext uri="{BB962C8B-B14F-4D97-AF65-F5344CB8AC3E}">
        <p14:creationId xmlns:p14="http://schemas.microsoft.com/office/powerpoint/2010/main" val="313006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812</Words>
  <Application>Microsoft Office PowerPoint</Application>
  <PresentationFormat>Widescreen</PresentationFormat>
  <Paragraphs>49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Cloud Computing 101</vt:lpstr>
      <vt:lpstr>What is cloud? </vt:lpstr>
      <vt:lpstr>Cloud service models</vt:lpstr>
      <vt:lpstr>Advantages of Cloud Computing</vt:lpstr>
      <vt:lpstr>Infrastructure as Code (IAC)</vt:lpstr>
      <vt:lpstr>Container</vt:lpstr>
      <vt:lpstr>PowerPoint Presentation</vt:lpstr>
      <vt:lpstr>Kubernetes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101</dc:title>
  <dc:creator>Đinh Nguyễn Anh Dũng</dc:creator>
  <cp:lastModifiedBy>Đinh Nguyễn Anh Dũng</cp:lastModifiedBy>
  <cp:revision>5</cp:revision>
  <dcterms:created xsi:type="dcterms:W3CDTF">2022-09-20T12:33:08Z</dcterms:created>
  <dcterms:modified xsi:type="dcterms:W3CDTF">2022-09-22T07:17:40Z</dcterms:modified>
</cp:coreProperties>
</file>