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0b3c3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80b3c3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64fa1d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64fa1d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64fa1d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64fa1d0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64fa1d0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64fa1d0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cf37f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cf37f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cf37ff1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cf37ff1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cf37ff1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cf37ff1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cf37ff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cf37ff1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cf37ff1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cf37ff1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cf37ff1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cf37ff1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cf37ff1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cf37ff1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b3c3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b3c3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cf37ff1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cf37ff1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cf37ff1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cf37ff1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cf37ff1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cf37ff1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cf37ff1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cf37ff1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868ffd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2868ffd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868ffd8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868ffd8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868ff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868ff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868ffd8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868ffd8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868ffd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868ffd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868ffd8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868ffd8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868ffd8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868ffd8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64fa1d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64fa1d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4fa1d0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64fa1d0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101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From an easy technical perspective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(work in progress)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96375" y="994350"/>
            <a:ext cx="8719200" cy="3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</a:t>
            </a:r>
            <a:r>
              <a:rPr lang="en" sz="3600">
                <a:solidFill>
                  <a:srgbClr val="0000FF"/>
                </a:solidFill>
              </a:rPr>
              <a:t>Satoshi Nakamoto</a:t>
            </a:r>
            <a:r>
              <a:rPr lang="en" sz="3600">
                <a:solidFill>
                  <a:schemeClr val="dk1"/>
                </a:solidFill>
              </a:rPr>
              <a:t> published </a:t>
            </a:r>
            <a:r>
              <a:rPr lang="en" sz="3600">
                <a:solidFill>
                  <a:srgbClr val="FF9900"/>
                </a:solidFill>
              </a:rPr>
              <a:t>his/her/their(!)</a:t>
            </a:r>
            <a:r>
              <a:rPr lang="en" sz="3600">
                <a:solidFill>
                  <a:schemeClr val="dk1"/>
                </a:solidFill>
              </a:rPr>
              <a:t> paper in May 2009, </a:t>
            </a:r>
            <a:r>
              <a:rPr lang="en" sz="3600" b="1">
                <a:solidFill>
                  <a:schemeClr val="dk1"/>
                </a:solidFill>
              </a:rPr>
              <a:t>nobody on Earth</a:t>
            </a:r>
            <a:r>
              <a:rPr lang="en" sz="3600">
                <a:solidFill>
                  <a:schemeClr val="dk1"/>
                </a:solidFill>
              </a:rPr>
              <a:t> actually believes this is possible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http://bitcoin.org/bitcoin.pdf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Blockchain basic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018625"/>
            <a:ext cx="8520600" cy="3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</a:t>
            </a:r>
            <a:r>
              <a:rPr lang="en" b="1"/>
              <a:t>balance</a:t>
            </a:r>
            <a:r>
              <a:rPr lang="en"/>
              <a:t> is just the result of </a:t>
            </a:r>
            <a:r>
              <a:rPr lang="en">
                <a:solidFill>
                  <a:srgbClr val="FF9900"/>
                </a:solidFill>
              </a:rPr>
              <a:t>all transactions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From: Prasanna - To: Wife - Amount: 5.02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From: _  - To: Prasanna - Amount : 12  </a:t>
            </a:r>
            <a:r>
              <a:rPr lang="en">
                <a:solidFill>
                  <a:srgbClr val="FF9900"/>
                </a:solidFill>
              </a:rPr>
              <a:t>&lt;&lt; Money generating transaction / “deposit”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/>
              <a:t>From: Prasanna  - To: _ - Amount : 2</a:t>
            </a:r>
            <a:r>
              <a:rPr lang="en"/>
              <a:t>  </a:t>
            </a:r>
            <a:r>
              <a:rPr lang="en">
                <a:solidFill>
                  <a:srgbClr val="FF9900"/>
                </a:solidFill>
              </a:rPr>
              <a:t>&lt;&lt; Withdraw transaction ( not applicable here )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we only need to store transactions, not balance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Blockchain basic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917800"/>
            <a:ext cx="85206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Transactions are grouped into </a:t>
            </a:r>
            <a:r>
              <a:rPr lang="en" i="1">
                <a:solidFill>
                  <a:srgbClr val="FF9900"/>
                </a:solidFill>
              </a:rPr>
              <a:t>block(s)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that are linked together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global, shared database of transactions is called </a:t>
            </a:r>
            <a:r>
              <a:rPr lang="en" i="1">
                <a:solidFill>
                  <a:srgbClr val="FF9900"/>
                </a:solidFill>
              </a:rPr>
              <a:t>blockchain</a:t>
            </a:r>
            <a:endParaRPr i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Blockchain is </a:t>
            </a:r>
            <a:r>
              <a:rPr lang="en">
                <a:solidFill>
                  <a:srgbClr val="FF9900"/>
                </a:solidFill>
              </a:rPr>
              <a:t>public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i="1">
                <a:solidFill>
                  <a:srgbClr val="000000"/>
                </a:solidFill>
              </a:rPr>
              <a:t>almost</a:t>
            </a:r>
            <a:r>
              <a:rPr lang="en">
                <a:solidFill>
                  <a:srgbClr val="000000"/>
                </a:solidFill>
              </a:rPr>
              <a:t> linear (hence “chain")</a:t>
            </a:r>
            <a:endParaRPr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Mining nodes</a:t>
            </a:r>
            <a:r>
              <a:rPr lang="en" i="1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are servers that are responsible to </a:t>
            </a:r>
            <a:r>
              <a:rPr lang="en" b="1">
                <a:solidFill>
                  <a:srgbClr val="000000"/>
                </a:solidFill>
              </a:rPr>
              <a:t>verify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b="1">
                <a:solidFill>
                  <a:srgbClr val="000000"/>
                </a:solidFill>
              </a:rPr>
              <a:t>add</a:t>
            </a:r>
            <a:r>
              <a:rPr lang="en">
                <a:solidFill>
                  <a:srgbClr val="000000"/>
                </a:solidFill>
              </a:rPr>
              <a:t> blocks into the blockchain.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</a:rPr>
              <a:t>Editing, deleting are not allowed. Just add. </a:t>
            </a:r>
            <a:r>
              <a:rPr lang="en" i="1">
                <a:solidFill>
                  <a:srgbClr val="FF9900"/>
                </a:solidFill>
              </a:rPr>
              <a:t>Fork is possible</a:t>
            </a:r>
            <a:endParaRPr i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Node that can successfully add a block to blockchain is rewarded with </a:t>
            </a:r>
            <a:r>
              <a:rPr lang="en">
                <a:solidFill>
                  <a:srgbClr val="FF9900"/>
                </a:solidFill>
              </a:rPr>
              <a:t>one</a:t>
            </a:r>
            <a:r>
              <a:rPr lang="en">
                <a:solidFill>
                  <a:srgbClr val="000000"/>
                </a:solidFill>
              </a:rPr>
              <a:t> “deposit” transaction.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25" y="767200"/>
            <a:ext cx="6833525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515075" y="3489550"/>
            <a:ext cx="1587000" cy="13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Blockchain basic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2760050" y="2258488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2264025" y="141820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3960150" y="1296875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983750" y="1757425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5550525" y="190190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5550513" y="1509863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221925" y="2217975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696725" y="387275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696725" y="4166125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96725" y="445950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6477375" y="4567800"/>
            <a:ext cx="1223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7742100" y="2795375"/>
            <a:ext cx="13206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Genesis block</a:t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2370975" y="4254375"/>
            <a:ext cx="257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050" y="3334199"/>
            <a:ext cx="960233" cy="814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1523825" y="2568588"/>
            <a:ext cx="0" cy="81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5"/>
          <p:cNvSpPr/>
          <p:nvPr/>
        </p:nvSpPr>
        <p:spPr>
          <a:xfrm>
            <a:off x="2330950" y="190190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878375" y="1901900"/>
            <a:ext cx="1223700" cy="22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7140900" y="915875"/>
            <a:ext cx="1320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Unconfirmed transactions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96725" y="3579375"/>
            <a:ext cx="1223700" cy="229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5161225" y="3221375"/>
            <a:ext cx="3383375" cy="1174250"/>
            <a:chOff x="5161225" y="3221375"/>
            <a:chExt cx="3383375" cy="1174250"/>
          </a:xfrm>
        </p:grpSpPr>
        <p:sp>
          <p:nvSpPr>
            <p:cNvPr id="158" name="Google Shape;158;p25"/>
            <p:cNvSpPr/>
            <p:nvPr/>
          </p:nvSpPr>
          <p:spPr>
            <a:xfrm>
              <a:off x="8260200" y="3815375"/>
              <a:ext cx="284400" cy="229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7743375" y="381537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7226550" y="381537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6709725" y="381537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6192975" y="416612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677100" y="416612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25"/>
            <p:cNvCxnSpPr>
              <a:stCxn id="159" idx="3"/>
              <a:endCxn id="158" idx="1"/>
            </p:cNvCxnSpPr>
            <p:nvPr/>
          </p:nvCxnSpPr>
          <p:spPr>
            <a:xfrm>
              <a:off x="8027775" y="3930125"/>
              <a:ext cx="23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5"/>
            <p:cNvCxnSpPr>
              <a:stCxn id="160" idx="3"/>
              <a:endCxn id="159" idx="1"/>
            </p:cNvCxnSpPr>
            <p:nvPr/>
          </p:nvCxnSpPr>
          <p:spPr>
            <a:xfrm>
              <a:off x="7510950" y="3930125"/>
              <a:ext cx="23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5"/>
            <p:cNvCxnSpPr>
              <a:stCxn id="161" idx="3"/>
              <a:endCxn id="160" idx="1"/>
            </p:cNvCxnSpPr>
            <p:nvPr/>
          </p:nvCxnSpPr>
          <p:spPr>
            <a:xfrm>
              <a:off x="6994125" y="3930125"/>
              <a:ext cx="23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5"/>
            <p:cNvCxnSpPr>
              <a:stCxn id="162" idx="3"/>
              <a:endCxn id="161" idx="1"/>
            </p:cNvCxnSpPr>
            <p:nvPr/>
          </p:nvCxnSpPr>
          <p:spPr>
            <a:xfrm rot="10800000" flipH="1">
              <a:off x="6477375" y="3930175"/>
              <a:ext cx="232500" cy="35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5"/>
            <p:cNvCxnSpPr>
              <a:stCxn id="163" idx="3"/>
              <a:endCxn id="162" idx="1"/>
            </p:cNvCxnSpPr>
            <p:nvPr/>
          </p:nvCxnSpPr>
          <p:spPr>
            <a:xfrm>
              <a:off x="5961500" y="4280875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25"/>
            <p:cNvSpPr/>
            <p:nvPr/>
          </p:nvSpPr>
          <p:spPr>
            <a:xfrm>
              <a:off x="6709725" y="3413750"/>
              <a:ext cx="284400" cy="229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25"/>
            <p:cNvCxnSpPr>
              <a:stCxn id="169" idx="3"/>
              <a:endCxn id="160" idx="0"/>
            </p:cNvCxnSpPr>
            <p:nvPr/>
          </p:nvCxnSpPr>
          <p:spPr>
            <a:xfrm>
              <a:off x="6994125" y="3528500"/>
              <a:ext cx="374700" cy="28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25"/>
            <p:cNvSpPr/>
            <p:nvPr/>
          </p:nvSpPr>
          <p:spPr>
            <a:xfrm>
              <a:off x="5161225" y="4166125"/>
              <a:ext cx="284400" cy="229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25"/>
            <p:cNvCxnSpPr>
              <a:stCxn id="171" idx="3"/>
              <a:endCxn id="163" idx="1"/>
            </p:cNvCxnSpPr>
            <p:nvPr/>
          </p:nvCxnSpPr>
          <p:spPr>
            <a:xfrm>
              <a:off x="5445625" y="4280875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5"/>
            <p:cNvCxnSpPr>
              <a:stCxn id="149" idx="2"/>
              <a:endCxn id="158" idx="0"/>
            </p:cNvCxnSpPr>
            <p:nvPr/>
          </p:nvCxnSpPr>
          <p:spPr>
            <a:xfrm>
              <a:off x="8402400" y="3221375"/>
              <a:ext cx="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5"/>
            <p:cNvSpPr/>
            <p:nvPr/>
          </p:nvSpPr>
          <p:spPr>
            <a:xfrm>
              <a:off x="6192900" y="3815375"/>
              <a:ext cx="284400" cy="2295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25"/>
            <p:cNvCxnSpPr>
              <a:stCxn id="174" idx="3"/>
              <a:endCxn id="161" idx="1"/>
            </p:cNvCxnSpPr>
            <p:nvPr/>
          </p:nvCxnSpPr>
          <p:spPr>
            <a:xfrm>
              <a:off x="6477300" y="3930125"/>
              <a:ext cx="23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5"/>
          <p:cNvSpPr txBox="1"/>
          <p:nvPr/>
        </p:nvSpPr>
        <p:spPr>
          <a:xfrm>
            <a:off x="3748375" y="3528500"/>
            <a:ext cx="14178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nodes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125" y="2936950"/>
            <a:ext cx="700189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425" y="3098800"/>
            <a:ext cx="700189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175" y="3053925"/>
            <a:ext cx="700189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0" y="2408327"/>
            <a:ext cx="1320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Bitcoin generating transaction</a:t>
            </a:r>
            <a:endParaRPr/>
          </a:p>
        </p:txBody>
      </p:sp>
      <p:cxnSp>
        <p:nvCxnSpPr>
          <p:cNvPr id="181" name="Google Shape;181;p25"/>
          <p:cNvCxnSpPr>
            <a:stCxn id="180" idx="2"/>
          </p:cNvCxnSpPr>
          <p:nvPr/>
        </p:nvCxnSpPr>
        <p:spPr>
          <a:xfrm>
            <a:off x="660300" y="3098927"/>
            <a:ext cx="3147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5"/>
          <p:cNvSpPr txBox="1"/>
          <p:nvPr/>
        </p:nvSpPr>
        <p:spPr>
          <a:xfrm>
            <a:off x="2370975" y="4606650"/>
            <a:ext cx="1587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Unminded block</a:t>
            </a:r>
            <a:endParaRPr/>
          </a:p>
        </p:txBody>
      </p:sp>
      <p:cxnSp>
        <p:nvCxnSpPr>
          <p:cNvPr id="183" name="Google Shape;183;p25"/>
          <p:cNvCxnSpPr>
            <a:stCxn id="182" idx="1"/>
            <a:endCxn id="136" idx="3"/>
          </p:cNvCxnSpPr>
          <p:nvPr/>
        </p:nvCxnSpPr>
        <p:spPr>
          <a:xfrm rot="10800000">
            <a:off x="2102175" y="4168350"/>
            <a:ext cx="268800" cy="6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Blockchain basic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764825" y="1242850"/>
            <a:ext cx="7419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Verifying and adding transactions are really </a:t>
            </a:r>
            <a:r>
              <a:rPr lang="en" sz="2400">
                <a:solidFill>
                  <a:srgbClr val="FF9900"/>
                </a:solidFill>
              </a:rPr>
              <a:t>piece of cake</a:t>
            </a:r>
            <a:r>
              <a:rPr lang="en" sz="2400"/>
              <a:t> by today’s computing standard</a:t>
            </a:r>
            <a:endParaRPr sz="2400"/>
          </a:p>
        </p:txBody>
      </p:sp>
      <p:sp>
        <p:nvSpPr>
          <p:cNvPr id="190" name="Google Shape;190;p26"/>
          <p:cNvSpPr txBox="1"/>
          <p:nvPr/>
        </p:nvSpPr>
        <p:spPr>
          <a:xfrm>
            <a:off x="726575" y="2475575"/>
            <a:ext cx="7419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Mining nodes can create almost </a:t>
            </a:r>
            <a:r>
              <a:rPr lang="en" sz="2400">
                <a:solidFill>
                  <a:srgbClr val="FF9900"/>
                </a:solidFill>
              </a:rPr>
              <a:t>unlimited</a:t>
            </a:r>
            <a:r>
              <a:rPr lang="en" sz="2400"/>
              <a:t> number of transactions out of thin air </a:t>
            </a:r>
            <a:r>
              <a:rPr lang="en" sz="2400" i="1"/>
              <a:t>without</a:t>
            </a:r>
            <a:r>
              <a:rPr lang="en" sz="2400"/>
              <a:t> any backing value.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- </a:t>
            </a:r>
            <a:r>
              <a:rPr lang="en" i="1">
                <a:solidFill>
                  <a:srgbClr val="FF0000"/>
                </a:solidFill>
              </a:rPr>
              <a:t>key invention!!!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862500" y="984725"/>
            <a:ext cx="74190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order for a block (created by a node) to be accepted by all other nodes. That block miner has to provide a </a:t>
            </a:r>
            <a:r>
              <a:rPr lang="en" sz="2400">
                <a:solidFill>
                  <a:srgbClr val="FF9900"/>
                </a:solidFill>
              </a:rPr>
              <a:t>proof-of-work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14125" y="2504275"/>
            <a:ext cx="7419000" cy="143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 </a:t>
            </a:r>
            <a:r>
              <a:rPr lang="en" sz="2400">
                <a:solidFill>
                  <a:srgbClr val="FF9900"/>
                </a:solidFill>
              </a:rPr>
              <a:t>Nonce</a:t>
            </a:r>
            <a:r>
              <a:rPr lang="en" sz="2400"/>
              <a:t> - so that, for example: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SHA256(SHA256(block </a:t>
            </a:r>
            <a:r>
              <a:rPr lang="en" sz="2400">
                <a:solidFill>
                  <a:srgbClr val="0000FF"/>
                </a:solidFill>
              </a:rPr>
              <a:t>+</a:t>
            </a:r>
            <a:r>
              <a:rPr lang="en" sz="2400"/>
              <a:t> </a:t>
            </a:r>
            <a:r>
              <a:rPr lang="en" sz="2400">
                <a:solidFill>
                  <a:srgbClr val="FF9900"/>
                </a:solidFill>
              </a:rPr>
              <a:t>Nonce</a:t>
            </a:r>
            <a:r>
              <a:rPr lang="en" sz="2400"/>
              <a:t>)) &lt; </a:t>
            </a:r>
            <a:r>
              <a:rPr lang="en" sz="2400">
                <a:solidFill>
                  <a:srgbClr val="FF9900"/>
                </a:solidFill>
              </a:rPr>
              <a:t>T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909175" y="4206325"/>
            <a:ext cx="74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less </a:t>
            </a:r>
            <a:r>
              <a:rPr lang="en" sz="2400">
                <a:solidFill>
                  <a:srgbClr val="FF9900"/>
                </a:solidFill>
              </a:rPr>
              <a:t>T</a:t>
            </a:r>
            <a:r>
              <a:rPr lang="en" sz="2400"/>
              <a:t> is, the harder it is to find </a:t>
            </a:r>
            <a:r>
              <a:rPr lang="en" sz="2400">
                <a:solidFill>
                  <a:srgbClr val="FF9900"/>
                </a:solidFill>
              </a:rPr>
              <a:t>Nonce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688200" y="1152450"/>
            <a:ext cx="8144100" cy="20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baseline="30000"/>
              <a:t>66</a:t>
            </a:r>
            <a:r>
              <a:rPr lang="en"/>
              <a:t> Number of grains of sand on the earth.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baseline="30000"/>
              <a:t>76</a:t>
            </a:r>
            <a:r>
              <a:rPr lang="en"/>
              <a:t> Number of stars in the visible universe.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baseline="30000"/>
              <a:t>96</a:t>
            </a:r>
            <a:r>
              <a:rPr lang="en"/>
              <a:t> Number of atoms in a cubic meter of water.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r>
              <a:rPr lang="en" baseline="30000"/>
              <a:t>190</a:t>
            </a:r>
            <a:r>
              <a:rPr lang="en"/>
              <a:t> Number of </a:t>
            </a:r>
            <a:r>
              <a:rPr lang="en">
                <a:solidFill>
                  <a:srgbClr val="FF9900"/>
                </a:solidFill>
              </a:rPr>
              <a:t>atoms</a:t>
            </a:r>
            <a:r>
              <a:rPr lang="en"/>
              <a:t> in the </a:t>
            </a:r>
            <a:r>
              <a:rPr lang="en">
                <a:solidFill>
                  <a:srgbClr val="FF9900"/>
                </a:solidFill>
              </a:rPr>
              <a:t>Sun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499950" y="3728550"/>
            <a:ext cx="81441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“people” in the known Universe have machines that are 1000 times more powerful than Google, running non-stop for 37 billions years to have a chance of 1/4 billionth to crack a full SHA256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9"/>
          <p:cNvCxnSpPr/>
          <p:nvPr/>
        </p:nvCxnSpPr>
        <p:spPr>
          <a:xfrm rot="10800000" flipH="1">
            <a:off x="458900" y="1426850"/>
            <a:ext cx="2738100" cy="7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11" name="Google Shape;211;p29"/>
          <p:cNvSpPr txBox="1"/>
          <p:nvPr/>
        </p:nvSpPr>
        <p:spPr>
          <a:xfrm>
            <a:off x="8379000" y="1527000"/>
            <a:ext cx="765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lang="en" sz="2400" baseline="30000"/>
              <a:t>256</a:t>
            </a:r>
            <a:endParaRPr sz="2400" baseline="30000"/>
          </a:p>
        </p:txBody>
      </p:sp>
      <p:sp>
        <p:nvSpPr>
          <p:cNvPr id="212" name="Google Shape;212;p29"/>
          <p:cNvSpPr txBox="1"/>
          <p:nvPr/>
        </p:nvSpPr>
        <p:spPr>
          <a:xfrm>
            <a:off x="311700" y="1424450"/>
            <a:ext cx="765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 baseline="30000"/>
          </a:p>
        </p:txBody>
      </p:sp>
      <p:cxnSp>
        <p:nvCxnSpPr>
          <p:cNvPr id="213" name="Google Shape;213;p29"/>
          <p:cNvCxnSpPr/>
          <p:nvPr/>
        </p:nvCxnSpPr>
        <p:spPr>
          <a:xfrm>
            <a:off x="3204575" y="1252200"/>
            <a:ext cx="0" cy="38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9"/>
          <p:cNvSpPr txBox="1"/>
          <p:nvPr/>
        </p:nvSpPr>
        <p:spPr>
          <a:xfrm>
            <a:off x="2822075" y="1711900"/>
            <a:ext cx="765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</a:t>
            </a:r>
            <a:endParaRPr sz="2400" baseline="30000">
              <a:solidFill>
                <a:srgbClr val="FF0000"/>
              </a:solidFill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 rot="10800000" flipH="1">
            <a:off x="3214675" y="1405200"/>
            <a:ext cx="5772300" cy="2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6" name="Google Shape;216;p29"/>
          <p:cNvSpPr txBox="1"/>
          <p:nvPr/>
        </p:nvSpPr>
        <p:spPr>
          <a:xfrm>
            <a:off x="2347150" y="2753800"/>
            <a:ext cx="5860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SHA256(block + </a:t>
            </a:r>
            <a:r>
              <a:rPr lang="en" sz="2400" dirty="0">
                <a:solidFill>
                  <a:srgbClr val="FF9900"/>
                </a:solidFill>
              </a:rPr>
              <a:t>Nonce</a:t>
            </a:r>
            <a:r>
              <a:rPr lang="en" sz="2400" dirty="0">
                <a:solidFill>
                  <a:schemeClr val="dk1"/>
                </a:solidFill>
              </a:rPr>
              <a:t>) &lt; </a:t>
            </a:r>
            <a:r>
              <a:rPr lang="en" sz="2400" dirty="0">
                <a:solidFill>
                  <a:srgbClr val="FF9900"/>
                </a:solidFill>
              </a:rPr>
              <a:t>T</a:t>
            </a:r>
            <a:endParaRPr dirty="0"/>
          </a:p>
        </p:txBody>
      </p:sp>
      <p:cxnSp>
        <p:nvCxnSpPr>
          <p:cNvPr id="217" name="Google Shape;217;p29"/>
          <p:cNvCxnSpPr>
            <a:stCxn id="216" idx="1"/>
          </p:cNvCxnSpPr>
          <p:nvPr/>
        </p:nvCxnSpPr>
        <p:spPr>
          <a:xfrm rot="10800000">
            <a:off x="994150" y="1711900"/>
            <a:ext cx="1353000" cy="136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8" name="Google Shape;218;p29"/>
          <p:cNvSpPr txBox="1"/>
          <p:nvPr/>
        </p:nvSpPr>
        <p:spPr>
          <a:xfrm>
            <a:off x="311700" y="4520900"/>
            <a:ext cx="89103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" b="1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r>
              <a:rPr lang="en" b="1">
                <a:solidFill>
                  <a:srgbClr val="0000F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FFFFFFFFFFFFFFFFFFFFFFFFFFFFFFFFFFFFFFFFFFFFFFFFFFFFFFFF</a:t>
            </a:r>
            <a:endParaRPr b="1">
              <a:solidFill>
                <a:srgbClr val="0000F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0" y="3804700"/>
            <a:ext cx="3435778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easiest target ( 32 zero bits )</a:t>
            </a:r>
            <a:endParaRPr strike="sngStrike" baseline="30000" dirty="0"/>
          </a:p>
        </p:txBody>
      </p:sp>
      <p:cxnSp>
        <p:nvCxnSpPr>
          <p:cNvPr id="221" name="Google Shape;221;p29"/>
          <p:cNvCxnSpPr>
            <a:cxnSpLocks/>
          </p:cNvCxnSpPr>
          <p:nvPr/>
        </p:nvCxnSpPr>
        <p:spPr>
          <a:xfrm>
            <a:off x="1159508" y="4262750"/>
            <a:ext cx="5700" cy="3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9"/>
          <p:cNvSpPr txBox="1"/>
          <p:nvPr/>
        </p:nvSpPr>
        <p:spPr>
          <a:xfrm>
            <a:off x="3824141" y="3804700"/>
            <a:ext cx="17742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Difficulty level = </a:t>
            </a:r>
            <a:r>
              <a:rPr lang="en" b="1" dirty="0"/>
              <a:t>1</a:t>
            </a:r>
            <a:endParaRPr b="1" strike="sngStrike" baseline="30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1575"/>
            <a:ext cx="5003875" cy="2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525" y="1855350"/>
            <a:ext cx="5003875" cy="282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688200" y="1429700"/>
            <a:ext cx="8144100" cy="29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creates the </a:t>
            </a:r>
            <a:r>
              <a:rPr lang="en" i="1">
                <a:solidFill>
                  <a:srgbClr val="FF9900"/>
                </a:solidFill>
              </a:rPr>
              <a:t>backing value</a:t>
            </a:r>
            <a:r>
              <a:rPr lang="en"/>
              <a:t> for the generated block : </a:t>
            </a:r>
            <a:r>
              <a:rPr lang="en" i="1"/>
              <a:t>hardware + energy cost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Transaction reward</a:t>
            </a:r>
            <a:r>
              <a:rPr lang="en"/>
              <a:t> creates the </a:t>
            </a:r>
            <a:r>
              <a:rPr lang="en" i="1">
                <a:solidFill>
                  <a:srgbClr val="FF9900"/>
                </a:solidFill>
              </a:rPr>
              <a:t>incentive</a:t>
            </a:r>
            <a:r>
              <a:rPr lang="en"/>
              <a:t> for people to build servers to power the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nodes mine blocks at the same time, NO way to guarantee which node is the one who is going to finish first. Just like </a:t>
            </a:r>
            <a:r>
              <a:rPr lang="en">
                <a:solidFill>
                  <a:srgbClr val="FF9900"/>
                </a:solidFill>
              </a:rPr>
              <a:t>lottery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lot details that I don’t know :)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688200" y="1429700"/>
            <a:ext cx="8144100" cy="29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Difficulty level is adjusted after </a:t>
            </a:r>
            <a:r>
              <a:rPr lang="en">
                <a:solidFill>
                  <a:srgbClr val="FF9900"/>
                </a:solidFill>
              </a:rPr>
              <a:t>2016</a:t>
            </a:r>
            <a:r>
              <a:rPr lang="en"/>
              <a:t> blocks to maintain </a:t>
            </a:r>
            <a:r>
              <a:rPr lang="en">
                <a:solidFill>
                  <a:srgbClr val="FF9900"/>
                </a:solidFill>
              </a:rPr>
              <a:t>~10-mins</a:t>
            </a:r>
            <a:r>
              <a:rPr lang="en"/>
              <a:t> block creation 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 reward is </a:t>
            </a:r>
            <a:r>
              <a:rPr lang="en">
                <a:solidFill>
                  <a:srgbClr val="FF9900"/>
                </a:solidFill>
              </a:rPr>
              <a:t>down by half</a:t>
            </a:r>
            <a:r>
              <a:rPr lang="en"/>
              <a:t> after 210,000 blocks created. Max 64 times. </a:t>
            </a:r>
            <a:r>
              <a:rPr lang="en" strike="sngStrike"/>
              <a:t>Now is the second time ( 50 &gt; 25 &gt; 12.5 ). Est end : </a:t>
            </a:r>
            <a:r>
              <a:rPr lang="en" strike="sngStrike">
                <a:solidFill>
                  <a:srgbClr val="FF0000"/>
                </a:solidFill>
              </a:rPr>
              <a:t>2020</a:t>
            </a:r>
            <a:endParaRPr strike="sngStrike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</a:t>
            </a:r>
            <a:r>
              <a:rPr lang="en">
                <a:solidFill>
                  <a:srgbClr val="FF0000"/>
                </a:solidFill>
              </a:rPr>
              <a:t>21,000,000</a:t>
            </a:r>
            <a:r>
              <a:rPr lang="en"/>
              <a:t> Bitcoins will be created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Transaction has fee - after all BTC are mined, miners will live by transaction fee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2984125" y="3440125"/>
            <a:ext cx="783900" cy="78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spending protection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66125" y="1276750"/>
            <a:ext cx="81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Simple rule: Miners only work at the </a:t>
            </a:r>
            <a:r>
              <a:rPr lang="en">
                <a:solidFill>
                  <a:srgbClr val="FF9900"/>
                </a:solidFill>
              </a:rPr>
              <a:t>longest chain </a:t>
            </a:r>
            <a:r>
              <a:rPr lang="en" i="1">
                <a:solidFill>
                  <a:srgbClr val="FF9900"/>
                </a:solidFill>
              </a:rPr>
              <a:t>( greatest effort to build )</a:t>
            </a:r>
            <a:endParaRPr i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7606154" y="3166127"/>
            <a:ext cx="406800" cy="328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6866770" y="3166127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6127386" y="3166127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5388002" y="3166127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648725" y="3667920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3910700" y="3667920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" name="Google Shape;255;p33"/>
          <p:cNvCxnSpPr>
            <a:stCxn id="250" idx="3"/>
            <a:endCxn id="249" idx="1"/>
          </p:cNvCxnSpPr>
          <p:nvPr/>
        </p:nvCxnSpPr>
        <p:spPr>
          <a:xfrm>
            <a:off x="7273570" y="3330227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6" name="Google Shape;256;p33"/>
          <p:cNvCxnSpPr>
            <a:stCxn id="251" idx="3"/>
            <a:endCxn id="250" idx="1"/>
          </p:cNvCxnSpPr>
          <p:nvPr/>
        </p:nvCxnSpPr>
        <p:spPr>
          <a:xfrm>
            <a:off x="6534186" y="3330227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7" name="Google Shape;257;p33"/>
          <p:cNvCxnSpPr>
            <a:stCxn id="252" idx="3"/>
            <a:endCxn id="251" idx="1"/>
          </p:cNvCxnSpPr>
          <p:nvPr/>
        </p:nvCxnSpPr>
        <p:spPr>
          <a:xfrm>
            <a:off x="5794802" y="3330227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8" name="Google Shape;258;p33"/>
          <p:cNvCxnSpPr>
            <a:stCxn id="253" idx="3"/>
            <a:endCxn id="252" idx="1"/>
          </p:cNvCxnSpPr>
          <p:nvPr/>
        </p:nvCxnSpPr>
        <p:spPr>
          <a:xfrm rot="10800000" flipH="1">
            <a:off x="5055525" y="3330120"/>
            <a:ext cx="3324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9" name="Google Shape;259;p33"/>
          <p:cNvCxnSpPr>
            <a:stCxn id="254" idx="3"/>
            <a:endCxn id="253" idx="1"/>
          </p:cNvCxnSpPr>
          <p:nvPr/>
        </p:nvCxnSpPr>
        <p:spPr>
          <a:xfrm>
            <a:off x="4317500" y="3832020"/>
            <a:ext cx="3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0" name="Google Shape;260;p33"/>
          <p:cNvSpPr/>
          <p:nvPr/>
        </p:nvSpPr>
        <p:spPr>
          <a:xfrm>
            <a:off x="5388002" y="2591550"/>
            <a:ext cx="406800" cy="328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Google Shape;261;p33"/>
          <p:cNvCxnSpPr>
            <a:stCxn id="260" idx="3"/>
            <a:endCxn id="251" idx="0"/>
          </p:cNvCxnSpPr>
          <p:nvPr/>
        </p:nvCxnSpPr>
        <p:spPr>
          <a:xfrm>
            <a:off x="5794802" y="2755650"/>
            <a:ext cx="5361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2" name="Google Shape;262;p33"/>
          <p:cNvSpPr/>
          <p:nvPr/>
        </p:nvSpPr>
        <p:spPr>
          <a:xfrm>
            <a:off x="3172675" y="3667920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33"/>
          <p:cNvCxnSpPr>
            <a:stCxn id="262" idx="3"/>
            <a:endCxn id="254" idx="1"/>
          </p:cNvCxnSpPr>
          <p:nvPr/>
        </p:nvCxnSpPr>
        <p:spPr>
          <a:xfrm>
            <a:off x="3579475" y="3832020"/>
            <a:ext cx="3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4" name="Google Shape;264;p33"/>
          <p:cNvSpPr/>
          <p:nvPr/>
        </p:nvSpPr>
        <p:spPr>
          <a:xfrm>
            <a:off x="4648618" y="3166127"/>
            <a:ext cx="406800" cy="3282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33"/>
          <p:cNvCxnSpPr>
            <a:stCxn id="264" idx="3"/>
            <a:endCxn id="252" idx="1"/>
          </p:cNvCxnSpPr>
          <p:nvPr/>
        </p:nvCxnSpPr>
        <p:spPr>
          <a:xfrm>
            <a:off x="5055418" y="3330227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spending protection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366125" y="1148225"/>
            <a:ext cx="3314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Binh to Teo: 2 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Teo to Ti  :  2 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Teo to </a:t>
            </a:r>
            <a:r>
              <a:rPr lang="en">
                <a:solidFill>
                  <a:srgbClr val="FF0000"/>
                </a:solidFill>
              </a:rPr>
              <a:t>Chanh </a:t>
            </a:r>
            <a:r>
              <a:rPr lang="en">
                <a:solidFill>
                  <a:srgbClr val="000000"/>
                </a:solidFill>
              </a:rPr>
              <a:t>: 2 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Chanh</a:t>
            </a:r>
            <a:r>
              <a:rPr lang="en">
                <a:solidFill>
                  <a:srgbClr val="000000"/>
                </a:solidFill>
              </a:rPr>
              <a:t> is actually Teo :)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7979004" y="3596352"/>
            <a:ext cx="406800" cy="328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7239620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6500236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5760852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34"/>
          <p:cNvCxnSpPr>
            <a:stCxn id="273" idx="3"/>
            <a:endCxn id="272" idx="1"/>
          </p:cNvCxnSpPr>
          <p:nvPr/>
        </p:nvCxnSpPr>
        <p:spPr>
          <a:xfrm>
            <a:off x="7646420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7" name="Google Shape;277;p34"/>
          <p:cNvCxnSpPr>
            <a:stCxn id="274" idx="3"/>
            <a:endCxn id="273" idx="1"/>
          </p:cNvCxnSpPr>
          <p:nvPr/>
        </p:nvCxnSpPr>
        <p:spPr>
          <a:xfrm>
            <a:off x="6907036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8" name="Google Shape;278;p34"/>
          <p:cNvCxnSpPr>
            <a:stCxn id="275" idx="3"/>
            <a:endCxn id="274" idx="1"/>
          </p:cNvCxnSpPr>
          <p:nvPr/>
        </p:nvCxnSpPr>
        <p:spPr>
          <a:xfrm>
            <a:off x="6167652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9" name="Google Shape;279;p34"/>
          <p:cNvSpPr/>
          <p:nvPr/>
        </p:nvSpPr>
        <p:spPr>
          <a:xfrm>
            <a:off x="4938077" y="3268152"/>
            <a:ext cx="406800" cy="32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4938077" y="3975077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34"/>
          <p:cNvCxnSpPr>
            <a:stCxn id="279" idx="3"/>
            <a:endCxn id="275" idx="1"/>
          </p:cNvCxnSpPr>
          <p:nvPr/>
        </p:nvCxnSpPr>
        <p:spPr>
          <a:xfrm>
            <a:off x="5344877" y="3432252"/>
            <a:ext cx="41610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4"/>
          <p:cNvCxnSpPr>
            <a:stCxn id="280" idx="3"/>
            <a:endCxn id="275" idx="1"/>
          </p:cNvCxnSpPr>
          <p:nvPr/>
        </p:nvCxnSpPr>
        <p:spPr>
          <a:xfrm rot="10800000" flipH="1">
            <a:off x="5344877" y="3760577"/>
            <a:ext cx="4161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4"/>
          <p:cNvSpPr/>
          <p:nvPr/>
        </p:nvSpPr>
        <p:spPr>
          <a:xfrm>
            <a:off x="4234777" y="3975077"/>
            <a:ext cx="406800" cy="328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4"/>
          <p:cNvCxnSpPr>
            <a:stCxn id="283" idx="3"/>
            <a:endCxn id="280" idx="1"/>
          </p:cNvCxnSpPr>
          <p:nvPr/>
        </p:nvCxnSpPr>
        <p:spPr>
          <a:xfrm>
            <a:off x="4641577" y="4139177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4110975" y="2663000"/>
            <a:ext cx="20568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Cancelled</a:t>
            </a:r>
            <a:endParaRPr sz="14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86" name="Google Shape;286;p34"/>
          <p:cNvCxnSpPr>
            <a:stCxn id="285" idx="2"/>
            <a:endCxn id="279" idx="0"/>
          </p:cNvCxnSpPr>
          <p:nvPr/>
        </p:nvCxnSpPr>
        <p:spPr>
          <a:xfrm>
            <a:off x="5139375" y="3041600"/>
            <a:ext cx="210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/>
          <p:nvPr/>
        </p:nvSpPr>
        <p:spPr>
          <a:xfrm>
            <a:off x="2724800" y="1806900"/>
            <a:ext cx="162600" cy="162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2724800" y="2341725"/>
            <a:ext cx="162600" cy="16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4292625" y="1206925"/>
            <a:ext cx="43308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normal user has </a:t>
            </a:r>
            <a:r>
              <a:rPr lang="en">
                <a:solidFill>
                  <a:srgbClr val="FF9900"/>
                </a:solidFill>
              </a:rPr>
              <a:t>zero chance</a:t>
            </a:r>
            <a:r>
              <a:rPr lang="en"/>
              <a:t> to cheat the system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5060125" y="4057875"/>
            <a:ext cx="162600" cy="162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5058075" y="3350950"/>
            <a:ext cx="162600" cy="16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spending protection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4407375" y="1297800"/>
            <a:ext cx="43308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Teo is also a </a:t>
            </a:r>
            <a:r>
              <a:rPr lang="en" b="1">
                <a:solidFill>
                  <a:srgbClr val="FF9900"/>
                </a:solidFill>
              </a:rPr>
              <a:t>miner </a:t>
            </a:r>
            <a:r>
              <a:rPr lang="en"/>
              <a:t>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has to control at least </a:t>
            </a:r>
            <a:r>
              <a:rPr lang="en">
                <a:solidFill>
                  <a:srgbClr val="FF0000"/>
                </a:solidFill>
              </a:rPr>
              <a:t>51%</a:t>
            </a:r>
            <a:r>
              <a:rPr lang="en"/>
              <a:t> of computing power of the whole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366125" y="1148225"/>
            <a:ext cx="3314700" cy="1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Binh to Teo: 2 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Teo to Ti  :  2 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Teo to </a:t>
            </a:r>
            <a:r>
              <a:rPr lang="en">
                <a:solidFill>
                  <a:srgbClr val="FF0000"/>
                </a:solidFill>
              </a:rPr>
              <a:t>Chanh</a:t>
            </a:r>
            <a:r>
              <a:rPr lang="en">
                <a:solidFill>
                  <a:srgbClr val="000000"/>
                </a:solidFill>
              </a:rPr>
              <a:t> : 2BTC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7979004" y="3596352"/>
            <a:ext cx="406800" cy="328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7239620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6500236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5760852" y="3596352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>
            <a:stCxn id="300" idx="3"/>
            <a:endCxn id="299" idx="1"/>
          </p:cNvCxnSpPr>
          <p:nvPr/>
        </p:nvCxnSpPr>
        <p:spPr>
          <a:xfrm>
            <a:off x="7646420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4" name="Google Shape;304;p35"/>
          <p:cNvCxnSpPr>
            <a:stCxn id="301" idx="3"/>
            <a:endCxn id="300" idx="1"/>
          </p:cNvCxnSpPr>
          <p:nvPr/>
        </p:nvCxnSpPr>
        <p:spPr>
          <a:xfrm>
            <a:off x="6907036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5" name="Google Shape;305;p35"/>
          <p:cNvCxnSpPr>
            <a:stCxn id="302" idx="3"/>
            <a:endCxn id="301" idx="1"/>
          </p:cNvCxnSpPr>
          <p:nvPr/>
        </p:nvCxnSpPr>
        <p:spPr>
          <a:xfrm>
            <a:off x="6167652" y="3760452"/>
            <a:ext cx="3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6" name="Google Shape;306;p35"/>
          <p:cNvSpPr/>
          <p:nvPr/>
        </p:nvSpPr>
        <p:spPr>
          <a:xfrm>
            <a:off x="4938077" y="3268152"/>
            <a:ext cx="406800" cy="32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4938077" y="3975077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35"/>
          <p:cNvCxnSpPr>
            <a:stCxn id="306" idx="3"/>
            <a:endCxn id="302" idx="1"/>
          </p:cNvCxnSpPr>
          <p:nvPr/>
        </p:nvCxnSpPr>
        <p:spPr>
          <a:xfrm>
            <a:off x="5344877" y="3432252"/>
            <a:ext cx="41610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5"/>
          <p:cNvCxnSpPr>
            <a:stCxn id="307" idx="3"/>
            <a:endCxn id="302" idx="1"/>
          </p:cNvCxnSpPr>
          <p:nvPr/>
        </p:nvCxnSpPr>
        <p:spPr>
          <a:xfrm rot="10800000" flipH="1">
            <a:off x="5344877" y="3760577"/>
            <a:ext cx="4161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35"/>
          <p:cNvSpPr/>
          <p:nvPr/>
        </p:nvSpPr>
        <p:spPr>
          <a:xfrm>
            <a:off x="4265064" y="3979364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" name="Google Shape;311;p35"/>
          <p:cNvCxnSpPr>
            <a:stCxn id="310" idx="3"/>
            <a:endCxn id="307" idx="1"/>
          </p:cNvCxnSpPr>
          <p:nvPr/>
        </p:nvCxnSpPr>
        <p:spPr>
          <a:xfrm rot="10800000" flipH="1">
            <a:off x="4671864" y="4139264"/>
            <a:ext cx="266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5"/>
          <p:cNvSpPr txBox="1">
            <a:spLocks noGrp="1"/>
          </p:cNvSpPr>
          <p:nvPr>
            <p:ph type="body" idx="1"/>
          </p:nvPr>
        </p:nvSpPr>
        <p:spPr>
          <a:xfrm>
            <a:off x="4110975" y="2532275"/>
            <a:ext cx="20568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Mined by Teo</a:t>
            </a:r>
            <a:endParaRPr sz="14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3531302" y="3970789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2724800" y="1806900"/>
            <a:ext cx="162600" cy="162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2724800" y="2341725"/>
            <a:ext cx="162600" cy="16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5060113" y="4062163"/>
            <a:ext cx="162600" cy="162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5058063" y="3350938"/>
            <a:ext cx="162600" cy="16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35"/>
          <p:cNvCxnSpPr/>
          <p:nvPr/>
        </p:nvCxnSpPr>
        <p:spPr>
          <a:xfrm>
            <a:off x="3938102" y="4134889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35"/>
          <p:cNvSpPr/>
          <p:nvPr/>
        </p:nvSpPr>
        <p:spPr>
          <a:xfrm>
            <a:off x="4260977" y="3233189"/>
            <a:ext cx="406800" cy="328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0" name="Google Shape;320;p35"/>
          <p:cNvCxnSpPr>
            <a:stCxn id="319" idx="3"/>
          </p:cNvCxnSpPr>
          <p:nvPr/>
        </p:nvCxnSpPr>
        <p:spPr>
          <a:xfrm rot="10800000" flipH="1">
            <a:off x="4667777" y="3393089"/>
            <a:ext cx="266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35"/>
          <p:cNvSpPr/>
          <p:nvPr/>
        </p:nvSpPr>
        <p:spPr>
          <a:xfrm>
            <a:off x="3527214" y="3224614"/>
            <a:ext cx="406800" cy="328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35"/>
          <p:cNvCxnSpPr/>
          <p:nvPr/>
        </p:nvCxnSpPr>
        <p:spPr>
          <a:xfrm>
            <a:off x="3934014" y="3388714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5"/>
          <p:cNvSpPr/>
          <p:nvPr/>
        </p:nvSpPr>
        <p:spPr>
          <a:xfrm>
            <a:off x="2827727" y="3970789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35"/>
          <p:cNvCxnSpPr/>
          <p:nvPr/>
        </p:nvCxnSpPr>
        <p:spPr>
          <a:xfrm>
            <a:off x="3234527" y="4134889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35"/>
          <p:cNvSpPr/>
          <p:nvPr/>
        </p:nvSpPr>
        <p:spPr>
          <a:xfrm>
            <a:off x="2827714" y="3224614"/>
            <a:ext cx="406800" cy="328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6" name="Google Shape;326;p35"/>
          <p:cNvCxnSpPr/>
          <p:nvPr/>
        </p:nvCxnSpPr>
        <p:spPr>
          <a:xfrm>
            <a:off x="3234514" y="3388714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35"/>
          <p:cNvSpPr/>
          <p:nvPr/>
        </p:nvSpPr>
        <p:spPr>
          <a:xfrm>
            <a:off x="2090264" y="3233189"/>
            <a:ext cx="406800" cy="328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" name="Google Shape;328;p35"/>
          <p:cNvCxnSpPr/>
          <p:nvPr/>
        </p:nvCxnSpPr>
        <p:spPr>
          <a:xfrm>
            <a:off x="2497064" y="3397289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35"/>
          <p:cNvSpPr/>
          <p:nvPr/>
        </p:nvSpPr>
        <p:spPr>
          <a:xfrm>
            <a:off x="1298527" y="3924539"/>
            <a:ext cx="406800" cy="32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35"/>
          <p:cNvCxnSpPr>
            <a:stCxn id="329" idx="3"/>
            <a:endCxn id="327" idx="1"/>
          </p:cNvCxnSpPr>
          <p:nvPr/>
        </p:nvCxnSpPr>
        <p:spPr>
          <a:xfrm rot="10800000" flipH="1">
            <a:off x="1705327" y="3397439"/>
            <a:ext cx="384900" cy="6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4574625" y="4635425"/>
            <a:ext cx="11337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Cancelled</a:t>
            </a:r>
            <a:endParaRPr sz="14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32" name="Google Shape;332;p35"/>
          <p:cNvCxnSpPr>
            <a:stCxn id="331" idx="0"/>
            <a:endCxn id="307" idx="2"/>
          </p:cNvCxnSpPr>
          <p:nvPr/>
        </p:nvCxnSpPr>
        <p:spPr>
          <a:xfrm rot="10800000">
            <a:off x="5141475" y="4303325"/>
            <a:ext cx="0" cy="3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35"/>
          <p:cNvSpPr txBox="1">
            <a:spLocks noGrp="1"/>
          </p:cNvSpPr>
          <p:nvPr>
            <p:ph type="body" idx="1"/>
          </p:nvPr>
        </p:nvSpPr>
        <p:spPr>
          <a:xfrm>
            <a:off x="6167650" y="4405425"/>
            <a:ext cx="27426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But Ti already sent Teo something tada!!</a:t>
            </a:r>
            <a:endParaRPr sz="14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34" name="Google Shape;334;p35"/>
          <p:cNvCxnSpPr>
            <a:stCxn id="312" idx="2"/>
            <a:endCxn id="306" idx="0"/>
          </p:cNvCxnSpPr>
          <p:nvPr/>
        </p:nvCxnSpPr>
        <p:spPr>
          <a:xfrm>
            <a:off x="5139375" y="2910875"/>
            <a:ext cx="21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35"/>
          <p:cNvCxnSpPr>
            <a:stCxn id="312" idx="2"/>
            <a:endCxn id="319" idx="0"/>
          </p:cNvCxnSpPr>
          <p:nvPr/>
        </p:nvCxnSpPr>
        <p:spPr>
          <a:xfrm flipH="1">
            <a:off x="4464375" y="2910875"/>
            <a:ext cx="6750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35"/>
          <p:cNvCxnSpPr>
            <a:stCxn id="312" idx="2"/>
            <a:endCxn id="321" idx="0"/>
          </p:cNvCxnSpPr>
          <p:nvPr/>
        </p:nvCxnSpPr>
        <p:spPr>
          <a:xfrm flipH="1">
            <a:off x="3730575" y="2910875"/>
            <a:ext cx="140880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35"/>
          <p:cNvCxnSpPr>
            <a:stCxn id="312" idx="2"/>
            <a:endCxn id="325" idx="0"/>
          </p:cNvCxnSpPr>
          <p:nvPr/>
        </p:nvCxnSpPr>
        <p:spPr>
          <a:xfrm flipH="1">
            <a:off x="3030975" y="2910875"/>
            <a:ext cx="210840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35"/>
          <p:cNvCxnSpPr>
            <a:stCxn id="312" idx="2"/>
            <a:endCxn id="327" idx="0"/>
          </p:cNvCxnSpPr>
          <p:nvPr/>
        </p:nvCxnSpPr>
        <p:spPr>
          <a:xfrm flipH="1">
            <a:off x="2293575" y="2910875"/>
            <a:ext cx="28458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faces as NFT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466800" y="1180175"/>
            <a:ext cx="8365500" cy="3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 watch face verifies its true owner?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Phoenix: WF Id =&gt; NFT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Phoenix account AND Etherum address association (?)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WF store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Conform to certain NFT standard so that WF can be displayed on-chain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8625"/>
            <a:ext cx="85206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Non-Fungible Token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Smart contract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Blockchain basic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Watch face as NFT: thoughts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8625"/>
            <a:ext cx="85206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Hire/train an Etherum developer for contract development and deployment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team will learn Etherum client API to talk to Etherum network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Etherum network now fully supports NFTs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917800"/>
            <a:ext cx="85206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token: a 256-bits (64 bytes) integer associated with metadata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i="1">
                <a:solidFill>
                  <a:schemeClr val="dk1"/>
                </a:solidFill>
              </a:rPr>
              <a:t>blockchain</a:t>
            </a:r>
            <a:r>
              <a:rPr lang="en">
                <a:solidFill>
                  <a:schemeClr val="dk1"/>
                </a:solidFill>
              </a:rPr>
              <a:t> based network (e.g. </a:t>
            </a:r>
            <a:r>
              <a:rPr lang="en" i="1">
                <a:solidFill>
                  <a:schemeClr val="dk1"/>
                </a:solidFill>
              </a:rPr>
              <a:t>Ethereum</a:t>
            </a:r>
            <a:r>
              <a:rPr lang="en">
                <a:solidFill>
                  <a:schemeClr val="dk1"/>
                </a:solidFill>
              </a:rPr>
              <a:t>) provides infrastructure to: 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Generate the token (from the metadata) and its initial owner, store the token in the network (i.e. mint the token)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Where to store token's meta data? On-chain vs Off-chain solution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Change ownership of the token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Verify ownership of the token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Retrieve the URI of the meta data associated with the token (offline)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Etherum smart contract ?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88200" y="1180175"/>
            <a:ext cx="8144100" cy="3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is similar to “cloud application” - code that will be executed when there is a “message" sent to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EVM : Etherum virtual machine powered by </a:t>
            </a:r>
            <a:r>
              <a:rPr lang="en" b="1"/>
              <a:t>gas</a:t>
            </a:r>
            <a:r>
              <a:rPr lang="en"/>
              <a:t> ( ~ $$$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High-level language: Solidity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34700"/>
            <a:ext cx="8520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standards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8740"/>
            <a:ext cx="8520600" cy="4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ERC721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function ownerOf(uint256 _tokenId) external view returns (address);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function transferFrom(address _from, address _to, uint256 _tokenId) external payable;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ERC1155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function balanceOf(address _owner, uint256 _id) external view returns (address);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function transferFrom(address _from, address _to, uint256 _id, uint256 quantity) external payable;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254800" y="1249075"/>
            <a:ext cx="6606300" cy="3760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210825" y="1809975"/>
            <a:ext cx="5048100" cy="298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693675" y="2597775"/>
            <a:ext cx="3728550" cy="20619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63900" y="25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basic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663825" y="3817175"/>
            <a:ext cx="2016900" cy="733500"/>
          </a:xfrm>
          <a:prstGeom prst="snip1Rect">
            <a:avLst>
              <a:gd name="adj" fmla="val 25503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</a:t>
            </a:r>
            <a:r>
              <a:rPr lang="en">
                <a:solidFill>
                  <a:schemeClr val="dk1"/>
                </a:solidFill>
              </a:rPr>
              <a:t>123456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Prasanna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Balance: </a:t>
            </a:r>
            <a:r>
              <a:rPr lang="en" b="1"/>
              <a:t>10,000,001</a:t>
            </a:r>
            <a:endParaRPr b="1"/>
          </a:p>
        </p:txBody>
      </p:sp>
      <p:sp>
        <p:nvSpPr>
          <p:cNvPr id="101" name="Google Shape;101;p20"/>
          <p:cNvSpPr txBox="1"/>
          <p:nvPr/>
        </p:nvSpPr>
        <p:spPr>
          <a:xfrm>
            <a:off x="2124775" y="1465775"/>
            <a:ext cx="5134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data center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187300" y="904575"/>
            <a:ext cx="5506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trusted organization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2573650" y="2261063"/>
            <a:ext cx="1707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database 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555975" y="3497100"/>
            <a:ext cx="1707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Blockchain basic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identity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real balance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central trusted organization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central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central data center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328900" y="3747675"/>
            <a:ext cx="69981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EVEN IS IT POSSIBLE? </a:t>
            </a:r>
            <a:endParaRPr sz="3600"/>
          </a:p>
        </p:txBody>
      </p:sp>
      <p:sp>
        <p:nvSpPr>
          <p:cNvPr id="112" name="Google Shape;112;p21"/>
          <p:cNvSpPr txBox="1"/>
          <p:nvPr/>
        </p:nvSpPr>
        <p:spPr>
          <a:xfrm>
            <a:off x="4893300" y="1060650"/>
            <a:ext cx="39390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Everything is public and decentralized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493400" y="2505250"/>
            <a:ext cx="43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There is really no “GOD” here 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On-screen Show (16:9)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Simple Light</vt:lpstr>
      <vt:lpstr>NFT 101</vt:lpstr>
      <vt:lpstr>Disclaimer</vt:lpstr>
      <vt:lpstr>Table of contents</vt:lpstr>
      <vt:lpstr>Executive summary</vt:lpstr>
      <vt:lpstr>NFT</vt:lpstr>
      <vt:lpstr>Etherum smart contract ?</vt:lpstr>
      <vt:lpstr>NFT standards</vt:lpstr>
      <vt:lpstr>Blockchain basic</vt:lpstr>
      <vt:lpstr>Blockchain basic </vt:lpstr>
      <vt:lpstr>PowerPoint Presentation</vt:lpstr>
      <vt:lpstr>Blockchain basic </vt:lpstr>
      <vt:lpstr>Blockchain basic </vt:lpstr>
      <vt:lpstr>Blockchain basic </vt:lpstr>
      <vt:lpstr>Blockchain basic </vt:lpstr>
      <vt:lpstr>Proof of work - key invention!!!</vt:lpstr>
      <vt:lpstr>Proof of work </vt:lpstr>
      <vt:lpstr>Proof of work</vt:lpstr>
      <vt:lpstr>Proof of work</vt:lpstr>
      <vt:lpstr>Proof of work </vt:lpstr>
      <vt:lpstr>Regulation </vt:lpstr>
      <vt:lpstr>Double spending protection </vt:lpstr>
      <vt:lpstr>Double spending protection </vt:lpstr>
      <vt:lpstr>Double spending protection </vt:lpstr>
      <vt:lpstr>Merkle tree</vt:lpstr>
      <vt:lpstr>Watch faces as 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101</dc:title>
  <cp:lastModifiedBy>Đinh Nguyễn Anh Dũng</cp:lastModifiedBy>
  <cp:revision>1</cp:revision>
  <dcterms:modified xsi:type="dcterms:W3CDTF">2022-10-02T16:23:51Z</dcterms:modified>
</cp:coreProperties>
</file>