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Josefin Sans" pitchFamily="2" charset="-93"/>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i7uewTpoLlg3q0T9g9hAwdz5i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100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c04ef26a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11c04ef26a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5"/>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5"/>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5"/>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5"/>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5"/>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5"/>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5"/>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5"/>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5"/>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5"/>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5"/>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27"/>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9" name="Google Shape;49;p27"/>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27"/>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1" name="Google Shape;51;p27"/>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2" name="Google Shape;52;p27"/>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3" name="Google Shape;53;p27"/>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4" name="Google Shape;54;p27"/>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5" name="Google Shape;55;p27"/>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6" name="Google Shape;56;p27"/>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7" name="Google Shape;57;p27"/>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27"/>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9" name="Google Shape;59;p27"/>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60" name="Google Shape;60;p27"/>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7"/>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7"/>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7"/>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7"/>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7"/>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7"/>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7"/>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7"/>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7"/>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7"/>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7"/>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7"/>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76" name="Google Shape;76;p2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77" name="Google Shape;77;p29"/>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29"/>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9"/>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9"/>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9"/>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9"/>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9"/>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9"/>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9"/>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9"/>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9"/>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9"/>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9"/>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9"/>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9"/>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2"/>
        <p:cNvGrpSpPr/>
        <p:nvPr/>
      </p:nvGrpSpPr>
      <p:grpSpPr>
        <a:xfrm>
          <a:off x="0" y="0"/>
          <a:ext cx="0" cy="0"/>
          <a:chOff x="0" y="0"/>
          <a:chExt cx="0" cy="0"/>
        </a:xfrm>
      </p:grpSpPr>
      <p:sp>
        <p:nvSpPr>
          <p:cNvPr id="93" name="Google Shape;93;p30"/>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30"/>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5" name="Google Shape;95;p30"/>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96" name="Google Shape;96;p30"/>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0"/>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0"/>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0"/>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0"/>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0"/>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478950" y="1922950"/>
            <a:ext cx="4860000" cy="82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6" name="Google Shape;126;p28"/>
          <p:cNvSpPr txBox="1">
            <a:spLocks noGrp="1"/>
          </p:cNvSpPr>
          <p:nvPr>
            <p:ph type="subTitle" idx="1"/>
          </p:nvPr>
        </p:nvSpPr>
        <p:spPr>
          <a:xfrm>
            <a:off x="479050" y="2757125"/>
            <a:ext cx="4860000" cy="49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27" name="Google Shape;127;p28"/>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8"/>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8"/>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24"/>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678600" y="1135856"/>
            <a:ext cx="7787100" cy="2435194"/>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vi-VN" sz="4000"/>
              <a:t>CHAIN OF RESPONSIBILITY</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Cấu trúc</a:t>
            </a:r>
            <a:endParaRPr/>
          </a:p>
        </p:txBody>
      </p:sp>
      <p:pic>
        <p:nvPicPr>
          <p:cNvPr id="227" name="Google Shape;227;p11"/>
          <p:cNvPicPr preferRelativeResize="0"/>
          <p:nvPr/>
        </p:nvPicPr>
        <p:blipFill>
          <a:blip r:embed="rId3">
            <a:alphaModFix/>
          </a:blip>
          <a:stretch>
            <a:fillRect/>
          </a:stretch>
        </p:blipFill>
        <p:spPr>
          <a:xfrm>
            <a:off x="2851687" y="1223150"/>
            <a:ext cx="3440625" cy="3712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thành viên</a:t>
            </a:r>
            <a:endParaRPr/>
          </a:p>
        </p:txBody>
      </p:sp>
      <p:sp>
        <p:nvSpPr>
          <p:cNvPr id="233" name="Google Shape;233;p12"/>
          <p:cNvSpPr txBox="1">
            <a:spLocks noGrp="1"/>
          </p:cNvSpPr>
          <p:nvPr>
            <p:ph type="subTitle" idx="2"/>
          </p:nvPr>
        </p:nvSpPr>
        <p:spPr>
          <a:xfrm>
            <a:off x="700814" y="900897"/>
            <a:ext cx="7742400" cy="38067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Font typeface="Times New Roman"/>
              <a:buChar char="●"/>
            </a:pPr>
            <a:r>
              <a:rPr lang="vi-VN" sz="1600" b="1">
                <a:solidFill>
                  <a:srgbClr val="000000"/>
                </a:solidFill>
              </a:rPr>
              <a:t>Handler:</a:t>
            </a:r>
            <a:r>
              <a:rPr lang="vi-VN" sz="1600">
                <a:solidFill>
                  <a:srgbClr val="000000"/>
                </a:solidFill>
              </a:rPr>
              <a:t> khai báo interface chung cho tất cả các </a:t>
            </a:r>
            <a:r>
              <a:rPr lang="vi-VN" sz="1600" b="1">
                <a:solidFill>
                  <a:srgbClr val="000000"/>
                </a:solidFill>
              </a:rPr>
              <a:t>Concrete Handler</a:t>
            </a:r>
            <a:r>
              <a:rPr lang="vi-VN" sz="1600">
                <a:solidFill>
                  <a:srgbClr val="000000"/>
                </a:solidFill>
              </a:rPr>
              <a:t>. Thông thường chỉ chứa hàm xử lý yêu cầu, tuy nhiên đôi lúc có thể chứa thêm một hàm khác để cài đặt </a:t>
            </a:r>
            <a:r>
              <a:rPr lang="vi-VN" sz="1600" b="1">
                <a:solidFill>
                  <a:srgbClr val="000000"/>
                </a:solidFill>
              </a:rPr>
              <a:t>Handler</a:t>
            </a:r>
            <a:r>
              <a:rPr lang="vi-VN" sz="1600">
                <a:solidFill>
                  <a:srgbClr val="000000"/>
                </a:solidFill>
              </a:rPr>
              <a:t> sẽ xử lý tiếp theo trong chuỗi.</a:t>
            </a:r>
            <a:endParaRPr/>
          </a:p>
          <a:p>
            <a:pPr marL="457200" lvl="0" indent="-355600" algn="just" rtl="0">
              <a:lnSpc>
                <a:spcPct val="115000"/>
              </a:lnSpc>
              <a:spcBef>
                <a:spcPts val="1000"/>
              </a:spcBef>
              <a:spcAft>
                <a:spcPts val="0"/>
              </a:spcAft>
              <a:buSzPts val="1600"/>
              <a:buFont typeface="Times New Roman"/>
              <a:buChar char="●"/>
            </a:pPr>
            <a:r>
              <a:rPr lang="vi-VN" sz="1600" b="1">
                <a:solidFill>
                  <a:srgbClr val="000000"/>
                </a:solidFill>
              </a:rPr>
              <a:t>Base Handler:</a:t>
            </a:r>
            <a:r>
              <a:rPr lang="vi-VN" sz="1600">
                <a:solidFill>
                  <a:srgbClr val="000000"/>
                </a:solidFill>
              </a:rPr>
              <a:t> đây là một lớp tùy chọn, kế thừa từ </a:t>
            </a:r>
            <a:r>
              <a:rPr lang="vi-VN" sz="1600" b="1">
                <a:solidFill>
                  <a:srgbClr val="000000"/>
                </a:solidFill>
              </a:rPr>
              <a:t>Handler</a:t>
            </a:r>
            <a:r>
              <a:rPr lang="vi-VN" sz="1600">
                <a:solidFill>
                  <a:srgbClr val="000000"/>
                </a:solidFill>
              </a:rPr>
              <a:t>, chứa các đoạn code mẫu chung cho các </a:t>
            </a:r>
            <a:r>
              <a:rPr lang="vi-VN" sz="1600" b="1">
                <a:solidFill>
                  <a:srgbClr val="000000"/>
                </a:solidFill>
              </a:rPr>
              <a:t>Handler</a:t>
            </a:r>
            <a:r>
              <a:rPr lang="vi-VN" sz="1600">
                <a:solidFill>
                  <a:srgbClr val="000000"/>
                </a:solidFill>
              </a:rPr>
              <a:t>. Thường chứa field để lưu trữ tham chiếu tới </a:t>
            </a:r>
            <a:r>
              <a:rPr lang="vi-VN" sz="1600" b="1">
                <a:solidFill>
                  <a:srgbClr val="000000"/>
                </a:solidFill>
              </a:rPr>
              <a:t>Handler </a:t>
            </a:r>
            <a:r>
              <a:rPr lang="vi-VN" sz="1600">
                <a:solidFill>
                  <a:srgbClr val="000000"/>
                </a:solidFill>
              </a:rPr>
              <a:t>tiếp theo, </a:t>
            </a:r>
            <a:r>
              <a:rPr lang="vi-VN" sz="1600" b="1">
                <a:solidFill>
                  <a:srgbClr val="000000"/>
                </a:solidFill>
              </a:rPr>
              <a:t>Client </a:t>
            </a:r>
            <a:r>
              <a:rPr lang="vi-VN" sz="1600">
                <a:solidFill>
                  <a:srgbClr val="000000"/>
                </a:solidFill>
              </a:rPr>
              <a:t>cài đặt bằng cách truyền tham số thông qua hàm khởi tạo hoặc setter (nếu có). Nhiều lúc, lớp này định nghĩa một hàm xử lý hành vi mặc định.</a:t>
            </a:r>
            <a:endParaRPr/>
          </a:p>
          <a:p>
            <a:pPr marL="457200" lvl="0" indent="-355600" algn="just" rtl="0">
              <a:lnSpc>
                <a:spcPct val="115000"/>
              </a:lnSpc>
              <a:spcBef>
                <a:spcPts val="1000"/>
              </a:spcBef>
              <a:spcAft>
                <a:spcPts val="0"/>
              </a:spcAft>
              <a:buSzPts val="1600"/>
              <a:buFont typeface="Times New Roman"/>
              <a:buChar char="●"/>
            </a:pPr>
            <a:r>
              <a:rPr lang="vi-VN" sz="1600" b="1">
                <a:solidFill>
                  <a:srgbClr val="000000"/>
                </a:solidFill>
              </a:rPr>
              <a:t>Concrete Handler:</a:t>
            </a:r>
            <a:r>
              <a:rPr lang="vi-VN" sz="1600">
                <a:solidFill>
                  <a:srgbClr val="000000"/>
                </a:solidFill>
              </a:rPr>
              <a:t> chứa các đoạn code xử lý khác nhau đối với các yêu cầu. Tùy vào yêu cầu mà </a:t>
            </a:r>
            <a:r>
              <a:rPr lang="vi-VN" sz="1600" b="1">
                <a:solidFill>
                  <a:srgbClr val="000000"/>
                </a:solidFill>
              </a:rPr>
              <a:t>Concrete Handler </a:t>
            </a:r>
            <a:r>
              <a:rPr lang="vi-VN" sz="1600">
                <a:solidFill>
                  <a:srgbClr val="000000"/>
                </a:solidFill>
              </a:rPr>
              <a:t>sẽ quyết định xử lý yêu cầu đó hoặc truyền tới </a:t>
            </a:r>
            <a:r>
              <a:rPr lang="vi-VN" sz="1600" b="1">
                <a:solidFill>
                  <a:srgbClr val="000000"/>
                </a:solidFill>
              </a:rPr>
              <a:t>Handler</a:t>
            </a:r>
            <a:r>
              <a:rPr lang="vi-VN" sz="1600">
                <a:solidFill>
                  <a:srgbClr val="000000"/>
                </a:solidFill>
              </a:rPr>
              <a:t> tiếp theo.</a:t>
            </a:r>
            <a:endParaRPr sz="1600">
              <a:solidFill>
                <a:srgbClr val="000000"/>
              </a:solidFill>
            </a:endParaRPr>
          </a:p>
          <a:p>
            <a:pPr marL="457200" lvl="0" indent="-355600" algn="just" rtl="0">
              <a:lnSpc>
                <a:spcPct val="115000"/>
              </a:lnSpc>
              <a:spcBef>
                <a:spcPts val="1000"/>
              </a:spcBef>
              <a:spcAft>
                <a:spcPts val="0"/>
              </a:spcAft>
              <a:buClr>
                <a:srgbClr val="000000"/>
              </a:buClr>
              <a:buSzPts val="1600"/>
              <a:buChar char="●"/>
            </a:pPr>
            <a:r>
              <a:rPr lang="vi-VN" sz="1600" b="1">
                <a:solidFill>
                  <a:srgbClr val="000000"/>
                </a:solidFill>
              </a:rPr>
              <a:t>Client: </a:t>
            </a:r>
            <a:r>
              <a:rPr lang="vi-VN" sz="1600">
                <a:solidFill>
                  <a:srgbClr val="000000"/>
                </a:solidFill>
              </a:rPr>
              <a:t>tạo ra chuỗi liên kết các </a:t>
            </a:r>
            <a:r>
              <a:rPr lang="vi-VN" sz="1600" b="1">
                <a:solidFill>
                  <a:srgbClr val="000000"/>
                </a:solidFill>
              </a:rPr>
              <a:t>Handler</a:t>
            </a:r>
            <a:r>
              <a:rPr lang="vi-VN" sz="1600">
                <a:solidFill>
                  <a:srgbClr val="000000"/>
                </a:solidFill>
              </a:rPr>
              <a:t>. Có thể tạo một lần duy nhất một chuỗi cố định hoặc tạo mỗi chuỗi động tùy vào logic của chương trình.</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540000" y="540701"/>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Sự cộng tác giữa các thành viên</a:t>
            </a:r>
            <a:endParaRPr/>
          </a:p>
        </p:txBody>
      </p:sp>
      <p:sp>
        <p:nvSpPr>
          <p:cNvPr id="239" name="Google Shape;239;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000"/>
              </a:spcBef>
              <a:spcAft>
                <a:spcPts val="0"/>
              </a:spcAft>
              <a:buSzPts val="1600"/>
              <a:buChar char="●"/>
            </a:pPr>
            <a:r>
              <a:rPr lang="vi-VN" sz="1600" b="1">
                <a:solidFill>
                  <a:srgbClr val="000000"/>
                </a:solidFill>
              </a:rPr>
              <a:t>Client</a:t>
            </a:r>
            <a:r>
              <a:rPr lang="vi-VN" sz="1600">
                <a:solidFill>
                  <a:srgbClr val="000000"/>
                </a:solidFill>
              </a:rPr>
              <a:t> tạo chuỗi liên kết có thứ tự các </a:t>
            </a:r>
            <a:r>
              <a:rPr lang="vi-VN" sz="1600" b="1">
                <a:solidFill>
                  <a:srgbClr val="000000"/>
                </a:solidFill>
              </a:rPr>
              <a:t>Handler</a:t>
            </a:r>
            <a:r>
              <a:rPr lang="vi-VN" sz="1600">
                <a:solidFill>
                  <a:srgbClr val="000000"/>
                </a:solidFill>
              </a:rPr>
              <a:t> bằng cách khởi tạo và truyền tham số là </a:t>
            </a:r>
            <a:r>
              <a:rPr lang="vi-VN" sz="1600" b="1">
                <a:solidFill>
                  <a:srgbClr val="000000"/>
                </a:solidFill>
              </a:rPr>
              <a:t>Handler </a:t>
            </a:r>
            <a:r>
              <a:rPr lang="vi-VN" sz="1600">
                <a:solidFill>
                  <a:srgbClr val="000000"/>
                </a:solidFill>
              </a:rPr>
              <a:t>tiếp theo thông qua hàm khởi tạo hoặc setter (nếu có) của </a:t>
            </a:r>
            <a:r>
              <a:rPr lang="vi-VN" sz="1600" b="1">
                <a:solidFill>
                  <a:srgbClr val="000000"/>
                </a:solidFill>
              </a:rPr>
              <a:t>Handler </a:t>
            </a:r>
            <a:r>
              <a:rPr lang="vi-VN" sz="1600">
                <a:solidFill>
                  <a:srgbClr val="000000"/>
                </a:solidFill>
              </a:rPr>
              <a:t>đó.</a:t>
            </a:r>
            <a:endParaRPr/>
          </a:p>
          <a:p>
            <a:pPr marL="457200" lvl="0" indent="-355600" algn="just" rtl="0">
              <a:lnSpc>
                <a:spcPct val="150000"/>
              </a:lnSpc>
              <a:spcBef>
                <a:spcPts val="1000"/>
              </a:spcBef>
              <a:spcAft>
                <a:spcPts val="0"/>
              </a:spcAft>
              <a:buSzPts val="1600"/>
              <a:buChar char="●"/>
            </a:pPr>
            <a:r>
              <a:rPr lang="vi-VN" sz="1600">
                <a:solidFill>
                  <a:srgbClr val="000000"/>
                </a:solidFill>
              </a:rPr>
              <a:t>Khi </a:t>
            </a:r>
            <a:r>
              <a:rPr lang="vi-VN" sz="1600" b="1">
                <a:solidFill>
                  <a:srgbClr val="000000"/>
                </a:solidFill>
              </a:rPr>
              <a:t>Handler </a:t>
            </a:r>
            <a:r>
              <a:rPr lang="vi-VN" sz="1600">
                <a:solidFill>
                  <a:srgbClr val="000000"/>
                </a:solidFill>
              </a:rPr>
              <a:t>nhận được yêu cầu, </a:t>
            </a:r>
            <a:r>
              <a:rPr lang="vi-VN" sz="1600" b="1">
                <a:solidFill>
                  <a:srgbClr val="000000"/>
                </a:solidFill>
              </a:rPr>
              <a:t>Handler </a:t>
            </a:r>
            <a:r>
              <a:rPr lang="vi-VN" sz="1600">
                <a:solidFill>
                  <a:srgbClr val="000000"/>
                </a:solidFill>
              </a:rPr>
              <a:t>đó sẽ quyết định có xử lý yêu cầu hay không tùy vào việc thỏa mãn điều kiện hoặc sẽ truyền nó đến </a:t>
            </a:r>
            <a:r>
              <a:rPr lang="vi-VN" sz="1600" b="1">
                <a:solidFill>
                  <a:srgbClr val="000000"/>
                </a:solidFill>
              </a:rPr>
              <a:t>Handler </a:t>
            </a:r>
            <a:r>
              <a:rPr lang="vi-VN" sz="1600">
                <a:solidFill>
                  <a:srgbClr val="000000"/>
                </a:solidFill>
              </a:rPr>
              <a:t>tiếp theo.</a:t>
            </a:r>
            <a:endParaRPr sz="1600">
              <a:solidFill>
                <a:srgbClr val="000000"/>
              </a:solidFill>
            </a:endParaRPr>
          </a:p>
          <a:p>
            <a:pPr marL="457200" lvl="0" indent="-355600" algn="just" rtl="0">
              <a:lnSpc>
                <a:spcPct val="150000"/>
              </a:lnSpc>
              <a:spcBef>
                <a:spcPts val="1000"/>
              </a:spcBef>
              <a:spcAft>
                <a:spcPts val="0"/>
              </a:spcAft>
              <a:buClr>
                <a:srgbClr val="000000"/>
              </a:buClr>
              <a:buSzPts val="1600"/>
              <a:buChar char="●"/>
            </a:pPr>
            <a:r>
              <a:rPr lang="vi-VN" sz="1600">
                <a:solidFill>
                  <a:srgbClr val="000000"/>
                </a:solidFill>
              </a:rPr>
              <a:t>Việc thực hiện trên được tiến hành đề quy cho đến hết chuỗi liên kết hoặc có 1 </a:t>
            </a:r>
            <a:r>
              <a:rPr lang="vi-VN" sz="1600" b="1">
                <a:solidFill>
                  <a:srgbClr val="000000"/>
                </a:solidFill>
              </a:rPr>
              <a:t>Handler </a:t>
            </a:r>
            <a:r>
              <a:rPr lang="vi-VN" sz="1600">
                <a:solidFill>
                  <a:srgbClr val="000000"/>
                </a:solidFill>
              </a:rPr>
              <a:t>thực hiện xử lý yêu cầu đó.</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Hệ quả</a:t>
            </a:r>
            <a:endParaRPr/>
          </a:p>
        </p:txBody>
      </p:sp>
      <p:sp>
        <p:nvSpPr>
          <p:cNvPr id="245" name="Google Shape;245;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Ưu điểm</a:t>
            </a:r>
            <a:endParaRPr/>
          </a:p>
        </p:txBody>
      </p:sp>
      <p:sp>
        <p:nvSpPr>
          <p:cNvPr id="251" name="Google Shape;251;p15"/>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a:solidFill>
                  <a:srgbClr val="1B1B1B"/>
                </a:solidFill>
              </a:rPr>
              <a:t>Điều khiển được thứ tự thực hiện xử lý yêu cầu.</a:t>
            </a:r>
            <a:endParaRPr/>
          </a:p>
          <a:p>
            <a:pPr marL="457200" lvl="0" indent="-355600" algn="just" rtl="0">
              <a:lnSpc>
                <a:spcPct val="115000"/>
              </a:lnSpc>
              <a:spcBef>
                <a:spcPts val="1000"/>
              </a:spcBef>
              <a:spcAft>
                <a:spcPts val="0"/>
              </a:spcAft>
              <a:buSzPts val="1600"/>
              <a:buChar char="●"/>
            </a:pPr>
            <a:r>
              <a:rPr lang="vi-VN" sz="1600">
                <a:solidFill>
                  <a:srgbClr val="1B1B1B"/>
                </a:solidFill>
              </a:rPr>
              <a:t>Single Responsibility Principle: tách biệt lớp yêu cầu xử lý và lớp thực hiện xử lý yêu cầu.</a:t>
            </a:r>
            <a:endParaRPr/>
          </a:p>
          <a:p>
            <a:pPr marL="457200" lvl="0" indent="-355600" algn="just" rtl="0">
              <a:lnSpc>
                <a:spcPct val="115000"/>
              </a:lnSpc>
              <a:spcBef>
                <a:spcPts val="1000"/>
              </a:spcBef>
              <a:spcAft>
                <a:spcPts val="0"/>
              </a:spcAft>
              <a:buSzPts val="1600"/>
              <a:buChar char="●"/>
            </a:pPr>
            <a:r>
              <a:rPr lang="vi-VN" sz="1600">
                <a:solidFill>
                  <a:srgbClr val="1B1B1B"/>
                </a:solidFill>
              </a:rPr>
              <a:t>Open/Closed Principle: dễ dàng thêm một lớp xử lý yêu cầu mới vào mà không ảnh hưởng tới các code đã có.</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Nhược điểm</a:t>
            </a:r>
            <a:endParaRPr/>
          </a:p>
        </p:txBody>
      </p:sp>
      <p:sp>
        <p:nvSpPr>
          <p:cNvPr id="257" name="Google Shape;257;p33"/>
          <p:cNvSpPr txBox="1">
            <a:spLocks noGrp="1"/>
          </p:cNvSpPr>
          <p:nvPr>
            <p:ph type="subTitle" idx="2"/>
          </p:nvPr>
        </p:nvSpPr>
        <p:spPr>
          <a:xfrm>
            <a:off x="700814" y="823513"/>
            <a:ext cx="7742372" cy="1332717"/>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a:solidFill>
                  <a:srgbClr val="1B1B1B"/>
                </a:solidFill>
              </a:rPr>
              <a:t>Nhiều yêu cầu sẽ không được thực hiện.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Cách cài đặt, Demo</a:t>
            </a:r>
            <a:endParaRPr/>
          </a:p>
        </p:txBody>
      </p:sp>
      <p:sp>
        <p:nvSpPr>
          <p:cNvPr id="263" name="Google Shape;263;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So sánh,</a:t>
            </a:r>
            <a:br>
              <a:rPr lang="vi-VN"/>
            </a:br>
            <a:r>
              <a:rPr lang="vi-VN"/>
              <a:t>Các mẫu liên quan</a:t>
            </a:r>
            <a:endParaRPr/>
          </a:p>
        </p:txBody>
      </p:sp>
      <p:sp>
        <p:nvSpPr>
          <p:cNvPr id="269" name="Google Shape;269;p19"/>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2"/>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75" name="Google Shape;275;p22"/>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a:solidFill>
                  <a:srgbClr val="000000"/>
                </a:solidFill>
              </a:rPr>
              <a:t>Chain of Responsibility,</a:t>
            </a:r>
            <a:r>
              <a:rPr lang="vi-VN" sz="1600" b="1">
                <a:solidFill>
                  <a:srgbClr val="000000"/>
                </a:solidFill>
              </a:rPr>
              <a:t> Command</a:t>
            </a:r>
            <a:r>
              <a:rPr lang="vi-VN" sz="1600">
                <a:solidFill>
                  <a:srgbClr val="000000"/>
                </a:solidFill>
              </a:rPr>
              <a:t>,</a:t>
            </a:r>
            <a:r>
              <a:rPr lang="vi-VN" sz="1600" b="1">
                <a:solidFill>
                  <a:srgbClr val="000000"/>
                </a:solidFill>
              </a:rPr>
              <a:t> Mediator</a:t>
            </a:r>
            <a:r>
              <a:rPr lang="vi-VN" sz="1600">
                <a:solidFill>
                  <a:srgbClr val="000000"/>
                </a:solidFill>
              </a:rPr>
              <a:t> và </a:t>
            </a:r>
            <a:r>
              <a:rPr lang="vi-VN" sz="1600" b="1">
                <a:solidFill>
                  <a:srgbClr val="000000"/>
                </a:solidFill>
              </a:rPr>
              <a:t>Observer </a:t>
            </a:r>
            <a:r>
              <a:rPr lang="vi-VN" sz="1600">
                <a:solidFill>
                  <a:srgbClr val="000000"/>
                </a:solidFill>
              </a:rPr>
              <a:t>giải quyết các vấn đề khác nhau trong việc connect bên gửi và bên nhận yêu cầu:</a:t>
            </a:r>
            <a:endParaRPr sz="1600">
              <a:solidFill>
                <a:srgbClr val="000000"/>
              </a:solidFill>
            </a:endParaRPr>
          </a:p>
          <a:p>
            <a:pPr marL="914400" lvl="1" indent="-355600" algn="just" rtl="0">
              <a:lnSpc>
                <a:spcPct val="115000"/>
              </a:lnSpc>
              <a:spcBef>
                <a:spcPts val="1000"/>
              </a:spcBef>
              <a:spcAft>
                <a:spcPts val="0"/>
              </a:spcAft>
              <a:buSzPts val="1600"/>
              <a:buFont typeface="Courier New"/>
              <a:buChar char="o"/>
            </a:pPr>
            <a:r>
              <a:rPr lang="vi-VN" sz="1600">
                <a:solidFill>
                  <a:srgbClr val="000000"/>
                </a:solidFill>
              </a:rPr>
              <a:t>Chain of Responsibility truyền một yêu cầu tuần tự thông qua một chain của các bên nhận có khả năng cho đến khi một trong số đó xử lý nó.</a:t>
            </a:r>
            <a:endParaRPr sz="1600">
              <a:solidFill>
                <a:srgbClr val="000000"/>
              </a:solidFill>
            </a:endParaRPr>
          </a:p>
          <a:p>
            <a:pPr marL="914400" lvl="1" indent="-355600" algn="just" rtl="0">
              <a:lnSpc>
                <a:spcPct val="115000"/>
              </a:lnSpc>
              <a:spcBef>
                <a:spcPts val="1000"/>
              </a:spcBef>
              <a:spcAft>
                <a:spcPts val="0"/>
              </a:spcAft>
              <a:buSzPts val="1600"/>
              <a:buFont typeface="Courier New"/>
              <a:buChar char="o"/>
            </a:pPr>
            <a:r>
              <a:rPr lang="vi-VN" sz="1600">
                <a:solidFill>
                  <a:srgbClr val="000000"/>
                </a:solidFill>
              </a:rPr>
              <a:t>Command thiết lập các kết nối một chiều giữa bên gửi và bên nhận…</a:t>
            </a:r>
            <a:endParaRPr sz="1600">
              <a:solidFill>
                <a:srgbClr val="000000"/>
              </a:solidFill>
            </a:endParaRPr>
          </a:p>
          <a:p>
            <a:pPr marL="914400" marR="0" lvl="1" indent="-355600" algn="just" rtl="0">
              <a:lnSpc>
                <a:spcPct val="115000"/>
              </a:lnSpc>
              <a:spcBef>
                <a:spcPts val="1000"/>
              </a:spcBef>
              <a:spcAft>
                <a:spcPts val="0"/>
              </a:spcAft>
              <a:buSzPts val="1600"/>
              <a:buFont typeface="Courier New"/>
              <a:buChar char="o"/>
            </a:pPr>
            <a:r>
              <a:rPr lang="vi-VN" sz="1600">
                <a:solidFill>
                  <a:srgbClr val="000000"/>
                </a:solidFill>
              </a:rPr>
              <a:t>Mediator loại bỏ các kết nối trực tiếp giữa bên nhận và gửi, buộc chúng phải giao tiếp gián tiếp thông qua 1 Mediator object</a:t>
            </a:r>
            <a:endParaRPr sz="1600">
              <a:solidFill>
                <a:srgbClr val="000000"/>
              </a:solidFill>
            </a:endParaRPr>
          </a:p>
          <a:p>
            <a:pPr marL="914400" marR="0" lvl="1" indent="-355600" algn="just" rtl="0">
              <a:lnSpc>
                <a:spcPct val="115000"/>
              </a:lnSpc>
              <a:spcBef>
                <a:spcPts val="1000"/>
              </a:spcBef>
              <a:spcAft>
                <a:spcPts val="0"/>
              </a:spcAft>
              <a:buSzPts val="1600"/>
              <a:buFont typeface="Courier New"/>
              <a:buChar char="o"/>
            </a:pPr>
            <a:r>
              <a:rPr lang="vi-VN" sz="1600">
                <a:solidFill>
                  <a:srgbClr val="000000"/>
                </a:solidFill>
              </a:rPr>
              <a:t>Observer cho phép bên nhận đăng ký và hủy đăng ký yêu cầu được gửi đến</a:t>
            </a:r>
            <a:endParaRPr sz="1600">
              <a:solidFill>
                <a:srgbClr val="000000"/>
              </a:solidFill>
            </a:endParaRPr>
          </a:p>
          <a:p>
            <a:pPr marL="0" lvl="0" indent="0" algn="just" rtl="0">
              <a:lnSpc>
                <a:spcPct val="115000"/>
              </a:lnSpc>
              <a:spcBef>
                <a:spcPts val="1000"/>
              </a:spcBef>
              <a:spcAft>
                <a:spcPts val="0"/>
              </a:spcAft>
              <a:buNone/>
            </a:pP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1" name="Google Shape;281;p35"/>
          <p:cNvSpPr txBox="1">
            <a:spLocks noGrp="1"/>
          </p:cNvSpPr>
          <p:nvPr>
            <p:ph type="subTitle" idx="2"/>
          </p:nvPr>
        </p:nvSpPr>
        <p:spPr>
          <a:xfrm>
            <a:off x="700814" y="925976"/>
            <a:ext cx="7742372" cy="4217524"/>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a:solidFill>
                  <a:srgbClr val="000000"/>
                </a:solidFill>
              </a:rPr>
              <a:t>Chain of Responsibility thường được sử dụng kết hợp với Composite. Trong trường hợp này, khi một thành phần lá nhận được một yêu cầu, nó có thể chuyển nó qua chuỗi của tất cả các thành phần cha xuống gốc của cây đối tượng.</a:t>
            </a:r>
            <a:endParaRPr/>
          </a:p>
          <a:p>
            <a:pPr marL="457200" lvl="0" indent="-355600" algn="just" rtl="0">
              <a:lnSpc>
                <a:spcPct val="115000"/>
              </a:lnSpc>
              <a:spcBef>
                <a:spcPts val="1000"/>
              </a:spcBef>
              <a:spcAft>
                <a:spcPts val="0"/>
              </a:spcAft>
              <a:buSzPts val="1600"/>
              <a:buChar char="●"/>
            </a:pPr>
            <a:r>
              <a:rPr lang="vi-VN" sz="1600">
                <a:solidFill>
                  <a:srgbClr val="000000"/>
                </a:solidFill>
              </a:rPr>
              <a:t>Các handlers trong Chain of Responsibility có thể được thực hiện dưới dạng Command. Trong trường hợp này, ta có thể thực thi nhiều thao tác khác nhau trên cùng một đối tượng ngữ cảnh, được thể hiện bằng một yêu cầu.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a:t>Nội dung</a:t>
            </a:r>
            <a:endParaRPr/>
          </a:p>
        </p:txBody>
      </p:sp>
      <p:sp>
        <p:nvSpPr>
          <p:cNvPr id="168" name="Google Shape;168;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a:t>Tổng quan</a:t>
            </a:r>
            <a:endParaRPr/>
          </a:p>
        </p:txBody>
      </p:sp>
      <p:sp>
        <p:nvSpPr>
          <p:cNvPr id="169" name="Google Shape;169;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Motivation</a:t>
            </a:r>
            <a:endParaRPr sz="2400"/>
          </a:p>
        </p:txBody>
      </p:sp>
      <p:sp>
        <p:nvSpPr>
          <p:cNvPr id="170" name="Google Shape;170;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vi-VN" sz="2400"/>
              <a:t>Hệ quả</a:t>
            </a:r>
            <a:endParaRPr sz="2400"/>
          </a:p>
        </p:txBody>
      </p:sp>
      <p:sp>
        <p:nvSpPr>
          <p:cNvPr id="171" name="Google Shape;171;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01</a:t>
            </a:r>
            <a:endParaRPr/>
          </a:p>
        </p:txBody>
      </p:sp>
      <p:sp>
        <p:nvSpPr>
          <p:cNvPr id="172" name="Google Shape;172;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02</a:t>
            </a:r>
            <a:endParaRPr/>
          </a:p>
        </p:txBody>
      </p:sp>
      <p:sp>
        <p:nvSpPr>
          <p:cNvPr id="173" name="Google Shape;173;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vi-VN"/>
              <a:t>04</a:t>
            </a:r>
            <a:endParaRPr/>
          </a:p>
        </p:txBody>
      </p:sp>
      <p:sp>
        <p:nvSpPr>
          <p:cNvPr id="174" name="Google Shape;174;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75" name="Google Shape;175;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76" name="Google Shape;176;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77" name="Google Shape;177;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78" name="Google Shape;178;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vi-VN" sz="2400" b="1" i="0" u="none" strike="noStrike" cap="none">
                <a:solidFill>
                  <a:schemeClr val="dk1"/>
                </a:solidFill>
                <a:latin typeface="Josefin Sans"/>
                <a:ea typeface="Josefin Sans"/>
                <a:cs typeface="Josefin Sans"/>
                <a:sym typeface="Josefin Sans"/>
              </a:rPr>
              <a:t>So sánh, các mẫu liên quan</a:t>
            </a:r>
            <a:endParaRPr sz="2400" b="1" i="0" u="none" strike="noStrike" cap="none">
              <a:solidFill>
                <a:schemeClr val="dk1"/>
              </a:solidFill>
              <a:latin typeface="Josefin Sans"/>
              <a:ea typeface="Josefin Sans"/>
              <a:cs typeface="Josefin Sans"/>
              <a:sym typeface="Josefin Sans"/>
            </a:endParaRPr>
          </a:p>
        </p:txBody>
      </p:sp>
      <p:sp>
        <p:nvSpPr>
          <p:cNvPr id="179" name="Google Shape;179;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vi-VN"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1c04ef26af_0_25"/>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Các mẫu liên quan</a:t>
            </a:r>
            <a:endParaRPr/>
          </a:p>
        </p:txBody>
      </p:sp>
      <p:sp>
        <p:nvSpPr>
          <p:cNvPr id="287" name="Google Shape;287;g11c04ef26af_0_25"/>
          <p:cNvSpPr txBox="1">
            <a:spLocks noGrp="1"/>
          </p:cNvSpPr>
          <p:nvPr>
            <p:ph type="subTitle" idx="2"/>
          </p:nvPr>
        </p:nvSpPr>
        <p:spPr>
          <a:xfrm>
            <a:off x="700814" y="925976"/>
            <a:ext cx="7742400" cy="42174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1000"/>
              </a:spcBef>
              <a:spcAft>
                <a:spcPts val="0"/>
              </a:spcAft>
              <a:buSzPts val="1600"/>
              <a:buChar char="●"/>
            </a:pPr>
            <a:r>
              <a:rPr lang="vi-VN" sz="1600">
                <a:solidFill>
                  <a:srgbClr val="000000"/>
                </a:solidFill>
              </a:rPr>
              <a:t>Chain of Responsibility và Decorator có cấu trúc lớp rất giống nhau. Cả hai mẫu đều dựa vào thành phần đệ quy để truyền việc thực thi qua một loạt các đối tượng. Tuy nhiên, có một số khác biệt quan trọng. Các trình xử lý Chain of Responsibility có thể thực hiện các hoạt động tùy ý độc lập với nhau. Chúng cũng có thể ngừng truyền yêu cầu vào bất kỳ lúc nào. Mặt khác, các trình Decorator khác nhau có thể mở rộng hành vi của đối tượng trong khi vẫn giữ cho nó nhất quán với giao diện cơ sở. Ngoài ra, Decorator không được phép phá vỡ quy trình của yêu cầu.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Tổng quan</a:t>
            </a:r>
            <a:endParaRPr/>
          </a:p>
        </p:txBody>
      </p:sp>
      <p:sp>
        <p:nvSpPr>
          <p:cNvPr id="185" name="Google Shape;185;p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Strategy là gì?</a:t>
            </a:r>
            <a:endParaRPr/>
          </a:p>
        </p:txBody>
      </p:sp>
      <p:sp>
        <p:nvSpPr>
          <p:cNvPr id="191" name="Google Shape;191;p6"/>
          <p:cNvSpPr txBox="1">
            <a:spLocks noGrp="1"/>
          </p:cNvSpPr>
          <p:nvPr>
            <p:ph type="subTitle" idx="2"/>
          </p:nvPr>
        </p:nvSpPr>
        <p:spPr>
          <a:xfrm>
            <a:off x="700800" y="1212950"/>
            <a:ext cx="7742400" cy="2890500"/>
          </a:xfrm>
          <a:prstGeom prst="rect">
            <a:avLst/>
          </a:prstGeom>
          <a:noFill/>
          <a:ln>
            <a:noFill/>
          </a:ln>
        </p:spPr>
        <p:txBody>
          <a:bodyPr spcFirstLastPara="1" wrap="square" lIns="91425" tIns="91425" rIns="91425" bIns="91425" anchor="t" anchorCtr="0">
            <a:noAutofit/>
          </a:bodyPr>
          <a:lstStyle/>
          <a:p>
            <a:pPr marL="114300" lvl="0" indent="0" algn="just" rtl="0">
              <a:lnSpc>
                <a:spcPct val="150000"/>
              </a:lnSpc>
              <a:spcBef>
                <a:spcPts val="1200"/>
              </a:spcBef>
              <a:spcAft>
                <a:spcPts val="0"/>
              </a:spcAft>
              <a:buSzPts val="1400"/>
              <a:buNone/>
            </a:pPr>
            <a:r>
              <a:rPr lang="vi-VN" sz="1600">
                <a:solidFill>
                  <a:srgbClr val="212121"/>
                </a:solidFill>
              </a:rPr>
              <a:t>Chain of Responsibility là mẫu thiết kế thuộc nhóm hành vi, cho phép truyền các yêu cầu qua một chuỗi các bộ phận xử lý mà không cần biết bộ phận nào sẽ xử lý yêu cầu đó. Khi nhận một yêu cầu, mỗi bộ phận sẽ quyết định rằng nó sẽ xử lý yêu cầu đó hay truyền nó đến bộ phận xử lý tiếp theo trong chuỗi.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Sử dụng Strategy khi nào?</a:t>
            </a:r>
            <a:endParaRPr/>
          </a:p>
        </p:txBody>
      </p:sp>
      <p:sp>
        <p:nvSpPr>
          <p:cNvPr id="197" name="Google Shape;197;p7"/>
          <p:cNvSpPr txBox="1">
            <a:spLocks noGrp="1"/>
          </p:cNvSpPr>
          <p:nvPr>
            <p:ph type="subTitle" idx="2"/>
          </p:nvPr>
        </p:nvSpPr>
        <p:spPr>
          <a:xfrm>
            <a:off x="700789" y="1325112"/>
            <a:ext cx="7742400" cy="2493300"/>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SzPts val="1600"/>
              <a:buFont typeface="Arial"/>
              <a:buChar char="●"/>
            </a:pPr>
            <a:r>
              <a:rPr lang="vi-VN" sz="1600">
                <a:solidFill>
                  <a:srgbClr val="000000"/>
                </a:solidFill>
              </a:rPr>
              <a:t>Có nhiều hơn một đối tượng có khả thực xử lý một yêu cầu trong khi đối tượng cụ thể nào xử lý yêu cầu đó lại phụ thuộc vào ngữ cảnh sử dụng.</a:t>
            </a:r>
            <a:endParaRPr/>
          </a:p>
          <a:p>
            <a:pPr marL="457200" lvl="0" indent="-355600" algn="just" rtl="0">
              <a:lnSpc>
                <a:spcPct val="150000"/>
              </a:lnSpc>
              <a:spcBef>
                <a:spcPts val="0"/>
              </a:spcBef>
              <a:spcAft>
                <a:spcPts val="0"/>
              </a:spcAft>
              <a:buSzPts val="1600"/>
              <a:buFont typeface="Arial"/>
              <a:buChar char="●"/>
            </a:pPr>
            <a:r>
              <a:rPr lang="vi-VN" sz="1600">
                <a:solidFill>
                  <a:srgbClr val="000000"/>
                </a:solidFill>
              </a:rPr>
              <a:t>Muốn gửi yêu cầu đến một trong số vài đối tượng nhưng không xác định đối tượng cụ thể nào sẽ xử lý yêu cầu đó.</a:t>
            </a:r>
            <a:endParaRPr sz="1600">
              <a:solidFill>
                <a:srgbClr val="000000"/>
              </a:solidFill>
            </a:endParaRPr>
          </a:p>
          <a:p>
            <a:pPr marL="457200" lvl="0" indent="-355600" algn="just" rtl="0">
              <a:lnSpc>
                <a:spcPct val="150000"/>
              </a:lnSpc>
              <a:spcBef>
                <a:spcPts val="0"/>
              </a:spcBef>
              <a:spcAft>
                <a:spcPts val="0"/>
              </a:spcAft>
              <a:buClr>
                <a:srgbClr val="000000"/>
              </a:buClr>
              <a:buSzPts val="1600"/>
              <a:buChar char="●"/>
            </a:pPr>
            <a:r>
              <a:rPr lang="vi-VN" sz="1600">
                <a:solidFill>
                  <a:srgbClr val="000000"/>
                </a:solidFill>
              </a:rPr>
              <a:t>Khi cần phải thực thi các trình xử lý theo một thứ tự nhất định.</a:t>
            </a:r>
            <a:endParaRPr sz="1600">
              <a:solidFill>
                <a:srgbClr val="000000"/>
              </a:solidFill>
            </a:endParaRPr>
          </a:p>
          <a:p>
            <a:pPr marL="457200" lvl="0" indent="-355600" algn="just" rtl="0">
              <a:lnSpc>
                <a:spcPct val="150000"/>
              </a:lnSpc>
              <a:spcBef>
                <a:spcPts val="0"/>
              </a:spcBef>
              <a:spcAft>
                <a:spcPts val="0"/>
              </a:spcAft>
              <a:buSzPts val="1600"/>
              <a:buFont typeface="Arial"/>
              <a:buChar char="●"/>
            </a:pPr>
            <a:r>
              <a:rPr lang="vi-VN" sz="1600">
                <a:solidFill>
                  <a:srgbClr val="000000"/>
                </a:solidFill>
              </a:rPr>
              <a:t>Khi một tập hợp các đối tượng xử lý có thể thay đổi động: tập hợp các đối tượng có khả năng xử lý yêu cầu có thể không biết trước, có thể thêm bớt hay thay đổi thứ tự sau này.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Motivation</a:t>
            </a:r>
            <a:endParaRPr/>
          </a:p>
        </p:txBody>
      </p:sp>
      <p:sp>
        <p:nvSpPr>
          <p:cNvPr id="203" name="Google Shape;203;p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Bài toán</a:t>
            </a:r>
            <a:endParaRPr/>
          </a:p>
        </p:txBody>
      </p:sp>
      <p:pic>
        <p:nvPicPr>
          <p:cNvPr id="209" name="Google Shape;209;p9"/>
          <p:cNvPicPr preferRelativeResize="0"/>
          <p:nvPr/>
        </p:nvPicPr>
        <p:blipFill>
          <a:blip r:embed="rId3">
            <a:alphaModFix/>
          </a:blip>
          <a:stretch>
            <a:fillRect/>
          </a:stretch>
        </p:blipFill>
        <p:spPr>
          <a:xfrm>
            <a:off x="1476375" y="1721791"/>
            <a:ext cx="6191247" cy="2476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vi-VN" sz="3200"/>
              <a:t>Bài toán</a:t>
            </a:r>
            <a:endParaRPr/>
          </a:p>
        </p:txBody>
      </p:sp>
      <p:pic>
        <p:nvPicPr>
          <p:cNvPr id="215" name="Google Shape;215;p4"/>
          <p:cNvPicPr preferRelativeResize="0"/>
          <p:nvPr/>
        </p:nvPicPr>
        <p:blipFill>
          <a:blip r:embed="rId3">
            <a:alphaModFix/>
          </a:blip>
          <a:stretch>
            <a:fillRect/>
          </a:stretch>
        </p:blipFill>
        <p:spPr>
          <a:xfrm>
            <a:off x="1195888" y="849066"/>
            <a:ext cx="6752218" cy="40956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0"/>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vi-VN"/>
              <a:t>Đặc điểm</a:t>
            </a:r>
            <a:endParaRPr/>
          </a:p>
        </p:txBody>
      </p:sp>
      <p:sp>
        <p:nvSpPr>
          <p:cNvPr id="221" name="Google Shape;221;p10"/>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vi-VN"/>
              <a:t>03</a:t>
            </a:r>
            <a:endParaRPr/>
          </a:p>
        </p:txBody>
      </p:sp>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On-screen Show (16:9)</PresentationFormat>
  <Paragraphs>62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Open Sans</vt:lpstr>
      <vt:lpstr>Times New Roman</vt:lpstr>
      <vt:lpstr>Josefin Sans</vt:lpstr>
      <vt:lpstr>Aquatic and Physical Therapy Center by Slidesgo</vt:lpstr>
      <vt:lpstr>CHAIN OF RESPONSIBILITY</vt:lpstr>
      <vt:lpstr>Nội dung</vt:lpstr>
      <vt:lpstr>Tổng quan</vt:lpstr>
      <vt:lpstr>Strategy là gì?</vt:lpstr>
      <vt:lpstr>Sử dụng Strategy khi nào?</vt:lpstr>
      <vt:lpstr>Motivation</vt:lpstr>
      <vt:lpstr>Bài toán</vt:lpstr>
      <vt:lpstr>Bài toán</vt:lpstr>
      <vt:lpstr>Đặc điểm</vt:lpstr>
      <vt:lpstr>Cấu trúc</vt:lpstr>
      <vt:lpstr>Các thành viên</vt:lpstr>
      <vt:lpstr>Sự cộng tác giữa các thành viên</vt:lpstr>
      <vt:lpstr>Hệ quả</vt:lpstr>
      <vt:lpstr>Ưu điểm</vt:lpstr>
      <vt:lpstr>Nhược điểm</vt:lpstr>
      <vt:lpstr>Cách cài đặt, Demo</vt:lpstr>
      <vt:lpstr>So sánh, Các mẫu liên quan</vt:lpstr>
      <vt:lpstr>Các mẫu liên quan</vt:lpstr>
      <vt:lpstr>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OF RESPONSIBILITY</dc:title>
  <dc:creator>Phan Xuân Quang</dc:creator>
  <cp:lastModifiedBy>Phan Xuân Quang</cp:lastModifiedBy>
  <cp:revision>1</cp:revision>
  <dcterms:modified xsi:type="dcterms:W3CDTF">2023-06-26T14:43:20Z</dcterms:modified>
</cp:coreProperties>
</file>