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9144000" cy="5143500" type="screen16x9"/>
  <p:notesSz cx="6858000" cy="9144000"/>
  <p:embeddedFontLst>
    <p:embeddedFont>
      <p:font typeface="Josefin Sans" pitchFamily="2" charset="-93"/>
      <p:regular r:id="rId24"/>
      <p:bold r:id="rId25"/>
      <p:italic r:id="rId26"/>
      <p:boldItalic r:id="rId27"/>
    </p:embeddedFont>
    <p:embeddedFont>
      <p:font typeface="Open Sans" panose="020B0606030504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ik3OJbWtPcjamARdxS1O2tPXOYX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2" d="100"/>
          <a:sy n="202" d="100"/>
        </p:scale>
        <p:origin x="620" y="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1f9270525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g11f9270525b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1f9270525b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g11f9270525b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1f9270525b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g11f9270525b_0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1f9270525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g11f9270525b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f9270525b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g11f9270525b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2"/>
          <p:cNvSpPr txBox="1">
            <a:spLocks noGrp="1"/>
          </p:cNvSpPr>
          <p:nvPr>
            <p:ph type="ctrTitle"/>
          </p:nvPr>
        </p:nvSpPr>
        <p:spPr>
          <a:xfrm>
            <a:off x="678600" y="1484550"/>
            <a:ext cx="7787100" cy="2086500"/>
          </a:xfrm>
          <a:prstGeom prst="rect">
            <a:avLst/>
          </a:prstGeom>
          <a:noFill/>
          <a:ln>
            <a:noFill/>
          </a:ln>
        </p:spPr>
        <p:txBody>
          <a:bodyPr spcFirstLastPara="1" wrap="square" lIns="91425" tIns="91425" rIns="91425" bIns="91425" anchor="ctr" anchorCtr="0">
            <a:noAutofit/>
          </a:bodyPr>
          <a:lstStyle>
            <a:lvl1pPr lvl="0" algn="ctr">
              <a:lnSpc>
                <a:spcPct val="125000"/>
              </a:lnSpc>
              <a:spcBef>
                <a:spcPts val="0"/>
              </a:spcBef>
              <a:spcAft>
                <a:spcPts val="0"/>
              </a:spcAft>
              <a:buSzPts val="5200"/>
              <a:buNone/>
              <a:defRPr sz="5500">
                <a:solidFill>
                  <a:schemeClr val="dk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22"/>
          <p:cNvSpPr txBox="1">
            <a:spLocks noGrp="1"/>
          </p:cNvSpPr>
          <p:nvPr>
            <p:ph type="subTitle" idx="1"/>
          </p:nvPr>
        </p:nvSpPr>
        <p:spPr>
          <a:xfrm>
            <a:off x="2547575" y="3466725"/>
            <a:ext cx="4048800" cy="38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2"/>
          <p:cNvSpPr/>
          <p:nvPr/>
        </p:nvSpPr>
        <p:spPr>
          <a:xfrm rot="5400000">
            <a:off x="-1867025" y="1013175"/>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2"/>
          <p:cNvSpPr/>
          <p:nvPr/>
        </p:nvSpPr>
        <p:spPr>
          <a:xfrm rot="10800000">
            <a:off x="-229260" y="3396805"/>
            <a:ext cx="3675485" cy="189381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2"/>
          <p:cNvSpPr/>
          <p:nvPr/>
        </p:nvSpPr>
        <p:spPr>
          <a:xfrm rot="-315040" flipH="1">
            <a:off x="-236345" y="4475012"/>
            <a:ext cx="2114446" cy="9970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2"/>
          <p:cNvSpPr/>
          <p:nvPr/>
        </p:nvSpPr>
        <p:spPr>
          <a:xfrm>
            <a:off x="3282713" y="47691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2"/>
          <p:cNvSpPr/>
          <p:nvPr/>
        </p:nvSpPr>
        <p:spPr>
          <a:xfrm>
            <a:off x="927300" y="42102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2"/>
          <p:cNvSpPr/>
          <p:nvPr/>
        </p:nvSpPr>
        <p:spPr>
          <a:xfrm>
            <a:off x="55488" y="29082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2"/>
          <p:cNvSpPr/>
          <p:nvPr/>
        </p:nvSpPr>
        <p:spPr>
          <a:xfrm>
            <a:off x="4257175" y="49018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2"/>
          <p:cNvSpPr/>
          <p:nvPr/>
        </p:nvSpPr>
        <p:spPr>
          <a:xfrm>
            <a:off x="1559288" y="3910538"/>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2"/>
          <p:cNvSpPr/>
          <p:nvPr/>
        </p:nvSpPr>
        <p:spPr>
          <a:xfrm rot="-5400000">
            <a:off x="6110254" y="2527892"/>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2"/>
          <p:cNvSpPr/>
          <p:nvPr/>
        </p:nvSpPr>
        <p:spPr>
          <a:xfrm>
            <a:off x="5744675" y="-169359"/>
            <a:ext cx="3627772" cy="1869298"/>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2"/>
          <p:cNvSpPr/>
          <p:nvPr/>
        </p:nvSpPr>
        <p:spPr>
          <a:xfrm rot="10484934" flipH="1">
            <a:off x="7292455" y="-348495"/>
            <a:ext cx="2087045" cy="98416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2"/>
          <p:cNvSpPr/>
          <p:nvPr/>
        </p:nvSpPr>
        <p:spPr>
          <a:xfrm rot="10800000">
            <a:off x="5634813" y="20792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2"/>
          <p:cNvSpPr/>
          <p:nvPr/>
        </p:nvSpPr>
        <p:spPr>
          <a:xfrm rot="10800000">
            <a:off x="7750600" y="102480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2"/>
          <p:cNvSpPr/>
          <p:nvPr/>
        </p:nvSpPr>
        <p:spPr>
          <a:xfrm rot="10800000">
            <a:off x="8980488" y="193977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2"/>
          <p:cNvSpPr/>
          <p:nvPr/>
        </p:nvSpPr>
        <p:spPr>
          <a:xfrm rot="10800000">
            <a:off x="4725450" y="13999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tents">
  <p:cSld name="CUSTOM">
    <p:spTree>
      <p:nvGrpSpPr>
        <p:cNvPr id="1" name="Shape 46"/>
        <p:cNvGrpSpPr/>
        <p:nvPr/>
      </p:nvGrpSpPr>
      <p:grpSpPr>
        <a:xfrm>
          <a:off x="0" y="0"/>
          <a:ext cx="0" cy="0"/>
          <a:chOff x="0" y="0"/>
          <a:chExt cx="0" cy="0"/>
        </a:xfrm>
      </p:grpSpPr>
      <p:sp>
        <p:nvSpPr>
          <p:cNvPr id="47" name="Google Shape;47;p24"/>
          <p:cNvSpPr txBox="1">
            <a:spLocks noGrp="1"/>
          </p:cNvSpPr>
          <p:nvPr>
            <p:ph type="title"/>
          </p:nvPr>
        </p:nvSpPr>
        <p:spPr>
          <a:xfrm>
            <a:off x="2727000" y="363275"/>
            <a:ext cx="3690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a:ea typeface="Open Sans"/>
                <a:cs typeface="Open Sans"/>
                <a:sym typeface="Open Sans"/>
              </a:defRPr>
            </a:lvl2pPr>
            <a:lvl3pPr lvl="2" algn="l">
              <a:lnSpc>
                <a:spcPct val="100000"/>
              </a:lnSpc>
              <a:spcBef>
                <a:spcPts val="0"/>
              </a:spcBef>
              <a:spcAft>
                <a:spcPts val="0"/>
              </a:spcAft>
              <a:buSzPts val="3000"/>
              <a:buNone/>
              <a:defRPr>
                <a:latin typeface="Open Sans"/>
                <a:ea typeface="Open Sans"/>
                <a:cs typeface="Open Sans"/>
                <a:sym typeface="Open Sans"/>
              </a:defRPr>
            </a:lvl3pPr>
            <a:lvl4pPr lvl="3" algn="l">
              <a:lnSpc>
                <a:spcPct val="100000"/>
              </a:lnSpc>
              <a:spcBef>
                <a:spcPts val="0"/>
              </a:spcBef>
              <a:spcAft>
                <a:spcPts val="0"/>
              </a:spcAft>
              <a:buSzPts val="3000"/>
              <a:buNone/>
              <a:defRPr>
                <a:latin typeface="Open Sans"/>
                <a:ea typeface="Open Sans"/>
                <a:cs typeface="Open Sans"/>
                <a:sym typeface="Open Sans"/>
              </a:defRPr>
            </a:lvl4pPr>
            <a:lvl5pPr lvl="4" algn="l">
              <a:lnSpc>
                <a:spcPct val="100000"/>
              </a:lnSpc>
              <a:spcBef>
                <a:spcPts val="0"/>
              </a:spcBef>
              <a:spcAft>
                <a:spcPts val="0"/>
              </a:spcAft>
              <a:buSzPts val="3000"/>
              <a:buNone/>
              <a:defRPr>
                <a:latin typeface="Open Sans"/>
                <a:ea typeface="Open Sans"/>
                <a:cs typeface="Open Sans"/>
                <a:sym typeface="Open Sans"/>
              </a:defRPr>
            </a:lvl5pPr>
            <a:lvl6pPr lvl="5" algn="l">
              <a:lnSpc>
                <a:spcPct val="100000"/>
              </a:lnSpc>
              <a:spcBef>
                <a:spcPts val="0"/>
              </a:spcBef>
              <a:spcAft>
                <a:spcPts val="0"/>
              </a:spcAft>
              <a:buSzPts val="3000"/>
              <a:buNone/>
              <a:defRPr>
                <a:latin typeface="Open Sans"/>
                <a:ea typeface="Open Sans"/>
                <a:cs typeface="Open Sans"/>
                <a:sym typeface="Open Sans"/>
              </a:defRPr>
            </a:lvl6pPr>
            <a:lvl7pPr lvl="6" algn="l">
              <a:lnSpc>
                <a:spcPct val="100000"/>
              </a:lnSpc>
              <a:spcBef>
                <a:spcPts val="0"/>
              </a:spcBef>
              <a:spcAft>
                <a:spcPts val="0"/>
              </a:spcAft>
              <a:buSzPts val="3000"/>
              <a:buNone/>
              <a:defRPr>
                <a:latin typeface="Open Sans"/>
                <a:ea typeface="Open Sans"/>
                <a:cs typeface="Open Sans"/>
                <a:sym typeface="Open Sans"/>
              </a:defRPr>
            </a:lvl7pPr>
            <a:lvl8pPr lvl="7" algn="l">
              <a:lnSpc>
                <a:spcPct val="100000"/>
              </a:lnSpc>
              <a:spcBef>
                <a:spcPts val="0"/>
              </a:spcBef>
              <a:spcAft>
                <a:spcPts val="0"/>
              </a:spcAft>
              <a:buSzPts val="3000"/>
              <a:buNone/>
              <a:defRPr>
                <a:latin typeface="Open Sans"/>
                <a:ea typeface="Open Sans"/>
                <a:cs typeface="Open Sans"/>
                <a:sym typeface="Open Sans"/>
              </a:defRPr>
            </a:lvl8pPr>
            <a:lvl9pPr lvl="8" algn="l">
              <a:lnSpc>
                <a:spcPct val="100000"/>
              </a:lnSpc>
              <a:spcBef>
                <a:spcPts val="0"/>
              </a:spcBef>
              <a:spcAft>
                <a:spcPts val="0"/>
              </a:spcAft>
              <a:buSzPts val="3000"/>
              <a:buNone/>
              <a:defRPr>
                <a:latin typeface="Open Sans"/>
                <a:ea typeface="Open Sans"/>
                <a:cs typeface="Open Sans"/>
                <a:sym typeface="Open Sans"/>
              </a:defRPr>
            </a:lvl9pPr>
          </a:lstStyle>
          <a:p>
            <a:endParaRPr/>
          </a:p>
        </p:txBody>
      </p:sp>
      <p:sp>
        <p:nvSpPr>
          <p:cNvPr id="48" name="Google Shape;48;p24"/>
          <p:cNvSpPr txBox="1">
            <a:spLocks noGrp="1"/>
          </p:cNvSpPr>
          <p:nvPr>
            <p:ph type="subTitle" idx="1"/>
          </p:nvPr>
        </p:nvSpPr>
        <p:spPr>
          <a:xfrm>
            <a:off x="4379650" y="1868975"/>
            <a:ext cx="3830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49" name="Google Shape;49;p24"/>
          <p:cNvSpPr txBox="1">
            <a:spLocks noGrp="1"/>
          </p:cNvSpPr>
          <p:nvPr>
            <p:ph type="subTitle" idx="2"/>
          </p:nvPr>
        </p:nvSpPr>
        <p:spPr>
          <a:xfrm>
            <a:off x="5051588" y="2188088"/>
            <a:ext cx="2486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50" name="Google Shape;50;p24"/>
          <p:cNvSpPr txBox="1">
            <a:spLocks noGrp="1"/>
          </p:cNvSpPr>
          <p:nvPr>
            <p:ph type="subTitle" idx="3"/>
          </p:nvPr>
        </p:nvSpPr>
        <p:spPr>
          <a:xfrm>
            <a:off x="934238" y="1868975"/>
            <a:ext cx="36900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51" name="Google Shape;51;p24"/>
          <p:cNvSpPr txBox="1">
            <a:spLocks noGrp="1"/>
          </p:cNvSpPr>
          <p:nvPr>
            <p:ph type="subTitle" idx="4"/>
          </p:nvPr>
        </p:nvSpPr>
        <p:spPr>
          <a:xfrm>
            <a:off x="1536188" y="2188088"/>
            <a:ext cx="2486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52" name="Google Shape;52;p24"/>
          <p:cNvSpPr txBox="1">
            <a:spLocks noGrp="1"/>
          </p:cNvSpPr>
          <p:nvPr>
            <p:ph type="subTitle" idx="5"/>
          </p:nvPr>
        </p:nvSpPr>
        <p:spPr>
          <a:xfrm>
            <a:off x="4379600" y="3770850"/>
            <a:ext cx="38301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53" name="Google Shape;53;p24"/>
          <p:cNvSpPr txBox="1">
            <a:spLocks noGrp="1"/>
          </p:cNvSpPr>
          <p:nvPr>
            <p:ph type="subTitle" idx="6"/>
          </p:nvPr>
        </p:nvSpPr>
        <p:spPr>
          <a:xfrm>
            <a:off x="5051588" y="4089975"/>
            <a:ext cx="2486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54" name="Google Shape;54;p24"/>
          <p:cNvSpPr txBox="1">
            <a:spLocks noGrp="1"/>
          </p:cNvSpPr>
          <p:nvPr>
            <p:ph type="subTitle" idx="7"/>
          </p:nvPr>
        </p:nvSpPr>
        <p:spPr>
          <a:xfrm>
            <a:off x="934238" y="3770850"/>
            <a:ext cx="3690000" cy="35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55" name="Google Shape;55;p24"/>
          <p:cNvSpPr txBox="1">
            <a:spLocks noGrp="1"/>
          </p:cNvSpPr>
          <p:nvPr>
            <p:ph type="subTitle" idx="8"/>
          </p:nvPr>
        </p:nvSpPr>
        <p:spPr>
          <a:xfrm>
            <a:off x="1536188" y="4089975"/>
            <a:ext cx="2486100" cy="61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56" name="Google Shape;56;p24"/>
          <p:cNvSpPr txBox="1">
            <a:spLocks noGrp="1"/>
          </p:cNvSpPr>
          <p:nvPr>
            <p:ph type="title" idx="9"/>
          </p:nvPr>
        </p:nvSpPr>
        <p:spPr>
          <a:xfrm>
            <a:off x="2259638" y="1171113"/>
            <a:ext cx="1039200" cy="667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5000">
                <a:solidFill>
                  <a:schemeClr val="accent2"/>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57" name="Google Shape;57;p24"/>
          <p:cNvSpPr txBox="1">
            <a:spLocks noGrp="1"/>
          </p:cNvSpPr>
          <p:nvPr>
            <p:ph type="title" idx="13"/>
          </p:nvPr>
        </p:nvSpPr>
        <p:spPr>
          <a:xfrm>
            <a:off x="5775063" y="1171113"/>
            <a:ext cx="1039200" cy="667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5000">
                <a:solidFill>
                  <a:schemeClr val="accent2"/>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58" name="Google Shape;58;p24"/>
          <p:cNvSpPr txBox="1">
            <a:spLocks noGrp="1"/>
          </p:cNvSpPr>
          <p:nvPr>
            <p:ph type="title" idx="14"/>
          </p:nvPr>
        </p:nvSpPr>
        <p:spPr>
          <a:xfrm>
            <a:off x="2259638" y="3071125"/>
            <a:ext cx="1039200" cy="667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5000">
                <a:solidFill>
                  <a:schemeClr val="accent2"/>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59" name="Google Shape;59;p24"/>
          <p:cNvSpPr txBox="1">
            <a:spLocks noGrp="1"/>
          </p:cNvSpPr>
          <p:nvPr>
            <p:ph type="title" idx="15"/>
          </p:nvPr>
        </p:nvSpPr>
        <p:spPr>
          <a:xfrm>
            <a:off x="5775063" y="3071125"/>
            <a:ext cx="1039200" cy="667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000"/>
              <a:buNone/>
              <a:defRPr sz="5000">
                <a:solidFill>
                  <a:schemeClr val="accent2"/>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60" name="Google Shape;60;p24"/>
          <p:cNvSpPr/>
          <p:nvPr/>
        </p:nvSpPr>
        <p:spPr>
          <a:xfrm rot="-5267561">
            <a:off x="-2166865" y="2462282"/>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4"/>
          <p:cNvSpPr/>
          <p:nvPr/>
        </p:nvSpPr>
        <p:spPr>
          <a:xfrm rot="-5400000">
            <a:off x="-954332" y="1253578"/>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4"/>
          <p:cNvSpPr/>
          <p:nvPr/>
        </p:nvSpPr>
        <p:spPr>
          <a:xfrm rot="5400000">
            <a:off x="-672825" y="419298"/>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4"/>
          <p:cNvSpPr/>
          <p:nvPr/>
        </p:nvSpPr>
        <p:spPr>
          <a:xfrm rot="5400000">
            <a:off x="121363" y="31329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4"/>
          <p:cNvSpPr/>
          <p:nvPr/>
        </p:nvSpPr>
        <p:spPr>
          <a:xfrm rot="5400000">
            <a:off x="993813" y="264713"/>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4"/>
          <p:cNvSpPr/>
          <p:nvPr/>
        </p:nvSpPr>
        <p:spPr>
          <a:xfrm rot="5400000">
            <a:off x="540138" y="12904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4"/>
          <p:cNvSpPr/>
          <p:nvPr/>
        </p:nvSpPr>
        <p:spPr>
          <a:xfrm rot="5400000">
            <a:off x="441438" y="27005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4"/>
          <p:cNvSpPr/>
          <p:nvPr/>
        </p:nvSpPr>
        <p:spPr>
          <a:xfrm rot="5532439">
            <a:off x="6598811" y="1897536"/>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4"/>
          <p:cNvSpPr/>
          <p:nvPr/>
        </p:nvSpPr>
        <p:spPr>
          <a:xfrm rot="5400000">
            <a:off x="7811366" y="2920743"/>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4"/>
          <p:cNvSpPr/>
          <p:nvPr/>
        </p:nvSpPr>
        <p:spPr>
          <a:xfrm rot="-5400000">
            <a:off x="7826590" y="3732336"/>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4"/>
          <p:cNvSpPr/>
          <p:nvPr/>
        </p:nvSpPr>
        <p:spPr>
          <a:xfrm rot="-5400000">
            <a:off x="8965800" y="184432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4"/>
          <p:cNvSpPr/>
          <p:nvPr/>
        </p:nvSpPr>
        <p:spPr>
          <a:xfrm rot="-5400000">
            <a:off x="8612125" y="375164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4"/>
          <p:cNvSpPr/>
          <p:nvPr/>
        </p:nvSpPr>
        <p:spPr>
          <a:xfrm rot="-5400000">
            <a:off x="8710825" y="234157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4"/>
          <p:cNvSpPr/>
          <p:nvPr/>
        </p:nvSpPr>
        <p:spPr>
          <a:xfrm rot="-5400000">
            <a:off x="8158450" y="4777374"/>
            <a:ext cx="98400" cy="987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a:off x="1912475" y="2261338"/>
            <a:ext cx="5319000" cy="82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60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76" name="Google Shape;76;p25"/>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8000">
                <a:solidFill>
                  <a:schemeClr val="accent2"/>
                </a:solidFill>
              </a:defRPr>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77" name="Google Shape;77;p25"/>
          <p:cNvSpPr txBox="1">
            <a:spLocks noGrp="1"/>
          </p:cNvSpPr>
          <p:nvPr>
            <p:ph type="subTitle" idx="1"/>
          </p:nvPr>
        </p:nvSpPr>
        <p:spPr>
          <a:xfrm>
            <a:off x="2815400" y="3123913"/>
            <a:ext cx="3513300" cy="435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600">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78" name="Google Shape;78;p25"/>
          <p:cNvSpPr/>
          <p:nvPr/>
        </p:nvSpPr>
        <p:spPr>
          <a:xfrm rot="10800000">
            <a:off x="-260192" y="328529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5"/>
          <p:cNvSpPr/>
          <p:nvPr/>
        </p:nvSpPr>
        <p:spPr>
          <a:xfrm rot="10800000">
            <a:off x="158481" y="442998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5"/>
          <p:cNvSpPr/>
          <p:nvPr/>
        </p:nvSpPr>
        <p:spPr>
          <a:xfrm>
            <a:off x="3699725" y="46636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5"/>
          <p:cNvSpPr/>
          <p:nvPr/>
        </p:nvSpPr>
        <p:spPr>
          <a:xfrm>
            <a:off x="1811013" y="43826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5"/>
          <p:cNvSpPr/>
          <p:nvPr/>
        </p:nvSpPr>
        <p:spPr>
          <a:xfrm>
            <a:off x="-332175" y="3703451"/>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5"/>
          <p:cNvSpPr/>
          <p:nvPr/>
        </p:nvSpPr>
        <p:spPr>
          <a:xfrm>
            <a:off x="1232025" y="40170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5"/>
          <p:cNvSpPr/>
          <p:nvPr/>
        </p:nvSpPr>
        <p:spPr>
          <a:xfrm>
            <a:off x="108888" y="30075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5"/>
          <p:cNvSpPr/>
          <p:nvPr/>
        </p:nvSpPr>
        <p:spPr>
          <a:xfrm>
            <a:off x="5365175" y="16661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5"/>
          <p:cNvSpPr/>
          <p:nvPr/>
        </p:nvSpPr>
        <p:spPr>
          <a:xfrm>
            <a:off x="4874550" y="-33346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5"/>
          <p:cNvSpPr/>
          <p:nvPr/>
        </p:nvSpPr>
        <p:spPr>
          <a:xfrm rot="10800000">
            <a:off x="5365175" y="41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5"/>
          <p:cNvSpPr/>
          <p:nvPr/>
        </p:nvSpPr>
        <p:spPr>
          <a:xfrm rot="10800000">
            <a:off x="7188788" y="63557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25"/>
          <p:cNvSpPr/>
          <p:nvPr/>
        </p:nvSpPr>
        <p:spPr>
          <a:xfrm rot="10800000">
            <a:off x="6621274" y="-43579"/>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5"/>
          <p:cNvSpPr/>
          <p:nvPr/>
        </p:nvSpPr>
        <p:spPr>
          <a:xfrm rot="10800000">
            <a:off x="7832875" y="106596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5"/>
          <p:cNvSpPr/>
          <p:nvPr/>
        </p:nvSpPr>
        <p:spPr>
          <a:xfrm rot="10800000">
            <a:off x="8890913" y="20106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2">
  <p:cSld name="CUSTOM_11_1">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atin typeface="Open Sans"/>
                <a:ea typeface="Open Sans"/>
                <a:cs typeface="Open Sans"/>
                <a:sym typeface="Open Sans"/>
              </a:defRPr>
            </a:lvl2pPr>
            <a:lvl3pPr lvl="2" algn="l">
              <a:lnSpc>
                <a:spcPct val="100000"/>
              </a:lnSpc>
              <a:spcBef>
                <a:spcPts val="0"/>
              </a:spcBef>
              <a:spcAft>
                <a:spcPts val="0"/>
              </a:spcAft>
              <a:buSzPts val="3000"/>
              <a:buNone/>
              <a:defRPr>
                <a:latin typeface="Open Sans"/>
                <a:ea typeface="Open Sans"/>
                <a:cs typeface="Open Sans"/>
                <a:sym typeface="Open Sans"/>
              </a:defRPr>
            </a:lvl3pPr>
            <a:lvl4pPr lvl="3" algn="l">
              <a:lnSpc>
                <a:spcPct val="100000"/>
              </a:lnSpc>
              <a:spcBef>
                <a:spcPts val="0"/>
              </a:spcBef>
              <a:spcAft>
                <a:spcPts val="0"/>
              </a:spcAft>
              <a:buSzPts val="3000"/>
              <a:buNone/>
              <a:defRPr>
                <a:latin typeface="Open Sans"/>
                <a:ea typeface="Open Sans"/>
                <a:cs typeface="Open Sans"/>
                <a:sym typeface="Open Sans"/>
              </a:defRPr>
            </a:lvl4pPr>
            <a:lvl5pPr lvl="4" algn="l">
              <a:lnSpc>
                <a:spcPct val="100000"/>
              </a:lnSpc>
              <a:spcBef>
                <a:spcPts val="0"/>
              </a:spcBef>
              <a:spcAft>
                <a:spcPts val="0"/>
              </a:spcAft>
              <a:buSzPts val="3000"/>
              <a:buNone/>
              <a:defRPr>
                <a:latin typeface="Open Sans"/>
                <a:ea typeface="Open Sans"/>
                <a:cs typeface="Open Sans"/>
                <a:sym typeface="Open Sans"/>
              </a:defRPr>
            </a:lvl5pPr>
            <a:lvl6pPr lvl="5" algn="l">
              <a:lnSpc>
                <a:spcPct val="100000"/>
              </a:lnSpc>
              <a:spcBef>
                <a:spcPts val="0"/>
              </a:spcBef>
              <a:spcAft>
                <a:spcPts val="0"/>
              </a:spcAft>
              <a:buSzPts val="3000"/>
              <a:buNone/>
              <a:defRPr>
                <a:latin typeface="Open Sans"/>
                <a:ea typeface="Open Sans"/>
                <a:cs typeface="Open Sans"/>
                <a:sym typeface="Open Sans"/>
              </a:defRPr>
            </a:lvl6pPr>
            <a:lvl7pPr lvl="6" algn="l">
              <a:lnSpc>
                <a:spcPct val="100000"/>
              </a:lnSpc>
              <a:spcBef>
                <a:spcPts val="0"/>
              </a:spcBef>
              <a:spcAft>
                <a:spcPts val="0"/>
              </a:spcAft>
              <a:buSzPts val="3000"/>
              <a:buNone/>
              <a:defRPr>
                <a:latin typeface="Open Sans"/>
                <a:ea typeface="Open Sans"/>
                <a:cs typeface="Open Sans"/>
                <a:sym typeface="Open Sans"/>
              </a:defRPr>
            </a:lvl7pPr>
            <a:lvl8pPr lvl="7" algn="l">
              <a:lnSpc>
                <a:spcPct val="100000"/>
              </a:lnSpc>
              <a:spcBef>
                <a:spcPts val="0"/>
              </a:spcBef>
              <a:spcAft>
                <a:spcPts val="0"/>
              </a:spcAft>
              <a:buSzPts val="3000"/>
              <a:buNone/>
              <a:defRPr>
                <a:latin typeface="Open Sans"/>
                <a:ea typeface="Open Sans"/>
                <a:cs typeface="Open Sans"/>
                <a:sym typeface="Open Sans"/>
              </a:defRPr>
            </a:lvl8pPr>
            <a:lvl9pPr lvl="8" algn="l">
              <a:lnSpc>
                <a:spcPct val="100000"/>
              </a:lnSpc>
              <a:spcBef>
                <a:spcPts val="0"/>
              </a:spcBef>
              <a:spcAft>
                <a:spcPts val="0"/>
              </a:spcAft>
              <a:buSzPts val="3000"/>
              <a:buNone/>
              <a:defRPr>
                <a:latin typeface="Open Sans"/>
                <a:ea typeface="Open Sans"/>
                <a:cs typeface="Open Sans"/>
                <a:sym typeface="Open Sans"/>
              </a:defRPr>
            </a:lvl9pPr>
          </a:lstStyle>
          <a:p>
            <a:endParaRPr/>
          </a:p>
        </p:txBody>
      </p:sp>
      <p:sp>
        <p:nvSpPr>
          <p:cNvPr id="94" name="Google Shape;94;p26"/>
          <p:cNvSpPr txBox="1">
            <a:spLocks noGrp="1"/>
          </p:cNvSpPr>
          <p:nvPr>
            <p:ph type="subTitle" idx="1"/>
          </p:nvPr>
        </p:nvSpPr>
        <p:spPr>
          <a:xfrm>
            <a:off x="2115575" y="1535450"/>
            <a:ext cx="2007900" cy="357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a:lnSpc>
                <a:spcPct val="115000"/>
              </a:lnSpc>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a:lnSpc>
                <a:spcPct val="115000"/>
              </a:lnSpc>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a:lnSpc>
                <a:spcPct val="115000"/>
              </a:lnSpc>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95" name="Google Shape;95;p26"/>
          <p:cNvSpPr txBox="1">
            <a:spLocks noGrp="1"/>
          </p:cNvSpPr>
          <p:nvPr>
            <p:ph type="subTitle" idx="2"/>
          </p:nvPr>
        </p:nvSpPr>
        <p:spPr>
          <a:xfrm>
            <a:off x="2016350" y="2145400"/>
            <a:ext cx="5111400" cy="179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Char char="●"/>
              <a:defRPr sz="1200"/>
            </a:lvl1pPr>
            <a:lvl2pPr lvl="1" algn="ctr">
              <a:lnSpc>
                <a:spcPct val="115000"/>
              </a:lnSpc>
              <a:spcBef>
                <a:spcPts val="1000"/>
              </a:spcBef>
              <a:spcAft>
                <a:spcPts val="0"/>
              </a:spcAft>
              <a:buSzPts val="1400"/>
              <a:buChar char="○"/>
              <a:defRPr/>
            </a:lvl2pPr>
            <a:lvl3pPr lvl="2" algn="ctr">
              <a:lnSpc>
                <a:spcPct val="115000"/>
              </a:lnSpc>
              <a:spcBef>
                <a:spcPts val="1600"/>
              </a:spcBef>
              <a:spcAft>
                <a:spcPts val="0"/>
              </a:spcAft>
              <a:buSzPts val="1400"/>
              <a:buChar char="■"/>
              <a:defRPr/>
            </a:lvl3pPr>
            <a:lvl4pPr lvl="3" algn="ctr">
              <a:lnSpc>
                <a:spcPct val="115000"/>
              </a:lnSpc>
              <a:spcBef>
                <a:spcPts val="1600"/>
              </a:spcBef>
              <a:spcAft>
                <a:spcPts val="0"/>
              </a:spcAft>
              <a:buSzPts val="1400"/>
              <a:buChar char="●"/>
              <a:defRPr/>
            </a:lvl4pPr>
            <a:lvl5pPr lvl="4" algn="ctr">
              <a:lnSpc>
                <a:spcPct val="115000"/>
              </a:lnSpc>
              <a:spcBef>
                <a:spcPts val="1600"/>
              </a:spcBef>
              <a:spcAft>
                <a:spcPts val="0"/>
              </a:spcAft>
              <a:buSzPts val="1400"/>
              <a:buChar char="○"/>
              <a:defRPr/>
            </a:lvl5pPr>
            <a:lvl6pPr lvl="5" algn="ctr">
              <a:lnSpc>
                <a:spcPct val="115000"/>
              </a:lnSpc>
              <a:spcBef>
                <a:spcPts val="1600"/>
              </a:spcBef>
              <a:spcAft>
                <a:spcPts val="0"/>
              </a:spcAft>
              <a:buSzPts val="1400"/>
              <a:buChar char="■"/>
              <a:defRPr/>
            </a:lvl6pPr>
            <a:lvl7pPr lvl="6" algn="ctr">
              <a:lnSpc>
                <a:spcPct val="115000"/>
              </a:lnSpc>
              <a:spcBef>
                <a:spcPts val="1600"/>
              </a:spcBef>
              <a:spcAft>
                <a:spcPts val="0"/>
              </a:spcAft>
              <a:buSzPts val="1400"/>
              <a:buChar char="●"/>
              <a:defRPr/>
            </a:lvl7pPr>
            <a:lvl8pPr lvl="7" algn="ctr">
              <a:lnSpc>
                <a:spcPct val="115000"/>
              </a:lnSpc>
              <a:spcBef>
                <a:spcPts val="1600"/>
              </a:spcBef>
              <a:spcAft>
                <a:spcPts val="0"/>
              </a:spcAft>
              <a:buSzPts val="1400"/>
              <a:buChar char="○"/>
              <a:defRPr/>
            </a:lvl8pPr>
            <a:lvl9pPr lvl="8" algn="ctr">
              <a:lnSpc>
                <a:spcPct val="115000"/>
              </a:lnSpc>
              <a:spcBef>
                <a:spcPts val="1600"/>
              </a:spcBef>
              <a:spcAft>
                <a:spcPts val="1600"/>
              </a:spcAft>
              <a:buSzPts val="1400"/>
              <a:buChar char="■"/>
              <a:defRPr/>
            </a:lvl9pPr>
          </a:lstStyle>
          <a:p>
            <a:endParaRPr/>
          </a:p>
        </p:txBody>
      </p:sp>
      <p:sp>
        <p:nvSpPr>
          <p:cNvPr id="96" name="Google Shape;96;p26"/>
          <p:cNvSpPr/>
          <p:nvPr/>
        </p:nvSpPr>
        <p:spPr>
          <a:xfrm flipH="1">
            <a:off x="-178543" y="-118290"/>
            <a:ext cx="3204343" cy="1651139"/>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6"/>
          <p:cNvSpPr/>
          <p:nvPr/>
        </p:nvSpPr>
        <p:spPr>
          <a:xfrm rot="10800000" flipH="1">
            <a:off x="-278322" y="-72669"/>
            <a:ext cx="2420522" cy="1034218"/>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6"/>
          <p:cNvSpPr/>
          <p:nvPr/>
        </p:nvSpPr>
        <p:spPr>
          <a:xfrm rot="-10484947">
            <a:off x="-734940" y="-411807"/>
            <a:ext cx="1843431" cy="8692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6"/>
          <p:cNvSpPr/>
          <p:nvPr/>
        </p:nvSpPr>
        <p:spPr>
          <a:xfrm rot="10800000" flipH="1">
            <a:off x="1722238" y="45824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6"/>
          <p:cNvSpPr/>
          <p:nvPr/>
        </p:nvSpPr>
        <p:spPr>
          <a:xfrm rot="10800000" flipH="1">
            <a:off x="832326" y="69715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6"/>
          <p:cNvSpPr/>
          <p:nvPr/>
        </p:nvSpPr>
        <p:spPr>
          <a:xfrm rot="10800000" flipH="1">
            <a:off x="61551" y="1581934"/>
            <a:ext cx="98400" cy="98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1"/>
          <p:cNvSpPr txBox="1">
            <a:spLocks noGrp="1"/>
          </p:cNvSpPr>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9pPr>
          </a:lstStyle>
          <a:p>
            <a:endParaRPr/>
          </a:p>
        </p:txBody>
      </p:sp>
      <p:sp>
        <p:nvSpPr>
          <p:cNvPr id="7" name="Google Shape;7;p21"/>
          <p:cNvSpPr txBox="1">
            <a:spLocks noGrp="1"/>
          </p:cNvSpPr>
          <p:nvPr>
            <p:ph type="body" idx="1"/>
          </p:nvPr>
        </p:nvSpPr>
        <p:spPr>
          <a:xfrm>
            <a:off x="540000" y="1152475"/>
            <a:ext cx="80640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5"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
          <p:cNvSpPr txBox="1">
            <a:spLocks noGrp="1"/>
          </p:cNvSpPr>
          <p:nvPr>
            <p:ph type="ctrTitle"/>
          </p:nvPr>
        </p:nvSpPr>
        <p:spPr>
          <a:xfrm>
            <a:off x="0" y="1135855"/>
            <a:ext cx="9239250" cy="2953719"/>
          </a:xfrm>
          <a:prstGeom prst="rect">
            <a:avLst/>
          </a:prstGeom>
          <a:noFill/>
          <a:ln>
            <a:noFill/>
          </a:ln>
        </p:spPr>
        <p:txBody>
          <a:bodyPr spcFirstLastPara="1" wrap="square" lIns="91425" tIns="91425" rIns="91425" bIns="91425" anchor="ctr" anchorCtr="0">
            <a:noAutofit/>
          </a:bodyPr>
          <a:lstStyle/>
          <a:p>
            <a:pPr marL="0" lvl="0" indent="0" algn="ctr" rtl="0">
              <a:lnSpc>
                <a:spcPct val="125000"/>
              </a:lnSpc>
              <a:spcBef>
                <a:spcPts val="0"/>
              </a:spcBef>
              <a:spcAft>
                <a:spcPts val="0"/>
              </a:spcAft>
              <a:buSzPts val="5200"/>
              <a:buNone/>
            </a:pPr>
            <a:r>
              <a:rPr lang="en-US" sz="6000" dirty="0"/>
              <a:t>ITERATOR</a:t>
            </a:r>
            <a:endParaRPr sz="6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11f9270525b_0_25"/>
          <p:cNvSpPr txBox="1">
            <a:spLocks noGrp="1"/>
          </p:cNvSpPr>
          <p:nvPr>
            <p:ph type="title"/>
          </p:nvPr>
        </p:nvSpPr>
        <p:spPr>
          <a:xfrm>
            <a:off x="540000" y="476409"/>
            <a:ext cx="8064000" cy="45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Giải pháp</a:t>
            </a:r>
            <a:endParaRPr/>
          </a:p>
        </p:txBody>
      </p:sp>
      <p:sp>
        <p:nvSpPr>
          <p:cNvPr id="211" name="Google Shape;211;g11f9270525b_0_25"/>
          <p:cNvSpPr txBox="1"/>
          <p:nvPr/>
        </p:nvSpPr>
        <p:spPr>
          <a:xfrm>
            <a:off x="1140175" y="1228875"/>
            <a:ext cx="7094400" cy="32364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2000"/>
              </a:spcBef>
              <a:spcAft>
                <a:spcPts val="0"/>
              </a:spcAft>
              <a:buNone/>
            </a:pPr>
            <a:r>
              <a:rPr lang="en-US" sz="1600">
                <a:solidFill>
                  <a:srgbClr val="285E89"/>
                </a:solidFill>
                <a:highlight>
                  <a:srgbClr val="FFFFFF"/>
                </a:highlight>
                <a:latin typeface="Open Sans"/>
                <a:ea typeface="Open Sans"/>
                <a:cs typeface="Open Sans"/>
                <a:sym typeface="Open Sans"/>
              </a:rPr>
              <a:t>Ý tưởng chính của mẫu Iterator là trích xuất đường truyền hành vi của một collection thành một đối tượng riêng biệt được gọi là iterator. Ngoài việc triển khai chính thuật toán, một trình lặp đối tượng đóng gói tất cả các chi tiết truyền tải, chẳng hạn như vị trí hiện tại và bao nhiêu phần tử còn lại cho đến khi kết thúc.</a:t>
            </a:r>
            <a:endParaRPr sz="1600">
              <a:solidFill>
                <a:srgbClr val="285E89"/>
              </a:solidFill>
              <a:highlight>
                <a:srgbClr val="FFFFFF"/>
              </a:highlight>
              <a:latin typeface="Open Sans"/>
              <a:ea typeface="Open Sans"/>
              <a:cs typeface="Open Sans"/>
              <a:sym typeface="Open Sans"/>
            </a:endParaRPr>
          </a:p>
          <a:p>
            <a:pPr marL="0" lvl="0" indent="0" algn="just" rtl="0">
              <a:lnSpc>
                <a:spcPct val="115000"/>
              </a:lnSpc>
              <a:spcBef>
                <a:spcPts val="2000"/>
              </a:spcBef>
              <a:spcAft>
                <a:spcPts val="0"/>
              </a:spcAft>
              <a:buNone/>
            </a:pPr>
            <a:r>
              <a:rPr lang="en-US" sz="1600">
                <a:solidFill>
                  <a:srgbClr val="285E89"/>
                </a:solidFill>
                <a:highlight>
                  <a:srgbClr val="FFFFFF"/>
                </a:highlight>
                <a:latin typeface="Open Sans"/>
                <a:ea typeface="Open Sans"/>
                <a:cs typeface="Open Sans"/>
                <a:sym typeface="Open Sans"/>
              </a:rPr>
              <a:t>Tất cả các iterator phải triển khai cùng một giao diện. Điều này làm cho source code tương thích với bất kỳ loại tập hợp nào hoặc bất kỳ thuật toán so sánh nào miễn là có một iterator thích hợp. Nếu bạn cần một cách đặc biệt để duyệt qua collection, bạn chỉ cần tạo một iterator, mà không cần phải thay đổi collection hoặc source code.</a:t>
            </a:r>
            <a:endParaRPr sz="1600">
              <a:solidFill>
                <a:srgbClr val="285E89"/>
              </a:solidFill>
              <a:highlight>
                <a:srgbClr val="FFFFFF"/>
              </a:highlight>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1912475" y="2261338"/>
            <a:ext cx="5319000" cy="82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a:t>Đặc điểm</a:t>
            </a:r>
            <a:endParaRPr/>
          </a:p>
        </p:txBody>
      </p:sp>
      <p:sp>
        <p:nvSpPr>
          <p:cNvPr id="217" name="Google Shape;217;p11"/>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a:t>03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2"/>
          <p:cNvSpPr txBox="1">
            <a:spLocks noGrp="1"/>
          </p:cNvSpPr>
          <p:nvPr>
            <p:ph type="title"/>
          </p:nvPr>
        </p:nvSpPr>
        <p:spPr>
          <a:xfrm>
            <a:off x="540000" y="476409"/>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Cấu trúc</a:t>
            </a:r>
            <a:endParaRPr/>
          </a:p>
        </p:txBody>
      </p:sp>
      <p:pic>
        <p:nvPicPr>
          <p:cNvPr id="223" name="Google Shape;223;p12"/>
          <p:cNvPicPr preferRelativeResize="0"/>
          <p:nvPr/>
        </p:nvPicPr>
        <p:blipFill>
          <a:blip r:embed="rId3">
            <a:alphaModFix/>
          </a:blip>
          <a:stretch>
            <a:fillRect/>
          </a:stretch>
        </p:blipFill>
        <p:spPr>
          <a:xfrm>
            <a:off x="2394138" y="1117399"/>
            <a:ext cx="4355721" cy="39027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3"/>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Các thành viên</a:t>
            </a:r>
            <a:endParaRPr/>
          </a:p>
        </p:txBody>
      </p:sp>
      <p:sp>
        <p:nvSpPr>
          <p:cNvPr id="229" name="Google Shape;229;p13"/>
          <p:cNvSpPr txBox="1">
            <a:spLocks noGrp="1"/>
          </p:cNvSpPr>
          <p:nvPr>
            <p:ph type="subTitle" idx="2"/>
          </p:nvPr>
        </p:nvSpPr>
        <p:spPr>
          <a:xfrm>
            <a:off x="700814" y="1053296"/>
            <a:ext cx="7742372" cy="4507435"/>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1200"/>
              </a:spcBef>
              <a:spcAft>
                <a:spcPts val="0"/>
              </a:spcAft>
              <a:buClr>
                <a:srgbClr val="285E89"/>
              </a:buClr>
              <a:buSzPts val="1600"/>
              <a:buChar char="●"/>
            </a:pPr>
            <a:r>
              <a:rPr lang="en-US" sz="1600">
                <a:solidFill>
                  <a:srgbClr val="285E89"/>
                </a:solidFill>
              </a:rPr>
              <a:t> </a:t>
            </a:r>
            <a:r>
              <a:rPr lang="en-US" sz="1600" b="1">
                <a:solidFill>
                  <a:srgbClr val="285E89"/>
                </a:solidFill>
              </a:rPr>
              <a:t>Iterator</a:t>
            </a:r>
            <a:r>
              <a:rPr lang="en-US" sz="1600">
                <a:solidFill>
                  <a:srgbClr val="285E89"/>
                </a:solidFill>
              </a:rPr>
              <a:t>: là một interface hay abstract class, khai báo các hoạt động cần thiết để tra so sánh một tập hợp: tìm nạp phần tử tiếp theo, truy xuất vị trí hiện tại, bắt đầu lại lặp lại,…</a:t>
            </a:r>
            <a:endParaRPr sz="1600">
              <a:solidFill>
                <a:srgbClr val="285E89"/>
              </a:solidFill>
            </a:endParaRPr>
          </a:p>
          <a:p>
            <a:pPr marL="457200" lvl="0" indent="-355600" algn="l" rtl="0">
              <a:lnSpc>
                <a:spcPct val="115000"/>
              </a:lnSpc>
              <a:spcBef>
                <a:spcPts val="0"/>
              </a:spcBef>
              <a:spcAft>
                <a:spcPts val="0"/>
              </a:spcAft>
              <a:buClr>
                <a:srgbClr val="285E89"/>
              </a:buClr>
              <a:buSzPts val="1600"/>
              <a:buChar char="●"/>
            </a:pPr>
            <a:r>
              <a:rPr lang="en-US" sz="1600" b="1">
                <a:solidFill>
                  <a:srgbClr val="285E89"/>
                </a:solidFill>
              </a:rPr>
              <a:t>Concrete Iterator:</a:t>
            </a:r>
            <a:r>
              <a:rPr lang="en-US" sz="1600">
                <a:solidFill>
                  <a:srgbClr val="285E89"/>
                </a:solidFill>
              </a:rPr>
              <a:t> implement các phương thức của Iterator, giữ index khi duyệt qua các phần tử. Cho phép một số trình vòng lặp đi qua cùng một tập hợp độc lập với nhau.</a:t>
            </a:r>
            <a:endParaRPr sz="1600">
              <a:solidFill>
                <a:srgbClr val="285E89"/>
              </a:solidFill>
            </a:endParaRPr>
          </a:p>
          <a:p>
            <a:pPr marL="457200" lvl="0" indent="-355600" algn="l" rtl="0">
              <a:lnSpc>
                <a:spcPct val="115000"/>
              </a:lnSpc>
              <a:spcBef>
                <a:spcPts val="0"/>
              </a:spcBef>
              <a:spcAft>
                <a:spcPts val="0"/>
              </a:spcAft>
              <a:buClr>
                <a:srgbClr val="285E89"/>
              </a:buClr>
              <a:buSzPts val="1600"/>
              <a:buChar char="●"/>
            </a:pPr>
            <a:r>
              <a:rPr lang="en-US" sz="1600" b="1">
                <a:solidFill>
                  <a:srgbClr val="285E89"/>
                </a:solidFill>
              </a:rPr>
              <a:t>Collection Interface:</a:t>
            </a:r>
            <a:r>
              <a:rPr lang="en-US" sz="1600">
                <a:solidFill>
                  <a:srgbClr val="285E89"/>
                </a:solidFill>
              </a:rPr>
              <a:t> khai báo một hoặc nhiều phương thức để nhận được các Iterator tương thích với tập hợp. Lưu ý rằng kiểu trả về của các phương thức phải được khai báo dưới dạng Iterator Interface để các tập hợp cụ thể có thể trả về các các loại Iterator.</a:t>
            </a:r>
            <a:endParaRPr sz="1600">
              <a:solidFill>
                <a:srgbClr val="285E8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11f9270525b_0_38"/>
          <p:cNvSpPr txBox="1">
            <a:spLocks noGrp="1"/>
          </p:cNvSpPr>
          <p:nvPr>
            <p:ph type="title"/>
          </p:nvPr>
        </p:nvSpPr>
        <p:spPr>
          <a:xfrm>
            <a:off x="540000" y="283526"/>
            <a:ext cx="8064000" cy="45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Các thành viên</a:t>
            </a:r>
            <a:endParaRPr/>
          </a:p>
        </p:txBody>
      </p:sp>
      <p:sp>
        <p:nvSpPr>
          <p:cNvPr id="235" name="Google Shape;235;g11f9270525b_0_38"/>
          <p:cNvSpPr txBox="1">
            <a:spLocks noGrp="1"/>
          </p:cNvSpPr>
          <p:nvPr>
            <p:ph type="subTitle" idx="2"/>
          </p:nvPr>
        </p:nvSpPr>
        <p:spPr>
          <a:xfrm>
            <a:off x="700814" y="1053296"/>
            <a:ext cx="7742400" cy="45075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1200"/>
              </a:spcBef>
              <a:spcAft>
                <a:spcPts val="0"/>
              </a:spcAft>
              <a:buClr>
                <a:srgbClr val="285E89"/>
              </a:buClr>
              <a:buSzPts val="1600"/>
              <a:buChar char="●"/>
            </a:pPr>
            <a:r>
              <a:rPr lang="en-US" sz="1600" b="1">
                <a:solidFill>
                  <a:srgbClr val="285E89"/>
                </a:solidFill>
              </a:rPr>
              <a:t>Concrete Collections:</a:t>
            </a:r>
            <a:r>
              <a:rPr lang="en-US" sz="1600">
                <a:solidFill>
                  <a:srgbClr val="285E89"/>
                </a:solidFill>
              </a:rPr>
              <a:t> trả về các phiên bản mới của một lớp Concrete Iterator cụ thể mỗi khi client yêu cầu.</a:t>
            </a:r>
            <a:endParaRPr sz="1600">
              <a:solidFill>
                <a:srgbClr val="285E89"/>
              </a:solidFill>
            </a:endParaRPr>
          </a:p>
          <a:p>
            <a:pPr marL="457200" lvl="0" indent="-355600" algn="l" rtl="0">
              <a:lnSpc>
                <a:spcPct val="115000"/>
              </a:lnSpc>
              <a:spcBef>
                <a:spcPts val="0"/>
              </a:spcBef>
              <a:spcAft>
                <a:spcPts val="0"/>
              </a:spcAft>
              <a:buClr>
                <a:srgbClr val="285E89"/>
              </a:buClr>
              <a:buSzPts val="1600"/>
              <a:buChar char="●"/>
            </a:pPr>
            <a:r>
              <a:rPr lang="en-US" sz="1600" b="1">
                <a:solidFill>
                  <a:srgbClr val="285E89"/>
                </a:solidFill>
              </a:rPr>
              <a:t>Client</a:t>
            </a:r>
            <a:r>
              <a:rPr lang="en-US" sz="1600">
                <a:solidFill>
                  <a:srgbClr val="285E89"/>
                </a:solidFill>
              </a:rPr>
              <a:t>: đối tượng sử dụng Iterator Pattern, nó yêu cầu một iterator từ một đối tượng tập hợp để duyệt qua các phần tử mà nó giữ. Các phương thức của iterator được sử dụng để truy xuất các phần tử từ collection theo một trình tự thích hợp.</a:t>
            </a:r>
            <a:endParaRPr sz="1600" b="1" i="1">
              <a:solidFill>
                <a:srgbClr val="285E8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4"/>
          <p:cNvSpPr txBox="1">
            <a:spLocks noGrp="1"/>
          </p:cNvSpPr>
          <p:nvPr>
            <p:ph type="title"/>
          </p:nvPr>
        </p:nvSpPr>
        <p:spPr>
          <a:xfrm>
            <a:off x="1912475" y="2261338"/>
            <a:ext cx="5319000" cy="82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a:t>Hệ quả</a:t>
            </a:r>
            <a:endParaRPr/>
          </a:p>
        </p:txBody>
      </p:sp>
      <p:sp>
        <p:nvSpPr>
          <p:cNvPr id="241" name="Google Shape;241;p14"/>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a:t>04</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5"/>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Ưu điểm</a:t>
            </a:r>
            <a:endParaRPr/>
          </a:p>
        </p:txBody>
      </p:sp>
      <p:sp>
        <p:nvSpPr>
          <p:cNvPr id="247" name="Google Shape;247;p15"/>
          <p:cNvSpPr txBox="1">
            <a:spLocks noGrp="1"/>
          </p:cNvSpPr>
          <p:nvPr>
            <p:ph type="subTitle" idx="2"/>
          </p:nvPr>
        </p:nvSpPr>
        <p:spPr>
          <a:xfrm>
            <a:off x="700814" y="1053296"/>
            <a:ext cx="7742372" cy="4507435"/>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1200"/>
              </a:spcBef>
              <a:spcAft>
                <a:spcPts val="0"/>
              </a:spcAft>
              <a:buClr>
                <a:srgbClr val="285E89"/>
              </a:buClr>
              <a:buSzPts val="1600"/>
              <a:buChar char="●"/>
            </a:pPr>
            <a:r>
              <a:rPr lang="en-US" sz="1600" b="1">
                <a:solidFill>
                  <a:srgbClr val="285E89"/>
                </a:solidFill>
              </a:rPr>
              <a:t>Đảm bảo nguyên tắc</a:t>
            </a:r>
            <a:r>
              <a:rPr lang="en-US" sz="1600">
                <a:solidFill>
                  <a:srgbClr val="285E89"/>
                </a:solidFill>
              </a:rPr>
              <a:t> </a:t>
            </a:r>
            <a:r>
              <a:rPr lang="en-US" sz="1600" b="1">
                <a:solidFill>
                  <a:srgbClr val="285E89"/>
                </a:solidFill>
              </a:rPr>
              <a:t>Single responsibility principle (SRP)</a:t>
            </a:r>
            <a:r>
              <a:rPr lang="en-US" sz="1600">
                <a:solidFill>
                  <a:srgbClr val="285E89"/>
                </a:solidFill>
              </a:rPr>
              <a:t>: chúng ta có thể tách phần cài đặt các phương thức của tập hợp và phần duyệt qua các phần tử (iterator) theo từng class riêng lẻ.</a:t>
            </a:r>
            <a:endParaRPr sz="1600">
              <a:solidFill>
                <a:srgbClr val="285E89"/>
              </a:solidFill>
            </a:endParaRPr>
          </a:p>
          <a:p>
            <a:pPr marL="457200" lvl="0" indent="-355600" algn="l" rtl="0">
              <a:lnSpc>
                <a:spcPct val="115000"/>
              </a:lnSpc>
              <a:spcBef>
                <a:spcPts val="0"/>
              </a:spcBef>
              <a:spcAft>
                <a:spcPts val="0"/>
              </a:spcAft>
              <a:buClr>
                <a:srgbClr val="285E89"/>
              </a:buClr>
              <a:buSzPts val="1600"/>
              <a:buChar char="●"/>
            </a:pPr>
            <a:r>
              <a:rPr lang="en-US" sz="1600" b="1">
                <a:solidFill>
                  <a:srgbClr val="285E89"/>
                </a:solidFill>
              </a:rPr>
              <a:t>Đảm bảo nguyên tắc Open/Closed Principle (OCP)</a:t>
            </a:r>
            <a:r>
              <a:rPr lang="en-US" sz="1600">
                <a:solidFill>
                  <a:srgbClr val="285E89"/>
                </a:solidFill>
              </a:rPr>
              <a:t>: chúng ta có thể implement các loại tập hợp mới và iterator mới, sau đó chuyển chúng vào code hiện có mà không vi phạm bất cứ nguyên tắc gì.</a:t>
            </a:r>
            <a:endParaRPr sz="1600">
              <a:solidFill>
                <a:srgbClr val="285E89"/>
              </a:solidFill>
            </a:endParaRPr>
          </a:p>
          <a:p>
            <a:pPr marL="457200" lvl="0" indent="-355600" algn="l" rtl="0">
              <a:lnSpc>
                <a:spcPct val="115000"/>
              </a:lnSpc>
              <a:spcBef>
                <a:spcPts val="0"/>
              </a:spcBef>
              <a:spcAft>
                <a:spcPts val="0"/>
              </a:spcAft>
              <a:buClr>
                <a:srgbClr val="285E89"/>
              </a:buClr>
              <a:buSzPts val="1600"/>
              <a:buChar char="●"/>
            </a:pPr>
            <a:r>
              <a:rPr lang="en-US" sz="1600">
                <a:solidFill>
                  <a:srgbClr val="285E89"/>
                </a:solidFill>
              </a:rPr>
              <a:t>Chúng ta có thể truy cập song song trên cùng một tập hợp vì mỗi đối tượng iterator có chứa trạng thái riêng của nó.</a:t>
            </a:r>
            <a:endParaRPr sz="1600">
              <a:solidFill>
                <a:srgbClr val="285E8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6"/>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Nhược điểm</a:t>
            </a:r>
            <a:endParaRPr/>
          </a:p>
        </p:txBody>
      </p:sp>
      <p:sp>
        <p:nvSpPr>
          <p:cNvPr id="253" name="Google Shape;253;p16"/>
          <p:cNvSpPr txBox="1">
            <a:spLocks noGrp="1"/>
          </p:cNvSpPr>
          <p:nvPr>
            <p:ph type="subTitle" idx="2"/>
          </p:nvPr>
        </p:nvSpPr>
        <p:spPr>
          <a:xfrm>
            <a:off x="700814" y="1053296"/>
            <a:ext cx="7742400" cy="45075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1200"/>
              </a:spcBef>
              <a:spcAft>
                <a:spcPts val="0"/>
              </a:spcAft>
              <a:buClr>
                <a:srgbClr val="285E89"/>
              </a:buClr>
              <a:buSzPts val="1600"/>
              <a:buChar char="●"/>
            </a:pPr>
            <a:r>
              <a:rPr lang="en-US" sz="1600">
                <a:solidFill>
                  <a:srgbClr val="000000"/>
                </a:solidFill>
              </a:rPr>
              <a:t>Sử dụng iterator có thể kém hiệu quả hơn so với việc duyệt qua các phần tử của tập hợp một cách trực tiếp.</a:t>
            </a:r>
            <a:endParaRPr sz="1600">
              <a:solidFill>
                <a:srgbClr val="000000"/>
              </a:solidFill>
            </a:endParaRPr>
          </a:p>
          <a:p>
            <a:pPr marL="457200" lvl="0" indent="-355600" algn="l" rtl="0">
              <a:lnSpc>
                <a:spcPct val="115000"/>
              </a:lnSpc>
              <a:spcBef>
                <a:spcPts val="0"/>
              </a:spcBef>
              <a:spcAft>
                <a:spcPts val="0"/>
              </a:spcAft>
              <a:buClr>
                <a:srgbClr val="285E89"/>
              </a:buClr>
              <a:buSzPts val="1600"/>
              <a:buChar char="●"/>
            </a:pPr>
            <a:r>
              <a:rPr lang="en-US" sz="1600">
                <a:solidFill>
                  <a:srgbClr val="000000"/>
                </a:solidFill>
              </a:rPr>
              <a:t>Có thể không cần thiết nếu ứng dụng chỉ hoạt động với các tập hợp đơn giản.</a:t>
            </a:r>
            <a:endParaRPr sz="1600">
              <a:solidFill>
                <a:srgbClr val="285E8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7"/>
          <p:cNvSpPr txBox="1">
            <a:spLocks noGrp="1"/>
          </p:cNvSpPr>
          <p:nvPr>
            <p:ph type="title"/>
          </p:nvPr>
        </p:nvSpPr>
        <p:spPr>
          <a:xfrm>
            <a:off x="1912475" y="2261338"/>
            <a:ext cx="5319000" cy="1326814"/>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a:t>Cách cài đặt, Demo</a:t>
            </a:r>
            <a:endParaRPr/>
          </a:p>
        </p:txBody>
      </p:sp>
      <p:sp>
        <p:nvSpPr>
          <p:cNvPr id="259" name="Google Shape;259;p17"/>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a:t>05</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11f9270525b_0_48"/>
          <p:cNvSpPr txBox="1">
            <a:spLocks noGrp="1"/>
          </p:cNvSpPr>
          <p:nvPr>
            <p:ph type="title"/>
          </p:nvPr>
        </p:nvSpPr>
        <p:spPr>
          <a:xfrm>
            <a:off x="540000" y="283526"/>
            <a:ext cx="8064000" cy="45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Cách cài đặt</a:t>
            </a:r>
            <a:endParaRPr/>
          </a:p>
        </p:txBody>
      </p:sp>
      <p:sp>
        <p:nvSpPr>
          <p:cNvPr id="265" name="Google Shape;265;g11f9270525b_0_48"/>
          <p:cNvSpPr txBox="1">
            <a:spLocks noGrp="1"/>
          </p:cNvSpPr>
          <p:nvPr>
            <p:ph type="subTitle" idx="2"/>
          </p:nvPr>
        </p:nvSpPr>
        <p:spPr>
          <a:xfrm>
            <a:off x="700814" y="1053296"/>
            <a:ext cx="7742400" cy="4507500"/>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1000"/>
              </a:spcBef>
              <a:spcAft>
                <a:spcPts val="0"/>
              </a:spcAft>
              <a:buClr>
                <a:srgbClr val="285E89"/>
              </a:buClr>
              <a:buSzPts val="1600"/>
              <a:buChar char="●"/>
            </a:pPr>
            <a:r>
              <a:rPr lang="en-US" sz="1600">
                <a:solidFill>
                  <a:srgbClr val="285E89"/>
                </a:solidFill>
                <a:highlight>
                  <a:srgbClr val="FFFFFF"/>
                </a:highlight>
              </a:rPr>
              <a:t>Tạo 1 Item đơn giản để minh họa</a:t>
            </a:r>
            <a:endParaRPr sz="1600">
              <a:solidFill>
                <a:srgbClr val="285E89"/>
              </a:solidFill>
              <a:highlight>
                <a:srgbClr val="FFFFFF"/>
              </a:highlight>
            </a:endParaRPr>
          </a:p>
          <a:p>
            <a:pPr marL="457200" lvl="0" indent="-355600" algn="l" rtl="0">
              <a:lnSpc>
                <a:spcPct val="100000"/>
              </a:lnSpc>
              <a:spcBef>
                <a:spcPts val="1000"/>
              </a:spcBef>
              <a:spcAft>
                <a:spcPts val="0"/>
              </a:spcAft>
              <a:buClr>
                <a:srgbClr val="285E89"/>
              </a:buClr>
              <a:buSzPts val="1600"/>
              <a:buChar char="●"/>
            </a:pPr>
            <a:r>
              <a:rPr lang="en-US" sz="1600">
                <a:solidFill>
                  <a:srgbClr val="285E89"/>
                </a:solidFill>
                <a:highlight>
                  <a:srgbClr val="FFFFFF"/>
                </a:highlight>
              </a:rPr>
              <a:t>Khai báo Iterator Interface. </a:t>
            </a:r>
            <a:endParaRPr sz="1600">
              <a:solidFill>
                <a:srgbClr val="285E89"/>
              </a:solidFill>
              <a:highlight>
                <a:srgbClr val="FFFFFF"/>
              </a:highlight>
            </a:endParaRPr>
          </a:p>
          <a:p>
            <a:pPr marL="457200" lvl="0" indent="-355600" algn="l" rtl="0">
              <a:lnSpc>
                <a:spcPct val="100000"/>
              </a:lnSpc>
              <a:spcBef>
                <a:spcPts val="1000"/>
              </a:spcBef>
              <a:spcAft>
                <a:spcPts val="0"/>
              </a:spcAft>
              <a:buClr>
                <a:srgbClr val="285E89"/>
              </a:buClr>
              <a:buSzPts val="1600"/>
              <a:buChar char="●"/>
            </a:pPr>
            <a:r>
              <a:rPr lang="en-US" sz="1600">
                <a:solidFill>
                  <a:srgbClr val="285E89"/>
                </a:solidFill>
                <a:highlight>
                  <a:srgbClr val="FFFFFF"/>
                </a:highlight>
              </a:rPr>
              <a:t>Khai báo Collection Interface và mô tả các phương thức cho tìm nạp các iterator</a:t>
            </a:r>
            <a:endParaRPr sz="1600">
              <a:solidFill>
                <a:srgbClr val="285E89"/>
              </a:solidFill>
              <a:highlight>
                <a:srgbClr val="FFFFFF"/>
              </a:highlight>
            </a:endParaRPr>
          </a:p>
          <a:p>
            <a:pPr marL="457200" lvl="0" indent="-355600" algn="l" rtl="0">
              <a:lnSpc>
                <a:spcPct val="100000"/>
              </a:lnSpc>
              <a:spcBef>
                <a:spcPts val="1000"/>
              </a:spcBef>
              <a:spcAft>
                <a:spcPts val="0"/>
              </a:spcAft>
              <a:buClr>
                <a:srgbClr val="285E89"/>
              </a:buClr>
              <a:buSzPts val="1600"/>
              <a:buChar char="●"/>
            </a:pPr>
            <a:r>
              <a:rPr lang="en-US" sz="1600">
                <a:solidFill>
                  <a:srgbClr val="285E89"/>
                </a:solidFill>
                <a:highlight>
                  <a:srgbClr val="FFFFFF"/>
                </a:highlight>
              </a:rPr>
              <a:t>Triển khai Collection Interface trong các Collection class.</a:t>
            </a:r>
            <a:endParaRPr sz="1600">
              <a:solidFill>
                <a:srgbClr val="285E89"/>
              </a:solidFill>
              <a:highlight>
                <a:srgbClr val="FFFFFF"/>
              </a:highlight>
            </a:endParaRPr>
          </a:p>
          <a:p>
            <a:pPr marL="457200" lvl="0" indent="-355600" algn="l" rtl="0">
              <a:lnSpc>
                <a:spcPct val="100000"/>
              </a:lnSpc>
              <a:spcBef>
                <a:spcPts val="1000"/>
              </a:spcBef>
              <a:spcAft>
                <a:spcPts val="0"/>
              </a:spcAft>
              <a:buClr>
                <a:srgbClr val="285E89"/>
              </a:buClr>
              <a:buSzPts val="1600"/>
              <a:buChar char="●"/>
            </a:pPr>
            <a:r>
              <a:rPr lang="en-US" sz="1600">
                <a:solidFill>
                  <a:srgbClr val="285E89"/>
                </a:solidFill>
                <a:highlight>
                  <a:srgbClr val="FFFFFF"/>
                </a:highlight>
              </a:rPr>
              <a:t>Triển khai các lớp Iterator cụ thể cho các bộ collection</a:t>
            </a:r>
            <a:endParaRPr sz="1600">
              <a:solidFill>
                <a:srgbClr val="285E89"/>
              </a:solidFill>
              <a:highlight>
                <a:srgbClr val="FFFFFF"/>
              </a:highlight>
            </a:endParaRPr>
          </a:p>
          <a:p>
            <a:pPr marL="457200" lvl="0" indent="-355600" algn="l" rtl="0">
              <a:lnSpc>
                <a:spcPct val="100000"/>
              </a:lnSpc>
              <a:spcBef>
                <a:spcPts val="1000"/>
              </a:spcBef>
              <a:spcAft>
                <a:spcPts val="0"/>
              </a:spcAft>
              <a:buClr>
                <a:srgbClr val="285E89"/>
              </a:buClr>
              <a:buSzPts val="1600"/>
              <a:buChar char="●"/>
            </a:pPr>
            <a:r>
              <a:rPr lang="en-US" sz="1600">
                <a:solidFill>
                  <a:srgbClr val="285E89"/>
                </a:solidFill>
                <a:highlight>
                  <a:srgbClr val="FFFFFF"/>
                </a:highlight>
              </a:rPr>
              <a:t>Cung cấp cho client một lối tắt để tạo các iterator, được điều chỉnh cho một Collection Class cụ thể.</a:t>
            </a:r>
            <a:endParaRPr sz="1600">
              <a:solidFill>
                <a:srgbClr val="285E89"/>
              </a:solidFill>
              <a:highlight>
                <a:srgbClr val="FFFFFF"/>
              </a:highlight>
            </a:endParaRPr>
          </a:p>
          <a:p>
            <a:pPr marL="457200" lvl="0" indent="-355600" algn="l" rtl="0">
              <a:lnSpc>
                <a:spcPct val="100000"/>
              </a:lnSpc>
              <a:spcBef>
                <a:spcPts val="1000"/>
              </a:spcBef>
              <a:spcAft>
                <a:spcPts val="700"/>
              </a:spcAft>
              <a:buClr>
                <a:srgbClr val="285E89"/>
              </a:buClr>
              <a:buSzPts val="1600"/>
              <a:buChar char="●"/>
            </a:pPr>
            <a:r>
              <a:rPr lang="en-US" sz="1600">
                <a:solidFill>
                  <a:srgbClr val="285E89"/>
                </a:solidFill>
                <a:highlight>
                  <a:srgbClr val="FFFFFF"/>
                </a:highlight>
              </a:rPr>
              <a:t>Thay thế tất cả collection bằng việc sử dụng Iterator tại client code Máy khách tìm nạp một đối tượng iterator mới mỗi khi nó cần lặp qua collection</a:t>
            </a:r>
            <a:endParaRPr sz="1600">
              <a:solidFill>
                <a:srgbClr val="285E89"/>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
          <p:cNvSpPr txBox="1">
            <a:spLocks noGrp="1"/>
          </p:cNvSpPr>
          <p:nvPr>
            <p:ph type="title"/>
          </p:nvPr>
        </p:nvSpPr>
        <p:spPr>
          <a:xfrm>
            <a:off x="2727000" y="363275"/>
            <a:ext cx="3690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a:t>Nội dung</a:t>
            </a:r>
            <a:endParaRPr/>
          </a:p>
        </p:txBody>
      </p:sp>
      <p:sp>
        <p:nvSpPr>
          <p:cNvPr id="151" name="Google Shape;151;p3"/>
          <p:cNvSpPr txBox="1">
            <a:spLocks noGrp="1"/>
          </p:cNvSpPr>
          <p:nvPr>
            <p:ph type="subTitle" idx="3"/>
          </p:nvPr>
        </p:nvSpPr>
        <p:spPr>
          <a:xfrm>
            <a:off x="167848" y="1896269"/>
            <a:ext cx="2957512" cy="256488"/>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100"/>
              <a:buNone/>
            </a:pPr>
            <a:r>
              <a:rPr lang="en-US"/>
              <a:t>Tổng quan</a:t>
            </a:r>
            <a:endParaRPr/>
          </a:p>
        </p:txBody>
      </p:sp>
      <p:sp>
        <p:nvSpPr>
          <p:cNvPr id="152" name="Google Shape;152;p3"/>
          <p:cNvSpPr txBox="1">
            <a:spLocks noGrp="1"/>
          </p:cNvSpPr>
          <p:nvPr>
            <p:ph type="subTitle" idx="1"/>
          </p:nvPr>
        </p:nvSpPr>
        <p:spPr>
          <a:xfrm>
            <a:off x="2586900" y="1846013"/>
            <a:ext cx="3830100" cy="357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100"/>
              <a:buNone/>
            </a:pPr>
            <a:r>
              <a:rPr lang="en-US" sz="2400"/>
              <a:t>Motivation</a:t>
            </a:r>
            <a:endParaRPr sz="2400"/>
          </a:p>
        </p:txBody>
      </p:sp>
      <p:sp>
        <p:nvSpPr>
          <p:cNvPr id="153" name="Google Shape;153;p3"/>
          <p:cNvSpPr txBox="1">
            <a:spLocks noGrp="1"/>
          </p:cNvSpPr>
          <p:nvPr>
            <p:ph type="subTitle" idx="7"/>
          </p:nvPr>
        </p:nvSpPr>
        <p:spPr>
          <a:xfrm>
            <a:off x="-198396" y="3640213"/>
            <a:ext cx="3690000" cy="357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100"/>
              <a:buNone/>
            </a:pPr>
            <a:r>
              <a:rPr lang="en-US" sz="2400"/>
              <a:t>Hệ quả</a:t>
            </a:r>
            <a:endParaRPr sz="2400"/>
          </a:p>
        </p:txBody>
      </p:sp>
      <p:sp>
        <p:nvSpPr>
          <p:cNvPr id="154" name="Google Shape;154;p3"/>
          <p:cNvSpPr txBox="1">
            <a:spLocks noGrp="1"/>
          </p:cNvSpPr>
          <p:nvPr>
            <p:ph type="title" idx="9"/>
          </p:nvPr>
        </p:nvSpPr>
        <p:spPr>
          <a:xfrm>
            <a:off x="1127004" y="1148151"/>
            <a:ext cx="1039200" cy="667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000"/>
              <a:buNone/>
            </a:pPr>
            <a:r>
              <a:rPr lang="en-US"/>
              <a:t>01</a:t>
            </a:r>
            <a:endParaRPr/>
          </a:p>
        </p:txBody>
      </p:sp>
      <p:sp>
        <p:nvSpPr>
          <p:cNvPr id="155" name="Google Shape;155;p3"/>
          <p:cNvSpPr txBox="1">
            <a:spLocks noGrp="1"/>
          </p:cNvSpPr>
          <p:nvPr>
            <p:ph type="title" idx="13"/>
          </p:nvPr>
        </p:nvSpPr>
        <p:spPr>
          <a:xfrm>
            <a:off x="3982313" y="1148151"/>
            <a:ext cx="1039200" cy="667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000"/>
              <a:buNone/>
            </a:pPr>
            <a:r>
              <a:rPr lang="en-US"/>
              <a:t>02</a:t>
            </a:r>
            <a:endParaRPr/>
          </a:p>
        </p:txBody>
      </p:sp>
      <p:sp>
        <p:nvSpPr>
          <p:cNvPr id="156" name="Google Shape;156;p3"/>
          <p:cNvSpPr txBox="1">
            <a:spLocks noGrp="1"/>
          </p:cNvSpPr>
          <p:nvPr>
            <p:ph type="title" idx="14"/>
          </p:nvPr>
        </p:nvSpPr>
        <p:spPr>
          <a:xfrm>
            <a:off x="1127004" y="2940488"/>
            <a:ext cx="1039200" cy="667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000"/>
              <a:buNone/>
            </a:pPr>
            <a:r>
              <a:rPr lang="en-US"/>
              <a:t>04</a:t>
            </a:r>
            <a:endParaRPr/>
          </a:p>
        </p:txBody>
      </p:sp>
      <p:sp>
        <p:nvSpPr>
          <p:cNvPr id="157" name="Google Shape;157;p3"/>
          <p:cNvSpPr txBox="1"/>
          <p:nvPr/>
        </p:nvSpPr>
        <p:spPr>
          <a:xfrm>
            <a:off x="3106836" y="3640213"/>
            <a:ext cx="3182866" cy="357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100"/>
              <a:buFont typeface="Josefin Sans"/>
              <a:buNone/>
            </a:pPr>
            <a:r>
              <a:rPr lang="en-US" sz="2400" b="1" i="0" u="none" strike="noStrike" cap="none">
                <a:solidFill>
                  <a:schemeClr val="dk1"/>
                </a:solidFill>
                <a:latin typeface="Josefin Sans"/>
                <a:ea typeface="Josefin Sans"/>
                <a:cs typeface="Josefin Sans"/>
                <a:sym typeface="Josefin Sans"/>
              </a:rPr>
              <a:t>Cài đặt, Demo</a:t>
            </a:r>
            <a:endParaRPr sz="1400" b="0" i="0" u="none" strike="noStrike" cap="none">
              <a:solidFill>
                <a:srgbClr val="000000"/>
              </a:solidFill>
              <a:latin typeface="Arial"/>
              <a:ea typeface="Arial"/>
              <a:cs typeface="Arial"/>
              <a:sym typeface="Arial"/>
            </a:endParaRPr>
          </a:p>
        </p:txBody>
      </p:sp>
      <p:sp>
        <p:nvSpPr>
          <p:cNvPr id="158" name="Google Shape;158;p3"/>
          <p:cNvSpPr txBox="1"/>
          <p:nvPr/>
        </p:nvSpPr>
        <p:spPr>
          <a:xfrm>
            <a:off x="4159401" y="2940488"/>
            <a:ext cx="1039200" cy="66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6"/>
              </a:buClr>
              <a:buSzPts val="4000"/>
              <a:buFont typeface="Josefin Sans"/>
              <a:buNone/>
            </a:pPr>
            <a:r>
              <a:rPr lang="en-US" sz="5000" b="1" i="0" u="none" strike="noStrike" cap="none">
                <a:solidFill>
                  <a:schemeClr val="accent2"/>
                </a:solidFill>
                <a:latin typeface="Josefin Sans"/>
                <a:ea typeface="Josefin Sans"/>
                <a:cs typeface="Josefin Sans"/>
                <a:sym typeface="Josefin Sans"/>
              </a:rPr>
              <a:t>05</a:t>
            </a:r>
            <a:endParaRPr sz="5000" b="1" i="0" u="none" strike="noStrike" cap="none">
              <a:solidFill>
                <a:schemeClr val="accent2"/>
              </a:solidFill>
              <a:latin typeface="Josefin Sans"/>
              <a:ea typeface="Josefin Sans"/>
              <a:cs typeface="Josefin Sans"/>
              <a:sym typeface="Josefin Sans"/>
            </a:endParaRPr>
          </a:p>
        </p:txBody>
      </p:sp>
      <p:sp>
        <p:nvSpPr>
          <p:cNvPr id="159" name="Google Shape;159;p3"/>
          <p:cNvSpPr txBox="1"/>
          <p:nvPr/>
        </p:nvSpPr>
        <p:spPr>
          <a:xfrm>
            <a:off x="5442209" y="1846013"/>
            <a:ext cx="3830100" cy="357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100"/>
              <a:buFont typeface="Josefin Sans"/>
              <a:buNone/>
            </a:pPr>
            <a:r>
              <a:rPr lang="en-US" sz="2400" b="1" i="0" u="none" strike="noStrike" cap="none">
                <a:solidFill>
                  <a:schemeClr val="dk1"/>
                </a:solidFill>
                <a:latin typeface="Josefin Sans"/>
                <a:ea typeface="Josefin Sans"/>
                <a:cs typeface="Josefin Sans"/>
                <a:sym typeface="Josefin Sans"/>
              </a:rPr>
              <a:t>Đặc điểm</a:t>
            </a:r>
            <a:endParaRPr sz="2400" b="1" i="0" u="none" strike="noStrike" cap="none">
              <a:solidFill>
                <a:schemeClr val="dk1"/>
              </a:solidFill>
              <a:latin typeface="Josefin Sans"/>
              <a:ea typeface="Josefin Sans"/>
              <a:cs typeface="Josefin Sans"/>
              <a:sym typeface="Josefin Sans"/>
            </a:endParaRPr>
          </a:p>
        </p:txBody>
      </p:sp>
      <p:sp>
        <p:nvSpPr>
          <p:cNvPr id="160" name="Google Shape;160;p3"/>
          <p:cNvSpPr txBox="1"/>
          <p:nvPr/>
        </p:nvSpPr>
        <p:spPr>
          <a:xfrm>
            <a:off x="6837622" y="1148151"/>
            <a:ext cx="1039200" cy="66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6"/>
              </a:buClr>
              <a:buSzPts val="4000"/>
              <a:buFont typeface="Josefin Sans"/>
              <a:buNone/>
            </a:pPr>
            <a:r>
              <a:rPr lang="en-US" sz="5000" b="1" i="0" u="none" strike="noStrike" cap="none">
                <a:solidFill>
                  <a:schemeClr val="accent2"/>
                </a:solidFill>
                <a:latin typeface="Josefin Sans"/>
                <a:ea typeface="Josefin Sans"/>
                <a:cs typeface="Josefin Sans"/>
                <a:sym typeface="Josefin Sans"/>
              </a:rPr>
              <a:t>03</a:t>
            </a:r>
            <a:endParaRPr sz="5000" b="1" i="0" u="none" strike="noStrike" cap="none">
              <a:solidFill>
                <a:schemeClr val="accent2"/>
              </a:solidFill>
              <a:latin typeface="Josefin Sans"/>
              <a:ea typeface="Josefin Sans"/>
              <a:cs typeface="Josefin Sans"/>
              <a:sym typeface="Josefin Sans"/>
            </a:endParaRPr>
          </a:p>
        </p:txBody>
      </p:sp>
      <p:sp>
        <p:nvSpPr>
          <p:cNvPr id="161" name="Google Shape;161;p3"/>
          <p:cNvSpPr txBox="1"/>
          <p:nvPr/>
        </p:nvSpPr>
        <p:spPr>
          <a:xfrm>
            <a:off x="5785057" y="3672438"/>
            <a:ext cx="3182866" cy="357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100"/>
              <a:buFont typeface="Josefin Sans"/>
              <a:buNone/>
            </a:pPr>
            <a:r>
              <a:rPr lang="en-US" sz="2400" b="1" i="0" u="none" strike="noStrike" cap="none">
                <a:solidFill>
                  <a:schemeClr val="dk1"/>
                </a:solidFill>
                <a:latin typeface="Josefin Sans"/>
                <a:ea typeface="Josefin Sans"/>
                <a:cs typeface="Josefin Sans"/>
                <a:sym typeface="Josefin Sans"/>
              </a:rPr>
              <a:t>Các mẫu liên quan</a:t>
            </a:r>
            <a:endParaRPr sz="2400" b="1" i="0" u="none" strike="noStrike" cap="none">
              <a:solidFill>
                <a:schemeClr val="dk1"/>
              </a:solidFill>
              <a:latin typeface="Josefin Sans"/>
              <a:ea typeface="Josefin Sans"/>
              <a:cs typeface="Josefin Sans"/>
              <a:sym typeface="Josefin Sans"/>
            </a:endParaRPr>
          </a:p>
        </p:txBody>
      </p:sp>
      <p:sp>
        <p:nvSpPr>
          <p:cNvPr id="162" name="Google Shape;162;p3"/>
          <p:cNvSpPr txBox="1"/>
          <p:nvPr/>
        </p:nvSpPr>
        <p:spPr>
          <a:xfrm>
            <a:off x="6837622" y="2972713"/>
            <a:ext cx="1039200" cy="66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6"/>
              </a:buClr>
              <a:buSzPts val="4000"/>
              <a:buFont typeface="Josefin Sans"/>
              <a:buNone/>
            </a:pPr>
            <a:r>
              <a:rPr lang="en-US" sz="5000" b="1" i="0" u="none" strike="noStrike" cap="none">
                <a:solidFill>
                  <a:schemeClr val="accent2"/>
                </a:solidFill>
                <a:latin typeface="Josefin Sans"/>
                <a:ea typeface="Josefin Sans"/>
                <a:cs typeface="Josefin Sans"/>
                <a:sym typeface="Josefin Sans"/>
              </a:rPr>
              <a:t>06</a:t>
            </a:r>
            <a:endParaRPr sz="5000" b="1" i="0" u="none" strike="noStrike" cap="none">
              <a:solidFill>
                <a:schemeClr val="accent2"/>
              </a:solidFill>
              <a:latin typeface="Josefin Sans"/>
              <a:ea typeface="Josefin Sans"/>
              <a:cs typeface="Josefin Sans"/>
              <a:sym typeface="Josefi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8"/>
          <p:cNvSpPr txBox="1">
            <a:spLocks noGrp="1"/>
          </p:cNvSpPr>
          <p:nvPr>
            <p:ph type="title"/>
          </p:nvPr>
        </p:nvSpPr>
        <p:spPr>
          <a:xfrm>
            <a:off x="771042" y="2337119"/>
            <a:ext cx="7601915" cy="1326814"/>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a:t>Các mẫu liên quan</a:t>
            </a:r>
            <a:endParaRPr/>
          </a:p>
        </p:txBody>
      </p:sp>
      <p:sp>
        <p:nvSpPr>
          <p:cNvPr id="271" name="Google Shape;271;p18"/>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a:t>06</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9"/>
          <p:cNvSpPr txBox="1">
            <a:spLocks noGrp="1"/>
          </p:cNvSpPr>
          <p:nvPr>
            <p:ph type="title"/>
          </p:nvPr>
        </p:nvSpPr>
        <p:spPr>
          <a:xfrm>
            <a:off x="540000" y="283526"/>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Các mẫu liên quan</a:t>
            </a:r>
            <a:endParaRPr/>
          </a:p>
        </p:txBody>
      </p:sp>
      <p:sp>
        <p:nvSpPr>
          <p:cNvPr id="277" name="Google Shape;277;p19"/>
          <p:cNvSpPr txBox="1">
            <a:spLocks noGrp="1"/>
          </p:cNvSpPr>
          <p:nvPr>
            <p:ph type="subTitle" idx="2"/>
          </p:nvPr>
        </p:nvSpPr>
        <p:spPr>
          <a:xfrm>
            <a:off x="700814" y="925976"/>
            <a:ext cx="7742372" cy="4634756"/>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1200"/>
              </a:spcBef>
              <a:spcAft>
                <a:spcPts val="0"/>
              </a:spcAft>
              <a:buClr>
                <a:srgbClr val="285E89"/>
              </a:buClr>
              <a:buSzPts val="1600"/>
              <a:buChar char="●"/>
            </a:pPr>
            <a:r>
              <a:rPr lang="en-US" sz="1600">
                <a:solidFill>
                  <a:srgbClr val="285E89"/>
                </a:solidFill>
              </a:rPr>
              <a:t>Có thể sử dụng </a:t>
            </a:r>
            <a:r>
              <a:rPr lang="en-US" sz="1600" b="1">
                <a:solidFill>
                  <a:srgbClr val="285E89"/>
                </a:solidFill>
              </a:rPr>
              <a:t>Iterator </a:t>
            </a:r>
            <a:r>
              <a:rPr lang="en-US" sz="1600">
                <a:solidFill>
                  <a:srgbClr val="285E89"/>
                </a:solidFill>
              </a:rPr>
              <a:t>để duyệt qua </a:t>
            </a:r>
            <a:r>
              <a:rPr lang="en-US" sz="1600" b="1">
                <a:solidFill>
                  <a:srgbClr val="285E89"/>
                </a:solidFill>
              </a:rPr>
              <a:t>Composite </a:t>
            </a:r>
            <a:r>
              <a:rPr lang="en-US" sz="1600">
                <a:solidFill>
                  <a:srgbClr val="285E89"/>
                </a:solidFill>
              </a:rPr>
              <a:t>tree.</a:t>
            </a:r>
            <a:endParaRPr sz="1600">
              <a:solidFill>
                <a:srgbClr val="285E89"/>
              </a:solidFill>
            </a:endParaRPr>
          </a:p>
          <a:p>
            <a:pPr marL="457200" lvl="0" indent="-355600" algn="l" rtl="0">
              <a:lnSpc>
                <a:spcPct val="115000"/>
              </a:lnSpc>
              <a:spcBef>
                <a:spcPts val="0"/>
              </a:spcBef>
              <a:spcAft>
                <a:spcPts val="0"/>
              </a:spcAft>
              <a:buClr>
                <a:srgbClr val="285E89"/>
              </a:buClr>
              <a:buSzPts val="1600"/>
              <a:buChar char="●"/>
            </a:pPr>
            <a:r>
              <a:rPr lang="en-US" sz="1600">
                <a:solidFill>
                  <a:srgbClr val="285E89"/>
                </a:solidFill>
              </a:rPr>
              <a:t>Có thể sử dụng </a:t>
            </a:r>
            <a:r>
              <a:rPr lang="en-US" sz="1600" b="1">
                <a:solidFill>
                  <a:srgbClr val="285E89"/>
                </a:solidFill>
              </a:rPr>
              <a:t>Factory Method </a:t>
            </a:r>
            <a:r>
              <a:rPr lang="en-US" sz="1600">
                <a:solidFill>
                  <a:srgbClr val="285E89"/>
                </a:solidFill>
              </a:rPr>
              <a:t>cùng với </a:t>
            </a:r>
            <a:r>
              <a:rPr lang="en-US" sz="1600" b="1">
                <a:solidFill>
                  <a:srgbClr val="285E89"/>
                </a:solidFill>
              </a:rPr>
              <a:t>Iterator </a:t>
            </a:r>
            <a:r>
              <a:rPr lang="en-US" sz="1600">
                <a:solidFill>
                  <a:srgbClr val="285E89"/>
                </a:solidFill>
              </a:rPr>
              <a:t>để các lớp con của tập hợp trả về các iterator khác nhau tương thích với các tập hợp.</a:t>
            </a:r>
            <a:endParaRPr sz="1600">
              <a:solidFill>
                <a:srgbClr val="285E89"/>
              </a:solidFill>
            </a:endParaRPr>
          </a:p>
          <a:p>
            <a:pPr marL="457200" lvl="0" indent="-355600" algn="l" rtl="0">
              <a:lnSpc>
                <a:spcPct val="115000"/>
              </a:lnSpc>
              <a:spcBef>
                <a:spcPts val="0"/>
              </a:spcBef>
              <a:spcAft>
                <a:spcPts val="0"/>
              </a:spcAft>
              <a:buClr>
                <a:srgbClr val="285E89"/>
              </a:buClr>
              <a:buSzPts val="1600"/>
              <a:buChar char="●"/>
            </a:pPr>
            <a:r>
              <a:rPr lang="en-US" sz="1600">
                <a:solidFill>
                  <a:srgbClr val="285E89"/>
                </a:solidFill>
              </a:rPr>
              <a:t>Sử dụng </a:t>
            </a:r>
            <a:r>
              <a:rPr lang="en-US" sz="1600" b="1">
                <a:solidFill>
                  <a:srgbClr val="285E89"/>
                </a:solidFill>
              </a:rPr>
              <a:t>Memento </a:t>
            </a:r>
            <a:r>
              <a:rPr lang="en-US" sz="1600">
                <a:solidFill>
                  <a:srgbClr val="285E89"/>
                </a:solidFill>
              </a:rPr>
              <a:t>cùng với Iterator để nhận biết trạng thái iterator hiện tại và quay lại nếu cần thiết.</a:t>
            </a:r>
            <a:endParaRPr sz="1600">
              <a:solidFill>
                <a:srgbClr val="285E89"/>
              </a:solidFill>
            </a:endParaRPr>
          </a:p>
          <a:p>
            <a:pPr marL="457200" lvl="0" indent="-355600" algn="l" rtl="0">
              <a:lnSpc>
                <a:spcPct val="115000"/>
              </a:lnSpc>
              <a:spcBef>
                <a:spcPts val="0"/>
              </a:spcBef>
              <a:spcAft>
                <a:spcPts val="0"/>
              </a:spcAft>
              <a:buClr>
                <a:srgbClr val="285E89"/>
              </a:buClr>
              <a:buSzPts val="1600"/>
              <a:buChar char="●"/>
            </a:pPr>
            <a:r>
              <a:rPr lang="en-US" sz="1600">
                <a:solidFill>
                  <a:srgbClr val="285E89"/>
                </a:solidFill>
              </a:rPr>
              <a:t>Có thể sử dụng </a:t>
            </a:r>
            <a:r>
              <a:rPr lang="en-US" sz="1600" b="1">
                <a:solidFill>
                  <a:srgbClr val="285E89"/>
                </a:solidFill>
              </a:rPr>
              <a:t>Visitor</a:t>
            </a:r>
            <a:r>
              <a:rPr lang="en-US" sz="1600">
                <a:solidFill>
                  <a:srgbClr val="285E89"/>
                </a:solidFill>
              </a:rPr>
              <a:t> cùng với Iterator</a:t>
            </a:r>
            <a:r>
              <a:rPr lang="en-US" sz="1600" b="1">
                <a:solidFill>
                  <a:srgbClr val="285E89"/>
                </a:solidFill>
              </a:rPr>
              <a:t> </a:t>
            </a:r>
            <a:r>
              <a:rPr lang="en-US" sz="1600">
                <a:solidFill>
                  <a:srgbClr val="285E89"/>
                </a:solidFill>
              </a:rPr>
              <a:t>để</a:t>
            </a:r>
            <a:r>
              <a:rPr lang="en-US" sz="1600" b="1">
                <a:solidFill>
                  <a:srgbClr val="285E89"/>
                </a:solidFill>
              </a:rPr>
              <a:t> </a:t>
            </a:r>
            <a:r>
              <a:rPr lang="en-US" sz="1600">
                <a:solidFill>
                  <a:srgbClr val="285E89"/>
                </a:solidFill>
              </a:rPr>
              <a:t>duyệt qua một cấu trúc dữ liệu phức tạp và thực thi một số hoạt động trên các element của nó, ngay cả khi chúng ở các lớp khác nhau.</a:t>
            </a:r>
            <a:endParaRPr sz="1600" b="1">
              <a:solidFill>
                <a:srgbClr val="285E8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4"/>
          <p:cNvSpPr txBox="1">
            <a:spLocks noGrp="1"/>
          </p:cNvSpPr>
          <p:nvPr>
            <p:ph type="title"/>
          </p:nvPr>
        </p:nvSpPr>
        <p:spPr>
          <a:xfrm>
            <a:off x="1146572" y="2511369"/>
            <a:ext cx="6850856" cy="82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a:t>Tổng quan</a:t>
            </a:r>
            <a:endParaRPr/>
          </a:p>
        </p:txBody>
      </p:sp>
      <p:sp>
        <p:nvSpPr>
          <p:cNvPr id="168" name="Google Shape;168;p4"/>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5"/>
          <p:cNvSpPr txBox="1">
            <a:spLocks noGrp="1"/>
          </p:cNvSpPr>
          <p:nvPr>
            <p:ph type="title"/>
          </p:nvPr>
        </p:nvSpPr>
        <p:spPr>
          <a:xfrm>
            <a:off x="540000" y="476409"/>
            <a:ext cx="8064000" cy="45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Iterator là gì?</a:t>
            </a:r>
            <a:endParaRPr/>
          </a:p>
        </p:txBody>
      </p:sp>
      <p:sp>
        <p:nvSpPr>
          <p:cNvPr id="174" name="Google Shape;174;p5"/>
          <p:cNvSpPr txBox="1">
            <a:spLocks noGrp="1"/>
          </p:cNvSpPr>
          <p:nvPr>
            <p:ph type="subTitle" idx="2"/>
          </p:nvPr>
        </p:nvSpPr>
        <p:spPr>
          <a:xfrm>
            <a:off x="700825" y="1088598"/>
            <a:ext cx="7742400" cy="28515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1200"/>
              </a:spcBef>
              <a:spcAft>
                <a:spcPts val="0"/>
              </a:spcAft>
              <a:buClr>
                <a:srgbClr val="285E89"/>
              </a:buClr>
              <a:buSzPts val="1600"/>
              <a:buChar char="●"/>
            </a:pPr>
            <a:r>
              <a:rPr lang="en-US" sz="1600" b="1">
                <a:solidFill>
                  <a:srgbClr val="285E89"/>
                </a:solidFill>
              </a:rPr>
              <a:t>Iterator Pattern</a:t>
            </a:r>
            <a:r>
              <a:rPr lang="en-US" sz="1600">
                <a:solidFill>
                  <a:srgbClr val="285E89"/>
                </a:solidFill>
              </a:rPr>
              <a:t> là một trong những </a:t>
            </a:r>
            <a:r>
              <a:rPr lang="en-US" sz="1600" b="1">
                <a:solidFill>
                  <a:srgbClr val="285E89"/>
                </a:solidFill>
              </a:rPr>
              <a:t>Behavior Pattern.</a:t>
            </a:r>
            <a:endParaRPr sz="1600" b="1">
              <a:solidFill>
                <a:srgbClr val="285E89"/>
              </a:solidFill>
            </a:endParaRPr>
          </a:p>
          <a:p>
            <a:pPr marL="457200" lvl="0" indent="-355600" algn="l" rtl="0">
              <a:lnSpc>
                <a:spcPct val="115000"/>
              </a:lnSpc>
              <a:spcBef>
                <a:spcPts val="0"/>
              </a:spcBef>
              <a:spcAft>
                <a:spcPts val="0"/>
              </a:spcAft>
              <a:buClr>
                <a:srgbClr val="285E89"/>
              </a:buClr>
              <a:buSzPts val="1600"/>
              <a:buChar char="●"/>
            </a:pPr>
            <a:r>
              <a:rPr lang="en-US" sz="1600" b="1">
                <a:solidFill>
                  <a:srgbClr val="285E89"/>
                </a:solidFill>
              </a:rPr>
              <a:t>Mục đích:</a:t>
            </a:r>
            <a:r>
              <a:rPr lang="en-US" sz="1600">
                <a:solidFill>
                  <a:srgbClr val="285E89"/>
                </a:solidFill>
              </a:rPr>
              <a:t> cho phép truy cập tới các phần tử của một đối tượng tập hợp (list, stack, tree,...) mà không cần phải tạo dựng riêng các phương pháp truy cập cho đối tượng này.</a:t>
            </a:r>
            <a:endParaRPr sz="1600">
              <a:solidFill>
                <a:srgbClr val="285E89"/>
              </a:solidFill>
            </a:endParaRPr>
          </a:p>
          <a:p>
            <a:pPr marL="457200" lvl="0" indent="-355600" algn="l" rtl="0">
              <a:lnSpc>
                <a:spcPct val="115000"/>
              </a:lnSpc>
              <a:spcBef>
                <a:spcPts val="0"/>
              </a:spcBef>
              <a:spcAft>
                <a:spcPts val="0"/>
              </a:spcAft>
              <a:buClr>
                <a:srgbClr val="285E89"/>
              </a:buClr>
              <a:buSzPts val="1600"/>
              <a:buChar char="●"/>
            </a:pPr>
            <a:r>
              <a:rPr lang="en-US" sz="1600" b="1">
                <a:solidFill>
                  <a:srgbClr val="285E89"/>
                </a:solidFill>
              </a:rPr>
              <a:t>Cách thức hoạt động:</a:t>
            </a:r>
            <a:r>
              <a:rPr lang="en-US" sz="1600">
                <a:solidFill>
                  <a:srgbClr val="285E89"/>
                </a:solidFill>
              </a:rPr>
              <a:t> một Iterator được thiết kế cho phép xử lý nhiều loại tập hợp khác nhau bằng cách truy cập những phần tử của tập hợp với cùng một phương pháp, cùng một cách thức định sẵn, mà không cần phải hiểu rõ về những chi tiết bên trong của những tập hợp này.</a:t>
            </a:r>
            <a:endParaRPr sz="1600" b="1">
              <a:solidFill>
                <a:srgbClr val="285E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6"/>
          <p:cNvSpPr txBox="1">
            <a:spLocks noGrp="1"/>
          </p:cNvSpPr>
          <p:nvPr>
            <p:ph type="title"/>
          </p:nvPr>
        </p:nvSpPr>
        <p:spPr>
          <a:xfrm>
            <a:off x="540000" y="476409"/>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Sử dụng Iterator khi nào?</a:t>
            </a:r>
            <a:endParaRPr/>
          </a:p>
        </p:txBody>
      </p:sp>
      <p:sp>
        <p:nvSpPr>
          <p:cNvPr id="180" name="Google Shape;180;p6"/>
          <p:cNvSpPr txBox="1">
            <a:spLocks noGrp="1"/>
          </p:cNvSpPr>
          <p:nvPr>
            <p:ph type="subTitle" idx="2"/>
          </p:nvPr>
        </p:nvSpPr>
        <p:spPr>
          <a:xfrm>
            <a:off x="700814" y="1088612"/>
            <a:ext cx="7742372" cy="3280188"/>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1200"/>
              </a:spcBef>
              <a:spcAft>
                <a:spcPts val="0"/>
              </a:spcAft>
              <a:buClr>
                <a:srgbClr val="285E89"/>
              </a:buClr>
              <a:buSzPts val="1600"/>
              <a:buChar char="●"/>
            </a:pPr>
            <a:r>
              <a:rPr lang="en-US" sz="1600">
                <a:solidFill>
                  <a:srgbClr val="285E89"/>
                </a:solidFill>
              </a:rPr>
              <a:t>Cần truy cập nội dung của đối tượng trong tập hợp mà không cần biết nội dung cài đặt bên trong nó.</a:t>
            </a:r>
            <a:endParaRPr sz="1600">
              <a:solidFill>
                <a:srgbClr val="285E89"/>
              </a:solidFill>
            </a:endParaRPr>
          </a:p>
          <a:p>
            <a:pPr marL="457200" lvl="0" indent="-355600" algn="l" rtl="0">
              <a:lnSpc>
                <a:spcPct val="115000"/>
              </a:lnSpc>
              <a:spcBef>
                <a:spcPts val="0"/>
              </a:spcBef>
              <a:spcAft>
                <a:spcPts val="0"/>
              </a:spcAft>
              <a:buClr>
                <a:srgbClr val="285E89"/>
              </a:buClr>
              <a:buSzPts val="1600"/>
              <a:buChar char="●"/>
            </a:pPr>
            <a:r>
              <a:rPr lang="en-US" sz="1600">
                <a:solidFill>
                  <a:srgbClr val="285E89"/>
                </a:solidFill>
              </a:rPr>
              <a:t>Hỗ trợ truy xuất nhiều loại tập hợp khác nhau.</a:t>
            </a:r>
            <a:endParaRPr sz="1600">
              <a:solidFill>
                <a:srgbClr val="285E89"/>
              </a:solidFill>
            </a:endParaRPr>
          </a:p>
          <a:p>
            <a:pPr marL="457200" lvl="0" indent="-355600" algn="l" rtl="0">
              <a:lnSpc>
                <a:spcPct val="115000"/>
              </a:lnSpc>
              <a:spcBef>
                <a:spcPts val="0"/>
              </a:spcBef>
              <a:spcAft>
                <a:spcPts val="0"/>
              </a:spcAft>
              <a:buClr>
                <a:srgbClr val="285E89"/>
              </a:buClr>
              <a:buSzPts val="1600"/>
              <a:buChar char="●"/>
            </a:pPr>
            <a:r>
              <a:rPr lang="en-US" sz="1600">
                <a:solidFill>
                  <a:srgbClr val="285E89"/>
                </a:solidFill>
              </a:rPr>
              <a:t>Cung cấp một interface duy nhất để duyệt qua các phần tử của một tập hợp.</a:t>
            </a:r>
            <a:endParaRPr sz="1600">
              <a:solidFill>
                <a:srgbClr val="285E8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7"/>
          <p:cNvSpPr txBox="1">
            <a:spLocks noGrp="1"/>
          </p:cNvSpPr>
          <p:nvPr>
            <p:ph type="title"/>
          </p:nvPr>
        </p:nvSpPr>
        <p:spPr>
          <a:xfrm>
            <a:off x="1146572" y="2511369"/>
            <a:ext cx="6850856" cy="82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a:t>Motivation</a:t>
            </a:r>
            <a:endParaRPr/>
          </a:p>
        </p:txBody>
      </p:sp>
      <p:sp>
        <p:nvSpPr>
          <p:cNvPr id="186" name="Google Shape;186;p7"/>
          <p:cNvSpPr txBox="1">
            <a:spLocks noGrp="1"/>
          </p:cNvSpPr>
          <p:nvPr>
            <p:ph type="title" idx="2"/>
          </p:nvPr>
        </p:nvSpPr>
        <p:spPr>
          <a:xfrm>
            <a:off x="3105600" y="1164675"/>
            <a:ext cx="2932800" cy="97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8"/>
          <p:cNvSpPr txBox="1">
            <a:spLocks noGrp="1"/>
          </p:cNvSpPr>
          <p:nvPr>
            <p:ph type="title"/>
          </p:nvPr>
        </p:nvSpPr>
        <p:spPr>
          <a:xfrm>
            <a:off x="540000" y="476409"/>
            <a:ext cx="8064000" cy="45956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Đặt vấn đề</a:t>
            </a:r>
            <a:endParaRPr/>
          </a:p>
        </p:txBody>
      </p:sp>
      <p:sp>
        <p:nvSpPr>
          <p:cNvPr id="192" name="Google Shape;192;p8"/>
          <p:cNvSpPr txBox="1">
            <a:spLocks noGrp="1"/>
          </p:cNvSpPr>
          <p:nvPr>
            <p:ph type="subTitle" idx="2"/>
          </p:nvPr>
        </p:nvSpPr>
        <p:spPr>
          <a:xfrm>
            <a:off x="700825" y="1088602"/>
            <a:ext cx="7742400" cy="1343700"/>
          </a:xfrm>
          <a:prstGeom prst="rect">
            <a:avLst/>
          </a:prstGeom>
          <a:noFill/>
          <a:ln>
            <a:noFill/>
          </a:ln>
        </p:spPr>
        <p:txBody>
          <a:bodyPr spcFirstLastPara="1" wrap="square" lIns="91425" tIns="91425" rIns="91425" bIns="91425" anchor="t" anchorCtr="0">
            <a:normAutofit lnSpcReduction="20000"/>
          </a:bodyPr>
          <a:lstStyle/>
          <a:p>
            <a:pPr marL="0" lvl="0" indent="0" algn="l" rtl="0">
              <a:lnSpc>
                <a:spcPct val="115000"/>
              </a:lnSpc>
              <a:spcBef>
                <a:spcPts val="700"/>
              </a:spcBef>
              <a:spcAft>
                <a:spcPts val="0"/>
              </a:spcAft>
              <a:buSzPts val="1400"/>
              <a:buNone/>
            </a:pPr>
            <a:r>
              <a:rPr lang="en-US" sz="1600">
                <a:solidFill>
                  <a:srgbClr val="285E89"/>
                </a:solidFill>
                <a:highlight>
                  <a:srgbClr val="FFFFFF"/>
                </a:highlight>
              </a:rPr>
              <a:t>Tập hợp (collection) là một trong những kiểu dữ liệu được sử dụng nhiều nhất trong việc ghép chương trình, nó lưu trữ các phần tử theo nhiều cách, từ danh sách đơn cho đến ngăn xếp, cây, đồ thị và các cấu trúc dữ liệu phức tạp khác. Và cần có 1 cách để đi qua từng phần tử của collection mà không bị lặp lại các phần tử đã qua với các cấu trúc dữ liệu phức tạp	</a:t>
            </a:r>
            <a:endParaRPr sz="1600">
              <a:solidFill>
                <a:srgbClr val="285E89"/>
              </a:solidFill>
              <a:highlight>
                <a:srgbClr val="FFFFFF"/>
              </a:highlight>
            </a:endParaRPr>
          </a:p>
        </p:txBody>
      </p:sp>
      <p:pic>
        <p:nvPicPr>
          <p:cNvPr id="193" name="Google Shape;193;p8"/>
          <p:cNvPicPr preferRelativeResize="0"/>
          <p:nvPr/>
        </p:nvPicPr>
        <p:blipFill>
          <a:blip r:embed="rId3">
            <a:alphaModFix/>
          </a:blip>
          <a:stretch>
            <a:fillRect/>
          </a:stretch>
        </p:blipFill>
        <p:spPr>
          <a:xfrm>
            <a:off x="1212500" y="2432302"/>
            <a:ext cx="6719041" cy="24063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11f9270525b_0_4"/>
          <p:cNvSpPr txBox="1">
            <a:spLocks noGrp="1"/>
          </p:cNvSpPr>
          <p:nvPr>
            <p:ph type="title"/>
          </p:nvPr>
        </p:nvSpPr>
        <p:spPr>
          <a:xfrm>
            <a:off x="540000" y="476409"/>
            <a:ext cx="8064000" cy="45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Đặt vấn đề</a:t>
            </a:r>
            <a:endParaRPr/>
          </a:p>
        </p:txBody>
      </p:sp>
      <p:sp>
        <p:nvSpPr>
          <p:cNvPr id="199" name="Google Shape;199;g11f9270525b_0_4"/>
          <p:cNvSpPr txBox="1">
            <a:spLocks noGrp="1"/>
          </p:cNvSpPr>
          <p:nvPr>
            <p:ph type="subTitle" idx="2"/>
          </p:nvPr>
        </p:nvSpPr>
        <p:spPr>
          <a:xfrm>
            <a:off x="700825" y="1088601"/>
            <a:ext cx="7742400" cy="354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2000"/>
              </a:spcBef>
              <a:spcAft>
                <a:spcPts val="0"/>
              </a:spcAft>
              <a:buNone/>
            </a:pPr>
            <a:r>
              <a:rPr lang="en-US" sz="1600">
                <a:solidFill>
                  <a:srgbClr val="285E89"/>
                </a:solidFill>
                <a:highlight>
                  <a:srgbClr val="FFFFFF"/>
                </a:highlight>
              </a:rPr>
              <a:t>Hiện nay chúng ta có rất nhiều thuật toán áp dụng cho collection, một số thuật toán có thể được điều chỉnh cho một ứng dụng cụ thể, vì vậy việc gộp chung vào một lớp collection chung chung sẽ rất kỳ lạ. </a:t>
            </a:r>
            <a:endParaRPr sz="1600">
              <a:solidFill>
                <a:srgbClr val="285E89"/>
              </a:solidFill>
              <a:highlight>
                <a:srgbClr val="FFFFFF"/>
              </a:highlight>
            </a:endParaRPr>
          </a:p>
          <a:p>
            <a:pPr marL="0" lvl="0" indent="0" algn="l" rtl="0">
              <a:lnSpc>
                <a:spcPct val="115000"/>
              </a:lnSpc>
              <a:spcBef>
                <a:spcPts val="2000"/>
              </a:spcBef>
              <a:spcAft>
                <a:spcPts val="0"/>
              </a:spcAft>
              <a:buNone/>
            </a:pPr>
            <a:r>
              <a:rPr lang="en-US" sz="1600">
                <a:solidFill>
                  <a:srgbClr val="285E89"/>
                </a:solidFill>
                <a:highlight>
                  <a:srgbClr val="FFFFFF"/>
                </a:highlight>
              </a:rPr>
              <a:t>Mặt khác, source code của chúng ta phải hoạt động với những collection khác nhau thậm chí có thể không quan tâm đến cách chúng lưu trữ của chúng. Tuy nhiên, vì tất cả các collection đều cung cấp các cách khác nhau để truy cập các phần tử của chúng, bạn không có lựa chọn nào khác hơn là sử dụng những collection cụ thể vào những tình huống cụ thể</a:t>
            </a:r>
            <a:endParaRPr sz="1600">
              <a:solidFill>
                <a:srgbClr val="285E8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11f9270525b_0_20"/>
          <p:cNvSpPr txBox="1">
            <a:spLocks noGrp="1"/>
          </p:cNvSpPr>
          <p:nvPr>
            <p:ph type="title"/>
          </p:nvPr>
        </p:nvSpPr>
        <p:spPr>
          <a:xfrm>
            <a:off x="540000" y="476409"/>
            <a:ext cx="8064000" cy="459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sz="3200"/>
              <a:t>Giải pháp</a:t>
            </a:r>
            <a:endParaRPr/>
          </a:p>
        </p:txBody>
      </p:sp>
      <p:pic>
        <p:nvPicPr>
          <p:cNvPr id="205" name="Google Shape;205;g11f9270525b_0_20"/>
          <p:cNvPicPr preferRelativeResize="0"/>
          <p:nvPr/>
        </p:nvPicPr>
        <p:blipFill>
          <a:blip r:embed="rId3">
            <a:alphaModFix/>
          </a:blip>
          <a:stretch>
            <a:fillRect/>
          </a:stretch>
        </p:blipFill>
        <p:spPr>
          <a:xfrm>
            <a:off x="2782000" y="1088409"/>
            <a:ext cx="3579989" cy="3902692"/>
          </a:xfrm>
          <a:prstGeom prst="rect">
            <a:avLst/>
          </a:prstGeom>
          <a:noFill/>
          <a:ln>
            <a:noFill/>
          </a:ln>
        </p:spPr>
      </p:pic>
    </p:spTree>
  </p:cSld>
  <p:clrMapOvr>
    <a:masterClrMapping/>
  </p:clrMapOvr>
</p:sld>
</file>

<file path=ppt/theme/theme1.xml><?xml version="1.0" encoding="utf-8"?>
<a:theme xmlns:a="http://schemas.openxmlformats.org/drawingml/2006/main" name="Aquatic and Physical Therapy Center by Slidesgo">
  <a:themeElements>
    <a:clrScheme name="Simple Light">
      <a:dk1>
        <a:srgbClr val="1A4568"/>
      </a:dk1>
      <a:lt1>
        <a:srgbClr val="FFFFFF"/>
      </a:lt1>
      <a:dk2>
        <a:srgbClr val="285E89"/>
      </a:dk2>
      <a:lt2>
        <a:srgbClr val="80C9DD"/>
      </a:lt2>
      <a:accent1>
        <a:srgbClr val="285E89"/>
      </a:accent1>
      <a:accent2>
        <a:srgbClr val="9DCEDF"/>
      </a:accent2>
      <a:accent3>
        <a:srgbClr val="EFEFEF"/>
      </a:accent3>
      <a:accent4>
        <a:srgbClr val="66A5BB"/>
      </a:accent4>
      <a:accent5>
        <a:srgbClr val="EFEFEF"/>
      </a:accent5>
      <a:accent6>
        <a:srgbClr val="1A4568"/>
      </a:accent6>
      <a:hlink>
        <a:srgbClr val="285E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1164</Words>
  <Application>Microsoft Office PowerPoint</Application>
  <PresentationFormat>On-screen Show (16:9)</PresentationFormat>
  <Paragraphs>71</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Open Sans</vt:lpstr>
      <vt:lpstr>Josefin Sans</vt:lpstr>
      <vt:lpstr>Aquatic and Physical Therapy Center by Slidesgo</vt:lpstr>
      <vt:lpstr>ITERATOR</vt:lpstr>
      <vt:lpstr>Nội dung</vt:lpstr>
      <vt:lpstr>Tổng quan</vt:lpstr>
      <vt:lpstr>Iterator là gì?</vt:lpstr>
      <vt:lpstr>Sử dụng Iterator khi nào?</vt:lpstr>
      <vt:lpstr>Motivation</vt:lpstr>
      <vt:lpstr>Đặt vấn đề</vt:lpstr>
      <vt:lpstr>Đặt vấn đề</vt:lpstr>
      <vt:lpstr>Giải pháp</vt:lpstr>
      <vt:lpstr>Giải pháp</vt:lpstr>
      <vt:lpstr>Đặc điểm</vt:lpstr>
      <vt:lpstr>Cấu trúc</vt:lpstr>
      <vt:lpstr>Các thành viên</vt:lpstr>
      <vt:lpstr>Các thành viên</vt:lpstr>
      <vt:lpstr>Hệ quả</vt:lpstr>
      <vt:lpstr>Ưu điểm</vt:lpstr>
      <vt:lpstr>Nhược điểm</vt:lpstr>
      <vt:lpstr>Cách cài đặt, Demo</vt:lpstr>
      <vt:lpstr>Cách cài đặt</vt:lpstr>
      <vt:lpstr>Các mẫu liên quan</vt:lpstr>
      <vt:lpstr>Các mẫu liên quan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ITERATOR</dc:title>
  <dc:creator>Phan Xuân Quang</dc:creator>
  <cp:lastModifiedBy>Phan Xuân Quang</cp:lastModifiedBy>
  <cp:revision>1</cp:revision>
  <dcterms:modified xsi:type="dcterms:W3CDTF">2023-06-26T14:43:59Z</dcterms:modified>
</cp:coreProperties>
</file>