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53"/>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Lst>
  <p:sldSz cx="9144000" cy="5143500" type="screen16x9"/>
  <p:notesSz cx="6858000" cy="9144000"/>
  <p:embeddedFontLst>
    <p:embeddedFont>
      <p:font typeface="Josefin Sans" pitchFamily="2" charset="-93"/>
      <p:regular r:id="rId54"/>
      <p:bold r:id="rId55"/>
      <p:italic r:id="rId56"/>
      <p:boldItalic r:id="rId57"/>
    </p:embeddedFont>
    <p:embeddedFont>
      <p:font typeface="Open Sans" panose="020B0606030504020204" pitchFamily="34" charset="0"/>
      <p:regular r:id="rId58"/>
      <p:bold r:id="rId59"/>
      <p:italic r:id="rId60"/>
      <p:boldItalic r:id="rId6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2" roundtripDataSignature="AMtx7mgA7GDKOgFIOTjPzhGAbDBugiTrX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02" d="100"/>
          <a:sy n="202" d="100"/>
        </p:scale>
        <p:origin x="620" y="1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2.fntdata"/><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1.fntdata"/><Relationship Id="rId62"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font" Target="fonts/font5.fntdata"/><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4.fntdata"/><Relationship Id="rId61"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7.fntdata"/><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3.fntdata"/><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 name="Google Shape;12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1f9270525b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7" name="Google Shape;207;g11f9270525b_0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1f9270525b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3" name="Google Shape;213;g11f9270525b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1f9270525b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9" name="Google Shape;219;g11f9270525b_0_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5" name="Google Shape;225;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1" name="Google Shape;231;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7" name="Google Shape;23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11f9270525b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3" name="Google Shape;243;g11f9270525b_0_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5" name="Google Shape;255;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1" name="Google Shape;261;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7" name="Google Shape;267;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11f9270525b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3" name="Google Shape;273;g11f9270525b_0_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9" name="Google Shape;279;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5" name="Google Shape;285;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11b8944c9d2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1" name="Google Shape;291;g11b8944c9d2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 name="Google Shape;16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2" name="Google Shape;18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8" name="Google Shape;188;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4" name="Google Shape;19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 name="Google Shape;16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0" name="Google Shape;20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6" name="Google Shape;206;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6" name="Google Shape;206;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238365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6" name="Google Shape;206;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324056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2" name="Google Shape;21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8" name="Google Shape;218;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4" name="Google Shape;224;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0" name="Google Shape;230;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8" name="Google Shape;218;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966159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0" name="Google Shape;230;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217669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8" name="Google Shape;218;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2976186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0" name="Google Shape;230;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5534302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0" name="Google Shape;230;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6656450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6" name="Google Shape;236;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2" name="Google Shape;242;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2" name="Google Shape;242;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6181649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4" name="Google Shape;254;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0" name="Google Shape;260;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7948576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0" name="Google Shape;260;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492024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0" name="Google Shape;260;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4654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7" name="Google Shape;17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6" name="Google Shape;266;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8" name="Google Shape;278;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1b8944c9d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3" name="Google Shape;183;g11b8944c9d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9" name="Google Shape;189;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5" name="Google Shape;19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1f9270525b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1f9270525b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2"/>
          <p:cNvSpPr txBox="1">
            <a:spLocks noGrp="1"/>
          </p:cNvSpPr>
          <p:nvPr>
            <p:ph type="ctrTitle"/>
          </p:nvPr>
        </p:nvSpPr>
        <p:spPr>
          <a:xfrm>
            <a:off x="678600" y="1484550"/>
            <a:ext cx="7787100" cy="2086500"/>
          </a:xfrm>
          <a:prstGeom prst="rect">
            <a:avLst/>
          </a:prstGeom>
          <a:noFill/>
          <a:ln>
            <a:noFill/>
          </a:ln>
        </p:spPr>
        <p:txBody>
          <a:bodyPr spcFirstLastPara="1" wrap="square" lIns="91425" tIns="91425" rIns="91425" bIns="91425" anchor="ctr" anchorCtr="0">
            <a:noAutofit/>
          </a:bodyPr>
          <a:lstStyle>
            <a:lvl1pPr lvl="0" algn="ctr">
              <a:lnSpc>
                <a:spcPct val="125000"/>
              </a:lnSpc>
              <a:spcBef>
                <a:spcPts val="0"/>
              </a:spcBef>
              <a:spcAft>
                <a:spcPts val="0"/>
              </a:spcAft>
              <a:buSzPts val="5200"/>
              <a:buNone/>
              <a:defRPr sz="5500">
                <a:solidFill>
                  <a:schemeClr val="dk1"/>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0" name="Google Shape;10;p22"/>
          <p:cNvSpPr txBox="1">
            <a:spLocks noGrp="1"/>
          </p:cNvSpPr>
          <p:nvPr>
            <p:ph type="subTitle" idx="1"/>
          </p:nvPr>
        </p:nvSpPr>
        <p:spPr>
          <a:xfrm>
            <a:off x="2547575" y="3466725"/>
            <a:ext cx="4048800" cy="382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2"/>
          <p:cNvSpPr/>
          <p:nvPr/>
        </p:nvSpPr>
        <p:spPr>
          <a:xfrm rot="5400000">
            <a:off x="-1867025" y="1013175"/>
            <a:ext cx="4814046" cy="1710367"/>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2"/>
          <p:cNvSpPr/>
          <p:nvPr/>
        </p:nvSpPr>
        <p:spPr>
          <a:xfrm rot="10800000">
            <a:off x="-229260" y="3396805"/>
            <a:ext cx="3675485" cy="1893812"/>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2"/>
          <p:cNvSpPr/>
          <p:nvPr/>
        </p:nvSpPr>
        <p:spPr>
          <a:xfrm rot="-315040" flipH="1">
            <a:off x="-236345" y="4475012"/>
            <a:ext cx="2114446" cy="997085"/>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2"/>
          <p:cNvSpPr/>
          <p:nvPr/>
        </p:nvSpPr>
        <p:spPr>
          <a:xfrm>
            <a:off x="3282713" y="4769113"/>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2"/>
          <p:cNvSpPr/>
          <p:nvPr/>
        </p:nvSpPr>
        <p:spPr>
          <a:xfrm>
            <a:off x="927300" y="421027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22"/>
          <p:cNvSpPr/>
          <p:nvPr/>
        </p:nvSpPr>
        <p:spPr>
          <a:xfrm>
            <a:off x="55488" y="2908263"/>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22"/>
          <p:cNvSpPr/>
          <p:nvPr/>
        </p:nvSpPr>
        <p:spPr>
          <a:xfrm>
            <a:off x="4257175" y="4901838"/>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22"/>
          <p:cNvSpPr/>
          <p:nvPr/>
        </p:nvSpPr>
        <p:spPr>
          <a:xfrm>
            <a:off x="1559288" y="3910538"/>
            <a:ext cx="98400" cy="987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22"/>
          <p:cNvSpPr/>
          <p:nvPr/>
        </p:nvSpPr>
        <p:spPr>
          <a:xfrm rot="-5400000">
            <a:off x="6110254" y="2527892"/>
            <a:ext cx="4814046" cy="1710367"/>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2"/>
          <p:cNvSpPr/>
          <p:nvPr/>
        </p:nvSpPr>
        <p:spPr>
          <a:xfrm>
            <a:off x="5744675" y="-169359"/>
            <a:ext cx="3627772" cy="1869298"/>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22"/>
          <p:cNvSpPr/>
          <p:nvPr/>
        </p:nvSpPr>
        <p:spPr>
          <a:xfrm rot="10484934" flipH="1">
            <a:off x="7292455" y="-348495"/>
            <a:ext cx="2087045" cy="984164"/>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22"/>
          <p:cNvSpPr/>
          <p:nvPr/>
        </p:nvSpPr>
        <p:spPr>
          <a:xfrm rot="10800000">
            <a:off x="5634813" y="20792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22"/>
          <p:cNvSpPr/>
          <p:nvPr/>
        </p:nvSpPr>
        <p:spPr>
          <a:xfrm rot="10800000">
            <a:off x="7750600" y="102480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22"/>
          <p:cNvSpPr/>
          <p:nvPr/>
        </p:nvSpPr>
        <p:spPr>
          <a:xfrm rot="10800000">
            <a:off x="8980488" y="193977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22"/>
          <p:cNvSpPr/>
          <p:nvPr/>
        </p:nvSpPr>
        <p:spPr>
          <a:xfrm rot="10800000">
            <a:off x="4725450" y="139996"/>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tents">
  <p:cSld name="CUSTOM">
    <p:spTree>
      <p:nvGrpSpPr>
        <p:cNvPr id="1" name="Shape 46"/>
        <p:cNvGrpSpPr/>
        <p:nvPr/>
      </p:nvGrpSpPr>
      <p:grpSpPr>
        <a:xfrm>
          <a:off x="0" y="0"/>
          <a:ext cx="0" cy="0"/>
          <a:chOff x="0" y="0"/>
          <a:chExt cx="0" cy="0"/>
        </a:xfrm>
      </p:grpSpPr>
      <p:sp>
        <p:nvSpPr>
          <p:cNvPr id="47" name="Google Shape;47;p24"/>
          <p:cNvSpPr txBox="1">
            <a:spLocks noGrp="1"/>
          </p:cNvSpPr>
          <p:nvPr>
            <p:ph type="title"/>
          </p:nvPr>
        </p:nvSpPr>
        <p:spPr>
          <a:xfrm>
            <a:off x="2727000" y="363275"/>
            <a:ext cx="3690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Open Sans"/>
                <a:ea typeface="Open Sans"/>
                <a:cs typeface="Open Sans"/>
                <a:sym typeface="Open Sans"/>
              </a:defRPr>
            </a:lvl2pPr>
            <a:lvl3pPr lvl="2" algn="l">
              <a:lnSpc>
                <a:spcPct val="100000"/>
              </a:lnSpc>
              <a:spcBef>
                <a:spcPts val="0"/>
              </a:spcBef>
              <a:spcAft>
                <a:spcPts val="0"/>
              </a:spcAft>
              <a:buSzPts val="3000"/>
              <a:buNone/>
              <a:defRPr>
                <a:latin typeface="Open Sans"/>
                <a:ea typeface="Open Sans"/>
                <a:cs typeface="Open Sans"/>
                <a:sym typeface="Open Sans"/>
              </a:defRPr>
            </a:lvl3pPr>
            <a:lvl4pPr lvl="3" algn="l">
              <a:lnSpc>
                <a:spcPct val="100000"/>
              </a:lnSpc>
              <a:spcBef>
                <a:spcPts val="0"/>
              </a:spcBef>
              <a:spcAft>
                <a:spcPts val="0"/>
              </a:spcAft>
              <a:buSzPts val="3000"/>
              <a:buNone/>
              <a:defRPr>
                <a:latin typeface="Open Sans"/>
                <a:ea typeface="Open Sans"/>
                <a:cs typeface="Open Sans"/>
                <a:sym typeface="Open Sans"/>
              </a:defRPr>
            </a:lvl4pPr>
            <a:lvl5pPr lvl="4" algn="l">
              <a:lnSpc>
                <a:spcPct val="100000"/>
              </a:lnSpc>
              <a:spcBef>
                <a:spcPts val="0"/>
              </a:spcBef>
              <a:spcAft>
                <a:spcPts val="0"/>
              </a:spcAft>
              <a:buSzPts val="3000"/>
              <a:buNone/>
              <a:defRPr>
                <a:latin typeface="Open Sans"/>
                <a:ea typeface="Open Sans"/>
                <a:cs typeface="Open Sans"/>
                <a:sym typeface="Open Sans"/>
              </a:defRPr>
            </a:lvl5pPr>
            <a:lvl6pPr lvl="5" algn="l">
              <a:lnSpc>
                <a:spcPct val="100000"/>
              </a:lnSpc>
              <a:spcBef>
                <a:spcPts val="0"/>
              </a:spcBef>
              <a:spcAft>
                <a:spcPts val="0"/>
              </a:spcAft>
              <a:buSzPts val="3000"/>
              <a:buNone/>
              <a:defRPr>
                <a:latin typeface="Open Sans"/>
                <a:ea typeface="Open Sans"/>
                <a:cs typeface="Open Sans"/>
                <a:sym typeface="Open Sans"/>
              </a:defRPr>
            </a:lvl6pPr>
            <a:lvl7pPr lvl="6" algn="l">
              <a:lnSpc>
                <a:spcPct val="100000"/>
              </a:lnSpc>
              <a:spcBef>
                <a:spcPts val="0"/>
              </a:spcBef>
              <a:spcAft>
                <a:spcPts val="0"/>
              </a:spcAft>
              <a:buSzPts val="3000"/>
              <a:buNone/>
              <a:defRPr>
                <a:latin typeface="Open Sans"/>
                <a:ea typeface="Open Sans"/>
                <a:cs typeface="Open Sans"/>
                <a:sym typeface="Open Sans"/>
              </a:defRPr>
            </a:lvl7pPr>
            <a:lvl8pPr lvl="7" algn="l">
              <a:lnSpc>
                <a:spcPct val="100000"/>
              </a:lnSpc>
              <a:spcBef>
                <a:spcPts val="0"/>
              </a:spcBef>
              <a:spcAft>
                <a:spcPts val="0"/>
              </a:spcAft>
              <a:buSzPts val="3000"/>
              <a:buNone/>
              <a:defRPr>
                <a:latin typeface="Open Sans"/>
                <a:ea typeface="Open Sans"/>
                <a:cs typeface="Open Sans"/>
                <a:sym typeface="Open Sans"/>
              </a:defRPr>
            </a:lvl8pPr>
            <a:lvl9pPr lvl="8" algn="l">
              <a:lnSpc>
                <a:spcPct val="100000"/>
              </a:lnSpc>
              <a:spcBef>
                <a:spcPts val="0"/>
              </a:spcBef>
              <a:spcAft>
                <a:spcPts val="0"/>
              </a:spcAft>
              <a:buSzPts val="3000"/>
              <a:buNone/>
              <a:defRPr>
                <a:latin typeface="Open Sans"/>
                <a:ea typeface="Open Sans"/>
                <a:cs typeface="Open Sans"/>
                <a:sym typeface="Open Sans"/>
              </a:defRPr>
            </a:lvl9pPr>
          </a:lstStyle>
          <a:p>
            <a:endParaRPr/>
          </a:p>
        </p:txBody>
      </p:sp>
      <p:sp>
        <p:nvSpPr>
          <p:cNvPr id="48" name="Google Shape;48;p24"/>
          <p:cNvSpPr txBox="1">
            <a:spLocks noGrp="1"/>
          </p:cNvSpPr>
          <p:nvPr>
            <p:ph type="subTitle" idx="1"/>
          </p:nvPr>
        </p:nvSpPr>
        <p:spPr>
          <a:xfrm>
            <a:off x="4379650" y="1868975"/>
            <a:ext cx="3830100" cy="35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a:lnSpc>
                <a:spcPct val="115000"/>
              </a:lnSpc>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a:lnSpc>
                <a:spcPct val="115000"/>
              </a:lnSpc>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49" name="Google Shape;49;p24"/>
          <p:cNvSpPr txBox="1">
            <a:spLocks noGrp="1"/>
          </p:cNvSpPr>
          <p:nvPr>
            <p:ph type="subTitle" idx="2"/>
          </p:nvPr>
        </p:nvSpPr>
        <p:spPr>
          <a:xfrm>
            <a:off x="5051588" y="2188088"/>
            <a:ext cx="2486100" cy="618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50" name="Google Shape;50;p24"/>
          <p:cNvSpPr txBox="1">
            <a:spLocks noGrp="1"/>
          </p:cNvSpPr>
          <p:nvPr>
            <p:ph type="subTitle" idx="3"/>
          </p:nvPr>
        </p:nvSpPr>
        <p:spPr>
          <a:xfrm>
            <a:off x="934238" y="1868975"/>
            <a:ext cx="3690000" cy="35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a:lnSpc>
                <a:spcPct val="115000"/>
              </a:lnSpc>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a:lnSpc>
                <a:spcPct val="115000"/>
              </a:lnSpc>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51" name="Google Shape;51;p24"/>
          <p:cNvSpPr txBox="1">
            <a:spLocks noGrp="1"/>
          </p:cNvSpPr>
          <p:nvPr>
            <p:ph type="subTitle" idx="4"/>
          </p:nvPr>
        </p:nvSpPr>
        <p:spPr>
          <a:xfrm>
            <a:off x="1536188" y="2188088"/>
            <a:ext cx="2486100" cy="618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52" name="Google Shape;52;p24"/>
          <p:cNvSpPr txBox="1">
            <a:spLocks noGrp="1"/>
          </p:cNvSpPr>
          <p:nvPr>
            <p:ph type="subTitle" idx="5"/>
          </p:nvPr>
        </p:nvSpPr>
        <p:spPr>
          <a:xfrm>
            <a:off x="4379600" y="3770850"/>
            <a:ext cx="3830100" cy="35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a:lnSpc>
                <a:spcPct val="115000"/>
              </a:lnSpc>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a:lnSpc>
                <a:spcPct val="115000"/>
              </a:lnSpc>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53" name="Google Shape;53;p24"/>
          <p:cNvSpPr txBox="1">
            <a:spLocks noGrp="1"/>
          </p:cNvSpPr>
          <p:nvPr>
            <p:ph type="subTitle" idx="6"/>
          </p:nvPr>
        </p:nvSpPr>
        <p:spPr>
          <a:xfrm>
            <a:off x="5051588" y="4089975"/>
            <a:ext cx="2486100" cy="618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54" name="Google Shape;54;p24"/>
          <p:cNvSpPr txBox="1">
            <a:spLocks noGrp="1"/>
          </p:cNvSpPr>
          <p:nvPr>
            <p:ph type="subTitle" idx="7"/>
          </p:nvPr>
        </p:nvSpPr>
        <p:spPr>
          <a:xfrm>
            <a:off x="934238" y="3770850"/>
            <a:ext cx="3690000" cy="35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a:lnSpc>
                <a:spcPct val="115000"/>
              </a:lnSpc>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a:lnSpc>
                <a:spcPct val="115000"/>
              </a:lnSpc>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55" name="Google Shape;55;p24"/>
          <p:cNvSpPr txBox="1">
            <a:spLocks noGrp="1"/>
          </p:cNvSpPr>
          <p:nvPr>
            <p:ph type="subTitle" idx="8"/>
          </p:nvPr>
        </p:nvSpPr>
        <p:spPr>
          <a:xfrm>
            <a:off x="1536188" y="4089975"/>
            <a:ext cx="2486100" cy="618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56" name="Google Shape;56;p24"/>
          <p:cNvSpPr txBox="1">
            <a:spLocks noGrp="1"/>
          </p:cNvSpPr>
          <p:nvPr>
            <p:ph type="title" idx="9"/>
          </p:nvPr>
        </p:nvSpPr>
        <p:spPr>
          <a:xfrm>
            <a:off x="2259638" y="1171113"/>
            <a:ext cx="1039200" cy="667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000"/>
              <a:buNone/>
              <a:defRPr sz="5000">
                <a:solidFill>
                  <a:schemeClr val="accent2"/>
                </a:solidFill>
              </a:defRPr>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a:endParaRPr/>
          </a:p>
        </p:txBody>
      </p:sp>
      <p:sp>
        <p:nvSpPr>
          <p:cNvPr id="57" name="Google Shape;57;p24"/>
          <p:cNvSpPr txBox="1">
            <a:spLocks noGrp="1"/>
          </p:cNvSpPr>
          <p:nvPr>
            <p:ph type="title" idx="13"/>
          </p:nvPr>
        </p:nvSpPr>
        <p:spPr>
          <a:xfrm>
            <a:off x="5775063" y="1171113"/>
            <a:ext cx="1039200" cy="667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000"/>
              <a:buNone/>
              <a:defRPr sz="5000">
                <a:solidFill>
                  <a:schemeClr val="accent2"/>
                </a:solidFill>
              </a:defRPr>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a:endParaRPr/>
          </a:p>
        </p:txBody>
      </p:sp>
      <p:sp>
        <p:nvSpPr>
          <p:cNvPr id="58" name="Google Shape;58;p24"/>
          <p:cNvSpPr txBox="1">
            <a:spLocks noGrp="1"/>
          </p:cNvSpPr>
          <p:nvPr>
            <p:ph type="title" idx="14"/>
          </p:nvPr>
        </p:nvSpPr>
        <p:spPr>
          <a:xfrm>
            <a:off x="2259638" y="3071125"/>
            <a:ext cx="1039200" cy="667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000"/>
              <a:buNone/>
              <a:defRPr sz="5000">
                <a:solidFill>
                  <a:schemeClr val="accent2"/>
                </a:solidFill>
              </a:defRPr>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a:endParaRPr/>
          </a:p>
        </p:txBody>
      </p:sp>
      <p:sp>
        <p:nvSpPr>
          <p:cNvPr id="59" name="Google Shape;59;p24"/>
          <p:cNvSpPr txBox="1">
            <a:spLocks noGrp="1"/>
          </p:cNvSpPr>
          <p:nvPr>
            <p:ph type="title" idx="15"/>
          </p:nvPr>
        </p:nvSpPr>
        <p:spPr>
          <a:xfrm>
            <a:off x="5775063" y="3071125"/>
            <a:ext cx="1039200" cy="667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000"/>
              <a:buNone/>
              <a:defRPr sz="5000">
                <a:solidFill>
                  <a:schemeClr val="accent2"/>
                </a:solidFill>
              </a:defRPr>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a:endParaRPr/>
          </a:p>
        </p:txBody>
      </p:sp>
      <p:sp>
        <p:nvSpPr>
          <p:cNvPr id="60" name="Google Shape;60;p24"/>
          <p:cNvSpPr/>
          <p:nvPr/>
        </p:nvSpPr>
        <p:spPr>
          <a:xfrm rot="-5267561">
            <a:off x="-2166865" y="2462282"/>
            <a:ext cx="4818716" cy="780968"/>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24"/>
          <p:cNvSpPr/>
          <p:nvPr/>
        </p:nvSpPr>
        <p:spPr>
          <a:xfrm rot="-5400000">
            <a:off x="-954332" y="1253578"/>
            <a:ext cx="2393629" cy="966464"/>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24"/>
          <p:cNvSpPr/>
          <p:nvPr/>
        </p:nvSpPr>
        <p:spPr>
          <a:xfrm rot="5400000">
            <a:off x="-672825" y="419298"/>
            <a:ext cx="2096898" cy="989152"/>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24"/>
          <p:cNvSpPr/>
          <p:nvPr/>
        </p:nvSpPr>
        <p:spPr>
          <a:xfrm rot="5400000">
            <a:off x="121363" y="3132963"/>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24"/>
          <p:cNvSpPr/>
          <p:nvPr/>
        </p:nvSpPr>
        <p:spPr>
          <a:xfrm rot="5400000">
            <a:off x="993813" y="264713"/>
            <a:ext cx="98400" cy="987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24"/>
          <p:cNvSpPr/>
          <p:nvPr/>
        </p:nvSpPr>
        <p:spPr>
          <a:xfrm rot="5400000">
            <a:off x="540138" y="1290438"/>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24"/>
          <p:cNvSpPr/>
          <p:nvPr/>
        </p:nvSpPr>
        <p:spPr>
          <a:xfrm rot="5400000">
            <a:off x="441438" y="2700513"/>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24"/>
          <p:cNvSpPr/>
          <p:nvPr/>
        </p:nvSpPr>
        <p:spPr>
          <a:xfrm rot="5532439">
            <a:off x="6598811" y="1897536"/>
            <a:ext cx="4818716" cy="780968"/>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24"/>
          <p:cNvSpPr/>
          <p:nvPr/>
        </p:nvSpPr>
        <p:spPr>
          <a:xfrm rot="5400000">
            <a:off x="7811366" y="2920743"/>
            <a:ext cx="2393629" cy="966464"/>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24"/>
          <p:cNvSpPr/>
          <p:nvPr/>
        </p:nvSpPr>
        <p:spPr>
          <a:xfrm rot="-5400000">
            <a:off x="7826590" y="3732336"/>
            <a:ext cx="2096898" cy="989152"/>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24"/>
          <p:cNvSpPr/>
          <p:nvPr/>
        </p:nvSpPr>
        <p:spPr>
          <a:xfrm rot="-5400000">
            <a:off x="8965800" y="1844324"/>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24"/>
          <p:cNvSpPr/>
          <p:nvPr/>
        </p:nvSpPr>
        <p:spPr>
          <a:xfrm rot="-5400000">
            <a:off x="8612125" y="375164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24"/>
          <p:cNvSpPr/>
          <p:nvPr/>
        </p:nvSpPr>
        <p:spPr>
          <a:xfrm rot="-5400000">
            <a:off x="8710825" y="2341574"/>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24"/>
          <p:cNvSpPr/>
          <p:nvPr/>
        </p:nvSpPr>
        <p:spPr>
          <a:xfrm rot="-5400000">
            <a:off x="8158450" y="4777374"/>
            <a:ext cx="98400" cy="987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4"/>
        <p:cNvGrpSpPr/>
        <p:nvPr/>
      </p:nvGrpSpPr>
      <p:grpSpPr>
        <a:xfrm>
          <a:off x="0" y="0"/>
          <a:ext cx="0" cy="0"/>
          <a:chOff x="0" y="0"/>
          <a:chExt cx="0" cy="0"/>
        </a:xfrm>
      </p:grpSpPr>
      <p:sp>
        <p:nvSpPr>
          <p:cNvPr id="75" name="Google Shape;75;p25"/>
          <p:cNvSpPr txBox="1">
            <a:spLocks noGrp="1"/>
          </p:cNvSpPr>
          <p:nvPr>
            <p:ph type="title"/>
          </p:nvPr>
        </p:nvSpPr>
        <p:spPr>
          <a:xfrm>
            <a:off x="1912475" y="2261338"/>
            <a:ext cx="5319000" cy="822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60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a:endParaRPr/>
          </a:p>
        </p:txBody>
      </p:sp>
      <p:sp>
        <p:nvSpPr>
          <p:cNvPr id="76" name="Google Shape;76;p25"/>
          <p:cNvSpPr txBox="1">
            <a:spLocks noGrp="1"/>
          </p:cNvSpPr>
          <p:nvPr>
            <p:ph type="title" idx="2"/>
          </p:nvPr>
        </p:nvSpPr>
        <p:spPr>
          <a:xfrm>
            <a:off x="3105600" y="1164675"/>
            <a:ext cx="2932800" cy="978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8000">
                <a:solidFill>
                  <a:schemeClr val="accent2"/>
                </a:solidFill>
              </a:defRPr>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a:endParaRPr/>
          </a:p>
        </p:txBody>
      </p:sp>
      <p:sp>
        <p:nvSpPr>
          <p:cNvPr id="77" name="Google Shape;77;p25"/>
          <p:cNvSpPr txBox="1">
            <a:spLocks noGrp="1"/>
          </p:cNvSpPr>
          <p:nvPr>
            <p:ph type="subTitle" idx="1"/>
          </p:nvPr>
        </p:nvSpPr>
        <p:spPr>
          <a:xfrm>
            <a:off x="2815400" y="3123913"/>
            <a:ext cx="3513300" cy="435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1600">
                <a:solidFill>
                  <a:schemeClr val="dk1"/>
                </a:solidFill>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a:endParaRPr/>
          </a:p>
        </p:txBody>
      </p:sp>
      <p:sp>
        <p:nvSpPr>
          <p:cNvPr id="78" name="Google Shape;78;p25"/>
          <p:cNvSpPr/>
          <p:nvPr/>
        </p:nvSpPr>
        <p:spPr>
          <a:xfrm rot="10800000">
            <a:off x="-260192" y="3285293"/>
            <a:ext cx="4058317" cy="1729782"/>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25"/>
          <p:cNvSpPr/>
          <p:nvPr/>
        </p:nvSpPr>
        <p:spPr>
          <a:xfrm rot="10800000">
            <a:off x="158481" y="4429982"/>
            <a:ext cx="4130269" cy="1085168"/>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25"/>
          <p:cNvSpPr/>
          <p:nvPr/>
        </p:nvSpPr>
        <p:spPr>
          <a:xfrm>
            <a:off x="3699725" y="466367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25"/>
          <p:cNvSpPr/>
          <p:nvPr/>
        </p:nvSpPr>
        <p:spPr>
          <a:xfrm>
            <a:off x="1811013" y="4382613"/>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25"/>
          <p:cNvSpPr/>
          <p:nvPr/>
        </p:nvSpPr>
        <p:spPr>
          <a:xfrm>
            <a:off x="-332175" y="3703451"/>
            <a:ext cx="2874201" cy="1521816"/>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25"/>
          <p:cNvSpPr/>
          <p:nvPr/>
        </p:nvSpPr>
        <p:spPr>
          <a:xfrm>
            <a:off x="1232025" y="401702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25"/>
          <p:cNvSpPr/>
          <p:nvPr/>
        </p:nvSpPr>
        <p:spPr>
          <a:xfrm>
            <a:off x="108888" y="3007538"/>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25"/>
          <p:cNvSpPr/>
          <p:nvPr/>
        </p:nvSpPr>
        <p:spPr>
          <a:xfrm>
            <a:off x="5365175" y="166613"/>
            <a:ext cx="4058317" cy="1729782"/>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25"/>
          <p:cNvSpPr/>
          <p:nvPr/>
        </p:nvSpPr>
        <p:spPr>
          <a:xfrm>
            <a:off x="4874550" y="-333462"/>
            <a:ext cx="4130269" cy="1085168"/>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25"/>
          <p:cNvSpPr/>
          <p:nvPr/>
        </p:nvSpPr>
        <p:spPr>
          <a:xfrm rot="10800000">
            <a:off x="5365175" y="419313"/>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25"/>
          <p:cNvSpPr/>
          <p:nvPr/>
        </p:nvSpPr>
        <p:spPr>
          <a:xfrm rot="10800000">
            <a:off x="7188788" y="635575"/>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25"/>
          <p:cNvSpPr/>
          <p:nvPr/>
        </p:nvSpPr>
        <p:spPr>
          <a:xfrm rot="10800000">
            <a:off x="6621274" y="-43579"/>
            <a:ext cx="2874201" cy="1521816"/>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25"/>
          <p:cNvSpPr/>
          <p:nvPr/>
        </p:nvSpPr>
        <p:spPr>
          <a:xfrm rot="10800000">
            <a:off x="7832875" y="1065963"/>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25"/>
          <p:cNvSpPr/>
          <p:nvPr/>
        </p:nvSpPr>
        <p:spPr>
          <a:xfrm rot="10800000">
            <a:off x="8890913" y="201065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2">
  <p:cSld name="CUSTOM_11_1">
    <p:spTree>
      <p:nvGrpSpPr>
        <p:cNvPr id="1" name="Shape 92"/>
        <p:cNvGrpSpPr/>
        <p:nvPr/>
      </p:nvGrpSpPr>
      <p:grpSpPr>
        <a:xfrm>
          <a:off x="0" y="0"/>
          <a:ext cx="0" cy="0"/>
          <a:chOff x="0" y="0"/>
          <a:chExt cx="0" cy="0"/>
        </a:xfrm>
      </p:grpSpPr>
      <p:sp>
        <p:nvSpPr>
          <p:cNvPr id="93" name="Google Shape;93;p26"/>
          <p:cNvSpPr txBox="1">
            <a:spLocks noGrp="1"/>
          </p:cNvSpPr>
          <p:nvPr>
            <p:ph type="title"/>
          </p:nvPr>
        </p:nvSpPr>
        <p:spPr>
          <a:xfrm>
            <a:off x="540000" y="363275"/>
            <a:ext cx="806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Open Sans"/>
                <a:ea typeface="Open Sans"/>
                <a:cs typeface="Open Sans"/>
                <a:sym typeface="Open Sans"/>
              </a:defRPr>
            </a:lvl2pPr>
            <a:lvl3pPr lvl="2" algn="l">
              <a:lnSpc>
                <a:spcPct val="100000"/>
              </a:lnSpc>
              <a:spcBef>
                <a:spcPts val="0"/>
              </a:spcBef>
              <a:spcAft>
                <a:spcPts val="0"/>
              </a:spcAft>
              <a:buSzPts val="3000"/>
              <a:buNone/>
              <a:defRPr>
                <a:latin typeface="Open Sans"/>
                <a:ea typeface="Open Sans"/>
                <a:cs typeface="Open Sans"/>
                <a:sym typeface="Open Sans"/>
              </a:defRPr>
            </a:lvl3pPr>
            <a:lvl4pPr lvl="3" algn="l">
              <a:lnSpc>
                <a:spcPct val="100000"/>
              </a:lnSpc>
              <a:spcBef>
                <a:spcPts val="0"/>
              </a:spcBef>
              <a:spcAft>
                <a:spcPts val="0"/>
              </a:spcAft>
              <a:buSzPts val="3000"/>
              <a:buNone/>
              <a:defRPr>
                <a:latin typeface="Open Sans"/>
                <a:ea typeface="Open Sans"/>
                <a:cs typeface="Open Sans"/>
                <a:sym typeface="Open Sans"/>
              </a:defRPr>
            </a:lvl4pPr>
            <a:lvl5pPr lvl="4" algn="l">
              <a:lnSpc>
                <a:spcPct val="100000"/>
              </a:lnSpc>
              <a:spcBef>
                <a:spcPts val="0"/>
              </a:spcBef>
              <a:spcAft>
                <a:spcPts val="0"/>
              </a:spcAft>
              <a:buSzPts val="3000"/>
              <a:buNone/>
              <a:defRPr>
                <a:latin typeface="Open Sans"/>
                <a:ea typeface="Open Sans"/>
                <a:cs typeface="Open Sans"/>
                <a:sym typeface="Open Sans"/>
              </a:defRPr>
            </a:lvl5pPr>
            <a:lvl6pPr lvl="5" algn="l">
              <a:lnSpc>
                <a:spcPct val="100000"/>
              </a:lnSpc>
              <a:spcBef>
                <a:spcPts val="0"/>
              </a:spcBef>
              <a:spcAft>
                <a:spcPts val="0"/>
              </a:spcAft>
              <a:buSzPts val="3000"/>
              <a:buNone/>
              <a:defRPr>
                <a:latin typeface="Open Sans"/>
                <a:ea typeface="Open Sans"/>
                <a:cs typeface="Open Sans"/>
                <a:sym typeface="Open Sans"/>
              </a:defRPr>
            </a:lvl6pPr>
            <a:lvl7pPr lvl="6" algn="l">
              <a:lnSpc>
                <a:spcPct val="100000"/>
              </a:lnSpc>
              <a:spcBef>
                <a:spcPts val="0"/>
              </a:spcBef>
              <a:spcAft>
                <a:spcPts val="0"/>
              </a:spcAft>
              <a:buSzPts val="3000"/>
              <a:buNone/>
              <a:defRPr>
                <a:latin typeface="Open Sans"/>
                <a:ea typeface="Open Sans"/>
                <a:cs typeface="Open Sans"/>
                <a:sym typeface="Open Sans"/>
              </a:defRPr>
            </a:lvl7pPr>
            <a:lvl8pPr lvl="7" algn="l">
              <a:lnSpc>
                <a:spcPct val="100000"/>
              </a:lnSpc>
              <a:spcBef>
                <a:spcPts val="0"/>
              </a:spcBef>
              <a:spcAft>
                <a:spcPts val="0"/>
              </a:spcAft>
              <a:buSzPts val="3000"/>
              <a:buNone/>
              <a:defRPr>
                <a:latin typeface="Open Sans"/>
                <a:ea typeface="Open Sans"/>
                <a:cs typeface="Open Sans"/>
                <a:sym typeface="Open Sans"/>
              </a:defRPr>
            </a:lvl8pPr>
            <a:lvl9pPr lvl="8" algn="l">
              <a:lnSpc>
                <a:spcPct val="100000"/>
              </a:lnSpc>
              <a:spcBef>
                <a:spcPts val="0"/>
              </a:spcBef>
              <a:spcAft>
                <a:spcPts val="0"/>
              </a:spcAft>
              <a:buSzPts val="3000"/>
              <a:buNone/>
              <a:defRPr>
                <a:latin typeface="Open Sans"/>
                <a:ea typeface="Open Sans"/>
                <a:cs typeface="Open Sans"/>
                <a:sym typeface="Open Sans"/>
              </a:defRPr>
            </a:lvl9pPr>
          </a:lstStyle>
          <a:p>
            <a:endParaRPr/>
          </a:p>
        </p:txBody>
      </p:sp>
      <p:sp>
        <p:nvSpPr>
          <p:cNvPr id="94" name="Google Shape;94;p26"/>
          <p:cNvSpPr txBox="1">
            <a:spLocks noGrp="1"/>
          </p:cNvSpPr>
          <p:nvPr>
            <p:ph type="subTitle" idx="1"/>
          </p:nvPr>
        </p:nvSpPr>
        <p:spPr>
          <a:xfrm>
            <a:off x="2115575" y="1535450"/>
            <a:ext cx="2007900" cy="357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a:lnSpc>
                <a:spcPct val="115000"/>
              </a:lnSpc>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a:lnSpc>
                <a:spcPct val="115000"/>
              </a:lnSpc>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95" name="Google Shape;95;p26"/>
          <p:cNvSpPr txBox="1">
            <a:spLocks noGrp="1"/>
          </p:cNvSpPr>
          <p:nvPr>
            <p:ph type="subTitle" idx="2"/>
          </p:nvPr>
        </p:nvSpPr>
        <p:spPr>
          <a:xfrm>
            <a:off x="2016350" y="2145400"/>
            <a:ext cx="5111400" cy="1792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Char char="●"/>
              <a:defRPr sz="1200"/>
            </a:lvl1pPr>
            <a:lvl2pPr lvl="1" algn="ctr">
              <a:lnSpc>
                <a:spcPct val="115000"/>
              </a:lnSpc>
              <a:spcBef>
                <a:spcPts val="1000"/>
              </a:spcBef>
              <a:spcAft>
                <a:spcPts val="0"/>
              </a:spcAft>
              <a:buSzPts val="1400"/>
              <a:buChar char="○"/>
              <a:defRPr/>
            </a:lvl2pPr>
            <a:lvl3pPr lvl="2" algn="ctr">
              <a:lnSpc>
                <a:spcPct val="115000"/>
              </a:lnSpc>
              <a:spcBef>
                <a:spcPts val="1600"/>
              </a:spcBef>
              <a:spcAft>
                <a:spcPts val="0"/>
              </a:spcAft>
              <a:buSzPts val="1400"/>
              <a:buChar char="■"/>
              <a:defRPr/>
            </a:lvl3pPr>
            <a:lvl4pPr lvl="3" algn="ctr">
              <a:lnSpc>
                <a:spcPct val="115000"/>
              </a:lnSpc>
              <a:spcBef>
                <a:spcPts val="1600"/>
              </a:spcBef>
              <a:spcAft>
                <a:spcPts val="0"/>
              </a:spcAft>
              <a:buSzPts val="1400"/>
              <a:buChar char="●"/>
              <a:defRPr/>
            </a:lvl4pPr>
            <a:lvl5pPr lvl="4" algn="ctr">
              <a:lnSpc>
                <a:spcPct val="115000"/>
              </a:lnSpc>
              <a:spcBef>
                <a:spcPts val="1600"/>
              </a:spcBef>
              <a:spcAft>
                <a:spcPts val="0"/>
              </a:spcAft>
              <a:buSzPts val="1400"/>
              <a:buChar char="○"/>
              <a:defRPr/>
            </a:lvl5pPr>
            <a:lvl6pPr lvl="5" algn="ctr">
              <a:lnSpc>
                <a:spcPct val="115000"/>
              </a:lnSpc>
              <a:spcBef>
                <a:spcPts val="1600"/>
              </a:spcBef>
              <a:spcAft>
                <a:spcPts val="0"/>
              </a:spcAft>
              <a:buSzPts val="1400"/>
              <a:buChar char="■"/>
              <a:defRPr/>
            </a:lvl6pPr>
            <a:lvl7pPr lvl="6" algn="ctr">
              <a:lnSpc>
                <a:spcPct val="115000"/>
              </a:lnSpc>
              <a:spcBef>
                <a:spcPts val="1600"/>
              </a:spcBef>
              <a:spcAft>
                <a:spcPts val="0"/>
              </a:spcAft>
              <a:buSzPts val="1400"/>
              <a:buChar char="●"/>
              <a:defRPr/>
            </a:lvl7pPr>
            <a:lvl8pPr lvl="7" algn="ctr">
              <a:lnSpc>
                <a:spcPct val="115000"/>
              </a:lnSpc>
              <a:spcBef>
                <a:spcPts val="1600"/>
              </a:spcBef>
              <a:spcAft>
                <a:spcPts val="0"/>
              </a:spcAft>
              <a:buSzPts val="1400"/>
              <a:buChar char="○"/>
              <a:defRPr/>
            </a:lvl8pPr>
            <a:lvl9pPr lvl="8" algn="ctr">
              <a:lnSpc>
                <a:spcPct val="115000"/>
              </a:lnSpc>
              <a:spcBef>
                <a:spcPts val="1600"/>
              </a:spcBef>
              <a:spcAft>
                <a:spcPts val="1600"/>
              </a:spcAft>
              <a:buSzPts val="1400"/>
              <a:buChar char="■"/>
              <a:defRPr/>
            </a:lvl9pPr>
          </a:lstStyle>
          <a:p>
            <a:endParaRPr/>
          </a:p>
        </p:txBody>
      </p:sp>
      <p:sp>
        <p:nvSpPr>
          <p:cNvPr id="96" name="Google Shape;96;p26"/>
          <p:cNvSpPr/>
          <p:nvPr/>
        </p:nvSpPr>
        <p:spPr>
          <a:xfrm flipH="1">
            <a:off x="-178543" y="-118290"/>
            <a:ext cx="3204343" cy="1651139"/>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26"/>
          <p:cNvSpPr/>
          <p:nvPr/>
        </p:nvSpPr>
        <p:spPr>
          <a:xfrm rot="10800000" flipH="1">
            <a:off x="-278322" y="-72669"/>
            <a:ext cx="2420522" cy="1034218"/>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26"/>
          <p:cNvSpPr/>
          <p:nvPr/>
        </p:nvSpPr>
        <p:spPr>
          <a:xfrm rot="-10484947">
            <a:off x="-734940" y="-411807"/>
            <a:ext cx="1843431" cy="869285"/>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26"/>
          <p:cNvSpPr/>
          <p:nvPr/>
        </p:nvSpPr>
        <p:spPr>
          <a:xfrm rot="10800000" flipH="1">
            <a:off x="1722238" y="458246"/>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26"/>
          <p:cNvSpPr/>
          <p:nvPr/>
        </p:nvSpPr>
        <p:spPr>
          <a:xfrm rot="10800000" flipH="1">
            <a:off x="832326" y="69715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26"/>
          <p:cNvSpPr/>
          <p:nvPr/>
        </p:nvSpPr>
        <p:spPr>
          <a:xfrm rot="10800000" flipH="1">
            <a:off x="61551" y="1581934"/>
            <a:ext cx="98400" cy="987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21"/>
          <p:cNvSpPr txBox="1">
            <a:spLocks noGrp="1"/>
          </p:cNvSpPr>
          <p:nvPr>
            <p:ph type="title"/>
          </p:nvPr>
        </p:nvSpPr>
        <p:spPr>
          <a:xfrm>
            <a:off x="540000" y="363275"/>
            <a:ext cx="8064000" cy="5727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1pPr>
            <a:lvl2pPr marR="0" lvl="1"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2pPr>
            <a:lvl3pPr marR="0" lvl="2"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3pPr>
            <a:lvl4pPr marR="0" lvl="3"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4pPr>
            <a:lvl5pPr marR="0" lvl="4"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5pPr>
            <a:lvl6pPr marR="0" lvl="5"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6pPr>
            <a:lvl7pPr marR="0" lvl="6"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7pPr>
            <a:lvl8pPr marR="0" lvl="7"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8pPr>
            <a:lvl9pPr marR="0" lvl="8"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9pPr>
          </a:lstStyle>
          <a:p>
            <a:endParaRPr/>
          </a:p>
        </p:txBody>
      </p:sp>
      <p:sp>
        <p:nvSpPr>
          <p:cNvPr id="7" name="Google Shape;7;p21"/>
          <p:cNvSpPr txBox="1">
            <a:spLocks noGrp="1"/>
          </p:cNvSpPr>
          <p:nvPr>
            <p:ph type="body" idx="1"/>
          </p:nvPr>
        </p:nvSpPr>
        <p:spPr>
          <a:xfrm>
            <a:off x="540000" y="1152475"/>
            <a:ext cx="80640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Open Sans"/>
              <a:buChar char="●"/>
              <a:defRPr sz="1800" b="0" i="0" u="none" strike="noStrike" cap="none">
                <a:solidFill>
                  <a:schemeClr val="dk2"/>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5"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
          <p:cNvSpPr txBox="1">
            <a:spLocks noGrp="1"/>
          </p:cNvSpPr>
          <p:nvPr>
            <p:ph type="ctrTitle"/>
          </p:nvPr>
        </p:nvSpPr>
        <p:spPr>
          <a:xfrm>
            <a:off x="0" y="1135855"/>
            <a:ext cx="9239250" cy="2906423"/>
          </a:xfrm>
          <a:prstGeom prst="rect">
            <a:avLst/>
          </a:prstGeom>
          <a:noFill/>
          <a:ln>
            <a:noFill/>
          </a:ln>
        </p:spPr>
        <p:txBody>
          <a:bodyPr spcFirstLastPara="1" wrap="square" lIns="91425" tIns="91425" rIns="91425" bIns="91425" anchor="ctr" anchorCtr="0">
            <a:noAutofit/>
          </a:bodyPr>
          <a:lstStyle/>
          <a:p>
            <a:pPr marL="0" lvl="0" indent="0" algn="ctr" rtl="0">
              <a:lnSpc>
                <a:spcPct val="125000"/>
              </a:lnSpc>
              <a:spcBef>
                <a:spcPts val="0"/>
              </a:spcBef>
              <a:spcAft>
                <a:spcPts val="0"/>
              </a:spcAft>
              <a:buSzPts val="5200"/>
              <a:buNone/>
            </a:pPr>
            <a:r>
              <a:rPr lang="en-US" sz="6000" dirty="0"/>
              <a:t>MEDIATOR</a:t>
            </a:r>
            <a:endParaRPr sz="6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g11f9270525b_0_4"/>
          <p:cNvSpPr txBox="1">
            <a:spLocks noGrp="1"/>
          </p:cNvSpPr>
          <p:nvPr>
            <p:ph type="title"/>
          </p:nvPr>
        </p:nvSpPr>
        <p:spPr>
          <a:xfrm>
            <a:off x="540000" y="476409"/>
            <a:ext cx="8064000" cy="459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sz="3200"/>
              <a:t>Đặt vấn đề</a:t>
            </a:r>
            <a:endParaRPr/>
          </a:p>
        </p:txBody>
      </p:sp>
      <p:sp>
        <p:nvSpPr>
          <p:cNvPr id="210" name="Google Shape;210;g11f9270525b_0_4"/>
          <p:cNvSpPr txBox="1">
            <a:spLocks noGrp="1"/>
          </p:cNvSpPr>
          <p:nvPr>
            <p:ph type="subTitle" idx="2"/>
          </p:nvPr>
        </p:nvSpPr>
        <p:spPr>
          <a:xfrm>
            <a:off x="700825" y="1088602"/>
            <a:ext cx="7742400" cy="1343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2000"/>
              </a:spcBef>
              <a:spcAft>
                <a:spcPts val="0"/>
              </a:spcAft>
              <a:buNone/>
            </a:pPr>
            <a:r>
              <a:rPr lang="en-US" sz="1600">
                <a:solidFill>
                  <a:srgbClr val="285E89"/>
                </a:solidFill>
              </a:rPr>
              <a:t>Một vài thành phần sẽ tương tác với vài thành phần khác. Ví dụ chọn checkbox thì sẽ hiện ra text field bị ẩn để nhập vào số lượng con của người dùng.</a:t>
            </a:r>
            <a:endParaRPr sz="1600">
              <a:solidFill>
                <a:srgbClr val="285E89"/>
              </a:solidFill>
            </a:endParaRPr>
          </a:p>
          <a:p>
            <a:pPr marL="0" lvl="0" indent="0" algn="l" rtl="0">
              <a:lnSpc>
                <a:spcPct val="115000"/>
              </a:lnSpc>
              <a:spcBef>
                <a:spcPts val="2000"/>
              </a:spcBef>
              <a:spcAft>
                <a:spcPts val="0"/>
              </a:spcAft>
              <a:buNone/>
            </a:pPr>
            <a:r>
              <a:rPr lang="en-US" sz="1600">
                <a:solidFill>
                  <a:srgbClr val="285E89"/>
                </a:solidFill>
              </a:rPr>
              <a:t>Nếu triển khai những logic này trực tiếp vào từng thành phần, bạn sẽ làm cho các thành phần này khó tái sử dụng hơn.</a:t>
            </a:r>
            <a:endParaRPr sz="1600">
              <a:solidFill>
                <a:srgbClr val="285E89"/>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g11f9270525b_0_20"/>
          <p:cNvSpPr txBox="1">
            <a:spLocks noGrp="1"/>
          </p:cNvSpPr>
          <p:nvPr>
            <p:ph type="title"/>
          </p:nvPr>
        </p:nvSpPr>
        <p:spPr>
          <a:xfrm>
            <a:off x="540000" y="476409"/>
            <a:ext cx="8064000" cy="459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sz="3200"/>
              <a:t>Giải pháp</a:t>
            </a:r>
            <a:endParaRPr/>
          </a:p>
        </p:txBody>
      </p:sp>
      <p:pic>
        <p:nvPicPr>
          <p:cNvPr id="216" name="Google Shape;216;g11f9270525b_0_20"/>
          <p:cNvPicPr preferRelativeResize="0"/>
          <p:nvPr/>
        </p:nvPicPr>
        <p:blipFill>
          <a:blip r:embed="rId3">
            <a:alphaModFix/>
          </a:blip>
          <a:stretch>
            <a:fillRect/>
          </a:stretch>
        </p:blipFill>
        <p:spPr>
          <a:xfrm>
            <a:off x="1144475" y="1170974"/>
            <a:ext cx="6855025" cy="3790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g11f9270525b_0_25"/>
          <p:cNvSpPr txBox="1">
            <a:spLocks noGrp="1"/>
          </p:cNvSpPr>
          <p:nvPr>
            <p:ph type="title"/>
          </p:nvPr>
        </p:nvSpPr>
        <p:spPr>
          <a:xfrm>
            <a:off x="540000" y="476409"/>
            <a:ext cx="8064000" cy="459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sz="3200"/>
              <a:t>Giải pháp</a:t>
            </a:r>
            <a:endParaRPr/>
          </a:p>
        </p:txBody>
      </p:sp>
      <p:sp>
        <p:nvSpPr>
          <p:cNvPr id="222" name="Google Shape;222;g11f9270525b_0_25"/>
          <p:cNvSpPr txBox="1"/>
          <p:nvPr/>
        </p:nvSpPr>
        <p:spPr>
          <a:xfrm>
            <a:off x="1140175" y="1228875"/>
            <a:ext cx="7094400" cy="1820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sz="1600">
                <a:solidFill>
                  <a:srgbClr val="285E89"/>
                </a:solidFill>
                <a:highlight>
                  <a:srgbClr val="FFFFFF"/>
                </a:highlight>
                <a:latin typeface="Open Sans"/>
                <a:ea typeface="Open Sans"/>
                <a:cs typeface="Open Sans"/>
                <a:sym typeface="Open Sans"/>
              </a:rPr>
              <a:t>Để các thành phần này sẽ giao tiếp gián tiếp với nhau bằng cách gọi một đối tượng Mediator đặc biệt để đối tượng này chuyển lời gọi đó đến các thành phần thích hợp giùm bạn.</a:t>
            </a:r>
            <a:endParaRPr sz="1600">
              <a:solidFill>
                <a:srgbClr val="285E89"/>
              </a:solidFill>
              <a:highlight>
                <a:srgbClr val="FFFFFF"/>
              </a:highlight>
              <a:latin typeface="Open Sans"/>
              <a:ea typeface="Open Sans"/>
              <a:cs typeface="Open Sans"/>
              <a:sym typeface="Open Sans"/>
            </a:endParaRPr>
          </a:p>
          <a:p>
            <a:pPr marL="0" lvl="0" indent="0" algn="l" rtl="0">
              <a:lnSpc>
                <a:spcPct val="115000"/>
              </a:lnSpc>
              <a:spcBef>
                <a:spcPts val="2000"/>
              </a:spcBef>
              <a:spcAft>
                <a:spcPts val="0"/>
              </a:spcAft>
              <a:buNone/>
            </a:pPr>
            <a:r>
              <a:rPr lang="en-US" sz="1600">
                <a:solidFill>
                  <a:srgbClr val="285E89"/>
                </a:solidFill>
                <a:highlight>
                  <a:srgbClr val="FFFFFF"/>
                </a:highlight>
                <a:latin typeface="Open Sans"/>
                <a:ea typeface="Open Sans"/>
                <a:cs typeface="Open Sans"/>
                <a:sym typeface="Open Sans"/>
              </a:rPr>
              <a:t>Các thành phần lúc này sẽ chỉ phụ thuộc vào một lớp Mediator duy nhất thay vì phải kết nối với rất nhiều thành phần khác như ban đầu.</a:t>
            </a:r>
            <a:endParaRPr sz="1600">
              <a:solidFill>
                <a:srgbClr val="285E89"/>
              </a:solidFill>
              <a:highlight>
                <a:srgbClr val="FFFFFF"/>
              </a:highlight>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11"/>
          <p:cNvSpPr txBox="1">
            <a:spLocks noGrp="1"/>
          </p:cNvSpPr>
          <p:nvPr>
            <p:ph type="title"/>
          </p:nvPr>
        </p:nvSpPr>
        <p:spPr>
          <a:xfrm>
            <a:off x="1912475" y="2261338"/>
            <a:ext cx="5319000" cy="822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US"/>
              <a:t>Đặc điểm</a:t>
            </a:r>
            <a:endParaRPr/>
          </a:p>
        </p:txBody>
      </p:sp>
      <p:sp>
        <p:nvSpPr>
          <p:cNvPr id="228" name="Google Shape;228;p11"/>
          <p:cNvSpPr txBox="1">
            <a:spLocks noGrp="1"/>
          </p:cNvSpPr>
          <p:nvPr>
            <p:ph type="title" idx="2"/>
          </p:nvPr>
        </p:nvSpPr>
        <p:spPr>
          <a:xfrm>
            <a:off x="3105600" y="1164675"/>
            <a:ext cx="2932800" cy="978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en-US"/>
              <a:t>03</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12"/>
          <p:cNvSpPr txBox="1">
            <a:spLocks noGrp="1"/>
          </p:cNvSpPr>
          <p:nvPr>
            <p:ph type="title"/>
          </p:nvPr>
        </p:nvSpPr>
        <p:spPr>
          <a:xfrm>
            <a:off x="540000" y="476409"/>
            <a:ext cx="8064000" cy="45956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sz="3200"/>
              <a:t>Cấu trúc</a:t>
            </a:r>
            <a:endParaRPr/>
          </a:p>
        </p:txBody>
      </p:sp>
      <p:pic>
        <p:nvPicPr>
          <p:cNvPr id="234" name="Google Shape;234;p12"/>
          <p:cNvPicPr preferRelativeResize="0"/>
          <p:nvPr/>
        </p:nvPicPr>
        <p:blipFill>
          <a:blip r:embed="rId3">
            <a:alphaModFix/>
          </a:blip>
          <a:stretch>
            <a:fillRect/>
          </a:stretch>
        </p:blipFill>
        <p:spPr>
          <a:xfrm>
            <a:off x="2175050" y="1147374"/>
            <a:ext cx="4793900" cy="390272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3"/>
          <p:cNvSpPr txBox="1">
            <a:spLocks noGrp="1"/>
          </p:cNvSpPr>
          <p:nvPr>
            <p:ph type="title"/>
          </p:nvPr>
        </p:nvSpPr>
        <p:spPr>
          <a:xfrm>
            <a:off x="540000" y="283526"/>
            <a:ext cx="8064000" cy="45956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sz="3200"/>
              <a:t>Các thành viên</a:t>
            </a:r>
            <a:endParaRPr/>
          </a:p>
        </p:txBody>
      </p:sp>
      <p:sp>
        <p:nvSpPr>
          <p:cNvPr id="240" name="Google Shape;240;p13"/>
          <p:cNvSpPr txBox="1">
            <a:spLocks noGrp="1"/>
          </p:cNvSpPr>
          <p:nvPr>
            <p:ph type="subTitle" idx="2"/>
          </p:nvPr>
        </p:nvSpPr>
        <p:spPr>
          <a:xfrm>
            <a:off x="700814" y="1053296"/>
            <a:ext cx="7742372" cy="4507435"/>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1400"/>
              </a:spcBef>
              <a:spcAft>
                <a:spcPts val="0"/>
              </a:spcAft>
              <a:buClr>
                <a:srgbClr val="285E89"/>
              </a:buClr>
              <a:buSzPts val="1600"/>
              <a:buChar char="●"/>
            </a:pPr>
            <a:r>
              <a:rPr lang="en-US" sz="1600">
                <a:solidFill>
                  <a:srgbClr val="285E89"/>
                </a:solidFill>
              </a:rPr>
              <a:t>Các </a:t>
            </a:r>
            <a:r>
              <a:rPr lang="en-US" sz="1600" b="1" i="1">
                <a:solidFill>
                  <a:srgbClr val="285E89"/>
                </a:solidFill>
              </a:rPr>
              <a:t>Component</a:t>
            </a:r>
            <a:r>
              <a:rPr lang="en-US" sz="1600" b="1">
                <a:solidFill>
                  <a:srgbClr val="285E89"/>
                </a:solidFill>
              </a:rPr>
              <a:t> </a:t>
            </a:r>
            <a:r>
              <a:rPr lang="en-US" sz="1600">
                <a:solidFill>
                  <a:srgbClr val="285E89"/>
                </a:solidFill>
              </a:rPr>
              <a:t>là các lớp khác nhau có chứa vài logic nghiệp vụ như Button, TextField,... Mỗi component đều có một tham chiếu đến một Mediator, được khai báo với kiểu là Mediator interface. Component không quan tâm đến các lớp thật sự của Mediator. Vì vậy, có thể tái sử dụng component ở các chương trình khác và chỉ việc liên kết nó với một mediator khác.</a:t>
            </a:r>
            <a:endParaRPr sz="1600">
              <a:solidFill>
                <a:srgbClr val="285E89"/>
              </a:solidFill>
            </a:endParaRPr>
          </a:p>
          <a:p>
            <a:pPr marL="457200" lvl="0" indent="-355600" algn="l" rtl="0">
              <a:lnSpc>
                <a:spcPct val="115000"/>
              </a:lnSpc>
              <a:spcBef>
                <a:spcPts val="1000"/>
              </a:spcBef>
              <a:spcAft>
                <a:spcPts val="700"/>
              </a:spcAft>
              <a:buClr>
                <a:srgbClr val="285E89"/>
              </a:buClr>
              <a:buSzPts val="1600"/>
              <a:buChar char="●"/>
            </a:pPr>
            <a:r>
              <a:rPr lang="en-US" sz="1600" b="1" i="1">
                <a:solidFill>
                  <a:srgbClr val="285E89"/>
                </a:solidFill>
              </a:rPr>
              <a:t>Mediator interface</a:t>
            </a:r>
            <a:r>
              <a:rPr lang="en-US" sz="1600">
                <a:solidFill>
                  <a:srgbClr val="285E89"/>
                </a:solidFill>
              </a:rPr>
              <a:t> khai báo các phương thức để giao tiếp với các component, thường chỉ bao gồm một phương thức thông báo duy nhất. Component có thể truyền bất kỳ ngữ cảnh nào làm các đối số của phương thức này, bao gồm cả các đối tượng của chúng, nhưng chỉ theo cách không xảy ra sự ghép nối nào giữa thành phần nhận và lớp gửi.</a:t>
            </a:r>
            <a:endParaRPr sz="1600">
              <a:solidFill>
                <a:srgbClr val="285E89"/>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g11f9270525b_0_38"/>
          <p:cNvSpPr txBox="1">
            <a:spLocks noGrp="1"/>
          </p:cNvSpPr>
          <p:nvPr>
            <p:ph type="title"/>
          </p:nvPr>
        </p:nvSpPr>
        <p:spPr>
          <a:xfrm>
            <a:off x="540000" y="283526"/>
            <a:ext cx="8064000" cy="459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sz="3200"/>
              <a:t>Các thành viên</a:t>
            </a:r>
            <a:endParaRPr/>
          </a:p>
        </p:txBody>
      </p:sp>
      <p:sp>
        <p:nvSpPr>
          <p:cNvPr id="246" name="Google Shape;246;g11f9270525b_0_38"/>
          <p:cNvSpPr txBox="1">
            <a:spLocks noGrp="1"/>
          </p:cNvSpPr>
          <p:nvPr>
            <p:ph type="subTitle" idx="2"/>
          </p:nvPr>
        </p:nvSpPr>
        <p:spPr>
          <a:xfrm>
            <a:off x="700814" y="1053296"/>
            <a:ext cx="7742400" cy="4507500"/>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1400"/>
              </a:spcBef>
              <a:spcAft>
                <a:spcPts val="0"/>
              </a:spcAft>
              <a:buClr>
                <a:srgbClr val="285E89"/>
              </a:buClr>
              <a:buSzPts val="1600"/>
              <a:buChar char="●"/>
            </a:pPr>
            <a:r>
              <a:rPr lang="en-US" sz="1600" b="1" i="1">
                <a:solidFill>
                  <a:srgbClr val="285E89"/>
                </a:solidFill>
              </a:rPr>
              <a:t>Concrete Mediator</a:t>
            </a:r>
            <a:r>
              <a:rPr lang="en-US" sz="1600">
                <a:solidFill>
                  <a:srgbClr val="285E89"/>
                </a:solidFill>
              </a:rPr>
              <a:t> đóng gói các mối quan hệ giữa các component khác nhau. Các Concrete mediator thường giữ các tham chiếu đến tất cả component mà chúng quản lý và thường thậm chí quản lý cả vòng đời.</a:t>
            </a:r>
            <a:endParaRPr sz="1600">
              <a:solidFill>
                <a:srgbClr val="285E89"/>
              </a:solidFill>
            </a:endParaRPr>
          </a:p>
          <a:p>
            <a:pPr marL="457200" lvl="0" indent="-355600" algn="l" rtl="0">
              <a:lnSpc>
                <a:spcPct val="115000"/>
              </a:lnSpc>
              <a:spcBef>
                <a:spcPts val="1000"/>
              </a:spcBef>
              <a:spcAft>
                <a:spcPts val="700"/>
              </a:spcAft>
              <a:buClr>
                <a:srgbClr val="285E89"/>
              </a:buClr>
              <a:buSzPts val="1600"/>
              <a:buChar char="●"/>
            </a:pPr>
            <a:r>
              <a:rPr lang="en-US" sz="1600">
                <a:solidFill>
                  <a:srgbClr val="285E89"/>
                </a:solidFill>
              </a:rPr>
              <a:t>Các </a:t>
            </a:r>
            <a:r>
              <a:rPr lang="en-US" sz="1600" b="1">
                <a:solidFill>
                  <a:srgbClr val="285E89"/>
                </a:solidFill>
              </a:rPr>
              <a:t>component </a:t>
            </a:r>
            <a:r>
              <a:rPr lang="en-US" sz="1600">
                <a:solidFill>
                  <a:srgbClr val="285E89"/>
                </a:solidFill>
              </a:rPr>
              <a:t>không cần quan tâm đến các component khác. Nếu có điều gì xảy ra với component thì chúng chỉ cần thông báo đến mediator. Khi mediator nhận thông báo, nó có thể dễ dàng xác định nơi gửi (điều này có thể vừa đủ để quyết định xem component nào nên được kích hoạt).</a:t>
            </a:r>
            <a:endParaRPr sz="1600" b="1">
              <a:solidFill>
                <a:srgbClr val="285E89"/>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14"/>
          <p:cNvSpPr txBox="1">
            <a:spLocks noGrp="1"/>
          </p:cNvSpPr>
          <p:nvPr>
            <p:ph type="title"/>
          </p:nvPr>
        </p:nvSpPr>
        <p:spPr>
          <a:xfrm>
            <a:off x="1912475" y="2261338"/>
            <a:ext cx="5319000" cy="822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US"/>
              <a:t>Hệ quả</a:t>
            </a:r>
            <a:endParaRPr/>
          </a:p>
        </p:txBody>
      </p:sp>
      <p:sp>
        <p:nvSpPr>
          <p:cNvPr id="252" name="Google Shape;252;p14"/>
          <p:cNvSpPr txBox="1">
            <a:spLocks noGrp="1"/>
          </p:cNvSpPr>
          <p:nvPr>
            <p:ph type="title" idx="2"/>
          </p:nvPr>
        </p:nvSpPr>
        <p:spPr>
          <a:xfrm>
            <a:off x="3105600" y="1164675"/>
            <a:ext cx="2932800" cy="978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en-US"/>
              <a:t>04</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15"/>
          <p:cNvSpPr txBox="1">
            <a:spLocks noGrp="1"/>
          </p:cNvSpPr>
          <p:nvPr>
            <p:ph type="title"/>
          </p:nvPr>
        </p:nvSpPr>
        <p:spPr>
          <a:xfrm>
            <a:off x="540000" y="283526"/>
            <a:ext cx="8064000" cy="45956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sz="3200"/>
              <a:t>Ưu điểm</a:t>
            </a:r>
            <a:endParaRPr/>
          </a:p>
        </p:txBody>
      </p:sp>
      <p:sp>
        <p:nvSpPr>
          <p:cNvPr id="258" name="Google Shape;258;p15"/>
          <p:cNvSpPr txBox="1">
            <a:spLocks noGrp="1"/>
          </p:cNvSpPr>
          <p:nvPr>
            <p:ph type="subTitle" idx="2"/>
          </p:nvPr>
        </p:nvSpPr>
        <p:spPr>
          <a:xfrm>
            <a:off x="700814" y="1053296"/>
            <a:ext cx="7742372" cy="4507435"/>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700"/>
              </a:spcBef>
              <a:spcAft>
                <a:spcPts val="0"/>
              </a:spcAft>
              <a:buClr>
                <a:srgbClr val="285E89"/>
              </a:buClr>
              <a:buSzPts val="1600"/>
              <a:buChar char="●"/>
            </a:pPr>
            <a:r>
              <a:rPr lang="en-US" sz="1600">
                <a:solidFill>
                  <a:srgbClr val="285E89"/>
                </a:solidFill>
              </a:rPr>
              <a:t>Đảm bảo nguyên tắc Single Responsibility Principle (SRP): chúng ta có thể trích xuất sự liên lạc giữa các component khác nhau vào trong một nơi duy nhất, làm cho nó được bảo trì dễ dàng hơn.</a:t>
            </a:r>
            <a:endParaRPr sz="1600">
              <a:solidFill>
                <a:srgbClr val="285E89"/>
              </a:solidFill>
            </a:endParaRPr>
          </a:p>
          <a:p>
            <a:pPr marL="457200" lvl="0" indent="-355600" algn="l" rtl="0">
              <a:lnSpc>
                <a:spcPct val="115000"/>
              </a:lnSpc>
              <a:spcBef>
                <a:spcPts val="0"/>
              </a:spcBef>
              <a:spcAft>
                <a:spcPts val="0"/>
              </a:spcAft>
              <a:buClr>
                <a:srgbClr val="285E89"/>
              </a:buClr>
              <a:buSzPts val="1600"/>
              <a:buChar char="●"/>
            </a:pPr>
            <a:r>
              <a:rPr lang="en-US" sz="1600">
                <a:solidFill>
                  <a:srgbClr val="285E89"/>
                </a:solidFill>
              </a:rPr>
              <a:t>Đảm bảo nguyên tắc Open/Closed Principle (OCP): chúng ta có thể tạo ra các mediator mới mà không cần thay đổi các component.</a:t>
            </a:r>
            <a:endParaRPr sz="1600">
              <a:solidFill>
                <a:srgbClr val="285E89"/>
              </a:solidFill>
            </a:endParaRPr>
          </a:p>
          <a:p>
            <a:pPr marL="457200" lvl="0" indent="-355600" algn="l" rtl="0">
              <a:lnSpc>
                <a:spcPct val="115000"/>
              </a:lnSpc>
              <a:spcBef>
                <a:spcPts val="0"/>
              </a:spcBef>
              <a:spcAft>
                <a:spcPts val="0"/>
              </a:spcAft>
              <a:buClr>
                <a:srgbClr val="285E89"/>
              </a:buClr>
              <a:buSzPts val="1600"/>
              <a:buChar char="●"/>
            </a:pPr>
            <a:r>
              <a:rPr lang="en-US" sz="1600">
                <a:solidFill>
                  <a:srgbClr val="285E89"/>
                </a:solidFill>
              </a:rPr>
              <a:t>Giảm thiểu việc gắn kết giữa các component khác nhau trong một chương trình.</a:t>
            </a:r>
            <a:endParaRPr sz="1600">
              <a:solidFill>
                <a:srgbClr val="285E89"/>
              </a:solidFill>
            </a:endParaRPr>
          </a:p>
          <a:p>
            <a:pPr marL="457200" lvl="0" indent="-355600" algn="l" rtl="0">
              <a:lnSpc>
                <a:spcPct val="115000"/>
              </a:lnSpc>
              <a:spcBef>
                <a:spcPts val="0"/>
              </a:spcBef>
              <a:spcAft>
                <a:spcPts val="0"/>
              </a:spcAft>
              <a:buClr>
                <a:srgbClr val="285E89"/>
              </a:buClr>
              <a:buSzPts val="1600"/>
              <a:buChar char="●"/>
            </a:pPr>
            <a:r>
              <a:rPr lang="en-US" sz="1600">
                <a:solidFill>
                  <a:srgbClr val="285E89"/>
                </a:solidFill>
              </a:rPr>
              <a:t>Tái sử dụng các component đơn giản hơn.</a:t>
            </a:r>
            <a:endParaRPr sz="1600">
              <a:solidFill>
                <a:srgbClr val="285E89"/>
              </a:solidFill>
            </a:endParaRPr>
          </a:p>
          <a:p>
            <a:pPr marL="457200" lvl="0" indent="-355600" algn="l" rtl="0">
              <a:lnSpc>
                <a:spcPct val="115000"/>
              </a:lnSpc>
              <a:spcBef>
                <a:spcPts val="0"/>
              </a:spcBef>
              <a:spcAft>
                <a:spcPts val="0"/>
              </a:spcAft>
              <a:buClr>
                <a:srgbClr val="285E89"/>
              </a:buClr>
              <a:buSzPts val="1600"/>
              <a:buChar char="●"/>
            </a:pPr>
            <a:r>
              <a:rPr lang="en-US" sz="1600">
                <a:solidFill>
                  <a:srgbClr val="285E89"/>
                </a:solidFill>
              </a:rPr>
              <a:t>Đơn giản hóa cách giao tiếp giữa các đối tượng, Một Mediator sẽ thay thế mối quan hệ nhiều nhiều (many-to-many) giữa các component bằng quan hệ một-nhiều (one-to-many) giữa một mediator với các component.</a:t>
            </a:r>
            <a:endParaRPr sz="1600">
              <a:solidFill>
                <a:srgbClr val="285E89"/>
              </a:solidFill>
            </a:endParaRPr>
          </a:p>
          <a:p>
            <a:pPr marL="457200" lvl="0" indent="-355600" algn="l" rtl="0">
              <a:lnSpc>
                <a:spcPct val="115000"/>
              </a:lnSpc>
              <a:spcBef>
                <a:spcPts val="0"/>
              </a:spcBef>
              <a:spcAft>
                <a:spcPts val="0"/>
              </a:spcAft>
              <a:buClr>
                <a:srgbClr val="285E89"/>
              </a:buClr>
              <a:buSzPts val="1600"/>
              <a:buChar char="●"/>
            </a:pPr>
            <a:r>
              <a:rPr lang="en-US" sz="1600">
                <a:solidFill>
                  <a:srgbClr val="285E89"/>
                </a:solidFill>
              </a:rPr>
              <a:t>Quản lý tập trung, giúp làm rõ các component tương tác trong hệ thống như thế nào trong hệ thống</a:t>
            </a:r>
            <a:endParaRPr sz="1600">
              <a:solidFill>
                <a:srgbClr val="285E89"/>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16"/>
          <p:cNvSpPr txBox="1">
            <a:spLocks noGrp="1"/>
          </p:cNvSpPr>
          <p:nvPr>
            <p:ph type="title"/>
          </p:nvPr>
        </p:nvSpPr>
        <p:spPr>
          <a:xfrm>
            <a:off x="540000" y="283526"/>
            <a:ext cx="8064000" cy="45956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sz="3200"/>
              <a:t>Nhược điểm</a:t>
            </a:r>
            <a:endParaRPr/>
          </a:p>
        </p:txBody>
      </p:sp>
      <p:sp>
        <p:nvSpPr>
          <p:cNvPr id="264" name="Google Shape;264;p16"/>
          <p:cNvSpPr txBox="1">
            <a:spLocks noGrp="1"/>
          </p:cNvSpPr>
          <p:nvPr>
            <p:ph type="subTitle" idx="2"/>
          </p:nvPr>
        </p:nvSpPr>
        <p:spPr>
          <a:xfrm>
            <a:off x="700814" y="1053296"/>
            <a:ext cx="7742400" cy="4507500"/>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700"/>
              </a:spcBef>
              <a:spcAft>
                <a:spcPts val="0"/>
              </a:spcAft>
              <a:buClr>
                <a:srgbClr val="285E89"/>
              </a:buClr>
              <a:buSzPts val="1600"/>
              <a:buChar char="●"/>
            </a:pPr>
            <a:r>
              <a:rPr lang="en-US" sz="1600">
                <a:solidFill>
                  <a:srgbClr val="285E89"/>
                </a:solidFill>
              </a:rPr>
              <a:t>Qua thời gian thì Mediator có thể trở thành God object.</a:t>
            </a:r>
            <a:endParaRPr sz="1600">
              <a:solidFill>
                <a:srgbClr val="285E8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3"/>
          <p:cNvSpPr txBox="1">
            <a:spLocks noGrp="1"/>
          </p:cNvSpPr>
          <p:nvPr>
            <p:ph type="title"/>
          </p:nvPr>
        </p:nvSpPr>
        <p:spPr>
          <a:xfrm>
            <a:off x="2727000" y="363275"/>
            <a:ext cx="3690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a:t>Nội dung</a:t>
            </a:r>
            <a:endParaRPr/>
          </a:p>
        </p:txBody>
      </p:sp>
      <p:sp>
        <p:nvSpPr>
          <p:cNvPr id="151" name="Google Shape;151;p3"/>
          <p:cNvSpPr txBox="1">
            <a:spLocks noGrp="1"/>
          </p:cNvSpPr>
          <p:nvPr>
            <p:ph type="subTitle" idx="3"/>
          </p:nvPr>
        </p:nvSpPr>
        <p:spPr>
          <a:xfrm>
            <a:off x="167848" y="1896269"/>
            <a:ext cx="2957512" cy="256488"/>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100"/>
              <a:buNone/>
            </a:pPr>
            <a:r>
              <a:rPr lang="en-US"/>
              <a:t>Tổng quan</a:t>
            </a:r>
            <a:endParaRPr/>
          </a:p>
        </p:txBody>
      </p:sp>
      <p:sp>
        <p:nvSpPr>
          <p:cNvPr id="152" name="Google Shape;152;p3"/>
          <p:cNvSpPr txBox="1">
            <a:spLocks noGrp="1"/>
          </p:cNvSpPr>
          <p:nvPr>
            <p:ph type="subTitle" idx="1"/>
          </p:nvPr>
        </p:nvSpPr>
        <p:spPr>
          <a:xfrm>
            <a:off x="2586900" y="1846013"/>
            <a:ext cx="3830100" cy="3570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100"/>
              <a:buNone/>
            </a:pPr>
            <a:r>
              <a:rPr lang="en-US" sz="2400"/>
              <a:t>Motivation</a:t>
            </a:r>
            <a:endParaRPr sz="2400"/>
          </a:p>
        </p:txBody>
      </p:sp>
      <p:sp>
        <p:nvSpPr>
          <p:cNvPr id="153" name="Google Shape;153;p3"/>
          <p:cNvSpPr txBox="1">
            <a:spLocks noGrp="1"/>
          </p:cNvSpPr>
          <p:nvPr>
            <p:ph type="subTitle" idx="7"/>
          </p:nvPr>
        </p:nvSpPr>
        <p:spPr>
          <a:xfrm>
            <a:off x="-198396" y="3640213"/>
            <a:ext cx="3690000" cy="3570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100"/>
              <a:buNone/>
            </a:pPr>
            <a:r>
              <a:rPr lang="en-US" sz="2400"/>
              <a:t>Hệ quả</a:t>
            </a:r>
            <a:endParaRPr sz="2400"/>
          </a:p>
        </p:txBody>
      </p:sp>
      <p:sp>
        <p:nvSpPr>
          <p:cNvPr id="154" name="Google Shape;154;p3"/>
          <p:cNvSpPr txBox="1">
            <a:spLocks noGrp="1"/>
          </p:cNvSpPr>
          <p:nvPr>
            <p:ph type="title" idx="9"/>
          </p:nvPr>
        </p:nvSpPr>
        <p:spPr>
          <a:xfrm>
            <a:off x="1127004" y="1148151"/>
            <a:ext cx="1039200" cy="667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000"/>
              <a:buNone/>
            </a:pPr>
            <a:r>
              <a:rPr lang="en-US"/>
              <a:t>01</a:t>
            </a:r>
            <a:endParaRPr/>
          </a:p>
        </p:txBody>
      </p:sp>
      <p:sp>
        <p:nvSpPr>
          <p:cNvPr id="155" name="Google Shape;155;p3"/>
          <p:cNvSpPr txBox="1">
            <a:spLocks noGrp="1"/>
          </p:cNvSpPr>
          <p:nvPr>
            <p:ph type="title" idx="13"/>
          </p:nvPr>
        </p:nvSpPr>
        <p:spPr>
          <a:xfrm>
            <a:off x="3982313" y="1148151"/>
            <a:ext cx="1039200" cy="667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000"/>
              <a:buNone/>
            </a:pPr>
            <a:r>
              <a:rPr lang="en-US"/>
              <a:t>02</a:t>
            </a:r>
            <a:endParaRPr/>
          </a:p>
        </p:txBody>
      </p:sp>
      <p:sp>
        <p:nvSpPr>
          <p:cNvPr id="156" name="Google Shape;156;p3"/>
          <p:cNvSpPr txBox="1">
            <a:spLocks noGrp="1"/>
          </p:cNvSpPr>
          <p:nvPr>
            <p:ph type="title" idx="14"/>
          </p:nvPr>
        </p:nvSpPr>
        <p:spPr>
          <a:xfrm>
            <a:off x="1127004" y="2940488"/>
            <a:ext cx="1039200" cy="667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000"/>
              <a:buNone/>
            </a:pPr>
            <a:r>
              <a:rPr lang="en-US"/>
              <a:t>04</a:t>
            </a:r>
            <a:endParaRPr/>
          </a:p>
        </p:txBody>
      </p:sp>
      <p:sp>
        <p:nvSpPr>
          <p:cNvPr id="157" name="Google Shape;157;p3"/>
          <p:cNvSpPr txBox="1"/>
          <p:nvPr/>
        </p:nvSpPr>
        <p:spPr>
          <a:xfrm>
            <a:off x="3106836" y="3640213"/>
            <a:ext cx="3182866" cy="3570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100"/>
              <a:buFont typeface="Josefin Sans"/>
              <a:buNone/>
            </a:pPr>
            <a:r>
              <a:rPr lang="en-US" sz="2400" b="1" i="0" u="none" strike="noStrike" cap="none">
                <a:solidFill>
                  <a:schemeClr val="dk1"/>
                </a:solidFill>
                <a:latin typeface="Josefin Sans"/>
                <a:ea typeface="Josefin Sans"/>
                <a:cs typeface="Josefin Sans"/>
                <a:sym typeface="Josefin Sans"/>
              </a:rPr>
              <a:t>Cài đặt, Demo</a:t>
            </a:r>
            <a:endParaRPr sz="1400" b="0" i="0" u="none" strike="noStrike" cap="none">
              <a:solidFill>
                <a:srgbClr val="000000"/>
              </a:solidFill>
              <a:latin typeface="Arial"/>
              <a:ea typeface="Arial"/>
              <a:cs typeface="Arial"/>
              <a:sym typeface="Arial"/>
            </a:endParaRPr>
          </a:p>
        </p:txBody>
      </p:sp>
      <p:sp>
        <p:nvSpPr>
          <p:cNvPr id="158" name="Google Shape;158;p3"/>
          <p:cNvSpPr txBox="1"/>
          <p:nvPr/>
        </p:nvSpPr>
        <p:spPr>
          <a:xfrm>
            <a:off x="4159401" y="2940488"/>
            <a:ext cx="1039200" cy="667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accent6"/>
              </a:buClr>
              <a:buSzPts val="4000"/>
              <a:buFont typeface="Josefin Sans"/>
              <a:buNone/>
            </a:pPr>
            <a:r>
              <a:rPr lang="en-US" sz="5000" b="1" i="0" u="none" strike="noStrike" cap="none">
                <a:solidFill>
                  <a:schemeClr val="accent2"/>
                </a:solidFill>
                <a:latin typeface="Josefin Sans"/>
                <a:ea typeface="Josefin Sans"/>
                <a:cs typeface="Josefin Sans"/>
                <a:sym typeface="Josefin Sans"/>
              </a:rPr>
              <a:t>05</a:t>
            </a:r>
            <a:endParaRPr sz="5000" b="1" i="0" u="none" strike="noStrike" cap="none">
              <a:solidFill>
                <a:schemeClr val="accent2"/>
              </a:solidFill>
              <a:latin typeface="Josefin Sans"/>
              <a:ea typeface="Josefin Sans"/>
              <a:cs typeface="Josefin Sans"/>
              <a:sym typeface="Josefin Sans"/>
            </a:endParaRPr>
          </a:p>
        </p:txBody>
      </p:sp>
      <p:sp>
        <p:nvSpPr>
          <p:cNvPr id="159" name="Google Shape;159;p3"/>
          <p:cNvSpPr txBox="1"/>
          <p:nvPr/>
        </p:nvSpPr>
        <p:spPr>
          <a:xfrm>
            <a:off x="5442209" y="1846013"/>
            <a:ext cx="3830100" cy="3570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100"/>
              <a:buFont typeface="Josefin Sans"/>
              <a:buNone/>
            </a:pPr>
            <a:r>
              <a:rPr lang="en-US" sz="2400" b="1" i="0" u="none" strike="noStrike" cap="none">
                <a:solidFill>
                  <a:schemeClr val="dk1"/>
                </a:solidFill>
                <a:latin typeface="Josefin Sans"/>
                <a:ea typeface="Josefin Sans"/>
                <a:cs typeface="Josefin Sans"/>
                <a:sym typeface="Josefin Sans"/>
              </a:rPr>
              <a:t>Đặc điểm</a:t>
            </a:r>
            <a:endParaRPr sz="2400" b="1" i="0" u="none" strike="noStrike" cap="none">
              <a:solidFill>
                <a:schemeClr val="dk1"/>
              </a:solidFill>
              <a:latin typeface="Josefin Sans"/>
              <a:ea typeface="Josefin Sans"/>
              <a:cs typeface="Josefin Sans"/>
              <a:sym typeface="Josefin Sans"/>
            </a:endParaRPr>
          </a:p>
        </p:txBody>
      </p:sp>
      <p:sp>
        <p:nvSpPr>
          <p:cNvPr id="160" name="Google Shape;160;p3"/>
          <p:cNvSpPr txBox="1"/>
          <p:nvPr/>
        </p:nvSpPr>
        <p:spPr>
          <a:xfrm>
            <a:off x="6837622" y="1148151"/>
            <a:ext cx="1039200" cy="667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accent6"/>
              </a:buClr>
              <a:buSzPts val="4000"/>
              <a:buFont typeface="Josefin Sans"/>
              <a:buNone/>
            </a:pPr>
            <a:r>
              <a:rPr lang="en-US" sz="5000" b="1" i="0" u="none" strike="noStrike" cap="none">
                <a:solidFill>
                  <a:schemeClr val="accent2"/>
                </a:solidFill>
                <a:latin typeface="Josefin Sans"/>
                <a:ea typeface="Josefin Sans"/>
                <a:cs typeface="Josefin Sans"/>
                <a:sym typeface="Josefin Sans"/>
              </a:rPr>
              <a:t>03</a:t>
            </a:r>
            <a:endParaRPr sz="5000" b="1" i="0" u="none" strike="noStrike" cap="none">
              <a:solidFill>
                <a:schemeClr val="accent2"/>
              </a:solidFill>
              <a:latin typeface="Josefin Sans"/>
              <a:ea typeface="Josefin Sans"/>
              <a:cs typeface="Josefin Sans"/>
              <a:sym typeface="Josefin Sans"/>
            </a:endParaRPr>
          </a:p>
        </p:txBody>
      </p:sp>
      <p:sp>
        <p:nvSpPr>
          <p:cNvPr id="161" name="Google Shape;161;p3"/>
          <p:cNvSpPr txBox="1"/>
          <p:nvPr/>
        </p:nvSpPr>
        <p:spPr>
          <a:xfrm>
            <a:off x="5785057" y="3672438"/>
            <a:ext cx="3182866" cy="3570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100"/>
              <a:buFont typeface="Josefin Sans"/>
              <a:buNone/>
            </a:pPr>
            <a:r>
              <a:rPr lang="en-US" sz="2400" b="1" i="0" u="none" strike="noStrike" cap="none">
                <a:solidFill>
                  <a:schemeClr val="dk1"/>
                </a:solidFill>
                <a:latin typeface="Josefin Sans"/>
                <a:ea typeface="Josefin Sans"/>
                <a:cs typeface="Josefin Sans"/>
                <a:sym typeface="Josefin Sans"/>
              </a:rPr>
              <a:t>Các mẫu liên quan</a:t>
            </a:r>
            <a:endParaRPr sz="2400" b="1" i="0" u="none" strike="noStrike" cap="none">
              <a:solidFill>
                <a:schemeClr val="dk1"/>
              </a:solidFill>
              <a:latin typeface="Josefin Sans"/>
              <a:ea typeface="Josefin Sans"/>
              <a:cs typeface="Josefin Sans"/>
              <a:sym typeface="Josefin Sans"/>
            </a:endParaRPr>
          </a:p>
        </p:txBody>
      </p:sp>
      <p:sp>
        <p:nvSpPr>
          <p:cNvPr id="162" name="Google Shape;162;p3"/>
          <p:cNvSpPr txBox="1"/>
          <p:nvPr/>
        </p:nvSpPr>
        <p:spPr>
          <a:xfrm>
            <a:off x="6837622" y="2972713"/>
            <a:ext cx="1039200" cy="667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accent6"/>
              </a:buClr>
              <a:buSzPts val="4000"/>
              <a:buFont typeface="Josefin Sans"/>
              <a:buNone/>
            </a:pPr>
            <a:r>
              <a:rPr lang="en-US" sz="5000" b="1" i="0" u="none" strike="noStrike" cap="none">
                <a:solidFill>
                  <a:schemeClr val="accent2"/>
                </a:solidFill>
                <a:latin typeface="Josefin Sans"/>
                <a:ea typeface="Josefin Sans"/>
                <a:cs typeface="Josefin Sans"/>
                <a:sym typeface="Josefin Sans"/>
              </a:rPr>
              <a:t>06</a:t>
            </a:r>
            <a:endParaRPr sz="5000" b="1" i="0" u="none" strike="noStrike" cap="none">
              <a:solidFill>
                <a:schemeClr val="accent2"/>
              </a:solidFill>
              <a:latin typeface="Josefin Sans"/>
              <a:ea typeface="Josefin Sans"/>
              <a:cs typeface="Josefin Sans"/>
              <a:sym typeface="Josefi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17"/>
          <p:cNvSpPr txBox="1">
            <a:spLocks noGrp="1"/>
          </p:cNvSpPr>
          <p:nvPr>
            <p:ph type="title"/>
          </p:nvPr>
        </p:nvSpPr>
        <p:spPr>
          <a:xfrm>
            <a:off x="1912475" y="2261338"/>
            <a:ext cx="5319000" cy="1326814"/>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US"/>
              <a:t>Cách cài đặt, Demo</a:t>
            </a:r>
            <a:endParaRPr/>
          </a:p>
        </p:txBody>
      </p:sp>
      <p:sp>
        <p:nvSpPr>
          <p:cNvPr id="270" name="Google Shape;270;p17"/>
          <p:cNvSpPr txBox="1">
            <a:spLocks noGrp="1"/>
          </p:cNvSpPr>
          <p:nvPr>
            <p:ph type="title" idx="2"/>
          </p:nvPr>
        </p:nvSpPr>
        <p:spPr>
          <a:xfrm>
            <a:off x="3105600" y="1164675"/>
            <a:ext cx="2932800" cy="978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en-US"/>
              <a:t>05</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g11f9270525b_0_48"/>
          <p:cNvSpPr txBox="1">
            <a:spLocks noGrp="1"/>
          </p:cNvSpPr>
          <p:nvPr>
            <p:ph type="title"/>
          </p:nvPr>
        </p:nvSpPr>
        <p:spPr>
          <a:xfrm>
            <a:off x="540000" y="283526"/>
            <a:ext cx="8064000" cy="459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sz="3200"/>
              <a:t>Cách cài đặt</a:t>
            </a:r>
            <a:endParaRPr/>
          </a:p>
        </p:txBody>
      </p:sp>
      <p:sp>
        <p:nvSpPr>
          <p:cNvPr id="276" name="Google Shape;276;g11f9270525b_0_48"/>
          <p:cNvSpPr txBox="1">
            <a:spLocks noGrp="1"/>
          </p:cNvSpPr>
          <p:nvPr>
            <p:ph type="subTitle" idx="2"/>
          </p:nvPr>
        </p:nvSpPr>
        <p:spPr>
          <a:xfrm>
            <a:off x="700814" y="1053296"/>
            <a:ext cx="7742400" cy="4507500"/>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700"/>
              </a:spcBef>
              <a:spcAft>
                <a:spcPts val="0"/>
              </a:spcAft>
              <a:buClr>
                <a:srgbClr val="285E89"/>
              </a:buClr>
              <a:buSzPts val="1600"/>
              <a:buChar char="●"/>
            </a:pPr>
            <a:r>
              <a:rPr lang="en-US" sz="1600">
                <a:solidFill>
                  <a:srgbClr val="285E89"/>
                </a:solidFill>
              </a:rPr>
              <a:t>Khai báo Mediator interface mô tả phương thức giao tiếp mong muốn giữa các mediator và các component khác nhau. Trong nhiều trường hợp thì một phương thức duy nhất cho việc nhận các thông báo từ các component là hiệu quả.</a:t>
            </a:r>
            <a:endParaRPr sz="1600">
              <a:solidFill>
                <a:srgbClr val="285E89"/>
              </a:solidFill>
            </a:endParaRPr>
          </a:p>
          <a:p>
            <a:pPr marL="457200" lvl="0" indent="-355600" algn="l" rtl="0">
              <a:lnSpc>
                <a:spcPct val="115000"/>
              </a:lnSpc>
              <a:spcBef>
                <a:spcPts val="1000"/>
              </a:spcBef>
              <a:spcAft>
                <a:spcPts val="0"/>
              </a:spcAft>
              <a:buClr>
                <a:srgbClr val="285E89"/>
              </a:buClr>
              <a:buSzPts val="1600"/>
              <a:buChar char="●"/>
            </a:pPr>
            <a:r>
              <a:rPr lang="en-US" sz="1600">
                <a:solidFill>
                  <a:srgbClr val="285E89"/>
                </a:solidFill>
              </a:rPr>
              <a:t>Triển khai thực hiện lớp Concrete mediator. Lớp này sẽ được hưởng lợi từ việc lưu trữ các tham chiếu đến tất cả các component mà nó quản lý.</a:t>
            </a:r>
            <a:endParaRPr sz="1600">
              <a:solidFill>
                <a:srgbClr val="285E89"/>
              </a:solidFill>
            </a:endParaRPr>
          </a:p>
          <a:p>
            <a:pPr marL="457200" lvl="0" indent="-355600" algn="l" rtl="0">
              <a:lnSpc>
                <a:spcPct val="115000"/>
              </a:lnSpc>
              <a:spcBef>
                <a:spcPts val="1000"/>
              </a:spcBef>
              <a:spcAft>
                <a:spcPts val="1000"/>
              </a:spcAft>
              <a:buClr>
                <a:srgbClr val="285E89"/>
              </a:buClr>
              <a:buSzPts val="1600"/>
              <a:buChar char="●"/>
            </a:pPr>
            <a:r>
              <a:rPr lang="en-US" sz="1600">
                <a:solidFill>
                  <a:srgbClr val="285E89"/>
                </a:solidFill>
              </a:rPr>
              <a:t>Các component nên lưu trữ một tham chiếu đến đối tượng mediator. Kết nối thường được thiết lập ở hàm tạo của component, nơi mà đối tượng mediator được truyền vào như một tham số.</a:t>
            </a:r>
            <a:endParaRPr sz="1600">
              <a:solidFill>
                <a:srgbClr val="285E89"/>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18"/>
          <p:cNvSpPr txBox="1">
            <a:spLocks noGrp="1"/>
          </p:cNvSpPr>
          <p:nvPr>
            <p:ph type="title"/>
          </p:nvPr>
        </p:nvSpPr>
        <p:spPr>
          <a:xfrm>
            <a:off x="771042" y="2337119"/>
            <a:ext cx="7601915" cy="1326814"/>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US"/>
              <a:t>Các mẫu liên quan</a:t>
            </a:r>
            <a:endParaRPr/>
          </a:p>
        </p:txBody>
      </p:sp>
      <p:sp>
        <p:nvSpPr>
          <p:cNvPr id="282" name="Google Shape;282;p18"/>
          <p:cNvSpPr txBox="1">
            <a:spLocks noGrp="1"/>
          </p:cNvSpPr>
          <p:nvPr>
            <p:ph type="title" idx="2"/>
          </p:nvPr>
        </p:nvSpPr>
        <p:spPr>
          <a:xfrm>
            <a:off x="3105600" y="1164675"/>
            <a:ext cx="2932800" cy="978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en-US"/>
              <a:t>06</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19"/>
          <p:cNvSpPr txBox="1">
            <a:spLocks noGrp="1"/>
          </p:cNvSpPr>
          <p:nvPr>
            <p:ph type="title"/>
          </p:nvPr>
        </p:nvSpPr>
        <p:spPr>
          <a:xfrm>
            <a:off x="540000" y="283526"/>
            <a:ext cx="8064000" cy="45956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sz="3200"/>
              <a:t>Các mẫu liên quan</a:t>
            </a:r>
            <a:endParaRPr/>
          </a:p>
        </p:txBody>
      </p:sp>
      <p:sp>
        <p:nvSpPr>
          <p:cNvPr id="288" name="Google Shape;288;p19"/>
          <p:cNvSpPr txBox="1">
            <a:spLocks noGrp="1"/>
          </p:cNvSpPr>
          <p:nvPr>
            <p:ph type="subTitle" idx="2"/>
          </p:nvPr>
        </p:nvSpPr>
        <p:spPr>
          <a:xfrm>
            <a:off x="700814" y="925976"/>
            <a:ext cx="7742372" cy="4634756"/>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700"/>
              </a:spcBef>
              <a:spcAft>
                <a:spcPts val="0"/>
              </a:spcAft>
              <a:buClr>
                <a:srgbClr val="285E89"/>
              </a:buClr>
              <a:buSzPts val="1600"/>
              <a:buChar char="●"/>
            </a:pPr>
            <a:r>
              <a:rPr lang="en-US" sz="1600" b="1">
                <a:solidFill>
                  <a:srgbClr val="285E89"/>
                </a:solidFill>
              </a:rPr>
              <a:t>Chain of Responsibility</a:t>
            </a:r>
            <a:r>
              <a:rPr lang="en-US" sz="1600">
                <a:solidFill>
                  <a:srgbClr val="285E89"/>
                </a:solidFill>
              </a:rPr>
              <a:t>, </a:t>
            </a:r>
            <a:r>
              <a:rPr lang="en-US" sz="1600" b="1">
                <a:solidFill>
                  <a:srgbClr val="285E89"/>
                </a:solidFill>
              </a:rPr>
              <a:t>Command</a:t>
            </a:r>
            <a:r>
              <a:rPr lang="en-US" sz="1600">
                <a:solidFill>
                  <a:srgbClr val="285E89"/>
                </a:solidFill>
              </a:rPr>
              <a:t>, </a:t>
            </a:r>
            <a:r>
              <a:rPr lang="en-US" sz="1600" b="1">
                <a:solidFill>
                  <a:srgbClr val="285E89"/>
                </a:solidFill>
              </a:rPr>
              <a:t>Mediator </a:t>
            </a:r>
            <a:r>
              <a:rPr lang="en-US" sz="1600">
                <a:solidFill>
                  <a:srgbClr val="285E89"/>
                </a:solidFill>
              </a:rPr>
              <a:t>và </a:t>
            </a:r>
            <a:r>
              <a:rPr lang="en-US" sz="1600" b="1">
                <a:solidFill>
                  <a:srgbClr val="285E89"/>
                </a:solidFill>
              </a:rPr>
              <a:t>Observer </a:t>
            </a:r>
            <a:r>
              <a:rPr lang="en-US" sz="1600">
                <a:solidFill>
                  <a:srgbClr val="285E89"/>
                </a:solidFill>
              </a:rPr>
              <a:t>là các cách khác nhau để giải quyết vấn đề kết nối giữa các receiver và các sender.</a:t>
            </a:r>
            <a:endParaRPr sz="1600">
              <a:solidFill>
                <a:srgbClr val="285E89"/>
              </a:solidFill>
            </a:endParaRPr>
          </a:p>
          <a:p>
            <a:pPr marL="914400" lvl="1" indent="-330200" algn="l" rtl="0">
              <a:spcBef>
                <a:spcPts val="1000"/>
              </a:spcBef>
              <a:spcAft>
                <a:spcPts val="0"/>
              </a:spcAft>
              <a:buClr>
                <a:srgbClr val="285E89"/>
              </a:buClr>
              <a:buSzPts val="1600"/>
              <a:buChar char="○"/>
            </a:pPr>
            <a:r>
              <a:rPr lang="en-US" sz="1600" b="1">
                <a:solidFill>
                  <a:srgbClr val="285E89"/>
                </a:solidFill>
              </a:rPr>
              <a:t>Chain of Responsibility</a:t>
            </a:r>
            <a:r>
              <a:rPr lang="en-US" sz="1600">
                <a:solidFill>
                  <a:srgbClr val="285E89"/>
                </a:solidFill>
              </a:rPr>
              <a:t> truyền request tuần tự dọc theo một chuỗi động chứa các receiver tiềm năng cho đến khi có receiver thích hợp có thể giải quyết được. Command thì tạo ra các kết nối một chiều giữa các receiver và các sender.</a:t>
            </a:r>
            <a:endParaRPr sz="1600">
              <a:solidFill>
                <a:srgbClr val="285E89"/>
              </a:solidFill>
            </a:endParaRPr>
          </a:p>
          <a:p>
            <a:pPr marL="914400" lvl="1" indent="-330200" algn="l" rtl="0">
              <a:spcBef>
                <a:spcPts val="1000"/>
              </a:spcBef>
              <a:spcAft>
                <a:spcPts val="0"/>
              </a:spcAft>
              <a:buClr>
                <a:srgbClr val="285E89"/>
              </a:buClr>
              <a:buSzPts val="1600"/>
              <a:buChar char="○"/>
            </a:pPr>
            <a:r>
              <a:rPr lang="en-US" sz="1600" b="1">
                <a:solidFill>
                  <a:srgbClr val="285E89"/>
                </a:solidFill>
              </a:rPr>
              <a:t>Mediator </a:t>
            </a:r>
            <a:r>
              <a:rPr lang="en-US" sz="1600">
                <a:solidFill>
                  <a:srgbClr val="285E89"/>
                </a:solidFill>
              </a:rPr>
              <a:t>loại bỏ các kết nối trực tiếp giữa các receiver và các sender rồi bắt buộc chúng phải giao tiếp không trực tiếp thông qua đối tượng mediator.</a:t>
            </a:r>
            <a:endParaRPr sz="1600">
              <a:solidFill>
                <a:srgbClr val="285E89"/>
              </a:solidFill>
            </a:endParaRPr>
          </a:p>
          <a:p>
            <a:pPr marL="914400" lvl="1" indent="-330200" algn="l" rtl="0">
              <a:spcBef>
                <a:spcPts val="2100"/>
              </a:spcBef>
              <a:spcAft>
                <a:spcPts val="1000"/>
              </a:spcAft>
              <a:buClr>
                <a:srgbClr val="285E89"/>
              </a:buClr>
              <a:buSzPts val="1600"/>
              <a:buChar char="○"/>
            </a:pPr>
            <a:r>
              <a:rPr lang="en-US" sz="1600" b="1">
                <a:solidFill>
                  <a:srgbClr val="285E89"/>
                </a:solidFill>
              </a:rPr>
              <a:t>Observer </a:t>
            </a:r>
            <a:r>
              <a:rPr lang="en-US" sz="1600">
                <a:solidFill>
                  <a:srgbClr val="285E89"/>
                </a:solidFill>
              </a:rPr>
              <a:t>cho phép các receiver chủ động trong việc subscribe và unsubscribe receiving requests.</a:t>
            </a:r>
            <a:endParaRPr sz="1600" b="1" i="1">
              <a:solidFill>
                <a:srgbClr val="285E89"/>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g11b8944c9d2_0_11"/>
          <p:cNvSpPr txBox="1">
            <a:spLocks noGrp="1"/>
          </p:cNvSpPr>
          <p:nvPr>
            <p:ph type="title"/>
          </p:nvPr>
        </p:nvSpPr>
        <p:spPr>
          <a:xfrm>
            <a:off x="540000" y="283526"/>
            <a:ext cx="8064000" cy="459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sz="3200"/>
              <a:t>Các mẫu liên quan</a:t>
            </a:r>
            <a:endParaRPr/>
          </a:p>
        </p:txBody>
      </p:sp>
      <p:sp>
        <p:nvSpPr>
          <p:cNvPr id="294" name="Google Shape;294;g11b8944c9d2_0_11"/>
          <p:cNvSpPr txBox="1">
            <a:spLocks noGrp="1"/>
          </p:cNvSpPr>
          <p:nvPr>
            <p:ph type="subTitle" idx="2"/>
          </p:nvPr>
        </p:nvSpPr>
        <p:spPr>
          <a:xfrm>
            <a:off x="700814" y="925976"/>
            <a:ext cx="7742400" cy="4634700"/>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700"/>
              </a:spcBef>
              <a:spcAft>
                <a:spcPts val="0"/>
              </a:spcAft>
              <a:buClr>
                <a:srgbClr val="285E89"/>
              </a:buClr>
              <a:buSzPts val="1600"/>
              <a:buChar char="●"/>
            </a:pPr>
            <a:r>
              <a:rPr lang="en-US" sz="1600" b="1">
                <a:solidFill>
                  <a:srgbClr val="285E89"/>
                </a:solidFill>
              </a:rPr>
              <a:t>Facade </a:t>
            </a:r>
            <a:r>
              <a:rPr lang="en-US" sz="1600">
                <a:solidFill>
                  <a:srgbClr val="285E89"/>
                </a:solidFill>
              </a:rPr>
              <a:t>và </a:t>
            </a:r>
            <a:r>
              <a:rPr lang="en-US" sz="1600" b="1">
                <a:solidFill>
                  <a:srgbClr val="285E89"/>
                </a:solidFill>
              </a:rPr>
              <a:t>Mediator </a:t>
            </a:r>
            <a:r>
              <a:rPr lang="en-US" sz="1600">
                <a:solidFill>
                  <a:srgbClr val="285E89"/>
                </a:solidFill>
              </a:rPr>
              <a:t>có các công việc giống nhau là đều cố gắng tổ chức sự hợp tác giữa nhiều lớp có gắn kết chặt chẽ với nhau.</a:t>
            </a:r>
            <a:endParaRPr sz="1600">
              <a:solidFill>
                <a:srgbClr val="285E89"/>
              </a:solidFill>
            </a:endParaRPr>
          </a:p>
          <a:p>
            <a:pPr marL="914400" lvl="1" indent="-330200" algn="l" rtl="0">
              <a:spcBef>
                <a:spcPts val="1000"/>
              </a:spcBef>
              <a:spcAft>
                <a:spcPts val="0"/>
              </a:spcAft>
              <a:buClr>
                <a:srgbClr val="285E89"/>
              </a:buClr>
              <a:buSzPts val="1600"/>
              <a:buChar char="○"/>
            </a:pPr>
            <a:r>
              <a:rPr lang="en-US" sz="1600" b="1">
                <a:solidFill>
                  <a:srgbClr val="285E89"/>
                </a:solidFill>
              </a:rPr>
              <a:t>Facade </a:t>
            </a:r>
            <a:r>
              <a:rPr lang="en-US" sz="1600">
                <a:solidFill>
                  <a:srgbClr val="285E89"/>
                </a:solidFill>
              </a:rPr>
              <a:t>thì định nghĩa một interface được đơn giản hóa đến các đối tượng của hệ thống con nhưng nó không tạo thêm các chức năng mới. Hệ thống con bản thân nó không quan tâm đến Facade. Các đối tượng trong hệ thống con có thể giao tiếp trực tiếp với nhau.</a:t>
            </a:r>
            <a:endParaRPr sz="1600">
              <a:solidFill>
                <a:srgbClr val="285E89"/>
              </a:solidFill>
            </a:endParaRPr>
          </a:p>
          <a:p>
            <a:pPr marL="914400" lvl="1" indent="-330200" algn="l" rtl="0">
              <a:spcBef>
                <a:spcPts val="2100"/>
              </a:spcBef>
              <a:spcAft>
                <a:spcPts val="1000"/>
              </a:spcAft>
              <a:buClr>
                <a:srgbClr val="285E89"/>
              </a:buClr>
              <a:buSzPts val="1600"/>
              <a:buChar char="○"/>
            </a:pPr>
            <a:r>
              <a:rPr lang="en-US" sz="1600" b="1">
                <a:solidFill>
                  <a:srgbClr val="285E89"/>
                </a:solidFill>
              </a:rPr>
              <a:t>Mediator </a:t>
            </a:r>
            <a:r>
              <a:rPr lang="en-US" sz="1600">
                <a:solidFill>
                  <a:srgbClr val="285E89"/>
                </a:solidFill>
              </a:rPr>
              <a:t>thì sẽ trung gian hóa sự giao tiếp giữa các component trong hệ thống. Component chỉ biết về đối tượng mediator và không giao tiếp trực tiếp với các component khác.</a:t>
            </a:r>
            <a:endParaRPr sz="1600" b="1">
              <a:solidFill>
                <a:srgbClr val="285E89"/>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
          <p:cNvSpPr txBox="1">
            <a:spLocks noGrp="1"/>
          </p:cNvSpPr>
          <p:nvPr>
            <p:ph type="ctrTitle"/>
          </p:nvPr>
        </p:nvSpPr>
        <p:spPr>
          <a:xfrm>
            <a:off x="678600" y="1135856"/>
            <a:ext cx="7787100" cy="2837054"/>
          </a:xfrm>
          <a:prstGeom prst="rect">
            <a:avLst/>
          </a:prstGeom>
          <a:noFill/>
          <a:ln>
            <a:noFill/>
          </a:ln>
        </p:spPr>
        <p:txBody>
          <a:bodyPr spcFirstLastPara="1" wrap="square" lIns="91425" tIns="91425" rIns="91425" bIns="91425" anchor="ctr" anchorCtr="0">
            <a:noAutofit/>
          </a:bodyPr>
          <a:lstStyle/>
          <a:p>
            <a:pPr marL="0" lvl="0" indent="0" algn="ctr" rtl="0">
              <a:lnSpc>
                <a:spcPct val="125000"/>
              </a:lnSpc>
              <a:spcBef>
                <a:spcPts val="0"/>
              </a:spcBef>
              <a:spcAft>
                <a:spcPts val="0"/>
              </a:spcAft>
              <a:buSzPts val="5200"/>
              <a:buNone/>
            </a:pPr>
            <a:r>
              <a:rPr lang="en-US" sz="6000" dirty="0"/>
              <a:t>MEMENTO</a:t>
            </a:r>
            <a:endParaRPr sz="60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
          <p:cNvSpPr txBox="1">
            <a:spLocks noGrp="1"/>
          </p:cNvSpPr>
          <p:nvPr>
            <p:ph type="title"/>
          </p:nvPr>
        </p:nvSpPr>
        <p:spPr>
          <a:xfrm>
            <a:off x="2727000" y="363275"/>
            <a:ext cx="3690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vi-VN"/>
              <a:t>Nội dung</a:t>
            </a:r>
            <a:endParaRPr/>
          </a:p>
        </p:txBody>
      </p:sp>
      <p:sp>
        <p:nvSpPr>
          <p:cNvPr id="168" name="Google Shape;168;p3"/>
          <p:cNvSpPr txBox="1">
            <a:spLocks noGrp="1"/>
          </p:cNvSpPr>
          <p:nvPr>
            <p:ph type="subTitle" idx="3"/>
          </p:nvPr>
        </p:nvSpPr>
        <p:spPr>
          <a:xfrm>
            <a:off x="167848" y="1896269"/>
            <a:ext cx="2957512" cy="256488"/>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100"/>
              <a:buNone/>
            </a:pPr>
            <a:r>
              <a:rPr lang="vi-VN"/>
              <a:t>Tổng quan</a:t>
            </a:r>
            <a:endParaRPr/>
          </a:p>
        </p:txBody>
      </p:sp>
      <p:sp>
        <p:nvSpPr>
          <p:cNvPr id="169" name="Google Shape;169;p3"/>
          <p:cNvSpPr txBox="1">
            <a:spLocks noGrp="1"/>
          </p:cNvSpPr>
          <p:nvPr>
            <p:ph type="subTitle" idx="1"/>
          </p:nvPr>
        </p:nvSpPr>
        <p:spPr>
          <a:xfrm>
            <a:off x="2586900" y="1846013"/>
            <a:ext cx="3830100" cy="3570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100"/>
              <a:buNone/>
            </a:pPr>
            <a:r>
              <a:rPr lang="vi-VN" sz="2400"/>
              <a:t>Motivation</a:t>
            </a:r>
            <a:endParaRPr sz="2400"/>
          </a:p>
        </p:txBody>
      </p:sp>
      <p:sp>
        <p:nvSpPr>
          <p:cNvPr id="170" name="Google Shape;170;p3"/>
          <p:cNvSpPr txBox="1">
            <a:spLocks noGrp="1"/>
          </p:cNvSpPr>
          <p:nvPr>
            <p:ph type="subTitle" idx="7"/>
          </p:nvPr>
        </p:nvSpPr>
        <p:spPr>
          <a:xfrm>
            <a:off x="-198396" y="3640213"/>
            <a:ext cx="3690000" cy="3570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100"/>
              <a:buNone/>
            </a:pPr>
            <a:r>
              <a:rPr lang="vi-VN" sz="2400"/>
              <a:t>Hệ quả</a:t>
            </a:r>
            <a:endParaRPr sz="2400"/>
          </a:p>
        </p:txBody>
      </p:sp>
      <p:sp>
        <p:nvSpPr>
          <p:cNvPr id="171" name="Google Shape;171;p3"/>
          <p:cNvSpPr txBox="1">
            <a:spLocks noGrp="1"/>
          </p:cNvSpPr>
          <p:nvPr>
            <p:ph type="title" idx="9"/>
          </p:nvPr>
        </p:nvSpPr>
        <p:spPr>
          <a:xfrm>
            <a:off x="1127004" y="1148151"/>
            <a:ext cx="1039200" cy="667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000"/>
              <a:buNone/>
            </a:pPr>
            <a:r>
              <a:rPr lang="vi-VN"/>
              <a:t>01</a:t>
            </a:r>
            <a:endParaRPr/>
          </a:p>
        </p:txBody>
      </p:sp>
      <p:sp>
        <p:nvSpPr>
          <p:cNvPr id="172" name="Google Shape;172;p3"/>
          <p:cNvSpPr txBox="1">
            <a:spLocks noGrp="1"/>
          </p:cNvSpPr>
          <p:nvPr>
            <p:ph type="title" idx="13"/>
          </p:nvPr>
        </p:nvSpPr>
        <p:spPr>
          <a:xfrm>
            <a:off x="3982313" y="1148151"/>
            <a:ext cx="1039200" cy="667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000"/>
              <a:buNone/>
            </a:pPr>
            <a:r>
              <a:rPr lang="vi-VN"/>
              <a:t>02</a:t>
            </a:r>
            <a:endParaRPr/>
          </a:p>
        </p:txBody>
      </p:sp>
      <p:sp>
        <p:nvSpPr>
          <p:cNvPr id="173" name="Google Shape;173;p3"/>
          <p:cNvSpPr txBox="1">
            <a:spLocks noGrp="1"/>
          </p:cNvSpPr>
          <p:nvPr>
            <p:ph type="title" idx="14"/>
          </p:nvPr>
        </p:nvSpPr>
        <p:spPr>
          <a:xfrm>
            <a:off x="1127004" y="2940488"/>
            <a:ext cx="1039200" cy="667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000"/>
              <a:buNone/>
            </a:pPr>
            <a:r>
              <a:rPr lang="vi-VN"/>
              <a:t>04</a:t>
            </a:r>
            <a:endParaRPr/>
          </a:p>
        </p:txBody>
      </p:sp>
      <p:sp>
        <p:nvSpPr>
          <p:cNvPr id="174" name="Google Shape;174;p3"/>
          <p:cNvSpPr txBox="1"/>
          <p:nvPr/>
        </p:nvSpPr>
        <p:spPr>
          <a:xfrm>
            <a:off x="3106836" y="3640213"/>
            <a:ext cx="3182866" cy="3570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100"/>
              <a:buFont typeface="Josefin Sans"/>
              <a:buNone/>
            </a:pPr>
            <a:r>
              <a:rPr lang="vi-VN" sz="2400" b="1" i="0" u="none" strike="noStrike" cap="none">
                <a:solidFill>
                  <a:schemeClr val="dk1"/>
                </a:solidFill>
                <a:latin typeface="Josefin Sans"/>
                <a:ea typeface="Josefin Sans"/>
                <a:cs typeface="Josefin Sans"/>
                <a:sym typeface="Josefin Sans"/>
              </a:rPr>
              <a:t>Cài đặt, Demo</a:t>
            </a:r>
            <a:endParaRPr sz="1400" b="0" i="0" u="none" strike="noStrike" cap="none">
              <a:solidFill>
                <a:srgbClr val="000000"/>
              </a:solidFill>
              <a:latin typeface="Arial"/>
              <a:ea typeface="Arial"/>
              <a:cs typeface="Arial"/>
              <a:sym typeface="Arial"/>
            </a:endParaRPr>
          </a:p>
        </p:txBody>
      </p:sp>
      <p:sp>
        <p:nvSpPr>
          <p:cNvPr id="175" name="Google Shape;175;p3"/>
          <p:cNvSpPr txBox="1"/>
          <p:nvPr/>
        </p:nvSpPr>
        <p:spPr>
          <a:xfrm>
            <a:off x="4159401" y="2940488"/>
            <a:ext cx="1039200" cy="667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accent6"/>
              </a:buClr>
              <a:buSzPts val="4000"/>
              <a:buFont typeface="Josefin Sans"/>
              <a:buNone/>
            </a:pPr>
            <a:r>
              <a:rPr lang="vi-VN" sz="5000" b="1" i="0" u="none" strike="noStrike" cap="none">
                <a:solidFill>
                  <a:schemeClr val="accent2"/>
                </a:solidFill>
                <a:latin typeface="Josefin Sans"/>
                <a:ea typeface="Josefin Sans"/>
                <a:cs typeface="Josefin Sans"/>
                <a:sym typeface="Josefin Sans"/>
              </a:rPr>
              <a:t>05</a:t>
            </a:r>
            <a:endParaRPr sz="5000" b="1" i="0" u="none" strike="noStrike" cap="none">
              <a:solidFill>
                <a:schemeClr val="accent2"/>
              </a:solidFill>
              <a:latin typeface="Josefin Sans"/>
              <a:ea typeface="Josefin Sans"/>
              <a:cs typeface="Josefin Sans"/>
              <a:sym typeface="Josefin Sans"/>
            </a:endParaRPr>
          </a:p>
        </p:txBody>
      </p:sp>
      <p:sp>
        <p:nvSpPr>
          <p:cNvPr id="176" name="Google Shape;176;p3"/>
          <p:cNvSpPr txBox="1"/>
          <p:nvPr/>
        </p:nvSpPr>
        <p:spPr>
          <a:xfrm>
            <a:off x="5442209" y="1846013"/>
            <a:ext cx="3830100" cy="3570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100"/>
              <a:buFont typeface="Josefin Sans"/>
              <a:buNone/>
            </a:pPr>
            <a:r>
              <a:rPr lang="vi-VN" sz="2400" b="1" i="0" u="none" strike="noStrike" cap="none">
                <a:solidFill>
                  <a:schemeClr val="dk1"/>
                </a:solidFill>
                <a:latin typeface="Josefin Sans"/>
                <a:ea typeface="Josefin Sans"/>
                <a:cs typeface="Josefin Sans"/>
                <a:sym typeface="Josefin Sans"/>
              </a:rPr>
              <a:t>Đặc điểm</a:t>
            </a:r>
            <a:endParaRPr sz="2400" b="1" i="0" u="none" strike="noStrike" cap="none">
              <a:solidFill>
                <a:schemeClr val="dk1"/>
              </a:solidFill>
              <a:latin typeface="Josefin Sans"/>
              <a:ea typeface="Josefin Sans"/>
              <a:cs typeface="Josefin Sans"/>
              <a:sym typeface="Josefin Sans"/>
            </a:endParaRPr>
          </a:p>
        </p:txBody>
      </p:sp>
      <p:sp>
        <p:nvSpPr>
          <p:cNvPr id="177" name="Google Shape;177;p3"/>
          <p:cNvSpPr txBox="1"/>
          <p:nvPr/>
        </p:nvSpPr>
        <p:spPr>
          <a:xfrm>
            <a:off x="6837622" y="1148151"/>
            <a:ext cx="1039200" cy="667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accent6"/>
              </a:buClr>
              <a:buSzPts val="4000"/>
              <a:buFont typeface="Josefin Sans"/>
              <a:buNone/>
            </a:pPr>
            <a:r>
              <a:rPr lang="vi-VN" sz="5000" b="1" i="0" u="none" strike="noStrike" cap="none">
                <a:solidFill>
                  <a:schemeClr val="accent2"/>
                </a:solidFill>
                <a:latin typeface="Josefin Sans"/>
                <a:ea typeface="Josefin Sans"/>
                <a:cs typeface="Josefin Sans"/>
                <a:sym typeface="Josefin Sans"/>
              </a:rPr>
              <a:t>03</a:t>
            </a:r>
            <a:endParaRPr sz="5000" b="1" i="0" u="none" strike="noStrike" cap="none">
              <a:solidFill>
                <a:schemeClr val="accent2"/>
              </a:solidFill>
              <a:latin typeface="Josefin Sans"/>
              <a:ea typeface="Josefin Sans"/>
              <a:cs typeface="Josefin Sans"/>
              <a:sym typeface="Josefin Sans"/>
            </a:endParaRPr>
          </a:p>
        </p:txBody>
      </p:sp>
      <p:sp>
        <p:nvSpPr>
          <p:cNvPr id="178" name="Google Shape;178;p3"/>
          <p:cNvSpPr txBox="1"/>
          <p:nvPr/>
        </p:nvSpPr>
        <p:spPr>
          <a:xfrm>
            <a:off x="5785057" y="3672438"/>
            <a:ext cx="3182866" cy="3570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100"/>
              <a:buFont typeface="Josefin Sans"/>
              <a:buNone/>
            </a:pPr>
            <a:r>
              <a:rPr lang="vi-VN" sz="2400" b="1" i="0" u="none" strike="noStrike" cap="none">
                <a:solidFill>
                  <a:schemeClr val="dk1"/>
                </a:solidFill>
                <a:latin typeface="Josefin Sans"/>
                <a:ea typeface="Josefin Sans"/>
                <a:cs typeface="Josefin Sans"/>
                <a:sym typeface="Josefin Sans"/>
              </a:rPr>
              <a:t>So sánh, các mẫu liên quan</a:t>
            </a:r>
            <a:endParaRPr sz="2400" b="1" i="0" u="none" strike="noStrike" cap="none">
              <a:solidFill>
                <a:schemeClr val="dk1"/>
              </a:solidFill>
              <a:latin typeface="Josefin Sans"/>
              <a:ea typeface="Josefin Sans"/>
              <a:cs typeface="Josefin Sans"/>
              <a:sym typeface="Josefin Sans"/>
            </a:endParaRPr>
          </a:p>
        </p:txBody>
      </p:sp>
      <p:sp>
        <p:nvSpPr>
          <p:cNvPr id="179" name="Google Shape;179;p3"/>
          <p:cNvSpPr txBox="1"/>
          <p:nvPr/>
        </p:nvSpPr>
        <p:spPr>
          <a:xfrm>
            <a:off x="6837622" y="2972713"/>
            <a:ext cx="1039200" cy="667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accent6"/>
              </a:buClr>
              <a:buSzPts val="4000"/>
              <a:buFont typeface="Josefin Sans"/>
              <a:buNone/>
            </a:pPr>
            <a:r>
              <a:rPr lang="vi-VN" sz="5000" b="1" i="0" u="none" strike="noStrike" cap="none">
                <a:solidFill>
                  <a:schemeClr val="accent2"/>
                </a:solidFill>
                <a:latin typeface="Josefin Sans"/>
                <a:ea typeface="Josefin Sans"/>
                <a:cs typeface="Josefin Sans"/>
                <a:sym typeface="Josefin Sans"/>
              </a:rPr>
              <a:t>06</a:t>
            </a:r>
            <a:endParaRPr sz="5000" b="1" i="0" u="none" strike="noStrike" cap="none">
              <a:solidFill>
                <a:schemeClr val="accent2"/>
              </a:solidFill>
              <a:latin typeface="Josefin Sans"/>
              <a:ea typeface="Josefin Sans"/>
              <a:cs typeface="Josefin Sans"/>
              <a:sym typeface="Josefin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5"/>
          <p:cNvSpPr txBox="1">
            <a:spLocks noGrp="1"/>
          </p:cNvSpPr>
          <p:nvPr>
            <p:ph type="title"/>
          </p:nvPr>
        </p:nvSpPr>
        <p:spPr>
          <a:xfrm>
            <a:off x="1146572" y="2511369"/>
            <a:ext cx="6850856" cy="822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vi-VN"/>
              <a:t>Tổng quan</a:t>
            </a:r>
            <a:endParaRPr/>
          </a:p>
        </p:txBody>
      </p:sp>
      <p:sp>
        <p:nvSpPr>
          <p:cNvPr id="185" name="Google Shape;185;p5"/>
          <p:cNvSpPr txBox="1">
            <a:spLocks noGrp="1"/>
          </p:cNvSpPr>
          <p:nvPr>
            <p:ph type="title" idx="2"/>
          </p:nvPr>
        </p:nvSpPr>
        <p:spPr>
          <a:xfrm>
            <a:off x="3105600" y="1164675"/>
            <a:ext cx="2932800" cy="978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vi-VN"/>
              <a:t>01</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6"/>
          <p:cNvSpPr txBox="1">
            <a:spLocks noGrp="1"/>
          </p:cNvSpPr>
          <p:nvPr>
            <p:ph type="title"/>
          </p:nvPr>
        </p:nvSpPr>
        <p:spPr>
          <a:xfrm>
            <a:off x="540000" y="476409"/>
            <a:ext cx="8064000" cy="45956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sz="3200" dirty="0"/>
              <a:t>Memento</a:t>
            </a:r>
            <a:r>
              <a:rPr lang="vi-VN" sz="3200" dirty="0"/>
              <a:t> là gì?</a:t>
            </a:r>
            <a:endParaRPr dirty="0"/>
          </a:p>
        </p:txBody>
      </p:sp>
      <p:sp>
        <p:nvSpPr>
          <p:cNvPr id="191" name="Google Shape;191;p6"/>
          <p:cNvSpPr txBox="1">
            <a:spLocks noGrp="1"/>
          </p:cNvSpPr>
          <p:nvPr>
            <p:ph type="subTitle" idx="2"/>
          </p:nvPr>
        </p:nvSpPr>
        <p:spPr>
          <a:xfrm>
            <a:off x="700800" y="1212950"/>
            <a:ext cx="7742400" cy="2890500"/>
          </a:xfrm>
          <a:prstGeom prst="rect">
            <a:avLst/>
          </a:prstGeom>
          <a:noFill/>
          <a:ln>
            <a:noFill/>
          </a:ln>
        </p:spPr>
        <p:txBody>
          <a:bodyPr spcFirstLastPara="1" wrap="square" lIns="91425" tIns="91425" rIns="91425" bIns="91425" anchor="t" anchorCtr="0">
            <a:noAutofit/>
          </a:bodyPr>
          <a:lstStyle/>
          <a:p>
            <a:pPr marL="114300" lvl="0" indent="0" algn="just" rtl="0">
              <a:lnSpc>
                <a:spcPct val="150000"/>
              </a:lnSpc>
              <a:spcBef>
                <a:spcPts val="1200"/>
              </a:spcBef>
              <a:spcAft>
                <a:spcPts val="0"/>
              </a:spcAft>
              <a:buSzPts val="1400"/>
              <a:buNone/>
            </a:pPr>
            <a:r>
              <a:rPr lang="vi-VN" sz="1600" dirty="0">
                <a:solidFill>
                  <a:srgbClr val="212121"/>
                </a:solidFill>
              </a:rPr>
              <a:t>Memento là mẫu thiết kế thuộc nhóm hành vi, cho phép lưu và khôi phục trạng thái trước đó của một object mà không tiết lộ chi tiết cách triển khai của nó.</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7"/>
          <p:cNvSpPr txBox="1">
            <a:spLocks noGrp="1"/>
          </p:cNvSpPr>
          <p:nvPr>
            <p:ph type="title"/>
          </p:nvPr>
        </p:nvSpPr>
        <p:spPr>
          <a:xfrm>
            <a:off x="540000" y="476409"/>
            <a:ext cx="8064000" cy="45956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vi-VN" sz="3200" dirty="0"/>
              <a:t>Sử dụng </a:t>
            </a:r>
            <a:r>
              <a:rPr lang="en-US" sz="3200" dirty="0"/>
              <a:t>Memento</a:t>
            </a:r>
            <a:r>
              <a:rPr lang="vi-VN" sz="3200" dirty="0"/>
              <a:t> khi nào?</a:t>
            </a:r>
            <a:endParaRPr dirty="0"/>
          </a:p>
        </p:txBody>
      </p:sp>
      <p:sp>
        <p:nvSpPr>
          <p:cNvPr id="197" name="Google Shape;197;p7"/>
          <p:cNvSpPr txBox="1">
            <a:spLocks noGrp="1"/>
          </p:cNvSpPr>
          <p:nvPr>
            <p:ph type="subTitle" idx="2"/>
          </p:nvPr>
        </p:nvSpPr>
        <p:spPr>
          <a:xfrm>
            <a:off x="700789" y="1325112"/>
            <a:ext cx="7742400" cy="2493300"/>
          </a:xfrm>
          <a:prstGeom prst="rect">
            <a:avLst/>
          </a:prstGeom>
          <a:noFill/>
          <a:ln>
            <a:noFill/>
          </a:ln>
        </p:spPr>
        <p:txBody>
          <a:bodyPr spcFirstLastPara="1" wrap="square" lIns="91425" tIns="91425" rIns="91425" bIns="91425" anchor="t" anchorCtr="0">
            <a:noAutofit/>
          </a:bodyPr>
          <a:lstStyle/>
          <a:p>
            <a:pPr marL="457200" lvl="0" indent="-355600" algn="just" rtl="0">
              <a:lnSpc>
                <a:spcPct val="150000"/>
              </a:lnSpc>
              <a:spcBef>
                <a:spcPts val="0"/>
              </a:spcBef>
              <a:spcAft>
                <a:spcPts val="0"/>
              </a:spcAft>
              <a:buSzPts val="1600"/>
              <a:buFont typeface="Arial"/>
              <a:buChar char="●"/>
            </a:pPr>
            <a:r>
              <a:rPr lang="vi-VN" sz="1600" dirty="0">
                <a:solidFill>
                  <a:srgbClr val="000000"/>
                </a:solidFill>
              </a:rPr>
              <a:t>Khi muốn tạo snapshot trạng thái của object để có thể khôi phục trạng thái trước đó của object.</a:t>
            </a:r>
          </a:p>
          <a:p>
            <a:pPr marL="457200" lvl="0" indent="-355600" algn="just" rtl="0">
              <a:lnSpc>
                <a:spcPct val="150000"/>
              </a:lnSpc>
              <a:spcBef>
                <a:spcPts val="0"/>
              </a:spcBef>
              <a:spcAft>
                <a:spcPts val="0"/>
              </a:spcAft>
              <a:buSzPts val="1600"/>
              <a:buFont typeface="Arial"/>
              <a:buChar char="●"/>
            </a:pPr>
            <a:r>
              <a:rPr lang="vi-VN" sz="1600" dirty="0">
                <a:solidFill>
                  <a:srgbClr val="000000"/>
                </a:solidFill>
              </a:rPr>
              <a:t>Khi quyền truy cập trực tiếp vào các trường, các getter và setter của object vi phạm tính đóng gói của nó.</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4"/>
          <p:cNvSpPr txBox="1">
            <a:spLocks noGrp="1"/>
          </p:cNvSpPr>
          <p:nvPr>
            <p:ph type="title"/>
          </p:nvPr>
        </p:nvSpPr>
        <p:spPr>
          <a:xfrm>
            <a:off x="1146572" y="2511369"/>
            <a:ext cx="6850856" cy="822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US"/>
              <a:t>Tổng quan</a:t>
            </a:r>
            <a:endParaRPr/>
          </a:p>
        </p:txBody>
      </p:sp>
      <p:sp>
        <p:nvSpPr>
          <p:cNvPr id="168" name="Google Shape;168;p4"/>
          <p:cNvSpPr txBox="1">
            <a:spLocks noGrp="1"/>
          </p:cNvSpPr>
          <p:nvPr>
            <p:ph type="title" idx="2"/>
          </p:nvPr>
        </p:nvSpPr>
        <p:spPr>
          <a:xfrm>
            <a:off x="3105600" y="1164675"/>
            <a:ext cx="2932800" cy="978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en-US"/>
              <a:t>01</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8"/>
          <p:cNvSpPr txBox="1">
            <a:spLocks noGrp="1"/>
          </p:cNvSpPr>
          <p:nvPr>
            <p:ph type="title"/>
          </p:nvPr>
        </p:nvSpPr>
        <p:spPr>
          <a:xfrm>
            <a:off x="1146572" y="2511369"/>
            <a:ext cx="6850856" cy="822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vi-VN" dirty="0"/>
              <a:t>Motivation</a:t>
            </a:r>
            <a:endParaRPr dirty="0"/>
          </a:p>
        </p:txBody>
      </p:sp>
      <p:sp>
        <p:nvSpPr>
          <p:cNvPr id="203" name="Google Shape;203;p8"/>
          <p:cNvSpPr txBox="1">
            <a:spLocks noGrp="1"/>
          </p:cNvSpPr>
          <p:nvPr>
            <p:ph type="title" idx="2"/>
          </p:nvPr>
        </p:nvSpPr>
        <p:spPr>
          <a:xfrm>
            <a:off x="3105600" y="1164675"/>
            <a:ext cx="2932800" cy="978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vi-VN"/>
              <a:t>02</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9"/>
          <p:cNvSpPr txBox="1">
            <a:spLocks noGrp="1"/>
          </p:cNvSpPr>
          <p:nvPr>
            <p:ph type="title"/>
          </p:nvPr>
        </p:nvSpPr>
        <p:spPr>
          <a:xfrm>
            <a:off x="540000" y="283526"/>
            <a:ext cx="8064000" cy="45956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sz="3200" dirty="0"/>
              <a:t>Bài </a:t>
            </a:r>
            <a:r>
              <a:rPr lang="en-US" sz="3200" dirty="0" err="1"/>
              <a:t>toán</a:t>
            </a:r>
            <a:endParaRPr dirty="0"/>
          </a:p>
        </p:txBody>
      </p:sp>
      <p:sp>
        <p:nvSpPr>
          <p:cNvPr id="209" name="Google Shape;209;p9"/>
          <p:cNvSpPr txBox="1">
            <a:spLocks noGrp="1"/>
          </p:cNvSpPr>
          <p:nvPr>
            <p:ph type="subTitle" idx="2"/>
          </p:nvPr>
        </p:nvSpPr>
        <p:spPr>
          <a:xfrm>
            <a:off x="1600200" y="3524390"/>
            <a:ext cx="5850732" cy="1608609"/>
          </a:xfrm>
          <a:prstGeom prst="rect">
            <a:avLst/>
          </a:prstGeom>
          <a:noFill/>
          <a:ln>
            <a:noFill/>
          </a:ln>
        </p:spPr>
        <p:txBody>
          <a:bodyPr spcFirstLastPara="1" wrap="square" lIns="91425" tIns="91425" rIns="91425" bIns="91425" anchor="t" anchorCtr="0">
            <a:noAutofit/>
          </a:bodyPr>
          <a:lstStyle/>
          <a:p>
            <a:pPr marL="0" indent="0" algn="just">
              <a:lnSpc>
                <a:spcPct val="150000"/>
              </a:lnSpc>
              <a:buNone/>
            </a:pPr>
            <a:r>
              <a:rPr lang="en-US" sz="1600" dirty="0">
                <a:solidFill>
                  <a:schemeClr val="accent5">
                    <a:lumMod val="10000"/>
                  </a:schemeClr>
                </a:solidFill>
              </a:rPr>
              <a:t>Text editor </a:t>
            </a:r>
            <a:r>
              <a:rPr lang="en-US" sz="1600" dirty="0" err="1">
                <a:solidFill>
                  <a:schemeClr val="accent5">
                    <a:lumMod val="10000"/>
                  </a:schemeClr>
                </a:solidFill>
              </a:rPr>
              <a:t>cung</a:t>
            </a:r>
            <a:r>
              <a:rPr lang="en-US" sz="1600" dirty="0">
                <a:solidFill>
                  <a:schemeClr val="accent5">
                    <a:lumMod val="10000"/>
                  </a:schemeClr>
                </a:solidFill>
              </a:rPr>
              <a:t> </a:t>
            </a:r>
            <a:r>
              <a:rPr lang="en-US" sz="1600" dirty="0" err="1">
                <a:solidFill>
                  <a:schemeClr val="accent5">
                    <a:lumMod val="10000"/>
                  </a:schemeClr>
                </a:solidFill>
              </a:rPr>
              <a:t>cấp</a:t>
            </a:r>
            <a:r>
              <a:rPr lang="en-US" sz="1600" dirty="0">
                <a:solidFill>
                  <a:schemeClr val="accent5">
                    <a:lumMod val="10000"/>
                  </a:schemeClr>
                </a:solidFill>
              </a:rPr>
              <a:t> </a:t>
            </a:r>
            <a:r>
              <a:rPr lang="en-US" sz="1600" dirty="0" err="1">
                <a:solidFill>
                  <a:schemeClr val="accent5">
                    <a:lumMod val="10000"/>
                  </a:schemeClr>
                </a:solidFill>
              </a:rPr>
              <a:t>khả</a:t>
            </a:r>
            <a:r>
              <a:rPr lang="en-US" sz="1600" dirty="0">
                <a:solidFill>
                  <a:schemeClr val="accent5">
                    <a:lumMod val="10000"/>
                  </a:schemeClr>
                </a:solidFill>
              </a:rPr>
              <a:t> </a:t>
            </a:r>
            <a:r>
              <a:rPr lang="en-US" sz="1600" dirty="0" err="1">
                <a:solidFill>
                  <a:schemeClr val="accent5">
                    <a:lumMod val="10000"/>
                  </a:schemeClr>
                </a:solidFill>
              </a:rPr>
              <a:t>năng</a:t>
            </a:r>
            <a:r>
              <a:rPr lang="en-US" sz="1600" dirty="0">
                <a:solidFill>
                  <a:schemeClr val="accent5">
                    <a:lumMod val="10000"/>
                  </a:schemeClr>
                </a:solidFill>
              </a:rPr>
              <a:t> undo/redo </a:t>
            </a:r>
            <a:r>
              <a:rPr lang="en-US" sz="1600" dirty="0" err="1">
                <a:solidFill>
                  <a:schemeClr val="accent5">
                    <a:lumMod val="10000"/>
                  </a:schemeClr>
                </a:solidFill>
              </a:rPr>
              <a:t>bất</a:t>
            </a:r>
            <a:r>
              <a:rPr lang="en-US" sz="1600" dirty="0">
                <a:solidFill>
                  <a:schemeClr val="accent5">
                    <a:lumMod val="10000"/>
                  </a:schemeClr>
                </a:solidFill>
              </a:rPr>
              <a:t> </a:t>
            </a:r>
            <a:r>
              <a:rPr lang="en-US" sz="1600" dirty="0" err="1">
                <a:solidFill>
                  <a:schemeClr val="accent5">
                    <a:lumMod val="10000"/>
                  </a:schemeClr>
                </a:solidFill>
              </a:rPr>
              <a:t>kỳ</a:t>
            </a:r>
            <a:r>
              <a:rPr lang="en-US" sz="1600" dirty="0">
                <a:solidFill>
                  <a:schemeClr val="accent5">
                    <a:lumMod val="10000"/>
                  </a:schemeClr>
                </a:solidFill>
              </a:rPr>
              <a:t> </a:t>
            </a:r>
            <a:r>
              <a:rPr lang="en-US" sz="1600" dirty="0" err="1">
                <a:solidFill>
                  <a:schemeClr val="accent5">
                    <a:lumMod val="10000"/>
                  </a:schemeClr>
                </a:solidFill>
              </a:rPr>
              <a:t>thao</a:t>
            </a:r>
            <a:r>
              <a:rPr lang="en-US" sz="1600" dirty="0">
                <a:solidFill>
                  <a:schemeClr val="accent5">
                    <a:lumMod val="10000"/>
                  </a:schemeClr>
                </a:solidFill>
              </a:rPr>
              <a:t> </a:t>
            </a:r>
            <a:r>
              <a:rPr lang="en-US" sz="1600" dirty="0" err="1">
                <a:solidFill>
                  <a:schemeClr val="accent5">
                    <a:lumMod val="10000"/>
                  </a:schemeClr>
                </a:solidFill>
              </a:rPr>
              <a:t>tác</a:t>
            </a:r>
            <a:r>
              <a:rPr lang="en-US" sz="1600" dirty="0">
                <a:solidFill>
                  <a:schemeClr val="accent5">
                    <a:lumMod val="10000"/>
                  </a:schemeClr>
                </a:solidFill>
              </a:rPr>
              <a:t> </a:t>
            </a:r>
            <a:r>
              <a:rPr lang="en-US" sz="1600" dirty="0" err="1">
                <a:solidFill>
                  <a:schemeClr val="accent5">
                    <a:lumMod val="10000"/>
                  </a:schemeClr>
                </a:solidFill>
              </a:rPr>
              <a:t>thực</a:t>
            </a:r>
            <a:r>
              <a:rPr lang="en-US" sz="1600" dirty="0">
                <a:solidFill>
                  <a:schemeClr val="accent5">
                    <a:lumMod val="10000"/>
                  </a:schemeClr>
                </a:solidFill>
              </a:rPr>
              <a:t> </a:t>
            </a:r>
            <a:r>
              <a:rPr lang="en-US" sz="1600" dirty="0" err="1">
                <a:solidFill>
                  <a:schemeClr val="accent5">
                    <a:lumMod val="10000"/>
                  </a:schemeClr>
                </a:solidFill>
              </a:rPr>
              <a:t>hiện</a:t>
            </a:r>
            <a:r>
              <a:rPr lang="en-US" sz="1600" dirty="0">
                <a:solidFill>
                  <a:schemeClr val="accent5">
                    <a:lumMod val="10000"/>
                  </a:schemeClr>
                </a:solidFill>
              </a:rPr>
              <a:t> </a:t>
            </a:r>
            <a:r>
              <a:rPr lang="en-US" sz="1600" dirty="0" err="1">
                <a:solidFill>
                  <a:schemeClr val="accent5">
                    <a:lumMod val="10000"/>
                  </a:schemeClr>
                </a:solidFill>
              </a:rPr>
              <a:t>trên</a:t>
            </a:r>
            <a:r>
              <a:rPr lang="en-US" sz="1600" dirty="0">
                <a:solidFill>
                  <a:schemeClr val="accent5">
                    <a:lumMod val="10000"/>
                  </a:schemeClr>
                </a:solidFill>
              </a:rPr>
              <a:t> văn </a:t>
            </a:r>
            <a:r>
              <a:rPr lang="en-US" sz="1600" dirty="0" err="1">
                <a:solidFill>
                  <a:schemeClr val="accent5">
                    <a:lumMod val="10000"/>
                  </a:schemeClr>
                </a:solidFill>
              </a:rPr>
              <a:t>bản</a:t>
            </a:r>
            <a:r>
              <a:rPr lang="en-US" sz="1600" dirty="0">
                <a:solidFill>
                  <a:schemeClr val="accent5">
                    <a:lumMod val="10000"/>
                  </a:schemeClr>
                </a:solidFill>
              </a:rPr>
              <a:t> =&gt; </a:t>
            </a:r>
            <a:r>
              <a:rPr lang="en-US" sz="1600" dirty="0" err="1">
                <a:solidFill>
                  <a:schemeClr val="accent5">
                    <a:lumMod val="10000"/>
                  </a:schemeClr>
                </a:solidFill>
              </a:rPr>
              <a:t>Cần</a:t>
            </a:r>
            <a:r>
              <a:rPr lang="en-US" sz="1600" dirty="0">
                <a:solidFill>
                  <a:schemeClr val="accent5">
                    <a:lumMod val="10000"/>
                  </a:schemeClr>
                </a:solidFill>
              </a:rPr>
              <a:t> </a:t>
            </a:r>
            <a:r>
              <a:rPr lang="en-US" sz="1600" dirty="0" err="1">
                <a:solidFill>
                  <a:schemeClr val="accent5">
                    <a:lumMod val="10000"/>
                  </a:schemeClr>
                </a:solidFill>
              </a:rPr>
              <a:t>lưu</a:t>
            </a:r>
            <a:r>
              <a:rPr lang="en-US" sz="1600" dirty="0">
                <a:solidFill>
                  <a:schemeClr val="accent5">
                    <a:lumMod val="10000"/>
                  </a:schemeClr>
                </a:solidFill>
              </a:rPr>
              <a:t> state </a:t>
            </a:r>
            <a:r>
              <a:rPr lang="en-US" sz="1600" dirty="0" err="1">
                <a:solidFill>
                  <a:schemeClr val="accent5">
                    <a:lumMod val="10000"/>
                  </a:schemeClr>
                </a:solidFill>
              </a:rPr>
              <a:t>tất</a:t>
            </a:r>
            <a:r>
              <a:rPr lang="en-US" sz="1600" dirty="0">
                <a:solidFill>
                  <a:schemeClr val="accent5">
                    <a:lumMod val="10000"/>
                  </a:schemeClr>
                </a:solidFill>
              </a:rPr>
              <a:t> </a:t>
            </a:r>
            <a:r>
              <a:rPr lang="en-US" sz="1600" dirty="0" err="1">
                <a:solidFill>
                  <a:schemeClr val="accent5">
                    <a:lumMod val="10000"/>
                  </a:schemeClr>
                </a:solidFill>
              </a:rPr>
              <a:t>cả</a:t>
            </a:r>
            <a:r>
              <a:rPr lang="en-US" sz="1600" dirty="0">
                <a:solidFill>
                  <a:schemeClr val="accent5">
                    <a:lumMod val="10000"/>
                  </a:schemeClr>
                </a:solidFill>
              </a:rPr>
              <a:t> object (Take snapshot). Khi </a:t>
            </a:r>
            <a:r>
              <a:rPr lang="en-US" sz="1600" dirty="0" err="1">
                <a:solidFill>
                  <a:schemeClr val="accent5">
                    <a:lumMod val="10000"/>
                  </a:schemeClr>
                </a:solidFill>
              </a:rPr>
              <a:t>cần</a:t>
            </a:r>
            <a:r>
              <a:rPr lang="en-US" sz="1600" dirty="0">
                <a:solidFill>
                  <a:schemeClr val="accent5">
                    <a:lumMod val="10000"/>
                  </a:schemeClr>
                </a:solidFill>
              </a:rPr>
              <a:t> </a:t>
            </a:r>
            <a:r>
              <a:rPr lang="en-US" sz="1600" dirty="0" err="1">
                <a:solidFill>
                  <a:schemeClr val="accent5">
                    <a:lumMod val="10000"/>
                  </a:schemeClr>
                </a:solidFill>
              </a:rPr>
              <a:t>thì</a:t>
            </a:r>
            <a:r>
              <a:rPr lang="en-US" sz="1600" dirty="0">
                <a:solidFill>
                  <a:schemeClr val="accent5">
                    <a:lumMod val="10000"/>
                  </a:schemeClr>
                </a:solidFill>
              </a:rPr>
              <a:t> restore.</a:t>
            </a:r>
          </a:p>
        </p:txBody>
      </p:sp>
      <p:pic>
        <p:nvPicPr>
          <p:cNvPr id="4" name="Picture 3">
            <a:extLst>
              <a:ext uri="{FF2B5EF4-FFF2-40B4-BE49-F238E27FC236}">
                <a16:creationId xmlns:a16="http://schemas.microsoft.com/office/drawing/2014/main" id="{F55B68E4-7C5A-43A3-A943-16E3CDBA3F07}"/>
              </a:ext>
            </a:extLst>
          </p:cNvPr>
          <p:cNvPicPr>
            <a:picLocks noChangeAspect="1"/>
          </p:cNvPicPr>
          <p:nvPr/>
        </p:nvPicPr>
        <p:blipFill>
          <a:blip r:embed="rId3"/>
          <a:stretch>
            <a:fillRect/>
          </a:stretch>
        </p:blipFill>
        <p:spPr>
          <a:xfrm>
            <a:off x="1925240" y="877630"/>
            <a:ext cx="5293519" cy="264676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9"/>
          <p:cNvSpPr txBox="1">
            <a:spLocks noGrp="1"/>
          </p:cNvSpPr>
          <p:nvPr>
            <p:ph type="title"/>
          </p:nvPr>
        </p:nvSpPr>
        <p:spPr>
          <a:xfrm>
            <a:off x="540000" y="283526"/>
            <a:ext cx="8064000" cy="45956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sz="3200" dirty="0"/>
              <a:t>Bài </a:t>
            </a:r>
            <a:r>
              <a:rPr lang="en-US" sz="3200" dirty="0" err="1"/>
              <a:t>toán</a:t>
            </a:r>
            <a:endParaRPr dirty="0"/>
          </a:p>
        </p:txBody>
      </p:sp>
      <p:sp>
        <p:nvSpPr>
          <p:cNvPr id="209" name="Google Shape;209;p9"/>
          <p:cNvSpPr txBox="1">
            <a:spLocks noGrp="1"/>
          </p:cNvSpPr>
          <p:nvPr>
            <p:ph type="subTitle" idx="2"/>
          </p:nvPr>
        </p:nvSpPr>
        <p:spPr>
          <a:xfrm>
            <a:off x="4572000" y="1433639"/>
            <a:ext cx="4032000" cy="2276221"/>
          </a:xfrm>
          <a:prstGeom prst="rect">
            <a:avLst/>
          </a:prstGeom>
          <a:noFill/>
          <a:ln>
            <a:noFill/>
          </a:ln>
        </p:spPr>
        <p:txBody>
          <a:bodyPr spcFirstLastPara="1" wrap="square" lIns="91425" tIns="91425" rIns="91425" bIns="91425" anchor="t" anchorCtr="0">
            <a:noAutofit/>
          </a:bodyPr>
          <a:lstStyle/>
          <a:p>
            <a:pPr marL="0" indent="0" algn="just">
              <a:lnSpc>
                <a:spcPct val="150000"/>
              </a:lnSpc>
              <a:buNone/>
            </a:pPr>
            <a:r>
              <a:rPr lang="en-US" sz="1600" dirty="0">
                <a:solidFill>
                  <a:schemeClr val="accent5">
                    <a:lumMod val="10000"/>
                  </a:schemeClr>
                </a:solidFill>
              </a:rPr>
              <a:t>Take snapshot </a:t>
            </a:r>
          </a:p>
          <a:p>
            <a:pPr marL="285750" indent="-285750" algn="just">
              <a:lnSpc>
                <a:spcPct val="150000"/>
              </a:lnSpc>
              <a:buFont typeface="Symbol" panose="05050102010706020507" pitchFamily="18" charset="2"/>
              <a:buChar char="Þ"/>
            </a:pPr>
            <a:r>
              <a:rPr lang="en-US" sz="1600" dirty="0" err="1">
                <a:solidFill>
                  <a:schemeClr val="accent5">
                    <a:lumMod val="10000"/>
                  </a:schemeClr>
                </a:solidFill>
              </a:rPr>
              <a:t>Duyệt</a:t>
            </a:r>
            <a:r>
              <a:rPr lang="en-US" sz="1600" dirty="0">
                <a:solidFill>
                  <a:schemeClr val="accent5">
                    <a:lumMod val="10000"/>
                  </a:schemeClr>
                </a:solidFill>
              </a:rPr>
              <a:t> </a:t>
            </a:r>
            <a:r>
              <a:rPr lang="en-US" sz="1600" dirty="0" err="1">
                <a:solidFill>
                  <a:schemeClr val="accent5">
                    <a:lumMod val="10000"/>
                  </a:schemeClr>
                </a:solidFill>
              </a:rPr>
              <a:t>tất</a:t>
            </a:r>
            <a:r>
              <a:rPr lang="en-US" sz="1600" dirty="0">
                <a:solidFill>
                  <a:schemeClr val="accent5">
                    <a:lumMod val="10000"/>
                  </a:schemeClr>
                </a:solidFill>
              </a:rPr>
              <a:t> </a:t>
            </a:r>
            <a:r>
              <a:rPr lang="en-US" sz="1600" dirty="0" err="1">
                <a:solidFill>
                  <a:schemeClr val="accent5">
                    <a:lumMod val="10000"/>
                  </a:schemeClr>
                </a:solidFill>
              </a:rPr>
              <a:t>cả</a:t>
            </a:r>
            <a:r>
              <a:rPr lang="en-US" sz="1600" dirty="0">
                <a:solidFill>
                  <a:schemeClr val="accent5">
                    <a:lumMod val="10000"/>
                  </a:schemeClr>
                </a:solidFill>
              </a:rPr>
              <a:t> field </a:t>
            </a:r>
          </a:p>
          <a:p>
            <a:pPr marL="285750" indent="-285750" algn="just">
              <a:lnSpc>
                <a:spcPct val="150000"/>
              </a:lnSpc>
              <a:buFont typeface="Symbol" panose="05050102010706020507" pitchFamily="18" charset="2"/>
              <a:buChar char="Þ"/>
            </a:pPr>
            <a:r>
              <a:rPr lang="en-US" sz="1600" dirty="0">
                <a:solidFill>
                  <a:schemeClr val="accent5">
                    <a:lumMod val="10000"/>
                  </a:schemeClr>
                </a:solidFill>
              </a:rPr>
              <a:t>Field </a:t>
            </a:r>
            <a:r>
              <a:rPr lang="en-US" sz="1600" dirty="0" err="1">
                <a:solidFill>
                  <a:schemeClr val="accent5">
                    <a:lumMod val="10000"/>
                  </a:schemeClr>
                </a:solidFill>
              </a:rPr>
              <a:t>phải</a:t>
            </a:r>
            <a:r>
              <a:rPr lang="en-US" sz="1600" dirty="0">
                <a:solidFill>
                  <a:schemeClr val="accent5">
                    <a:lumMod val="10000"/>
                  </a:schemeClr>
                </a:solidFill>
              </a:rPr>
              <a:t> public, </a:t>
            </a:r>
            <a:r>
              <a:rPr lang="en-US" sz="1600" dirty="0" err="1">
                <a:solidFill>
                  <a:schemeClr val="accent5">
                    <a:lumMod val="10000"/>
                  </a:schemeClr>
                </a:solidFill>
              </a:rPr>
              <a:t>thực</a:t>
            </a:r>
            <a:r>
              <a:rPr lang="en-US" sz="1600" dirty="0">
                <a:solidFill>
                  <a:schemeClr val="accent5">
                    <a:lumMod val="10000"/>
                  </a:schemeClr>
                </a:solidFill>
              </a:rPr>
              <a:t> </a:t>
            </a:r>
            <a:r>
              <a:rPr lang="en-US" sz="1600" dirty="0" err="1">
                <a:solidFill>
                  <a:schemeClr val="accent5">
                    <a:lumMod val="10000"/>
                  </a:schemeClr>
                </a:solidFill>
              </a:rPr>
              <a:t>tế</a:t>
            </a:r>
            <a:r>
              <a:rPr lang="en-US" sz="1600" dirty="0">
                <a:solidFill>
                  <a:schemeClr val="accent5">
                    <a:lumMod val="10000"/>
                  </a:schemeClr>
                </a:solidFill>
              </a:rPr>
              <a:t> </a:t>
            </a:r>
            <a:r>
              <a:rPr lang="en-US" sz="1600" dirty="0" err="1">
                <a:solidFill>
                  <a:schemeClr val="accent5">
                    <a:lumMod val="10000"/>
                  </a:schemeClr>
                </a:solidFill>
              </a:rPr>
              <a:t>thì</a:t>
            </a:r>
            <a:r>
              <a:rPr lang="en-US" sz="1600" dirty="0">
                <a:solidFill>
                  <a:schemeClr val="accent5">
                    <a:lumMod val="10000"/>
                  </a:schemeClr>
                </a:solidFill>
              </a:rPr>
              <a:t> </a:t>
            </a:r>
            <a:r>
              <a:rPr lang="en-US" sz="1600" dirty="0" err="1">
                <a:solidFill>
                  <a:schemeClr val="accent5">
                    <a:lumMod val="10000"/>
                  </a:schemeClr>
                </a:solidFill>
              </a:rPr>
              <a:t>không</a:t>
            </a:r>
            <a:endParaRPr lang="en-US" sz="1600" dirty="0">
              <a:solidFill>
                <a:schemeClr val="accent5">
                  <a:lumMod val="10000"/>
                </a:schemeClr>
              </a:solidFill>
            </a:endParaRPr>
          </a:p>
          <a:p>
            <a:pPr marL="285750" indent="-285750" algn="just">
              <a:lnSpc>
                <a:spcPct val="150000"/>
              </a:lnSpc>
              <a:buFont typeface="Symbol" panose="05050102010706020507" pitchFamily="18" charset="2"/>
              <a:buChar char="Þ"/>
            </a:pPr>
            <a:r>
              <a:rPr lang="en-US" sz="1600" dirty="0">
                <a:solidFill>
                  <a:schemeClr val="accent5">
                    <a:lumMod val="10000"/>
                  </a:schemeClr>
                </a:solidFill>
              </a:rPr>
              <a:t>How???</a:t>
            </a:r>
          </a:p>
          <a:p>
            <a:pPr marL="285750" indent="-285750" algn="just">
              <a:lnSpc>
                <a:spcPct val="150000"/>
              </a:lnSpc>
              <a:buFont typeface="Symbol" panose="05050102010706020507" pitchFamily="18" charset="2"/>
              <a:buChar char="Þ"/>
            </a:pPr>
            <a:endParaRPr lang="en-US" sz="1600" dirty="0">
              <a:solidFill>
                <a:schemeClr val="accent5">
                  <a:lumMod val="10000"/>
                </a:schemeClr>
              </a:solidFill>
            </a:endParaRPr>
          </a:p>
        </p:txBody>
      </p:sp>
      <p:pic>
        <p:nvPicPr>
          <p:cNvPr id="4" name="Picture 3">
            <a:extLst>
              <a:ext uri="{FF2B5EF4-FFF2-40B4-BE49-F238E27FC236}">
                <a16:creationId xmlns:a16="http://schemas.microsoft.com/office/drawing/2014/main" id="{0D4B902A-3D5D-46D9-AD2D-96C1B314F57E}"/>
              </a:ext>
            </a:extLst>
          </p:cNvPr>
          <p:cNvPicPr>
            <a:picLocks noChangeAspect="1"/>
          </p:cNvPicPr>
          <p:nvPr/>
        </p:nvPicPr>
        <p:blipFill>
          <a:blip r:embed="rId3"/>
          <a:stretch>
            <a:fillRect/>
          </a:stretch>
        </p:blipFill>
        <p:spPr>
          <a:xfrm>
            <a:off x="540000" y="1119483"/>
            <a:ext cx="4032000" cy="2904533"/>
          </a:xfrm>
          <a:prstGeom prst="rect">
            <a:avLst/>
          </a:prstGeom>
        </p:spPr>
      </p:pic>
    </p:spTree>
    <p:extLst>
      <p:ext uri="{BB962C8B-B14F-4D97-AF65-F5344CB8AC3E}">
        <p14:creationId xmlns:p14="http://schemas.microsoft.com/office/powerpoint/2010/main" val="35034563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9"/>
          <p:cNvSpPr txBox="1">
            <a:spLocks noGrp="1"/>
          </p:cNvSpPr>
          <p:nvPr>
            <p:ph type="title"/>
          </p:nvPr>
        </p:nvSpPr>
        <p:spPr>
          <a:xfrm>
            <a:off x="540000" y="283526"/>
            <a:ext cx="8064000" cy="45956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sz="3200" dirty="0" err="1"/>
              <a:t>Giải</a:t>
            </a:r>
            <a:r>
              <a:rPr lang="en-US" sz="3200" dirty="0"/>
              <a:t> </a:t>
            </a:r>
            <a:r>
              <a:rPr lang="en-US" sz="3200" dirty="0" err="1"/>
              <a:t>pháp</a:t>
            </a:r>
            <a:endParaRPr dirty="0"/>
          </a:p>
        </p:txBody>
      </p:sp>
      <p:sp>
        <p:nvSpPr>
          <p:cNvPr id="209" name="Google Shape;209;p9"/>
          <p:cNvSpPr txBox="1">
            <a:spLocks noGrp="1"/>
          </p:cNvSpPr>
          <p:nvPr>
            <p:ph type="subTitle" idx="2"/>
          </p:nvPr>
        </p:nvSpPr>
        <p:spPr>
          <a:xfrm>
            <a:off x="1663031" y="4246447"/>
            <a:ext cx="5817937" cy="728354"/>
          </a:xfrm>
          <a:prstGeom prst="rect">
            <a:avLst/>
          </a:prstGeom>
          <a:noFill/>
          <a:ln>
            <a:noFill/>
          </a:ln>
        </p:spPr>
        <p:txBody>
          <a:bodyPr spcFirstLastPara="1" wrap="square" lIns="91425" tIns="91425" rIns="91425" bIns="91425" anchor="t" anchorCtr="0">
            <a:noAutofit/>
          </a:bodyPr>
          <a:lstStyle/>
          <a:p>
            <a:pPr marL="0" indent="0" algn="just">
              <a:lnSpc>
                <a:spcPct val="150000"/>
              </a:lnSpc>
              <a:buNone/>
            </a:pPr>
            <a:r>
              <a:rPr lang="en-US" sz="1600" dirty="0">
                <a:solidFill>
                  <a:schemeClr val="accent5">
                    <a:lumMod val="10000"/>
                  </a:schemeClr>
                </a:solidFill>
              </a:rPr>
              <a:t>Giao </a:t>
            </a:r>
            <a:r>
              <a:rPr lang="en-US" sz="1600" dirty="0" err="1">
                <a:solidFill>
                  <a:schemeClr val="accent5">
                    <a:lumMod val="10000"/>
                  </a:schemeClr>
                </a:solidFill>
              </a:rPr>
              <a:t>việc</a:t>
            </a:r>
            <a:r>
              <a:rPr lang="en-US" sz="1600" dirty="0">
                <a:solidFill>
                  <a:schemeClr val="accent5">
                    <a:lumMod val="10000"/>
                  </a:schemeClr>
                </a:solidFill>
              </a:rPr>
              <a:t> </a:t>
            </a:r>
            <a:r>
              <a:rPr lang="en-US" sz="1600" dirty="0" err="1">
                <a:solidFill>
                  <a:schemeClr val="accent5">
                    <a:lumMod val="10000"/>
                  </a:schemeClr>
                </a:solidFill>
              </a:rPr>
              <a:t>tạo</a:t>
            </a:r>
            <a:r>
              <a:rPr lang="en-US" sz="1600" dirty="0">
                <a:solidFill>
                  <a:schemeClr val="accent5">
                    <a:lumMod val="10000"/>
                  </a:schemeClr>
                </a:solidFill>
              </a:rPr>
              <a:t> ra snapshot </a:t>
            </a:r>
            <a:r>
              <a:rPr lang="en-US" sz="1600" dirty="0" err="1">
                <a:solidFill>
                  <a:schemeClr val="accent5">
                    <a:lumMod val="10000"/>
                  </a:schemeClr>
                </a:solidFill>
              </a:rPr>
              <a:t>cho</a:t>
            </a:r>
            <a:r>
              <a:rPr lang="en-US" sz="1600" dirty="0">
                <a:solidFill>
                  <a:schemeClr val="accent5">
                    <a:lumMod val="10000"/>
                  </a:schemeClr>
                </a:solidFill>
              </a:rPr>
              <a:t> </a:t>
            </a:r>
            <a:r>
              <a:rPr lang="en-US" sz="1600" dirty="0" err="1">
                <a:solidFill>
                  <a:schemeClr val="accent5">
                    <a:lumMod val="10000"/>
                  </a:schemeClr>
                </a:solidFill>
              </a:rPr>
              <a:t>chính</a:t>
            </a:r>
            <a:r>
              <a:rPr lang="en-US" sz="1600" dirty="0">
                <a:solidFill>
                  <a:schemeClr val="accent5">
                    <a:lumMod val="10000"/>
                  </a:schemeClr>
                </a:solidFill>
              </a:rPr>
              <a:t> </a:t>
            </a:r>
            <a:r>
              <a:rPr lang="en-US" sz="1600" dirty="0" err="1">
                <a:solidFill>
                  <a:schemeClr val="accent5">
                    <a:lumMod val="10000"/>
                  </a:schemeClr>
                </a:solidFill>
              </a:rPr>
              <a:t>chủ</a:t>
            </a:r>
            <a:r>
              <a:rPr lang="en-US" sz="1600" dirty="0">
                <a:solidFill>
                  <a:schemeClr val="accent5">
                    <a:lumMod val="10000"/>
                  </a:schemeClr>
                </a:solidFill>
              </a:rPr>
              <a:t> </a:t>
            </a:r>
            <a:r>
              <a:rPr lang="en-US" sz="1600" dirty="0" err="1">
                <a:solidFill>
                  <a:schemeClr val="accent5">
                    <a:lumMod val="10000"/>
                  </a:schemeClr>
                </a:solidFill>
              </a:rPr>
              <a:t>nhân</a:t>
            </a:r>
            <a:r>
              <a:rPr lang="en-US" sz="1600" dirty="0">
                <a:solidFill>
                  <a:schemeClr val="accent5">
                    <a:lumMod val="10000"/>
                  </a:schemeClr>
                </a:solidFill>
              </a:rPr>
              <a:t> </a:t>
            </a:r>
            <a:r>
              <a:rPr lang="en-US" sz="1600" dirty="0" err="1">
                <a:solidFill>
                  <a:schemeClr val="accent5">
                    <a:lumMod val="10000"/>
                  </a:schemeClr>
                </a:solidFill>
              </a:rPr>
              <a:t>của</a:t>
            </a:r>
            <a:r>
              <a:rPr lang="en-US" sz="1600" dirty="0">
                <a:solidFill>
                  <a:schemeClr val="accent5">
                    <a:lumMod val="10000"/>
                  </a:schemeClr>
                </a:solidFill>
              </a:rPr>
              <a:t> state </a:t>
            </a:r>
            <a:r>
              <a:rPr lang="en-US" sz="1600" dirty="0" err="1">
                <a:solidFill>
                  <a:schemeClr val="accent5">
                    <a:lumMod val="10000"/>
                  </a:schemeClr>
                </a:solidFill>
              </a:rPr>
              <a:t>đó</a:t>
            </a:r>
            <a:r>
              <a:rPr lang="en-US" sz="1600" dirty="0">
                <a:solidFill>
                  <a:schemeClr val="accent5">
                    <a:lumMod val="10000"/>
                  </a:schemeClr>
                </a:solidFill>
              </a:rPr>
              <a:t>. </a:t>
            </a:r>
          </a:p>
        </p:txBody>
      </p:sp>
      <p:pic>
        <p:nvPicPr>
          <p:cNvPr id="2" name="Picture 1">
            <a:extLst>
              <a:ext uri="{FF2B5EF4-FFF2-40B4-BE49-F238E27FC236}">
                <a16:creationId xmlns:a16="http://schemas.microsoft.com/office/drawing/2014/main" id="{CE79BE5E-EE6A-4953-949B-8492CC730606}"/>
              </a:ext>
            </a:extLst>
          </p:cNvPr>
          <p:cNvPicPr>
            <a:picLocks noChangeAspect="1"/>
          </p:cNvPicPr>
          <p:nvPr/>
        </p:nvPicPr>
        <p:blipFill>
          <a:blip r:embed="rId3"/>
          <a:stretch>
            <a:fillRect/>
          </a:stretch>
        </p:blipFill>
        <p:spPr>
          <a:xfrm>
            <a:off x="2556000" y="897053"/>
            <a:ext cx="4032000" cy="3349394"/>
          </a:xfrm>
          <a:prstGeom prst="rect">
            <a:avLst/>
          </a:prstGeom>
        </p:spPr>
      </p:pic>
    </p:spTree>
    <p:extLst>
      <p:ext uri="{BB962C8B-B14F-4D97-AF65-F5344CB8AC3E}">
        <p14:creationId xmlns:p14="http://schemas.microsoft.com/office/powerpoint/2010/main" val="10732130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0"/>
          <p:cNvSpPr txBox="1">
            <a:spLocks noGrp="1"/>
          </p:cNvSpPr>
          <p:nvPr>
            <p:ph type="title"/>
          </p:nvPr>
        </p:nvSpPr>
        <p:spPr>
          <a:xfrm>
            <a:off x="1912475" y="2261338"/>
            <a:ext cx="5319000" cy="822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vi-VN"/>
              <a:t>Đặc điểm</a:t>
            </a:r>
            <a:endParaRPr/>
          </a:p>
        </p:txBody>
      </p:sp>
      <p:sp>
        <p:nvSpPr>
          <p:cNvPr id="215" name="Google Shape;215;p10"/>
          <p:cNvSpPr txBox="1">
            <a:spLocks noGrp="1"/>
          </p:cNvSpPr>
          <p:nvPr>
            <p:ph type="title" idx="2"/>
          </p:nvPr>
        </p:nvSpPr>
        <p:spPr>
          <a:xfrm>
            <a:off x="3105600" y="1164675"/>
            <a:ext cx="2932800" cy="978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vi-VN"/>
              <a:t>03</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1"/>
          <p:cNvSpPr txBox="1">
            <a:spLocks noGrp="1"/>
          </p:cNvSpPr>
          <p:nvPr>
            <p:ph type="title"/>
          </p:nvPr>
        </p:nvSpPr>
        <p:spPr>
          <a:xfrm>
            <a:off x="540000" y="476409"/>
            <a:ext cx="8064000" cy="45956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vi-VN" sz="3200" dirty="0"/>
              <a:t>Cấu trúc</a:t>
            </a:r>
            <a:endParaRPr dirty="0"/>
          </a:p>
        </p:txBody>
      </p:sp>
      <p:pic>
        <p:nvPicPr>
          <p:cNvPr id="2" name="Picture 2">
            <a:extLst>
              <a:ext uri="{FF2B5EF4-FFF2-40B4-BE49-F238E27FC236}">
                <a16:creationId xmlns:a16="http://schemas.microsoft.com/office/drawing/2014/main" id="{F214D889-86E1-4D5C-8183-48416D2CCD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9750" y="1714341"/>
            <a:ext cx="5524500" cy="2952750"/>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209;p9">
            <a:extLst>
              <a:ext uri="{FF2B5EF4-FFF2-40B4-BE49-F238E27FC236}">
                <a16:creationId xmlns:a16="http://schemas.microsoft.com/office/drawing/2014/main" id="{03492FB8-9D64-49B5-A7DD-F9FB7D6256EF}"/>
              </a:ext>
            </a:extLst>
          </p:cNvPr>
          <p:cNvSpPr txBox="1">
            <a:spLocks/>
          </p:cNvSpPr>
          <p:nvPr/>
        </p:nvSpPr>
        <p:spPr>
          <a:xfrm>
            <a:off x="540000" y="1095375"/>
            <a:ext cx="8064000" cy="4595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400"/>
              <a:buFont typeface="Open Sans"/>
              <a:buChar char="●"/>
              <a:defRPr sz="1200" b="0" i="0" u="none" strike="noStrike" cap="none">
                <a:solidFill>
                  <a:schemeClr val="dk2"/>
                </a:solidFill>
                <a:latin typeface="Open Sans"/>
                <a:ea typeface="Open Sans"/>
                <a:cs typeface="Open Sans"/>
                <a:sym typeface="Open Sans"/>
              </a:defRPr>
            </a:lvl1pPr>
            <a:lvl2pPr marL="914400" marR="0" lvl="1" indent="-317500" algn="ctr" rtl="0">
              <a:lnSpc>
                <a:spcPct val="115000"/>
              </a:lnSpc>
              <a:spcBef>
                <a:spcPts val="10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ctr"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ctr"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ctr"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ctr"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ctr"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ctr"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ctr" rtl="0">
              <a:lnSpc>
                <a:spcPct val="115000"/>
              </a:lnSpc>
              <a:spcBef>
                <a:spcPts val="160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pPr marL="0" indent="0" algn="ctr">
              <a:lnSpc>
                <a:spcPct val="150000"/>
              </a:lnSpc>
              <a:buNone/>
            </a:pPr>
            <a:r>
              <a:rPr lang="en-US" sz="1600" dirty="0" err="1">
                <a:solidFill>
                  <a:schemeClr val="accent5">
                    <a:lumMod val="10000"/>
                  </a:schemeClr>
                </a:solidFill>
              </a:rPr>
              <a:t>Triển</a:t>
            </a:r>
            <a:r>
              <a:rPr lang="en-US" sz="1600" dirty="0">
                <a:solidFill>
                  <a:schemeClr val="accent5">
                    <a:lumMod val="10000"/>
                  </a:schemeClr>
                </a:solidFill>
              </a:rPr>
              <a:t> </a:t>
            </a:r>
            <a:r>
              <a:rPr lang="en-US" sz="1600" dirty="0" err="1">
                <a:solidFill>
                  <a:schemeClr val="accent5">
                    <a:lumMod val="10000"/>
                  </a:schemeClr>
                </a:solidFill>
              </a:rPr>
              <a:t>khai</a:t>
            </a:r>
            <a:r>
              <a:rPr lang="en-US" sz="1600" dirty="0">
                <a:solidFill>
                  <a:schemeClr val="accent5">
                    <a:lumMod val="10000"/>
                  </a:schemeClr>
                </a:solidFill>
              </a:rPr>
              <a:t> </a:t>
            </a:r>
            <a:r>
              <a:rPr lang="en-US" sz="1600" dirty="0" err="1">
                <a:solidFill>
                  <a:schemeClr val="accent5">
                    <a:lumMod val="10000"/>
                  </a:schemeClr>
                </a:solidFill>
              </a:rPr>
              <a:t>dựa</a:t>
            </a:r>
            <a:r>
              <a:rPr lang="en-US" sz="1600" dirty="0">
                <a:solidFill>
                  <a:schemeClr val="accent5">
                    <a:lumMod val="10000"/>
                  </a:schemeClr>
                </a:solidFill>
              </a:rPr>
              <a:t> </a:t>
            </a:r>
            <a:r>
              <a:rPr lang="en-US" sz="1600" dirty="0" err="1">
                <a:solidFill>
                  <a:schemeClr val="accent5">
                    <a:lumMod val="10000"/>
                  </a:schemeClr>
                </a:solidFill>
              </a:rPr>
              <a:t>trên</a:t>
            </a:r>
            <a:r>
              <a:rPr lang="en-US" sz="1600" dirty="0">
                <a:solidFill>
                  <a:schemeClr val="accent5">
                    <a:lumMod val="10000"/>
                  </a:schemeClr>
                </a:solidFill>
              </a:rPr>
              <a:t> Nested Class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12"/>
          <p:cNvSpPr txBox="1">
            <a:spLocks noGrp="1"/>
          </p:cNvSpPr>
          <p:nvPr>
            <p:ph type="title"/>
          </p:nvPr>
        </p:nvSpPr>
        <p:spPr>
          <a:xfrm>
            <a:off x="540000" y="283526"/>
            <a:ext cx="8064000" cy="45956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vi-VN" sz="3200"/>
              <a:t>Các thành viên</a:t>
            </a:r>
            <a:endParaRPr/>
          </a:p>
        </p:txBody>
      </p:sp>
      <p:sp>
        <p:nvSpPr>
          <p:cNvPr id="227" name="Google Shape;227;p12"/>
          <p:cNvSpPr txBox="1">
            <a:spLocks noGrp="1"/>
          </p:cNvSpPr>
          <p:nvPr>
            <p:ph type="subTitle" idx="2"/>
          </p:nvPr>
        </p:nvSpPr>
        <p:spPr>
          <a:xfrm>
            <a:off x="700814" y="1053297"/>
            <a:ext cx="7742372" cy="3806677"/>
          </a:xfrm>
          <a:prstGeom prst="rect">
            <a:avLst/>
          </a:prstGeom>
          <a:noFill/>
          <a:ln>
            <a:noFill/>
          </a:ln>
        </p:spPr>
        <p:txBody>
          <a:bodyPr spcFirstLastPara="1" wrap="square" lIns="91425" tIns="91425" rIns="91425" bIns="91425" anchor="t" anchorCtr="0">
            <a:noAutofit/>
          </a:bodyPr>
          <a:lstStyle/>
          <a:p>
            <a:pPr marL="457200" lvl="0" indent="-355600" algn="just" rtl="0">
              <a:lnSpc>
                <a:spcPct val="115000"/>
              </a:lnSpc>
              <a:spcBef>
                <a:spcPts val="1000"/>
              </a:spcBef>
              <a:spcAft>
                <a:spcPts val="0"/>
              </a:spcAft>
              <a:buSzPts val="1600"/>
              <a:buFont typeface="Times New Roman"/>
              <a:buChar char="●"/>
            </a:pPr>
            <a:r>
              <a:rPr lang="vi-VN" sz="1600" b="1" dirty="0">
                <a:solidFill>
                  <a:srgbClr val="000000"/>
                </a:solidFill>
              </a:rPr>
              <a:t>Originator:</a:t>
            </a:r>
            <a:r>
              <a:rPr lang="vi-VN" sz="1600" dirty="0">
                <a:solidFill>
                  <a:srgbClr val="000000"/>
                </a:solidFill>
              </a:rPr>
              <a:t> có khả năng tạo một snapshot (lưu) và khôi phục trạng thái của nó từ snapshot khi cần.</a:t>
            </a:r>
          </a:p>
          <a:p>
            <a:pPr marL="457200" lvl="0" indent="-355600" algn="just" rtl="0">
              <a:lnSpc>
                <a:spcPct val="115000"/>
              </a:lnSpc>
              <a:spcBef>
                <a:spcPts val="1000"/>
              </a:spcBef>
              <a:spcAft>
                <a:spcPts val="0"/>
              </a:spcAft>
              <a:buSzPts val="1600"/>
              <a:buFont typeface="Times New Roman"/>
              <a:buChar char="●"/>
            </a:pPr>
            <a:r>
              <a:rPr lang="vi-VN" sz="1600" b="1" dirty="0">
                <a:solidFill>
                  <a:srgbClr val="000000"/>
                </a:solidFill>
              </a:rPr>
              <a:t>Memento:</a:t>
            </a:r>
            <a:r>
              <a:rPr lang="vi-VN" sz="1600" dirty="0">
                <a:solidFill>
                  <a:srgbClr val="000000"/>
                </a:solidFill>
              </a:rPr>
              <a:t> là một object tương ứng với một snapshot trạng thái của Originator. Memento thường được làm cho bất biến, chỉ truyền dữ liệu một lần thông qua hàm khởi tạo.</a:t>
            </a:r>
          </a:p>
          <a:p>
            <a:pPr marL="457200" lvl="0" indent="-355600" algn="just" rtl="0">
              <a:lnSpc>
                <a:spcPct val="115000"/>
              </a:lnSpc>
              <a:spcBef>
                <a:spcPts val="1000"/>
              </a:spcBef>
              <a:spcAft>
                <a:spcPts val="0"/>
              </a:spcAft>
              <a:buSzPts val="1600"/>
              <a:buFont typeface="Times New Roman"/>
              <a:buChar char="●"/>
            </a:pPr>
            <a:r>
              <a:rPr lang="vi-VN" sz="1600" b="1" dirty="0">
                <a:solidFill>
                  <a:srgbClr val="000000"/>
                </a:solidFill>
              </a:rPr>
              <a:t>Caretaker:</a:t>
            </a:r>
            <a:r>
              <a:rPr lang="vi-VN" sz="1600" dirty="0">
                <a:solidFill>
                  <a:srgbClr val="000000"/>
                </a:solidFill>
              </a:rPr>
              <a:t> không chỉ biết khi nào và tại sao để nắm bắt trạng thái của Originator mà còn biết khi nào trạng thái nên được khôi phục. Caretaker có thể theo dõi lịch sử của Originator bằng cách lưu trữ một stack chứa các Memento.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3"/>
          <p:cNvSpPr txBox="1">
            <a:spLocks noGrp="1"/>
          </p:cNvSpPr>
          <p:nvPr>
            <p:ph type="title"/>
          </p:nvPr>
        </p:nvSpPr>
        <p:spPr>
          <a:xfrm>
            <a:off x="540000" y="540701"/>
            <a:ext cx="8064000" cy="45956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vi-VN" sz="3200"/>
              <a:t>Sự cộng tác giữa các thành viên</a:t>
            </a:r>
            <a:endParaRPr/>
          </a:p>
        </p:txBody>
      </p:sp>
      <p:sp>
        <p:nvSpPr>
          <p:cNvPr id="233" name="Google Shape;233;p13"/>
          <p:cNvSpPr txBox="1">
            <a:spLocks noGrp="1"/>
          </p:cNvSpPr>
          <p:nvPr>
            <p:ph type="subTitle" idx="2"/>
          </p:nvPr>
        </p:nvSpPr>
        <p:spPr>
          <a:xfrm>
            <a:off x="700814" y="1053296"/>
            <a:ext cx="7742372" cy="4507435"/>
          </a:xfrm>
          <a:prstGeom prst="rect">
            <a:avLst/>
          </a:prstGeom>
          <a:noFill/>
          <a:ln>
            <a:noFill/>
          </a:ln>
        </p:spPr>
        <p:txBody>
          <a:bodyPr spcFirstLastPara="1" wrap="square" lIns="91425" tIns="91425" rIns="91425" bIns="91425" anchor="t" anchorCtr="0">
            <a:noAutofit/>
          </a:bodyPr>
          <a:lstStyle/>
          <a:p>
            <a:pPr marL="457200" lvl="0" indent="-355600" algn="just" rtl="0">
              <a:lnSpc>
                <a:spcPct val="150000"/>
              </a:lnSpc>
              <a:spcBef>
                <a:spcPts val="1000"/>
              </a:spcBef>
              <a:spcAft>
                <a:spcPts val="0"/>
              </a:spcAft>
              <a:buSzPts val="1600"/>
              <a:buChar char="●"/>
            </a:pPr>
            <a:r>
              <a:rPr lang="vi-VN" sz="1600" dirty="0">
                <a:solidFill>
                  <a:srgbClr val="000000"/>
                </a:solidFill>
              </a:rPr>
              <a:t>Khi Originator ngược về quá khứ, Caretaker sẽ lấy Memento nằm trên cùng của stack và truyền nó cho phương thức khôi phục của Originator.</a:t>
            </a:r>
          </a:p>
          <a:p>
            <a:pPr marL="457200" lvl="0" indent="-355600" algn="just" rtl="0">
              <a:lnSpc>
                <a:spcPct val="150000"/>
              </a:lnSpc>
              <a:spcBef>
                <a:spcPts val="1000"/>
              </a:spcBef>
              <a:spcAft>
                <a:spcPts val="0"/>
              </a:spcAft>
              <a:buSzPts val="1600"/>
              <a:buChar char="●"/>
            </a:pPr>
            <a:r>
              <a:rPr lang="vi-VN" sz="1600" dirty="0">
                <a:solidFill>
                  <a:srgbClr val="000000"/>
                </a:solidFill>
              </a:rPr>
              <a:t>Memento là class lồng bên trong class Originator. Điều này cho phép Originator truy cập đến các thuộc tính và phương thức của Memento, dù cho nó được khai báo private. Mặt khác, Caretaker lại bị giới hạn khả năng truy cập này, điều này cho phép lưu trữ Memento trong stack mà không làm xáo trộn trạng thái của chúng.</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1"/>
          <p:cNvSpPr txBox="1">
            <a:spLocks noGrp="1"/>
          </p:cNvSpPr>
          <p:nvPr>
            <p:ph type="title"/>
          </p:nvPr>
        </p:nvSpPr>
        <p:spPr>
          <a:xfrm>
            <a:off x="540000" y="476409"/>
            <a:ext cx="8064000" cy="45956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vi-VN" sz="3200" dirty="0"/>
              <a:t>Cấu trúc</a:t>
            </a:r>
            <a:endParaRPr dirty="0"/>
          </a:p>
        </p:txBody>
      </p:sp>
      <p:sp>
        <p:nvSpPr>
          <p:cNvPr id="6" name="Google Shape;209;p9">
            <a:extLst>
              <a:ext uri="{FF2B5EF4-FFF2-40B4-BE49-F238E27FC236}">
                <a16:creationId xmlns:a16="http://schemas.microsoft.com/office/drawing/2014/main" id="{03492FB8-9D64-49B5-A7DD-F9FB7D6256EF}"/>
              </a:ext>
            </a:extLst>
          </p:cNvPr>
          <p:cNvSpPr txBox="1">
            <a:spLocks/>
          </p:cNvSpPr>
          <p:nvPr/>
        </p:nvSpPr>
        <p:spPr>
          <a:xfrm>
            <a:off x="540000" y="935974"/>
            <a:ext cx="8064000" cy="4595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400"/>
              <a:buFont typeface="Open Sans"/>
              <a:buChar char="●"/>
              <a:defRPr sz="1200" b="0" i="0" u="none" strike="noStrike" cap="none">
                <a:solidFill>
                  <a:schemeClr val="dk2"/>
                </a:solidFill>
                <a:latin typeface="Open Sans"/>
                <a:ea typeface="Open Sans"/>
                <a:cs typeface="Open Sans"/>
                <a:sym typeface="Open Sans"/>
              </a:defRPr>
            </a:lvl1pPr>
            <a:lvl2pPr marL="914400" marR="0" lvl="1" indent="-317500" algn="ctr" rtl="0">
              <a:lnSpc>
                <a:spcPct val="115000"/>
              </a:lnSpc>
              <a:spcBef>
                <a:spcPts val="10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ctr"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ctr"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ctr"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ctr"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ctr"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ctr"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ctr" rtl="0">
              <a:lnSpc>
                <a:spcPct val="115000"/>
              </a:lnSpc>
              <a:spcBef>
                <a:spcPts val="160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pPr marL="0" indent="0" algn="ctr">
              <a:lnSpc>
                <a:spcPct val="150000"/>
              </a:lnSpc>
              <a:buNone/>
            </a:pPr>
            <a:r>
              <a:rPr lang="en-US" sz="1600" dirty="0" err="1">
                <a:solidFill>
                  <a:schemeClr val="accent5">
                    <a:lumMod val="10000"/>
                  </a:schemeClr>
                </a:solidFill>
              </a:rPr>
              <a:t>Triển</a:t>
            </a:r>
            <a:r>
              <a:rPr lang="en-US" sz="1600" dirty="0">
                <a:solidFill>
                  <a:schemeClr val="accent5">
                    <a:lumMod val="10000"/>
                  </a:schemeClr>
                </a:solidFill>
              </a:rPr>
              <a:t> </a:t>
            </a:r>
            <a:r>
              <a:rPr lang="en-US" sz="1600" dirty="0" err="1">
                <a:solidFill>
                  <a:schemeClr val="accent5">
                    <a:lumMod val="10000"/>
                  </a:schemeClr>
                </a:solidFill>
              </a:rPr>
              <a:t>khai</a:t>
            </a:r>
            <a:r>
              <a:rPr lang="en-US" sz="1600" dirty="0">
                <a:solidFill>
                  <a:schemeClr val="accent5">
                    <a:lumMod val="10000"/>
                  </a:schemeClr>
                </a:solidFill>
              </a:rPr>
              <a:t> </a:t>
            </a:r>
            <a:r>
              <a:rPr lang="en-US" sz="1600" dirty="0" err="1">
                <a:solidFill>
                  <a:schemeClr val="accent5">
                    <a:lumMod val="10000"/>
                  </a:schemeClr>
                </a:solidFill>
              </a:rPr>
              <a:t>dựa</a:t>
            </a:r>
            <a:r>
              <a:rPr lang="en-US" sz="1600" dirty="0">
                <a:solidFill>
                  <a:schemeClr val="accent5">
                    <a:lumMod val="10000"/>
                  </a:schemeClr>
                </a:solidFill>
              </a:rPr>
              <a:t> </a:t>
            </a:r>
            <a:r>
              <a:rPr lang="en-US" sz="1600" dirty="0" err="1">
                <a:solidFill>
                  <a:schemeClr val="accent5">
                    <a:lumMod val="10000"/>
                  </a:schemeClr>
                </a:solidFill>
              </a:rPr>
              <a:t>trên</a:t>
            </a:r>
            <a:r>
              <a:rPr lang="en-US" sz="1600" dirty="0">
                <a:solidFill>
                  <a:schemeClr val="accent5">
                    <a:lumMod val="10000"/>
                  </a:schemeClr>
                </a:solidFill>
              </a:rPr>
              <a:t> interface </a:t>
            </a:r>
            <a:r>
              <a:rPr lang="en-US" sz="1600" dirty="0" err="1">
                <a:solidFill>
                  <a:schemeClr val="accent5">
                    <a:lumMod val="10000"/>
                  </a:schemeClr>
                </a:solidFill>
              </a:rPr>
              <a:t>trung</a:t>
            </a:r>
            <a:r>
              <a:rPr lang="en-US" sz="1600" dirty="0">
                <a:solidFill>
                  <a:schemeClr val="accent5">
                    <a:lumMod val="10000"/>
                  </a:schemeClr>
                </a:solidFill>
              </a:rPr>
              <a:t> </a:t>
            </a:r>
            <a:r>
              <a:rPr lang="en-US" sz="1600" dirty="0" err="1">
                <a:solidFill>
                  <a:schemeClr val="accent5">
                    <a:lumMod val="10000"/>
                  </a:schemeClr>
                </a:solidFill>
              </a:rPr>
              <a:t>gian</a:t>
            </a:r>
            <a:endParaRPr lang="en-US" sz="1600" dirty="0">
              <a:solidFill>
                <a:schemeClr val="accent5">
                  <a:lumMod val="10000"/>
                </a:schemeClr>
              </a:solidFill>
            </a:endParaRPr>
          </a:p>
        </p:txBody>
      </p:sp>
      <p:pic>
        <p:nvPicPr>
          <p:cNvPr id="2050" name="Picture 2">
            <a:extLst>
              <a:ext uri="{FF2B5EF4-FFF2-40B4-BE49-F238E27FC236}">
                <a16:creationId xmlns:a16="http://schemas.microsoft.com/office/drawing/2014/main" id="{3F77CDC2-70B7-4431-BC70-5198549C99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333341"/>
            <a:ext cx="5334000"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68736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3"/>
          <p:cNvSpPr txBox="1">
            <a:spLocks noGrp="1"/>
          </p:cNvSpPr>
          <p:nvPr>
            <p:ph type="title"/>
          </p:nvPr>
        </p:nvSpPr>
        <p:spPr>
          <a:xfrm>
            <a:off x="540000" y="540701"/>
            <a:ext cx="8064000" cy="45956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vi-VN" sz="3200"/>
              <a:t>Sự cộng tác giữa các thành viên</a:t>
            </a:r>
            <a:endParaRPr/>
          </a:p>
        </p:txBody>
      </p:sp>
      <p:sp>
        <p:nvSpPr>
          <p:cNvPr id="233" name="Google Shape;233;p13"/>
          <p:cNvSpPr txBox="1">
            <a:spLocks noGrp="1"/>
          </p:cNvSpPr>
          <p:nvPr>
            <p:ph type="subTitle" idx="2"/>
          </p:nvPr>
        </p:nvSpPr>
        <p:spPr>
          <a:xfrm>
            <a:off x="700814" y="1053296"/>
            <a:ext cx="7742372" cy="4507435"/>
          </a:xfrm>
          <a:prstGeom prst="rect">
            <a:avLst/>
          </a:prstGeom>
          <a:noFill/>
          <a:ln>
            <a:noFill/>
          </a:ln>
        </p:spPr>
        <p:txBody>
          <a:bodyPr spcFirstLastPara="1" wrap="square" lIns="91425" tIns="91425" rIns="91425" bIns="91425" anchor="t" anchorCtr="0">
            <a:noAutofit/>
          </a:bodyPr>
          <a:lstStyle/>
          <a:p>
            <a:pPr marL="457200" lvl="0" indent="-355600" algn="just" rtl="0">
              <a:lnSpc>
                <a:spcPct val="150000"/>
              </a:lnSpc>
              <a:spcBef>
                <a:spcPts val="1000"/>
              </a:spcBef>
              <a:spcAft>
                <a:spcPts val="0"/>
              </a:spcAft>
              <a:buSzPts val="1600"/>
              <a:buChar char="●"/>
            </a:pPr>
            <a:r>
              <a:rPr lang="vi-VN" sz="1600" dirty="0">
                <a:solidFill>
                  <a:srgbClr val="000000"/>
                </a:solidFill>
              </a:rPr>
              <a:t>Đây là cách triển khai thay thế cho trường hợp ngôn ngữ lập trình không hỗ trợ lồng class, điển hình là PHP.</a:t>
            </a:r>
          </a:p>
          <a:p>
            <a:pPr marL="457200" lvl="0" indent="-355600" algn="just" rtl="0">
              <a:lnSpc>
                <a:spcPct val="150000"/>
              </a:lnSpc>
              <a:spcBef>
                <a:spcPts val="1000"/>
              </a:spcBef>
              <a:spcAft>
                <a:spcPts val="0"/>
              </a:spcAft>
              <a:buSzPts val="1600"/>
              <a:buChar char="●"/>
            </a:pPr>
            <a:r>
              <a:rPr lang="vi-VN" sz="1600" dirty="0">
                <a:solidFill>
                  <a:srgbClr val="000000"/>
                </a:solidFill>
              </a:rPr>
              <a:t>Ta có thể hạn chế quyền truy cập đến các thuộc tính của Memento bằng cách thiết lập một quy ước mà Caretaker chỉ có thể làm việc với Memento thông qua một interface trung gian. Interface này chỉ khai báo các phương thức liên quan đến metadata của Memento.</a:t>
            </a:r>
          </a:p>
          <a:p>
            <a:pPr marL="457200" lvl="0" indent="-355600" algn="just" rtl="0">
              <a:lnSpc>
                <a:spcPct val="150000"/>
              </a:lnSpc>
              <a:spcBef>
                <a:spcPts val="1000"/>
              </a:spcBef>
              <a:spcAft>
                <a:spcPts val="0"/>
              </a:spcAft>
              <a:buSzPts val="1600"/>
              <a:buChar char="●"/>
            </a:pPr>
            <a:r>
              <a:rPr lang="vi-VN" sz="1600" dirty="0">
                <a:solidFill>
                  <a:srgbClr val="000000"/>
                </a:solidFill>
              </a:rPr>
              <a:t>Mặt khác, Originator có thể làm việc trực tiếp với Memento vì tất cả thành viên của Memento đều được khai báo public (Nhược điểm!).</a:t>
            </a:r>
          </a:p>
        </p:txBody>
      </p:sp>
    </p:spTree>
    <p:extLst>
      <p:ext uri="{BB962C8B-B14F-4D97-AF65-F5344CB8AC3E}">
        <p14:creationId xmlns:p14="http://schemas.microsoft.com/office/powerpoint/2010/main" val="3399392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5"/>
          <p:cNvSpPr txBox="1">
            <a:spLocks noGrp="1"/>
          </p:cNvSpPr>
          <p:nvPr>
            <p:ph type="title"/>
          </p:nvPr>
        </p:nvSpPr>
        <p:spPr>
          <a:xfrm>
            <a:off x="540000" y="476409"/>
            <a:ext cx="8064000" cy="459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sz="3200"/>
              <a:t>Mediator là gì?</a:t>
            </a:r>
            <a:endParaRPr/>
          </a:p>
        </p:txBody>
      </p:sp>
      <p:sp>
        <p:nvSpPr>
          <p:cNvPr id="174" name="Google Shape;174;p5"/>
          <p:cNvSpPr txBox="1">
            <a:spLocks noGrp="1"/>
          </p:cNvSpPr>
          <p:nvPr>
            <p:ph type="subTitle" idx="2"/>
          </p:nvPr>
        </p:nvSpPr>
        <p:spPr>
          <a:xfrm>
            <a:off x="700825" y="1088598"/>
            <a:ext cx="7742400" cy="2851500"/>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700"/>
              </a:spcBef>
              <a:spcAft>
                <a:spcPts val="0"/>
              </a:spcAft>
              <a:buClr>
                <a:srgbClr val="285E89"/>
              </a:buClr>
              <a:buSzPts val="1600"/>
              <a:buChar char="●"/>
            </a:pPr>
            <a:r>
              <a:rPr lang="en-US" sz="1600" b="1">
                <a:solidFill>
                  <a:srgbClr val="285E89"/>
                </a:solidFill>
              </a:rPr>
              <a:t>Mediator Pattern</a:t>
            </a:r>
            <a:r>
              <a:rPr lang="en-US" sz="1600">
                <a:solidFill>
                  <a:srgbClr val="285E89"/>
                </a:solidFill>
              </a:rPr>
              <a:t> là một trong những Pattern thuộc nhóm hành vi (Behavior Pattern). </a:t>
            </a:r>
            <a:endParaRPr sz="1600">
              <a:solidFill>
                <a:srgbClr val="285E89"/>
              </a:solidFill>
            </a:endParaRPr>
          </a:p>
          <a:p>
            <a:pPr marL="457200" lvl="0" indent="-355600" algn="l" rtl="0">
              <a:lnSpc>
                <a:spcPct val="115000"/>
              </a:lnSpc>
              <a:spcBef>
                <a:spcPts val="0"/>
              </a:spcBef>
              <a:spcAft>
                <a:spcPts val="0"/>
              </a:spcAft>
              <a:buClr>
                <a:srgbClr val="285E89"/>
              </a:buClr>
              <a:buSzPts val="1600"/>
              <a:buChar char="●"/>
            </a:pPr>
            <a:r>
              <a:rPr lang="en-US" sz="1600">
                <a:solidFill>
                  <a:srgbClr val="285E89"/>
                </a:solidFill>
                <a:highlight>
                  <a:srgbClr val="FFFFFF"/>
                </a:highlight>
              </a:rPr>
              <a:t>Mediator Pattern (mô hình trung gian) được sử dụng để giảm sự phức tạp trong “giao tiếp” giữa các lớp và các đối tượng. Mô hình này cung cấp một lớp trung gian có nhiệm vụ xử lý thông tin liên lạc giữa các tầng lớp, hỗ trợ bảo trì mã code dễ dàng bằng cách khớp nối lỏng lẻo.</a:t>
            </a:r>
            <a:endParaRPr sz="1600">
              <a:solidFill>
                <a:srgbClr val="285E89"/>
              </a:solidFill>
            </a:endParaRPr>
          </a:p>
          <a:p>
            <a:pPr marL="457200" lvl="0" indent="-355600" algn="just" rtl="0">
              <a:lnSpc>
                <a:spcPct val="100000"/>
              </a:lnSpc>
              <a:spcBef>
                <a:spcPts val="1000"/>
              </a:spcBef>
              <a:spcAft>
                <a:spcPts val="0"/>
              </a:spcAft>
              <a:buClr>
                <a:srgbClr val="285E89"/>
              </a:buClr>
              <a:buSzPts val="1600"/>
              <a:buChar char="●"/>
            </a:pPr>
            <a:r>
              <a:rPr lang="en-US" sz="1600">
                <a:solidFill>
                  <a:srgbClr val="285E89"/>
                </a:solidFill>
              </a:rPr>
              <a:t>Mediator Pattern hoạt động như một cầu nối, thúc đẩy mối quan hệ nhiều – nhiều (many-to-many) giữa các đối tượng tượng với nhau để đạt đến được kết quả mong muốn.</a:t>
            </a:r>
            <a:r>
              <a:rPr lang="en-US" sz="1600" i="0" u="none" strike="noStrike">
                <a:solidFill>
                  <a:srgbClr val="285E89"/>
                </a:solidFill>
              </a:rPr>
              <a:t> </a:t>
            </a:r>
            <a:endParaRPr sz="1600">
              <a:solidFill>
                <a:srgbClr val="285E89"/>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1"/>
          <p:cNvSpPr txBox="1">
            <a:spLocks noGrp="1"/>
          </p:cNvSpPr>
          <p:nvPr>
            <p:ph type="title"/>
          </p:nvPr>
        </p:nvSpPr>
        <p:spPr>
          <a:xfrm>
            <a:off x="540000" y="476409"/>
            <a:ext cx="8064000" cy="45956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vi-VN" sz="3200" dirty="0"/>
              <a:t>Cấu trúc</a:t>
            </a:r>
            <a:endParaRPr dirty="0"/>
          </a:p>
        </p:txBody>
      </p:sp>
      <p:sp>
        <p:nvSpPr>
          <p:cNvPr id="6" name="Google Shape;209;p9">
            <a:extLst>
              <a:ext uri="{FF2B5EF4-FFF2-40B4-BE49-F238E27FC236}">
                <a16:creationId xmlns:a16="http://schemas.microsoft.com/office/drawing/2014/main" id="{03492FB8-9D64-49B5-A7DD-F9FB7D6256EF}"/>
              </a:ext>
            </a:extLst>
          </p:cNvPr>
          <p:cNvSpPr txBox="1">
            <a:spLocks/>
          </p:cNvSpPr>
          <p:nvPr/>
        </p:nvSpPr>
        <p:spPr>
          <a:xfrm>
            <a:off x="540000" y="935974"/>
            <a:ext cx="8064000" cy="4595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400"/>
              <a:buFont typeface="Open Sans"/>
              <a:buChar char="●"/>
              <a:defRPr sz="1200" b="0" i="0" u="none" strike="noStrike" cap="none">
                <a:solidFill>
                  <a:schemeClr val="dk2"/>
                </a:solidFill>
                <a:latin typeface="Open Sans"/>
                <a:ea typeface="Open Sans"/>
                <a:cs typeface="Open Sans"/>
                <a:sym typeface="Open Sans"/>
              </a:defRPr>
            </a:lvl1pPr>
            <a:lvl2pPr marL="914400" marR="0" lvl="1" indent="-317500" algn="ctr" rtl="0">
              <a:lnSpc>
                <a:spcPct val="115000"/>
              </a:lnSpc>
              <a:spcBef>
                <a:spcPts val="10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ctr"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ctr"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ctr"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ctr"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ctr"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ctr"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ctr" rtl="0">
              <a:lnSpc>
                <a:spcPct val="115000"/>
              </a:lnSpc>
              <a:spcBef>
                <a:spcPts val="160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pPr marL="0" indent="0" algn="ctr">
              <a:lnSpc>
                <a:spcPct val="150000"/>
              </a:lnSpc>
              <a:buNone/>
            </a:pPr>
            <a:r>
              <a:rPr lang="en-US" sz="1600" dirty="0" err="1">
                <a:solidFill>
                  <a:schemeClr val="accent5">
                    <a:lumMod val="10000"/>
                  </a:schemeClr>
                </a:solidFill>
              </a:rPr>
              <a:t>Triển</a:t>
            </a:r>
            <a:r>
              <a:rPr lang="en-US" sz="1600" dirty="0">
                <a:solidFill>
                  <a:schemeClr val="accent5">
                    <a:lumMod val="10000"/>
                  </a:schemeClr>
                </a:solidFill>
              </a:rPr>
              <a:t> </a:t>
            </a:r>
            <a:r>
              <a:rPr lang="en-US" sz="1600" dirty="0" err="1">
                <a:solidFill>
                  <a:schemeClr val="accent5">
                    <a:lumMod val="10000"/>
                  </a:schemeClr>
                </a:solidFill>
              </a:rPr>
              <a:t>khai</a:t>
            </a:r>
            <a:r>
              <a:rPr lang="en-US" sz="1600" dirty="0">
                <a:solidFill>
                  <a:schemeClr val="accent5">
                    <a:lumMod val="10000"/>
                  </a:schemeClr>
                </a:solidFill>
              </a:rPr>
              <a:t> </a:t>
            </a:r>
            <a:r>
              <a:rPr lang="en-US" sz="1600" dirty="0" err="1">
                <a:solidFill>
                  <a:schemeClr val="accent5">
                    <a:lumMod val="10000"/>
                  </a:schemeClr>
                </a:solidFill>
              </a:rPr>
              <a:t>dựa</a:t>
            </a:r>
            <a:r>
              <a:rPr lang="en-US" sz="1600" dirty="0">
                <a:solidFill>
                  <a:schemeClr val="accent5">
                    <a:lumMod val="10000"/>
                  </a:schemeClr>
                </a:solidFill>
              </a:rPr>
              <a:t> </a:t>
            </a:r>
            <a:r>
              <a:rPr lang="en-US" sz="1600" dirty="0" err="1">
                <a:solidFill>
                  <a:schemeClr val="accent5">
                    <a:lumMod val="10000"/>
                  </a:schemeClr>
                </a:solidFill>
              </a:rPr>
              <a:t>trên</a:t>
            </a:r>
            <a:r>
              <a:rPr lang="en-US" sz="1600" dirty="0">
                <a:solidFill>
                  <a:schemeClr val="accent5">
                    <a:lumMod val="10000"/>
                  </a:schemeClr>
                </a:solidFill>
              </a:rPr>
              <a:t> </a:t>
            </a:r>
            <a:r>
              <a:rPr lang="en-US" sz="1600" dirty="0" err="1">
                <a:solidFill>
                  <a:schemeClr val="accent5">
                    <a:lumMod val="10000"/>
                  </a:schemeClr>
                </a:solidFill>
              </a:rPr>
              <a:t>tính</a:t>
            </a:r>
            <a:r>
              <a:rPr lang="en-US" sz="1600" dirty="0">
                <a:solidFill>
                  <a:schemeClr val="accent5">
                    <a:lumMod val="10000"/>
                  </a:schemeClr>
                </a:solidFill>
              </a:rPr>
              <a:t> </a:t>
            </a:r>
            <a:r>
              <a:rPr lang="en-US" sz="1600" dirty="0" err="1">
                <a:solidFill>
                  <a:schemeClr val="accent5">
                    <a:lumMod val="10000"/>
                  </a:schemeClr>
                </a:solidFill>
              </a:rPr>
              <a:t>đóng</a:t>
            </a:r>
            <a:r>
              <a:rPr lang="en-US" sz="1600" dirty="0">
                <a:solidFill>
                  <a:schemeClr val="accent5">
                    <a:lumMod val="10000"/>
                  </a:schemeClr>
                </a:solidFill>
              </a:rPr>
              <a:t> </a:t>
            </a:r>
            <a:r>
              <a:rPr lang="en-US" sz="1600" dirty="0" err="1">
                <a:solidFill>
                  <a:schemeClr val="accent5">
                    <a:lumMod val="10000"/>
                  </a:schemeClr>
                </a:solidFill>
              </a:rPr>
              <a:t>gõi</a:t>
            </a:r>
            <a:r>
              <a:rPr lang="en-US" sz="1600" dirty="0">
                <a:solidFill>
                  <a:schemeClr val="accent5">
                    <a:lumMod val="10000"/>
                  </a:schemeClr>
                </a:solidFill>
              </a:rPr>
              <a:t> </a:t>
            </a:r>
            <a:r>
              <a:rPr lang="en-US" sz="1600" dirty="0" err="1">
                <a:solidFill>
                  <a:schemeClr val="accent5">
                    <a:lumMod val="10000"/>
                  </a:schemeClr>
                </a:solidFill>
              </a:rPr>
              <a:t>chặt</a:t>
            </a:r>
            <a:r>
              <a:rPr lang="en-US" sz="1600" dirty="0">
                <a:solidFill>
                  <a:schemeClr val="accent5">
                    <a:lumMod val="10000"/>
                  </a:schemeClr>
                </a:solidFill>
              </a:rPr>
              <a:t> </a:t>
            </a:r>
            <a:r>
              <a:rPr lang="en-US" sz="1600" dirty="0" err="1">
                <a:solidFill>
                  <a:schemeClr val="accent5">
                    <a:lumMod val="10000"/>
                  </a:schemeClr>
                </a:solidFill>
              </a:rPr>
              <a:t>chẽ</a:t>
            </a:r>
            <a:endParaRPr lang="en-US" sz="1600" dirty="0">
              <a:solidFill>
                <a:schemeClr val="accent5">
                  <a:lumMod val="10000"/>
                </a:schemeClr>
              </a:solidFill>
            </a:endParaRPr>
          </a:p>
        </p:txBody>
      </p:sp>
      <p:pic>
        <p:nvPicPr>
          <p:cNvPr id="3074" name="Picture 2">
            <a:extLst>
              <a:ext uri="{FF2B5EF4-FFF2-40B4-BE49-F238E27FC236}">
                <a16:creationId xmlns:a16="http://schemas.microsoft.com/office/drawing/2014/main" id="{51C1A452-B65B-46FC-B8E2-5CEC2CF8D6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2125" y="1428591"/>
            <a:ext cx="5619750" cy="3238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39478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3"/>
          <p:cNvSpPr txBox="1">
            <a:spLocks noGrp="1"/>
          </p:cNvSpPr>
          <p:nvPr>
            <p:ph type="title"/>
          </p:nvPr>
        </p:nvSpPr>
        <p:spPr>
          <a:xfrm>
            <a:off x="540000" y="540701"/>
            <a:ext cx="8064000" cy="45956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vi-VN" sz="3200"/>
              <a:t>Sự cộng tác giữa các thành viên</a:t>
            </a:r>
            <a:endParaRPr/>
          </a:p>
        </p:txBody>
      </p:sp>
      <p:sp>
        <p:nvSpPr>
          <p:cNvPr id="233" name="Google Shape;233;p13"/>
          <p:cNvSpPr txBox="1">
            <a:spLocks noGrp="1"/>
          </p:cNvSpPr>
          <p:nvPr>
            <p:ph type="subTitle" idx="2"/>
          </p:nvPr>
        </p:nvSpPr>
        <p:spPr>
          <a:xfrm>
            <a:off x="700814" y="1053296"/>
            <a:ext cx="7742372" cy="4507435"/>
          </a:xfrm>
          <a:prstGeom prst="rect">
            <a:avLst/>
          </a:prstGeom>
          <a:noFill/>
          <a:ln>
            <a:noFill/>
          </a:ln>
        </p:spPr>
        <p:txBody>
          <a:bodyPr spcFirstLastPara="1" wrap="square" lIns="91425" tIns="91425" rIns="91425" bIns="91425" anchor="t" anchorCtr="0">
            <a:noAutofit/>
          </a:bodyPr>
          <a:lstStyle/>
          <a:p>
            <a:pPr marL="457200" lvl="0" indent="-355600" algn="just" rtl="0">
              <a:lnSpc>
                <a:spcPct val="150000"/>
              </a:lnSpc>
              <a:spcBef>
                <a:spcPts val="1000"/>
              </a:spcBef>
              <a:spcAft>
                <a:spcPts val="0"/>
              </a:spcAft>
              <a:buSzPts val="1600"/>
              <a:buChar char="●"/>
            </a:pPr>
            <a:r>
              <a:rPr lang="vi-VN" sz="1600" dirty="0">
                <a:solidFill>
                  <a:srgbClr val="000000"/>
                </a:solidFill>
              </a:rPr>
              <a:t>Đây là cách triển khai khi bạn muốn ngăn chặn triệt để việc các class truy cập vào trạng thái của Originator thông qua Memento.</a:t>
            </a:r>
          </a:p>
          <a:p>
            <a:pPr marL="457200" lvl="0" indent="-355600" algn="just" rtl="0">
              <a:lnSpc>
                <a:spcPct val="150000"/>
              </a:lnSpc>
              <a:spcBef>
                <a:spcPts val="1000"/>
              </a:spcBef>
              <a:spcAft>
                <a:spcPts val="0"/>
              </a:spcAft>
              <a:buSzPts val="1600"/>
              <a:buChar char="●"/>
            </a:pPr>
            <a:r>
              <a:rPr lang="vi-VN" sz="1600" dirty="0">
                <a:solidFill>
                  <a:srgbClr val="000000"/>
                </a:solidFill>
              </a:rPr>
              <a:t>Cho phép có nhiều loại Originator và Memento. Mỗi Originator làm việc với một Memento tương ứng. Cả 2 đều không tiết lộ trạng thái của họ cho bất kỳ ai.</a:t>
            </a:r>
          </a:p>
        </p:txBody>
      </p:sp>
    </p:spTree>
    <p:extLst>
      <p:ext uri="{BB962C8B-B14F-4D97-AF65-F5344CB8AC3E}">
        <p14:creationId xmlns:p14="http://schemas.microsoft.com/office/powerpoint/2010/main" val="35270629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3"/>
          <p:cNvSpPr txBox="1">
            <a:spLocks noGrp="1"/>
          </p:cNvSpPr>
          <p:nvPr>
            <p:ph type="title"/>
          </p:nvPr>
        </p:nvSpPr>
        <p:spPr>
          <a:xfrm>
            <a:off x="540000" y="540701"/>
            <a:ext cx="8064000" cy="45956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vi-VN" sz="3200"/>
              <a:t>Sự cộng tác giữa các thành viên</a:t>
            </a:r>
            <a:endParaRPr/>
          </a:p>
        </p:txBody>
      </p:sp>
      <p:sp>
        <p:nvSpPr>
          <p:cNvPr id="233" name="Google Shape;233;p13"/>
          <p:cNvSpPr txBox="1">
            <a:spLocks noGrp="1"/>
          </p:cNvSpPr>
          <p:nvPr>
            <p:ph type="subTitle" idx="2"/>
          </p:nvPr>
        </p:nvSpPr>
        <p:spPr>
          <a:xfrm>
            <a:off x="700814" y="1053296"/>
            <a:ext cx="7742372" cy="4507435"/>
          </a:xfrm>
          <a:prstGeom prst="rect">
            <a:avLst/>
          </a:prstGeom>
          <a:noFill/>
          <a:ln>
            <a:noFill/>
          </a:ln>
        </p:spPr>
        <p:txBody>
          <a:bodyPr spcFirstLastPara="1" wrap="square" lIns="91425" tIns="91425" rIns="91425" bIns="91425" anchor="t" anchorCtr="0">
            <a:noAutofit/>
          </a:bodyPr>
          <a:lstStyle/>
          <a:p>
            <a:pPr marL="457200" lvl="0" indent="-355600" algn="just" rtl="0">
              <a:lnSpc>
                <a:spcPct val="150000"/>
              </a:lnSpc>
              <a:spcBef>
                <a:spcPts val="1000"/>
              </a:spcBef>
              <a:spcAft>
                <a:spcPts val="0"/>
              </a:spcAft>
              <a:buSzPts val="1600"/>
              <a:buChar char="●"/>
            </a:pPr>
            <a:r>
              <a:rPr lang="vi-VN" sz="1600" dirty="0">
                <a:solidFill>
                  <a:srgbClr val="000000"/>
                </a:solidFill>
              </a:rPr>
              <a:t>Caretaker bị hạn chế trong việc thay đổi trạng thái được lưu trữ bên trong Memento. Hơn nữa, Caretaker trở nên độc lập với Originator vì phương thức khôi phục bây giờ được định nghĩa bên trong lớp Memento.</a:t>
            </a:r>
          </a:p>
          <a:p>
            <a:pPr marL="457200" lvl="0" indent="-355600" algn="just" rtl="0">
              <a:lnSpc>
                <a:spcPct val="150000"/>
              </a:lnSpc>
              <a:spcBef>
                <a:spcPts val="1000"/>
              </a:spcBef>
              <a:spcAft>
                <a:spcPts val="0"/>
              </a:spcAft>
              <a:buSzPts val="1600"/>
              <a:buChar char="●"/>
            </a:pPr>
            <a:r>
              <a:rPr lang="vi-VN" sz="1600" dirty="0">
                <a:solidFill>
                  <a:srgbClr val="000000"/>
                </a:solidFill>
              </a:rPr>
              <a:t>Mỗi Memento liên kết với Originator tạo ra nó. Originator truyền chính nó vào phương thức khởi tạo của Memento, cùng với giá trị trạng thái của nó. Một Memento có thể khôi phục trạng thái của Originator của nó.</a:t>
            </a:r>
          </a:p>
        </p:txBody>
      </p:sp>
    </p:spTree>
    <p:extLst>
      <p:ext uri="{BB962C8B-B14F-4D97-AF65-F5344CB8AC3E}">
        <p14:creationId xmlns:p14="http://schemas.microsoft.com/office/powerpoint/2010/main" val="626315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14"/>
          <p:cNvSpPr txBox="1">
            <a:spLocks noGrp="1"/>
          </p:cNvSpPr>
          <p:nvPr>
            <p:ph type="title"/>
          </p:nvPr>
        </p:nvSpPr>
        <p:spPr>
          <a:xfrm>
            <a:off x="1912475" y="2261338"/>
            <a:ext cx="5319000" cy="822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vi-VN"/>
              <a:t>Hệ quả</a:t>
            </a:r>
            <a:endParaRPr/>
          </a:p>
        </p:txBody>
      </p:sp>
      <p:sp>
        <p:nvSpPr>
          <p:cNvPr id="239" name="Google Shape;239;p14"/>
          <p:cNvSpPr txBox="1">
            <a:spLocks noGrp="1"/>
          </p:cNvSpPr>
          <p:nvPr>
            <p:ph type="title" idx="2"/>
          </p:nvPr>
        </p:nvSpPr>
        <p:spPr>
          <a:xfrm>
            <a:off x="3105600" y="1164675"/>
            <a:ext cx="2932800" cy="978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vi-VN"/>
              <a:t>04</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15"/>
          <p:cNvSpPr txBox="1">
            <a:spLocks noGrp="1"/>
          </p:cNvSpPr>
          <p:nvPr>
            <p:ph type="title"/>
          </p:nvPr>
        </p:nvSpPr>
        <p:spPr>
          <a:xfrm>
            <a:off x="540000" y="283526"/>
            <a:ext cx="8064000" cy="45956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vi-VN" sz="3200"/>
              <a:t>Ưu điểm</a:t>
            </a:r>
            <a:endParaRPr/>
          </a:p>
        </p:txBody>
      </p:sp>
      <p:sp>
        <p:nvSpPr>
          <p:cNvPr id="245" name="Google Shape;245;p15"/>
          <p:cNvSpPr txBox="1">
            <a:spLocks noGrp="1"/>
          </p:cNvSpPr>
          <p:nvPr>
            <p:ph type="subTitle" idx="2"/>
          </p:nvPr>
        </p:nvSpPr>
        <p:spPr>
          <a:xfrm>
            <a:off x="700814" y="823513"/>
            <a:ext cx="7742372" cy="1332717"/>
          </a:xfrm>
          <a:prstGeom prst="rect">
            <a:avLst/>
          </a:prstGeom>
          <a:noFill/>
          <a:ln>
            <a:noFill/>
          </a:ln>
        </p:spPr>
        <p:txBody>
          <a:bodyPr spcFirstLastPara="1" wrap="square" lIns="91425" tIns="91425" rIns="91425" bIns="91425" anchor="t" anchorCtr="0">
            <a:noAutofit/>
          </a:bodyPr>
          <a:lstStyle/>
          <a:p>
            <a:pPr marL="457200" lvl="0" indent="-355600" algn="just" rtl="0">
              <a:lnSpc>
                <a:spcPct val="115000"/>
              </a:lnSpc>
              <a:spcBef>
                <a:spcPts val="1000"/>
              </a:spcBef>
              <a:spcAft>
                <a:spcPts val="0"/>
              </a:spcAft>
              <a:buSzPts val="1600"/>
              <a:buChar char="●"/>
            </a:pPr>
            <a:r>
              <a:rPr lang="en-US" sz="1600" dirty="0" err="1">
                <a:solidFill>
                  <a:srgbClr val="1B1B1B"/>
                </a:solidFill>
              </a:rPr>
              <a:t>Đảm</a:t>
            </a:r>
            <a:r>
              <a:rPr lang="en-US" sz="1600" dirty="0">
                <a:solidFill>
                  <a:srgbClr val="1B1B1B"/>
                </a:solidFill>
              </a:rPr>
              <a:t> </a:t>
            </a:r>
            <a:r>
              <a:rPr lang="en-US" sz="1600" dirty="0" err="1">
                <a:solidFill>
                  <a:srgbClr val="1B1B1B"/>
                </a:solidFill>
              </a:rPr>
              <a:t>bảo</a:t>
            </a:r>
            <a:r>
              <a:rPr lang="en-US" sz="1600" dirty="0">
                <a:solidFill>
                  <a:srgbClr val="1B1B1B"/>
                </a:solidFill>
              </a:rPr>
              <a:t> </a:t>
            </a:r>
            <a:r>
              <a:rPr lang="en-US" sz="1600" dirty="0" err="1">
                <a:solidFill>
                  <a:srgbClr val="1B1B1B"/>
                </a:solidFill>
              </a:rPr>
              <a:t>nguyên</a:t>
            </a:r>
            <a:r>
              <a:rPr lang="en-US" sz="1600" dirty="0">
                <a:solidFill>
                  <a:srgbClr val="1B1B1B"/>
                </a:solidFill>
              </a:rPr>
              <a:t> </a:t>
            </a:r>
            <a:r>
              <a:rPr lang="en-US" sz="1600" dirty="0" err="1">
                <a:solidFill>
                  <a:srgbClr val="1B1B1B"/>
                </a:solidFill>
              </a:rPr>
              <a:t>tắc</a:t>
            </a:r>
            <a:r>
              <a:rPr lang="en-US" sz="1600" dirty="0">
                <a:solidFill>
                  <a:srgbClr val="1B1B1B"/>
                </a:solidFill>
              </a:rPr>
              <a:t> </a:t>
            </a:r>
            <a:r>
              <a:rPr lang="en-US" sz="1600" dirty="0" err="1">
                <a:solidFill>
                  <a:srgbClr val="1B1B1B"/>
                </a:solidFill>
              </a:rPr>
              <a:t>đóng</a:t>
            </a:r>
            <a:r>
              <a:rPr lang="en-US" sz="1600" dirty="0">
                <a:solidFill>
                  <a:srgbClr val="1B1B1B"/>
                </a:solidFill>
              </a:rPr>
              <a:t> </a:t>
            </a:r>
            <a:r>
              <a:rPr lang="en-US" sz="1600" dirty="0" err="1">
                <a:solidFill>
                  <a:srgbClr val="1B1B1B"/>
                </a:solidFill>
              </a:rPr>
              <a:t>mở</a:t>
            </a:r>
            <a:r>
              <a:rPr lang="en-US" sz="1600" dirty="0">
                <a:solidFill>
                  <a:srgbClr val="1B1B1B"/>
                </a:solidFill>
              </a:rPr>
              <a:t> (OCP): </a:t>
            </a:r>
            <a:r>
              <a:rPr lang="vi-VN" sz="1600" dirty="0">
                <a:solidFill>
                  <a:srgbClr val="1B1B1B"/>
                </a:solidFill>
              </a:rPr>
              <a:t>Tạo snapshot trạng thái của object mà không vi phạm tính đóng gói của nó.</a:t>
            </a:r>
          </a:p>
          <a:p>
            <a:pPr marL="457200" lvl="0" indent="-355600" algn="just" rtl="0">
              <a:lnSpc>
                <a:spcPct val="115000"/>
              </a:lnSpc>
              <a:spcBef>
                <a:spcPts val="1000"/>
              </a:spcBef>
              <a:spcAft>
                <a:spcPts val="0"/>
              </a:spcAft>
              <a:buSzPts val="1600"/>
              <a:buChar char="●"/>
            </a:pPr>
            <a:r>
              <a:rPr lang="vi-VN" sz="1600" dirty="0">
                <a:solidFill>
                  <a:srgbClr val="1B1B1B"/>
                </a:solidFill>
              </a:rPr>
              <a:t>Đơn giản hóa code của Originator bằng cách để cho Caretaker duy trì lịch sử của Originator.</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15"/>
          <p:cNvSpPr txBox="1">
            <a:spLocks noGrp="1"/>
          </p:cNvSpPr>
          <p:nvPr>
            <p:ph type="title"/>
          </p:nvPr>
        </p:nvSpPr>
        <p:spPr>
          <a:xfrm>
            <a:off x="540000" y="283526"/>
            <a:ext cx="8064000" cy="45956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sz="3200" dirty="0" err="1"/>
              <a:t>Nhược</a:t>
            </a:r>
            <a:r>
              <a:rPr lang="vi-VN" sz="3200" dirty="0"/>
              <a:t> điểm</a:t>
            </a:r>
            <a:endParaRPr dirty="0"/>
          </a:p>
        </p:txBody>
      </p:sp>
      <p:sp>
        <p:nvSpPr>
          <p:cNvPr id="245" name="Google Shape;245;p15"/>
          <p:cNvSpPr txBox="1">
            <a:spLocks noGrp="1"/>
          </p:cNvSpPr>
          <p:nvPr>
            <p:ph type="subTitle" idx="2"/>
          </p:nvPr>
        </p:nvSpPr>
        <p:spPr>
          <a:xfrm>
            <a:off x="700814" y="823513"/>
            <a:ext cx="7742372" cy="1332717"/>
          </a:xfrm>
          <a:prstGeom prst="rect">
            <a:avLst/>
          </a:prstGeom>
          <a:noFill/>
          <a:ln>
            <a:noFill/>
          </a:ln>
        </p:spPr>
        <p:txBody>
          <a:bodyPr spcFirstLastPara="1" wrap="square" lIns="91425" tIns="91425" rIns="91425" bIns="91425" anchor="t" anchorCtr="0">
            <a:noAutofit/>
          </a:bodyPr>
          <a:lstStyle/>
          <a:p>
            <a:pPr marL="457200" lvl="0" indent="-355600" algn="just" rtl="0">
              <a:lnSpc>
                <a:spcPct val="115000"/>
              </a:lnSpc>
              <a:spcBef>
                <a:spcPts val="1000"/>
              </a:spcBef>
              <a:spcAft>
                <a:spcPts val="0"/>
              </a:spcAft>
              <a:buSzPts val="1600"/>
              <a:buChar char="●"/>
            </a:pPr>
            <a:r>
              <a:rPr lang="vi-VN" sz="1600" dirty="0">
                <a:solidFill>
                  <a:srgbClr val="1B1B1B"/>
                </a:solidFill>
              </a:rPr>
              <a:t>Ứng dụng có thể ngốn nhiều RAM nếu client tạo Memento quá thường xuyên.</a:t>
            </a:r>
          </a:p>
          <a:p>
            <a:pPr marL="457200" lvl="0" indent="-355600" algn="just" rtl="0">
              <a:lnSpc>
                <a:spcPct val="115000"/>
              </a:lnSpc>
              <a:spcBef>
                <a:spcPts val="1000"/>
              </a:spcBef>
              <a:spcAft>
                <a:spcPts val="0"/>
              </a:spcAft>
              <a:buSzPts val="1600"/>
              <a:buChar char="●"/>
            </a:pPr>
            <a:r>
              <a:rPr lang="vi-VN" sz="1600" dirty="0">
                <a:solidFill>
                  <a:srgbClr val="1B1B1B"/>
                </a:solidFill>
              </a:rPr>
              <a:t>Caretaker nên theo dõi vòng đời của Originator để tiêu hủy những Memento cũ kĩ.</a:t>
            </a:r>
          </a:p>
          <a:p>
            <a:pPr marL="457200" lvl="0" indent="-355600" algn="just" rtl="0">
              <a:lnSpc>
                <a:spcPct val="115000"/>
              </a:lnSpc>
              <a:spcBef>
                <a:spcPts val="1000"/>
              </a:spcBef>
              <a:spcAft>
                <a:spcPts val="0"/>
              </a:spcAft>
              <a:buSzPts val="1600"/>
              <a:buChar char="●"/>
            </a:pPr>
            <a:r>
              <a:rPr lang="vi-VN" sz="1600" dirty="0">
                <a:solidFill>
                  <a:srgbClr val="1B1B1B"/>
                </a:solidFill>
              </a:rPr>
              <a:t>Hầu hết ngôn ngữ lập trình động (như PHP, Python, JavaScript) không đảm bảo trạng thái bên trong Memento không bị ảnh hưởng.</a:t>
            </a:r>
          </a:p>
        </p:txBody>
      </p:sp>
    </p:spTree>
    <p:extLst>
      <p:ext uri="{BB962C8B-B14F-4D97-AF65-F5344CB8AC3E}">
        <p14:creationId xmlns:p14="http://schemas.microsoft.com/office/powerpoint/2010/main" val="22964495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17"/>
          <p:cNvSpPr txBox="1">
            <a:spLocks noGrp="1"/>
          </p:cNvSpPr>
          <p:nvPr>
            <p:ph type="title"/>
          </p:nvPr>
        </p:nvSpPr>
        <p:spPr>
          <a:xfrm>
            <a:off x="1912475" y="2261338"/>
            <a:ext cx="5319000" cy="1326814"/>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vi-VN" dirty="0"/>
              <a:t>Cách cài đặt, Demo</a:t>
            </a:r>
            <a:endParaRPr dirty="0"/>
          </a:p>
        </p:txBody>
      </p:sp>
      <p:sp>
        <p:nvSpPr>
          <p:cNvPr id="257" name="Google Shape;257;p17"/>
          <p:cNvSpPr txBox="1">
            <a:spLocks noGrp="1"/>
          </p:cNvSpPr>
          <p:nvPr>
            <p:ph type="title" idx="2"/>
          </p:nvPr>
        </p:nvSpPr>
        <p:spPr>
          <a:xfrm>
            <a:off x="3105600" y="1164675"/>
            <a:ext cx="2932800" cy="978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vi-VN"/>
              <a:t>05</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18"/>
          <p:cNvSpPr txBox="1">
            <a:spLocks noGrp="1"/>
          </p:cNvSpPr>
          <p:nvPr>
            <p:ph type="title"/>
          </p:nvPr>
        </p:nvSpPr>
        <p:spPr>
          <a:xfrm>
            <a:off x="540000" y="283526"/>
            <a:ext cx="8064000" cy="45956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sz="3200" dirty="0" err="1"/>
              <a:t>Cách</a:t>
            </a:r>
            <a:r>
              <a:rPr lang="vi-VN" sz="3200" dirty="0"/>
              <a:t> cài đặt</a:t>
            </a:r>
            <a:endParaRPr dirty="0"/>
          </a:p>
        </p:txBody>
      </p:sp>
      <p:sp>
        <p:nvSpPr>
          <p:cNvPr id="263" name="Google Shape;263;p18"/>
          <p:cNvSpPr txBox="1">
            <a:spLocks noGrp="1"/>
          </p:cNvSpPr>
          <p:nvPr>
            <p:ph type="subTitle" idx="2"/>
          </p:nvPr>
        </p:nvSpPr>
        <p:spPr>
          <a:xfrm>
            <a:off x="700814" y="925976"/>
            <a:ext cx="7742372" cy="4217524"/>
          </a:xfrm>
          <a:prstGeom prst="rect">
            <a:avLst/>
          </a:prstGeom>
          <a:noFill/>
          <a:ln>
            <a:noFill/>
          </a:ln>
        </p:spPr>
        <p:txBody>
          <a:bodyPr spcFirstLastPara="1" wrap="square" lIns="91425" tIns="91425" rIns="91425" bIns="91425" anchor="t" anchorCtr="0">
            <a:noAutofit/>
          </a:bodyPr>
          <a:lstStyle/>
          <a:p>
            <a:pPr marL="101600" lvl="0" indent="0" algn="just" rtl="0">
              <a:lnSpc>
                <a:spcPct val="150000"/>
              </a:lnSpc>
              <a:spcAft>
                <a:spcPts val="0"/>
              </a:spcAft>
              <a:buSzPts val="1600"/>
              <a:buNone/>
            </a:pPr>
            <a:r>
              <a:rPr lang="en-US" sz="1600" dirty="0">
                <a:solidFill>
                  <a:srgbClr val="000000"/>
                </a:solidFill>
              </a:rPr>
              <a:t>B1: </a:t>
            </a:r>
            <a:r>
              <a:rPr lang="vi-VN" sz="1600" dirty="0">
                <a:solidFill>
                  <a:srgbClr val="000000"/>
                </a:solidFill>
              </a:rPr>
              <a:t>Xác định class nào sẽ đóng vai trò là Originator.</a:t>
            </a:r>
          </a:p>
          <a:p>
            <a:pPr marL="101600" lvl="0" indent="0" algn="just" rtl="0">
              <a:lnSpc>
                <a:spcPct val="150000"/>
              </a:lnSpc>
              <a:spcAft>
                <a:spcPts val="0"/>
              </a:spcAft>
              <a:buSzPts val="1600"/>
              <a:buNone/>
            </a:pPr>
            <a:r>
              <a:rPr lang="en-US" sz="1600" dirty="0">
                <a:solidFill>
                  <a:srgbClr val="000000"/>
                </a:solidFill>
              </a:rPr>
              <a:t>B2: </a:t>
            </a:r>
            <a:r>
              <a:rPr lang="vi-VN" sz="1600" dirty="0">
                <a:solidFill>
                  <a:srgbClr val="000000"/>
                </a:solidFill>
              </a:rPr>
              <a:t>Tạo class Memento. Khai báo một tập các thuộc tính được khai báo bên trong class Originator.</a:t>
            </a:r>
            <a:endParaRPr lang="en-US" sz="1600" dirty="0">
              <a:solidFill>
                <a:srgbClr val="000000"/>
              </a:solidFill>
            </a:endParaRPr>
          </a:p>
          <a:p>
            <a:pPr marL="101600" lvl="0" indent="0" algn="just" rtl="0">
              <a:lnSpc>
                <a:spcPct val="150000"/>
              </a:lnSpc>
              <a:spcAft>
                <a:spcPts val="0"/>
              </a:spcAft>
              <a:buSzPts val="1600"/>
              <a:buNone/>
            </a:pPr>
            <a:r>
              <a:rPr lang="en-US" sz="1600" dirty="0">
                <a:solidFill>
                  <a:srgbClr val="000000"/>
                </a:solidFill>
              </a:rPr>
              <a:t>B3: </a:t>
            </a:r>
            <a:r>
              <a:rPr lang="vi-VN" sz="1600" dirty="0">
                <a:solidFill>
                  <a:srgbClr val="000000"/>
                </a:solidFill>
              </a:rPr>
              <a:t>Khiến Memento trở nên bất biến. Memento chỉ chấp nhận nhận dữ liệu một lần, thông qua hàm khởi tạo và không có bất kỳ một setter nào.</a:t>
            </a:r>
          </a:p>
          <a:p>
            <a:pPr marL="101600" lvl="0" indent="0" algn="just" rtl="0">
              <a:lnSpc>
                <a:spcPct val="150000"/>
              </a:lnSpc>
              <a:spcAft>
                <a:spcPts val="0"/>
              </a:spcAft>
              <a:buSzPts val="1600"/>
              <a:buNone/>
            </a:pPr>
            <a:r>
              <a:rPr lang="en-US" sz="1600" dirty="0">
                <a:solidFill>
                  <a:srgbClr val="000000"/>
                </a:solidFill>
              </a:rPr>
              <a:t>B4: </a:t>
            </a:r>
            <a:r>
              <a:rPr lang="vi-VN" sz="1600" dirty="0">
                <a:solidFill>
                  <a:srgbClr val="000000"/>
                </a:solidFill>
              </a:rPr>
              <a:t>Nếu ngôn ngữ lập trình hỗ trợ lồng class, hãy lồng Memento bên trong Originator. Nếu không, trích xuất một interface trống và cho tất cả object khác sử dụng interface này để tham chiếu đến Memento. </a:t>
            </a:r>
          </a:p>
        </p:txBody>
      </p:sp>
    </p:spTree>
    <p:extLst>
      <p:ext uri="{BB962C8B-B14F-4D97-AF65-F5344CB8AC3E}">
        <p14:creationId xmlns:p14="http://schemas.microsoft.com/office/powerpoint/2010/main" val="22966567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18"/>
          <p:cNvSpPr txBox="1">
            <a:spLocks noGrp="1"/>
          </p:cNvSpPr>
          <p:nvPr>
            <p:ph type="title"/>
          </p:nvPr>
        </p:nvSpPr>
        <p:spPr>
          <a:xfrm>
            <a:off x="540000" y="283526"/>
            <a:ext cx="8064000" cy="45956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sz="3200" dirty="0" err="1"/>
              <a:t>Cách</a:t>
            </a:r>
            <a:r>
              <a:rPr lang="vi-VN" sz="3200" dirty="0"/>
              <a:t> cài đặt</a:t>
            </a:r>
            <a:endParaRPr dirty="0"/>
          </a:p>
        </p:txBody>
      </p:sp>
      <p:sp>
        <p:nvSpPr>
          <p:cNvPr id="263" name="Google Shape;263;p18"/>
          <p:cNvSpPr txBox="1">
            <a:spLocks noGrp="1"/>
          </p:cNvSpPr>
          <p:nvPr>
            <p:ph type="subTitle" idx="2"/>
          </p:nvPr>
        </p:nvSpPr>
        <p:spPr>
          <a:xfrm>
            <a:off x="700814" y="925976"/>
            <a:ext cx="7742372" cy="4217524"/>
          </a:xfrm>
          <a:prstGeom prst="rect">
            <a:avLst/>
          </a:prstGeom>
          <a:noFill/>
          <a:ln>
            <a:noFill/>
          </a:ln>
        </p:spPr>
        <p:txBody>
          <a:bodyPr spcFirstLastPara="1" wrap="square" lIns="91425" tIns="91425" rIns="91425" bIns="91425" anchor="t" anchorCtr="0">
            <a:noAutofit/>
          </a:bodyPr>
          <a:lstStyle/>
          <a:p>
            <a:pPr marL="101600" lvl="0" indent="0" algn="just" rtl="0">
              <a:lnSpc>
                <a:spcPct val="150000"/>
              </a:lnSpc>
              <a:spcAft>
                <a:spcPts val="0"/>
              </a:spcAft>
              <a:buSzPts val="1600"/>
              <a:buNone/>
            </a:pPr>
            <a:r>
              <a:rPr lang="en-US" sz="1600" dirty="0">
                <a:solidFill>
                  <a:srgbClr val="000000"/>
                </a:solidFill>
              </a:rPr>
              <a:t>B5: </a:t>
            </a:r>
            <a:r>
              <a:rPr lang="vi-VN" sz="1600" dirty="0">
                <a:solidFill>
                  <a:srgbClr val="000000"/>
                </a:solidFill>
              </a:rPr>
              <a:t>Thêm một phương thực tạo Memento bên trong class Originator.</a:t>
            </a:r>
            <a:endParaRPr lang="en-US" sz="1600" dirty="0">
              <a:solidFill>
                <a:srgbClr val="000000"/>
              </a:solidFill>
            </a:endParaRPr>
          </a:p>
          <a:p>
            <a:pPr marL="101600" lvl="0" indent="0" algn="just" rtl="0">
              <a:lnSpc>
                <a:spcPct val="150000"/>
              </a:lnSpc>
              <a:spcAft>
                <a:spcPts val="0"/>
              </a:spcAft>
              <a:buSzPts val="1600"/>
              <a:buNone/>
            </a:pPr>
            <a:r>
              <a:rPr lang="vi-VN" sz="1600" dirty="0">
                <a:solidFill>
                  <a:srgbClr val="000000"/>
                </a:solidFill>
              </a:rPr>
              <a:t>Originator phải truyền trạng thái của nó cho Memento thông qua tham số của phương thức khởi tạo của Memento. Kiểu trả về của phương thức phải là interface ta đã trích xuất ở bước trước (nếu có). Bên cạnh đó, phương thức tạo Memento nên làm việc trực tiếp với class Memento.</a:t>
            </a:r>
          </a:p>
          <a:p>
            <a:pPr marL="101600" lvl="0" indent="0" algn="just" rtl="0">
              <a:lnSpc>
                <a:spcPct val="150000"/>
              </a:lnSpc>
              <a:spcAft>
                <a:spcPts val="0"/>
              </a:spcAft>
              <a:buSzPts val="1600"/>
              <a:buNone/>
            </a:pPr>
            <a:r>
              <a:rPr lang="en-US" sz="1600" dirty="0">
                <a:solidFill>
                  <a:srgbClr val="000000"/>
                </a:solidFill>
              </a:rPr>
              <a:t>B6: </a:t>
            </a:r>
            <a:r>
              <a:rPr lang="vi-VN" sz="1600" dirty="0">
                <a:solidFill>
                  <a:srgbClr val="000000"/>
                </a:solidFill>
              </a:rPr>
              <a:t>Thêm một phương thức khôi phục trạng thái của Originator. Tham số là một Memento. Tương tự, nếu ta đã trích xuất một interface từ trước, hãy đặt nó làm kiểu của tham số. </a:t>
            </a:r>
          </a:p>
        </p:txBody>
      </p:sp>
    </p:spTree>
    <p:extLst>
      <p:ext uri="{BB962C8B-B14F-4D97-AF65-F5344CB8AC3E}">
        <p14:creationId xmlns:p14="http://schemas.microsoft.com/office/powerpoint/2010/main" val="24824355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18"/>
          <p:cNvSpPr txBox="1">
            <a:spLocks noGrp="1"/>
          </p:cNvSpPr>
          <p:nvPr>
            <p:ph type="title"/>
          </p:nvPr>
        </p:nvSpPr>
        <p:spPr>
          <a:xfrm>
            <a:off x="540000" y="283526"/>
            <a:ext cx="8064000" cy="45956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sz="3200" dirty="0" err="1"/>
              <a:t>Cách</a:t>
            </a:r>
            <a:r>
              <a:rPr lang="vi-VN" sz="3200" dirty="0"/>
              <a:t> cài đặt</a:t>
            </a:r>
            <a:endParaRPr dirty="0"/>
          </a:p>
        </p:txBody>
      </p:sp>
      <p:sp>
        <p:nvSpPr>
          <p:cNvPr id="263" name="Google Shape;263;p18"/>
          <p:cNvSpPr txBox="1">
            <a:spLocks noGrp="1"/>
          </p:cNvSpPr>
          <p:nvPr>
            <p:ph type="subTitle" idx="2"/>
          </p:nvPr>
        </p:nvSpPr>
        <p:spPr>
          <a:xfrm>
            <a:off x="700814" y="925976"/>
            <a:ext cx="7742372" cy="4217524"/>
          </a:xfrm>
          <a:prstGeom prst="rect">
            <a:avLst/>
          </a:prstGeom>
          <a:noFill/>
          <a:ln>
            <a:noFill/>
          </a:ln>
        </p:spPr>
        <p:txBody>
          <a:bodyPr spcFirstLastPara="1" wrap="square" lIns="91425" tIns="91425" rIns="91425" bIns="91425" anchor="t" anchorCtr="0">
            <a:noAutofit/>
          </a:bodyPr>
          <a:lstStyle/>
          <a:p>
            <a:pPr marL="101600" lvl="0" indent="0" algn="just" rtl="0">
              <a:lnSpc>
                <a:spcPct val="150000"/>
              </a:lnSpc>
              <a:spcAft>
                <a:spcPts val="0"/>
              </a:spcAft>
              <a:buSzPts val="1600"/>
              <a:buNone/>
            </a:pPr>
            <a:r>
              <a:rPr lang="en-US" sz="1600" dirty="0">
                <a:solidFill>
                  <a:srgbClr val="000000"/>
                </a:solidFill>
              </a:rPr>
              <a:t>B7: </a:t>
            </a:r>
            <a:r>
              <a:rPr lang="vi-VN" sz="1600" dirty="0">
                <a:solidFill>
                  <a:srgbClr val="000000"/>
                </a:solidFill>
              </a:rPr>
              <a:t>Caretaker cần biết khi nào tạo một Memento mới từ Originator, cách lưu trữ chúng và khi nào khôi phục Originator bằng một Memento cụ thể.</a:t>
            </a:r>
          </a:p>
          <a:p>
            <a:pPr marL="101600" lvl="0" indent="0" algn="just" rtl="0">
              <a:lnSpc>
                <a:spcPct val="150000"/>
              </a:lnSpc>
              <a:spcAft>
                <a:spcPts val="0"/>
              </a:spcAft>
              <a:buSzPts val="1600"/>
              <a:buNone/>
            </a:pPr>
            <a:r>
              <a:rPr lang="en-US" sz="1600" dirty="0">
                <a:solidFill>
                  <a:srgbClr val="000000"/>
                </a:solidFill>
              </a:rPr>
              <a:t>B8: </a:t>
            </a:r>
            <a:r>
              <a:rPr lang="vi-VN" sz="1600" dirty="0">
                <a:solidFill>
                  <a:srgbClr val="000000"/>
                </a:solidFill>
              </a:rPr>
              <a:t>Lưu ý khi triển khai theo cách thứ 3: Mối liên kết giữa Caretaker và Originator có thể được chuyển vào class Memento. Mỗi Memento phải được kết nối với Originator đã tạo ra nó. Phương thức khôi phục cũng sẽ được chuyển sang class Memento. Class Memento được lồng vào Originator hoặc class Originator cung cấp đủ setter để ghi đè lại trạng thái của nó.</a:t>
            </a:r>
          </a:p>
        </p:txBody>
      </p:sp>
    </p:spTree>
    <p:extLst>
      <p:ext uri="{BB962C8B-B14F-4D97-AF65-F5344CB8AC3E}">
        <p14:creationId xmlns:p14="http://schemas.microsoft.com/office/powerpoint/2010/main" val="3095438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6"/>
          <p:cNvSpPr txBox="1">
            <a:spLocks noGrp="1"/>
          </p:cNvSpPr>
          <p:nvPr>
            <p:ph type="title"/>
          </p:nvPr>
        </p:nvSpPr>
        <p:spPr>
          <a:xfrm>
            <a:off x="540000" y="476409"/>
            <a:ext cx="8064000" cy="45956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sz="3200"/>
              <a:t>Sử dụng Mediator khi nào?</a:t>
            </a:r>
            <a:endParaRPr/>
          </a:p>
        </p:txBody>
      </p:sp>
      <p:sp>
        <p:nvSpPr>
          <p:cNvPr id="180" name="Google Shape;180;p6"/>
          <p:cNvSpPr txBox="1">
            <a:spLocks noGrp="1"/>
          </p:cNvSpPr>
          <p:nvPr>
            <p:ph type="subTitle" idx="2"/>
          </p:nvPr>
        </p:nvSpPr>
        <p:spPr>
          <a:xfrm>
            <a:off x="700814" y="1088612"/>
            <a:ext cx="7742372" cy="3280188"/>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700"/>
              </a:spcBef>
              <a:spcAft>
                <a:spcPts val="0"/>
              </a:spcAft>
              <a:buClr>
                <a:srgbClr val="285E89"/>
              </a:buClr>
              <a:buSzPts val="1600"/>
              <a:buChar char="●"/>
            </a:pPr>
            <a:r>
              <a:rPr lang="en-US" sz="1600">
                <a:solidFill>
                  <a:srgbClr val="285E89"/>
                </a:solidFill>
              </a:rPr>
              <a:t>Sử dụng khi khó thay đổi một vài lớp vì chúng đã được kết nối chặt chẽ với rất nhiều lớp khác.</a:t>
            </a:r>
            <a:endParaRPr sz="1600">
              <a:solidFill>
                <a:srgbClr val="285E89"/>
              </a:solidFill>
            </a:endParaRPr>
          </a:p>
          <a:p>
            <a:pPr marL="457200" lvl="0" indent="-355600" algn="l" rtl="0">
              <a:lnSpc>
                <a:spcPct val="115000"/>
              </a:lnSpc>
              <a:spcBef>
                <a:spcPts val="0"/>
              </a:spcBef>
              <a:spcAft>
                <a:spcPts val="0"/>
              </a:spcAft>
              <a:buClr>
                <a:srgbClr val="285E89"/>
              </a:buClr>
              <a:buSzPts val="1600"/>
              <a:buChar char="●"/>
            </a:pPr>
            <a:r>
              <a:rPr lang="en-US" sz="1600">
                <a:solidFill>
                  <a:srgbClr val="285E89"/>
                </a:solidFill>
              </a:rPr>
              <a:t>Sử dụng khi không thể tái sử dụng một component ở các chương trình khác vì chúng quá phụ thuộc vào các component khác.</a:t>
            </a:r>
            <a:endParaRPr sz="1600">
              <a:solidFill>
                <a:srgbClr val="285E89"/>
              </a:solidFill>
            </a:endParaRPr>
          </a:p>
          <a:p>
            <a:pPr marL="457200" lvl="0" indent="-355600" algn="l" rtl="0">
              <a:lnSpc>
                <a:spcPct val="115000"/>
              </a:lnSpc>
              <a:spcBef>
                <a:spcPts val="0"/>
              </a:spcBef>
              <a:spcAft>
                <a:spcPts val="0"/>
              </a:spcAft>
              <a:buClr>
                <a:srgbClr val="285E89"/>
              </a:buClr>
              <a:buSzPts val="1600"/>
              <a:buChar char="●"/>
            </a:pPr>
            <a:r>
              <a:rPr lang="en-US" sz="1600">
                <a:solidFill>
                  <a:srgbClr val="285E89"/>
                </a:solidFill>
              </a:rPr>
              <a:t>Sử dụng khi cảm thấy mình đang tạo ra rất nhiều lớp con component chỉ để tái sử dụng một vài hành vi đơn giản ở các ngữ cảnh khác nhau.</a:t>
            </a:r>
            <a:endParaRPr sz="1600">
              <a:solidFill>
                <a:srgbClr val="285E89"/>
              </a:solidFill>
            </a:endParaRPr>
          </a:p>
          <a:p>
            <a:pPr marL="457200" lvl="0" indent="-355600" algn="l" rtl="0">
              <a:lnSpc>
                <a:spcPct val="115000"/>
              </a:lnSpc>
              <a:spcBef>
                <a:spcPts val="0"/>
              </a:spcBef>
              <a:spcAft>
                <a:spcPts val="0"/>
              </a:spcAft>
              <a:buClr>
                <a:srgbClr val="285E89"/>
              </a:buClr>
              <a:buSzPts val="1600"/>
              <a:buChar char="●"/>
            </a:pPr>
            <a:r>
              <a:rPr lang="en-US" sz="1600">
                <a:solidFill>
                  <a:srgbClr val="285E89"/>
                </a:solidFill>
              </a:rPr>
              <a:t>Sử dụng khi tập hợp các đối tượng giao tiếp theo những cách thức được xác định rõ ràng nhưng cách thức đó quá phức tạp. Sự phụ thuộc lẫn nhau giữa các đối tượng tạo ra kết quả là cách tổ chức không có cấu trúc và khó hiểu.</a:t>
            </a:r>
            <a:endParaRPr sz="1600">
              <a:solidFill>
                <a:srgbClr val="285E89"/>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19"/>
          <p:cNvSpPr txBox="1">
            <a:spLocks noGrp="1"/>
          </p:cNvSpPr>
          <p:nvPr>
            <p:ph type="title"/>
          </p:nvPr>
        </p:nvSpPr>
        <p:spPr>
          <a:xfrm>
            <a:off x="771042" y="2337119"/>
            <a:ext cx="7601915" cy="1326814"/>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vi-VN"/>
              <a:t>So sánh,</a:t>
            </a:r>
            <a:br>
              <a:rPr lang="vi-VN"/>
            </a:br>
            <a:r>
              <a:rPr lang="vi-VN"/>
              <a:t>Các mẫu liên quan</a:t>
            </a:r>
            <a:endParaRPr/>
          </a:p>
        </p:txBody>
      </p:sp>
      <p:sp>
        <p:nvSpPr>
          <p:cNvPr id="269" name="Google Shape;269;p19"/>
          <p:cNvSpPr txBox="1">
            <a:spLocks noGrp="1"/>
          </p:cNvSpPr>
          <p:nvPr>
            <p:ph type="title" idx="2"/>
          </p:nvPr>
        </p:nvSpPr>
        <p:spPr>
          <a:xfrm>
            <a:off x="3105600" y="1164675"/>
            <a:ext cx="2932800" cy="978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vi-VN"/>
              <a:t>06</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2"/>
          <p:cNvSpPr txBox="1">
            <a:spLocks noGrp="1"/>
          </p:cNvSpPr>
          <p:nvPr>
            <p:ph type="title"/>
          </p:nvPr>
        </p:nvSpPr>
        <p:spPr>
          <a:xfrm>
            <a:off x="540000" y="283526"/>
            <a:ext cx="8064000" cy="45956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vi-VN" sz="3200"/>
              <a:t>Các mẫu liên quan</a:t>
            </a:r>
            <a:endParaRPr/>
          </a:p>
        </p:txBody>
      </p:sp>
      <p:sp>
        <p:nvSpPr>
          <p:cNvPr id="281" name="Google Shape;281;p22"/>
          <p:cNvSpPr txBox="1">
            <a:spLocks noGrp="1"/>
          </p:cNvSpPr>
          <p:nvPr>
            <p:ph type="subTitle" idx="2"/>
          </p:nvPr>
        </p:nvSpPr>
        <p:spPr>
          <a:xfrm>
            <a:off x="700814" y="925976"/>
            <a:ext cx="7742372" cy="4217524"/>
          </a:xfrm>
          <a:prstGeom prst="rect">
            <a:avLst/>
          </a:prstGeom>
          <a:noFill/>
          <a:ln>
            <a:noFill/>
          </a:ln>
        </p:spPr>
        <p:txBody>
          <a:bodyPr spcFirstLastPara="1" wrap="square" lIns="91425" tIns="91425" rIns="91425" bIns="91425" anchor="t" anchorCtr="0">
            <a:noAutofit/>
          </a:bodyPr>
          <a:lstStyle/>
          <a:p>
            <a:pPr marL="457200" lvl="0" indent="-355600" algn="just" rtl="0">
              <a:lnSpc>
                <a:spcPct val="115000"/>
              </a:lnSpc>
              <a:spcBef>
                <a:spcPts val="1000"/>
              </a:spcBef>
              <a:spcAft>
                <a:spcPts val="0"/>
              </a:spcAft>
              <a:buSzPts val="1600"/>
              <a:buChar char="●"/>
            </a:pPr>
            <a:r>
              <a:rPr lang="vi-VN" sz="1600" dirty="0">
                <a:solidFill>
                  <a:srgbClr val="000000"/>
                </a:solidFill>
              </a:rPr>
              <a:t>Kết hợp </a:t>
            </a:r>
            <a:r>
              <a:rPr lang="vi-VN" sz="1600" b="1" dirty="0">
                <a:solidFill>
                  <a:srgbClr val="000000"/>
                </a:solidFill>
              </a:rPr>
              <a:t>Command</a:t>
            </a:r>
            <a:r>
              <a:rPr lang="vi-VN" sz="1600" dirty="0">
                <a:solidFill>
                  <a:srgbClr val="000000"/>
                </a:solidFill>
              </a:rPr>
              <a:t> và </a:t>
            </a:r>
            <a:r>
              <a:rPr lang="vi-VN" sz="1600" b="1" dirty="0">
                <a:solidFill>
                  <a:srgbClr val="000000"/>
                </a:solidFill>
              </a:rPr>
              <a:t>Memento</a:t>
            </a:r>
            <a:r>
              <a:rPr lang="vi-VN" sz="1600" dirty="0">
                <a:solidFill>
                  <a:srgbClr val="000000"/>
                </a:solidFill>
              </a:rPr>
              <a:t> khi triển khai phương thức “hoàn tác”.</a:t>
            </a:r>
          </a:p>
          <a:p>
            <a:pPr marL="457200" lvl="0" indent="-355600" algn="just" rtl="0">
              <a:lnSpc>
                <a:spcPct val="115000"/>
              </a:lnSpc>
              <a:spcBef>
                <a:spcPts val="1000"/>
              </a:spcBef>
              <a:spcAft>
                <a:spcPts val="0"/>
              </a:spcAft>
              <a:buSzPts val="1600"/>
              <a:buChar char="●"/>
            </a:pPr>
            <a:r>
              <a:rPr lang="vi-VN" sz="1600" dirty="0">
                <a:solidFill>
                  <a:srgbClr val="000000"/>
                </a:solidFill>
              </a:rPr>
              <a:t>Các </a:t>
            </a:r>
            <a:r>
              <a:rPr lang="en-US" sz="1600" dirty="0">
                <a:solidFill>
                  <a:srgbClr val="000000"/>
                </a:solidFill>
              </a:rPr>
              <a:t>C</a:t>
            </a:r>
            <a:r>
              <a:rPr lang="vi-VN" sz="1600" dirty="0">
                <a:solidFill>
                  <a:srgbClr val="000000"/>
                </a:solidFill>
              </a:rPr>
              <a:t>ommand chịu trách nhiệm thực hiện các hoạt động khác nhau trên một object đích. Trong khi đó, các Memento lưu trạng thái của object ngay trước khi command được thực thi.</a:t>
            </a:r>
          </a:p>
          <a:p>
            <a:pPr marL="457200" lvl="0" indent="-355600" algn="just" rtl="0">
              <a:lnSpc>
                <a:spcPct val="115000"/>
              </a:lnSpc>
              <a:spcBef>
                <a:spcPts val="1000"/>
              </a:spcBef>
              <a:spcAft>
                <a:spcPts val="0"/>
              </a:spcAft>
              <a:buSzPts val="1600"/>
              <a:buChar char="●"/>
            </a:pPr>
            <a:r>
              <a:rPr lang="vi-VN" sz="1600" dirty="0">
                <a:solidFill>
                  <a:srgbClr val="000000"/>
                </a:solidFill>
              </a:rPr>
              <a:t>Kết hợp </a:t>
            </a:r>
            <a:r>
              <a:rPr lang="vi-VN" sz="1600" b="1" dirty="0">
                <a:solidFill>
                  <a:srgbClr val="000000"/>
                </a:solidFill>
              </a:rPr>
              <a:t>Memento</a:t>
            </a:r>
            <a:r>
              <a:rPr lang="vi-VN" sz="1600" dirty="0">
                <a:solidFill>
                  <a:srgbClr val="000000"/>
                </a:solidFill>
              </a:rPr>
              <a:t> với </a:t>
            </a:r>
            <a:r>
              <a:rPr lang="vi-VN" sz="1600" b="1" dirty="0">
                <a:solidFill>
                  <a:srgbClr val="000000"/>
                </a:solidFill>
              </a:rPr>
              <a:t>Iterator</a:t>
            </a:r>
            <a:r>
              <a:rPr lang="vi-VN" sz="1600" dirty="0">
                <a:solidFill>
                  <a:srgbClr val="000000"/>
                </a:solidFill>
              </a:rPr>
              <a:t> để nắm bắt trạng thái lặp lại hiện tại và khôi phục nó khi cần.</a:t>
            </a:r>
          </a:p>
          <a:p>
            <a:pPr marL="457200" lvl="0" indent="-355600" algn="just" rtl="0">
              <a:lnSpc>
                <a:spcPct val="115000"/>
              </a:lnSpc>
              <a:spcBef>
                <a:spcPts val="1000"/>
              </a:spcBef>
              <a:spcAft>
                <a:spcPts val="0"/>
              </a:spcAft>
              <a:buSzPts val="1600"/>
              <a:buChar char="●"/>
            </a:pPr>
            <a:r>
              <a:rPr lang="vi-VN" sz="1600" dirty="0">
                <a:solidFill>
                  <a:srgbClr val="000000"/>
                </a:solidFill>
              </a:rPr>
              <a:t>Đôi khi </a:t>
            </a:r>
            <a:r>
              <a:rPr lang="vi-VN" sz="1600" b="1" dirty="0">
                <a:solidFill>
                  <a:srgbClr val="000000"/>
                </a:solidFill>
              </a:rPr>
              <a:t>Prototype</a:t>
            </a:r>
            <a:r>
              <a:rPr lang="vi-VN" sz="1600" dirty="0">
                <a:solidFill>
                  <a:srgbClr val="000000"/>
                </a:solidFill>
              </a:rPr>
              <a:t> có thể được thay thế cho </a:t>
            </a:r>
            <a:r>
              <a:rPr lang="vi-VN" sz="1600" b="1" dirty="0">
                <a:solidFill>
                  <a:srgbClr val="000000"/>
                </a:solidFill>
              </a:rPr>
              <a:t>Memento</a:t>
            </a:r>
            <a:r>
              <a:rPr lang="vi-VN" sz="1600" dirty="0">
                <a:solidFill>
                  <a:srgbClr val="000000"/>
                </a:solidFill>
              </a:rPr>
              <a:t>. Cách này ok nếu object, trạng thái bạn muốn lưu trữ trong lịch sử khá đơn giản và không liên kết đến các tài nguyên bên ngoài hoặc các liên kết dễ thiệt lập lại.</a:t>
            </a:r>
            <a:endParaRPr lang="en-US" sz="1600" dirty="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g11b8944c9d2_0_0"/>
          <p:cNvSpPr txBox="1">
            <a:spLocks noGrp="1"/>
          </p:cNvSpPr>
          <p:nvPr>
            <p:ph type="title"/>
          </p:nvPr>
        </p:nvSpPr>
        <p:spPr>
          <a:xfrm>
            <a:off x="540000" y="476409"/>
            <a:ext cx="8064000" cy="459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sz="3200"/>
              <a:t>Sử dụng Mediator khi nào?</a:t>
            </a:r>
            <a:endParaRPr/>
          </a:p>
        </p:txBody>
      </p:sp>
      <p:sp>
        <p:nvSpPr>
          <p:cNvPr id="186" name="Google Shape;186;g11b8944c9d2_0_0"/>
          <p:cNvSpPr txBox="1">
            <a:spLocks noGrp="1"/>
          </p:cNvSpPr>
          <p:nvPr>
            <p:ph type="subTitle" idx="2"/>
          </p:nvPr>
        </p:nvSpPr>
        <p:spPr>
          <a:xfrm>
            <a:off x="700814" y="1088612"/>
            <a:ext cx="7742400" cy="3280200"/>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700"/>
              </a:spcBef>
              <a:spcAft>
                <a:spcPts val="0"/>
              </a:spcAft>
              <a:buClr>
                <a:srgbClr val="285E89"/>
              </a:buClr>
              <a:buSzPts val="1600"/>
              <a:buChar char="●"/>
            </a:pPr>
            <a:r>
              <a:rPr lang="en-US" sz="1600">
                <a:solidFill>
                  <a:srgbClr val="285E89"/>
                </a:solidFill>
              </a:rPr>
              <a:t>Sử dụng khi cần tái sử dụng một đối tượng nhưng rất khó khăn vì nó tham chiếu và giao tiếp với nhiều đối tượng khác.</a:t>
            </a:r>
            <a:endParaRPr sz="1600">
              <a:solidFill>
                <a:srgbClr val="285E89"/>
              </a:solidFill>
            </a:endParaRPr>
          </a:p>
          <a:p>
            <a:pPr marL="457200" lvl="0" indent="-355600" algn="l" rtl="0">
              <a:lnSpc>
                <a:spcPct val="115000"/>
              </a:lnSpc>
              <a:spcBef>
                <a:spcPts val="0"/>
              </a:spcBef>
              <a:spcAft>
                <a:spcPts val="0"/>
              </a:spcAft>
              <a:buClr>
                <a:srgbClr val="285E89"/>
              </a:buClr>
              <a:buSzPts val="1600"/>
              <a:buChar char="●"/>
            </a:pPr>
            <a:r>
              <a:rPr lang="en-US" sz="1600">
                <a:solidFill>
                  <a:srgbClr val="285E89"/>
                </a:solidFill>
              </a:rPr>
              <a:t>Sử dụng khi điều chỉnh hành vi giữa các lớp một cách dễ dàng, không cần chỉnh sửa ở nhiều lớp.</a:t>
            </a:r>
            <a:endParaRPr sz="1600">
              <a:solidFill>
                <a:srgbClr val="285E89"/>
              </a:solidFill>
            </a:endParaRPr>
          </a:p>
          <a:p>
            <a:pPr marL="457200" lvl="0" indent="-355600" algn="l" rtl="0">
              <a:lnSpc>
                <a:spcPct val="115000"/>
              </a:lnSpc>
              <a:spcBef>
                <a:spcPts val="0"/>
              </a:spcBef>
              <a:spcAft>
                <a:spcPts val="0"/>
              </a:spcAft>
              <a:buClr>
                <a:srgbClr val="285E89"/>
              </a:buClr>
              <a:buSzPts val="1600"/>
              <a:buChar char="●"/>
            </a:pPr>
            <a:r>
              <a:rPr lang="en-US" sz="1600">
                <a:solidFill>
                  <a:srgbClr val="285E89"/>
                </a:solidFill>
              </a:rPr>
              <a:t>Thường được sử dụng trong các hệ thống truyền thông điệp (message-based system), chẳng hạn như hệ thống chat.</a:t>
            </a:r>
            <a:endParaRPr sz="1600">
              <a:solidFill>
                <a:srgbClr val="285E89"/>
              </a:solidFill>
            </a:endParaRPr>
          </a:p>
          <a:p>
            <a:pPr marL="457200" lvl="0" indent="-355600" algn="l" rtl="0">
              <a:lnSpc>
                <a:spcPct val="115000"/>
              </a:lnSpc>
              <a:spcBef>
                <a:spcPts val="0"/>
              </a:spcBef>
              <a:spcAft>
                <a:spcPts val="0"/>
              </a:spcAft>
              <a:buClr>
                <a:srgbClr val="285E89"/>
              </a:buClr>
              <a:buSzPts val="1600"/>
              <a:buChar char="●"/>
            </a:pPr>
            <a:r>
              <a:rPr lang="en-US" sz="1600">
                <a:solidFill>
                  <a:srgbClr val="285E89"/>
                </a:solidFill>
              </a:rPr>
              <a:t>Khi giao tiếp giữa các object trong hệ thống quá phức tạp, có quá nhiều quan hệ giữa các object trong hệ thống. Một điểm chung để kiểm soát hoặc giao tiếp là cần thiết.</a:t>
            </a:r>
            <a:endParaRPr sz="1600">
              <a:solidFill>
                <a:srgbClr val="285E89"/>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7"/>
          <p:cNvSpPr txBox="1">
            <a:spLocks noGrp="1"/>
          </p:cNvSpPr>
          <p:nvPr>
            <p:ph type="title"/>
          </p:nvPr>
        </p:nvSpPr>
        <p:spPr>
          <a:xfrm>
            <a:off x="1146572" y="2511369"/>
            <a:ext cx="6850856" cy="822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US"/>
              <a:t>Motivation</a:t>
            </a:r>
            <a:endParaRPr/>
          </a:p>
        </p:txBody>
      </p:sp>
      <p:sp>
        <p:nvSpPr>
          <p:cNvPr id="192" name="Google Shape;192;p7"/>
          <p:cNvSpPr txBox="1">
            <a:spLocks noGrp="1"/>
          </p:cNvSpPr>
          <p:nvPr>
            <p:ph type="title" idx="2"/>
          </p:nvPr>
        </p:nvSpPr>
        <p:spPr>
          <a:xfrm>
            <a:off x="3105600" y="1164675"/>
            <a:ext cx="2932800" cy="978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en-US"/>
              <a:t>02</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8"/>
          <p:cNvSpPr txBox="1">
            <a:spLocks noGrp="1"/>
          </p:cNvSpPr>
          <p:nvPr>
            <p:ph type="title"/>
          </p:nvPr>
        </p:nvSpPr>
        <p:spPr>
          <a:xfrm>
            <a:off x="540000" y="476409"/>
            <a:ext cx="8064000" cy="45956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sz="3200"/>
              <a:t>Đặt vấn đề</a:t>
            </a:r>
            <a:endParaRPr/>
          </a:p>
        </p:txBody>
      </p:sp>
      <p:sp>
        <p:nvSpPr>
          <p:cNvPr id="198" name="Google Shape;198;p8"/>
          <p:cNvSpPr txBox="1">
            <a:spLocks noGrp="1"/>
          </p:cNvSpPr>
          <p:nvPr>
            <p:ph type="subTitle" idx="2"/>
          </p:nvPr>
        </p:nvSpPr>
        <p:spPr>
          <a:xfrm>
            <a:off x="700825" y="1088602"/>
            <a:ext cx="7742400" cy="13437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700"/>
              </a:spcBef>
              <a:spcAft>
                <a:spcPts val="0"/>
              </a:spcAft>
              <a:buNone/>
            </a:pPr>
            <a:r>
              <a:rPr lang="en-US" sz="1600">
                <a:solidFill>
                  <a:srgbClr val="285E89"/>
                </a:solidFill>
              </a:rPr>
              <a:t>Giả sử bạn có một cái dialog để tạo và chỉnh sửa thông tin khách hàng. Nó gồm nhiều thành phần như text fields, buttons, checkboxes,…</a:t>
            </a:r>
            <a:endParaRPr sz="1600">
              <a:solidFill>
                <a:srgbClr val="285E89"/>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g11f9270525b_0_12"/>
          <p:cNvSpPr txBox="1">
            <a:spLocks noGrp="1"/>
          </p:cNvSpPr>
          <p:nvPr>
            <p:ph type="title"/>
          </p:nvPr>
        </p:nvSpPr>
        <p:spPr>
          <a:xfrm>
            <a:off x="540000" y="476409"/>
            <a:ext cx="8064000" cy="459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sz="3200"/>
              <a:t>Đặt vấn đề</a:t>
            </a:r>
            <a:endParaRPr/>
          </a:p>
        </p:txBody>
      </p:sp>
      <p:pic>
        <p:nvPicPr>
          <p:cNvPr id="204" name="Google Shape;204;g11f9270525b_0_12"/>
          <p:cNvPicPr preferRelativeResize="0"/>
          <p:nvPr/>
        </p:nvPicPr>
        <p:blipFill>
          <a:blip r:embed="rId3">
            <a:alphaModFix/>
          </a:blip>
          <a:stretch>
            <a:fillRect/>
          </a:stretch>
        </p:blipFill>
        <p:spPr>
          <a:xfrm>
            <a:off x="1238863" y="1100199"/>
            <a:ext cx="6666275" cy="3845925"/>
          </a:xfrm>
          <a:prstGeom prst="rect">
            <a:avLst/>
          </a:prstGeom>
          <a:noFill/>
          <a:ln>
            <a:noFill/>
          </a:ln>
        </p:spPr>
      </p:pic>
    </p:spTree>
  </p:cSld>
  <p:clrMapOvr>
    <a:masterClrMapping/>
  </p:clrMapOvr>
</p:sld>
</file>

<file path=ppt/theme/theme1.xml><?xml version="1.0" encoding="utf-8"?>
<a:theme xmlns:a="http://schemas.openxmlformats.org/drawingml/2006/main" name="Aquatic and Physical Therapy Center by Slidesgo">
  <a:themeElements>
    <a:clrScheme name="Simple Light">
      <a:dk1>
        <a:srgbClr val="1A4568"/>
      </a:dk1>
      <a:lt1>
        <a:srgbClr val="FFFFFF"/>
      </a:lt1>
      <a:dk2>
        <a:srgbClr val="285E89"/>
      </a:dk2>
      <a:lt2>
        <a:srgbClr val="80C9DD"/>
      </a:lt2>
      <a:accent1>
        <a:srgbClr val="285E89"/>
      </a:accent1>
      <a:accent2>
        <a:srgbClr val="9DCEDF"/>
      </a:accent2>
      <a:accent3>
        <a:srgbClr val="EFEFEF"/>
      </a:accent3>
      <a:accent4>
        <a:srgbClr val="66A5BB"/>
      </a:accent4>
      <a:accent5>
        <a:srgbClr val="EFEFEF"/>
      </a:accent5>
      <a:accent6>
        <a:srgbClr val="1A4568"/>
      </a:accent6>
      <a:hlink>
        <a:srgbClr val="285E8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2670</Words>
  <Application>Microsoft Office PowerPoint</Application>
  <PresentationFormat>On-screen Show (16:9)</PresentationFormat>
  <Paragraphs>166</Paragraphs>
  <Slides>51</Slides>
  <Notes>51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51</vt:i4>
      </vt:variant>
    </vt:vector>
  </HeadingPairs>
  <TitlesOfParts>
    <vt:vector size="57" baseType="lpstr">
      <vt:lpstr>Arial</vt:lpstr>
      <vt:lpstr>Open Sans</vt:lpstr>
      <vt:lpstr>Symbol</vt:lpstr>
      <vt:lpstr>Times New Roman</vt:lpstr>
      <vt:lpstr>Josefin Sans</vt:lpstr>
      <vt:lpstr>Aquatic and Physical Therapy Center by Slidesgo</vt:lpstr>
      <vt:lpstr>MEDIATOR</vt:lpstr>
      <vt:lpstr>Nội dung</vt:lpstr>
      <vt:lpstr>Tổng quan</vt:lpstr>
      <vt:lpstr>Mediator là gì?</vt:lpstr>
      <vt:lpstr>Sử dụng Mediator khi nào?</vt:lpstr>
      <vt:lpstr>Sử dụng Mediator khi nào?</vt:lpstr>
      <vt:lpstr>Motivation</vt:lpstr>
      <vt:lpstr>Đặt vấn đề</vt:lpstr>
      <vt:lpstr>Đặt vấn đề</vt:lpstr>
      <vt:lpstr>Đặt vấn đề</vt:lpstr>
      <vt:lpstr>Giải pháp</vt:lpstr>
      <vt:lpstr>Giải pháp</vt:lpstr>
      <vt:lpstr>Đặc điểm</vt:lpstr>
      <vt:lpstr>Cấu trúc</vt:lpstr>
      <vt:lpstr>Các thành viên</vt:lpstr>
      <vt:lpstr>Các thành viên</vt:lpstr>
      <vt:lpstr>Hệ quả</vt:lpstr>
      <vt:lpstr>Ưu điểm</vt:lpstr>
      <vt:lpstr>Nhược điểm</vt:lpstr>
      <vt:lpstr>Cách cài đặt, Demo</vt:lpstr>
      <vt:lpstr>Cách cài đặt</vt:lpstr>
      <vt:lpstr>Các mẫu liên quan</vt:lpstr>
      <vt:lpstr>Các mẫu liên quan</vt:lpstr>
      <vt:lpstr>Các mẫu liên quan</vt:lpstr>
      <vt:lpstr>MEMENTO</vt:lpstr>
      <vt:lpstr>Nội dung</vt:lpstr>
      <vt:lpstr>Tổng quan</vt:lpstr>
      <vt:lpstr>Memento là gì?</vt:lpstr>
      <vt:lpstr>Sử dụng Memento khi nào?</vt:lpstr>
      <vt:lpstr>Motivation</vt:lpstr>
      <vt:lpstr>Bài toán</vt:lpstr>
      <vt:lpstr>Bài toán</vt:lpstr>
      <vt:lpstr>Giải pháp</vt:lpstr>
      <vt:lpstr>Đặc điểm</vt:lpstr>
      <vt:lpstr>Cấu trúc</vt:lpstr>
      <vt:lpstr>Các thành viên</vt:lpstr>
      <vt:lpstr>Sự cộng tác giữa các thành viên</vt:lpstr>
      <vt:lpstr>Cấu trúc</vt:lpstr>
      <vt:lpstr>Sự cộng tác giữa các thành viên</vt:lpstr>
      <vt:lpstr>Cấu trúc</vt:lpstr>
      <vt:lpstr>Sự cộng tác giữa các thành viên</vt:lpstr>
      <vt:lpstr>Sự cộng tác giữa các thành viên</vt:lpstr>
      <vt:lpstr>Hệ quả</vt:lpstr>
      <vt:lpstr>Ưu điểm</vt:lpstr>
      <vt:lpstr>Nhược điểm</vt:lpstr>
      <vt:lpstr>Cách cài đặt, Demo</vt:lpstr>
      <vt:lpstr>Cách cài đặt</vt:lpstr>
      <vt:lpstr>Cách cài đặt</vt:lpstr>
      <vt:lpstr>Cách cài đặt</vt:lpstr>
      <vt:lpstr>So sánh, Các mẫu liên quan</vt:lpstr>
      <vt:lpstr>Các mẫu liên quan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MEDIATOR</dc:title>
  <dc:creator>Phan Xuân Quang</dc:creator>
  <cp:lastModifiedBy>Phan Xuân Quang</cp:lastModifiedBy>
  <cp:revision>1</cp:revision>
  <dcterms:modified xsi:type="dcterms:W3CDTF">2023-06-26T14:42:21Z</dcterms:modified>
</cp:coreProperties>
</file>