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Josefin Sans" pitchFamily="2" charset="-93"/>
      <p:regular r:id="rId40"/>
      <p:bold r:id="rId41"/>
      <p:italic r:id="rId42"/>
      <p:boldItalic r:id="rId43"/>
    </p:embeddedFont>
    <p:embeddedFont>
      <p:font typeface="Montserrat" panose="00000500000000000000" pitchFamily="50" charset="-93"/>
      <p:regular r:id="rId44"/>
      <p:bold r:id="rId45"/>
      <p:italic r:id="rId46"/>
      <p:boldItalic r:id="rId47"/>
    </p:embeddedFont>
    <p:embeddedFont>
      <p:font typeface="Montserrat Medium" panose="00000600000000000000" pitchFamily="50" charset="-93"/>
      <p:regular r:id="rId48"/>
      <p:italic r:id="rId49"/>
    </p:embeddedFont>
    <p:embeddedFont>
      <p:font typeface="Open Sans" panose="020B0606030504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ZP8aNhcNkHz1veMHYdqXCrbMG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f9270525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1f9270525b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f9270525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f9270525b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f9270525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11f9270525b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f9270525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1f9270525b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f9270525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11f9270525b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fb98a45fff_0_81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614" name="Google Shape;614;gfb98a45fff_0_8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fb98a45fff_0_85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sz="1200">
              <a:solidFill>
                <a:schemeClr val="dk1"/>
              </a:solidFill>
              <a:latin typeface="Montserrat Medium"/>
              <a:ea typeface="Montserrat Medium"/>
              <a:cs typeface="Montserrat Medium"/>
              <a:sym typeface="Montserrat Medium"/>
            </a:endParaRPr>
          </a:p>
        </p:txBody>
      </p:sp>
      <p:sp>
        <p:nvSpPr>
          <p:cNvPr id="657" name="Google Shape;657;gfb98a45fff_0_8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b98a45fff_0_85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sz="1200">
              <a:solidFill>
                <a:schemeClr val="dk1"/>
              </a:solidFill>
              <a:latin typeface="Montserrat Medium"/>
              <a:ea typeface="Montserrat Medium"/>
              <a:cs typeface="Montserrat Medium"/>
              <a:sym typeface="Montserrat Medium"/>
            </a:endParaRPr>
          </a:p>
        </p:txBody>
      </p:sp>
      <p:sp>
        <p:nvSpPr>
          <p:cNvPr id="664" name="Google Shape;664;gfb98a45fff_0_8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fb98a45fff_0_8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sz="1200">
              <a:solidFill>
                <a:schemeClr val="dk1"/>
              </a:solidFill>
              <a:latin typeface="Montserrat Medium"/>
              <a:ea typeface="Montserrat Medium"/>
              <a:cs typeface="Montserrat Medium"/>
              <a:sym typeface="Montserrat Medium"/>
            </a:endParaRPr>
          </a:p>
        </p:txBody>
      </p:sp>
      <p:sp>
        <p:nvSpPr>
          <p:cNvPr id="671" name="Google Shape;671;gfb98a45fff_0_8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fb98a45fff_0_87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sz="1200">
              <a:solidFill>
                <a:schemeClr val="dk1"/>
              </a:solidFill>
              <a:latin typeface="Montserrat Medium"/>
              <a:ea typeface="Montserrat Medium"/>
              <a:cs typeface="Montserrat Medium"/>
              <a:sym typeface="Montserrat Medium"/>
            </a:endParaRPr>
          </a:p>
        </p:txBody>
      </p:sp>
      <p:sp>
        <p:nvSpPr>
          <p:cNvPr id="678" name="Google Shape;678;gfb98a45fff_0_8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fb98a45fff_0_87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
        <p:nvSpPr>
          <p:cNvPr id="684" name="Google Shape;684;gfb98a45fff_0_8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fb98a45fff_0_91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0" name="Google Shape;720;gfb98a45fff_0_9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fb98a45fff_0_92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738" name="Google Shape;738;gfb98a45fff_0_9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b98a45fff_0_93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7" name="Google Shape;747;gfb98a45fff_0_9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1dd470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21dd47085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f9270525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1f9270525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2"/>
          <p:cNvSpPr txBox="1">
            <a:spLocks noGrp="1"/>
          </p:cNvSpPr>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2"/>
          <p:cNvSpPr txBox="1">
            <a:spLocks noGrp="1"/>
          </p:cNvSpPr>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8" name="Google Shape;48;p24"/>
          <p:cNvSpPr txBox="1">
            <a:spLocks noGrp="1"/>
          </p:cNvSpPr>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9" name="Google Shape;49;p24"/>
          <p:cNvSpPr txBox="1">
            <a:spLocks noGrp="1"/>
          </p:cNvSpPr>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24"/>
          <p:cNvSpPr txBox="1">
            <a:spLocks noGrp="1"/>
          </p:cNvSpPr>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1" name="Google Shape;51;p24"/>
          <p:cNvSpPr txBox="1">
            <a:spLocks noGrp="1"/>
          </p:cNvSpPr>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2" name="Google Shape;52;p24"/>
          <p:cNvSpPr txBox="1">
            <a:spLocks noGrp="1"/>
          </p:cNvSpPr>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3" name="Google Shape;53;p24"/>
          <p:cNvSpPr txBox="1">
            <a:spLocks noGrp="1"/>
          </p:cNvSpPr>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4" name="Google Shape;54;p24"/>
          <p:cNvSpPr txBox="1">
            <a:spLocks noGrp="1"/>
          </p:cNvSpPr>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5" name="Google Shape;55;p24"/>
          <p:cNvSpPr txBox="1">
            <a:spLocks noGrp="1"/>
          </p:cNvSpPr>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6" name="Google Shape;56;p24"/>
          <p:cNvSpPr txBox="1">
            <a:spLocks noGrp="1"/>
          </p:cNvSpPr>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7" name="Google Shape;57;p24"/>
          <p:cNvSpPr txBox="1">
            <a:spLocks noGrp="1"/>
          </p:cNvSpPr>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8" name="Google Shape;58;p24"/>
          <p:cNvSpPr txBox="1">
            <a:spLocks noGrp="1"/>
          </p:cNvSpPr>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9" name="Google Shape;59;p24"/>
          <p:cNvSpPr txBox="1">
            <a:spLocks noGrp="1"/>
          </p:cNvSpPr>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60" name="Google Shape;60;p24"/>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4"/>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4"/>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4"/>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4"/>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4"/>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4"/>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4"/>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4"/>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4"/>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4"/>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4"/>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76" name="Google Shape;76;p2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77" name="Google Shape;77;p25"/>
          <p:cNvSpPr txBox="1">
            <a:spLocks noGrp="1"/>
          </p:cNvSpPr>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78" name="Google Shape;78;p25"/>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5"/>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5"/>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5"/>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5"/>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5"/>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5"/>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5"/>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5"/>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5"/>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5"/>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5"/>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94" name="Google Shape;94;p26"/>
          <p:cNvSpPr txBox="1">
            <a:spLocks noGrp="1"/>
          </p:cNvSpPr>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5" name="Google Shape;95;p26"/>
          <p:cNvSpPr txBox="1">
            <a:spLocks noGrp="1"/>
          </p:cNvSpPr>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96" name="Google Shape;9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258559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247"/>
        <p:cNvGrpSpPr/>
        <p:nvPr/>
      </p:nvGrpSpPr>
      <p:grpSpPr>
        <a:xfrm>
          <a:off x="0" y="0"/>
          <a:ext cx="0" cy="0"/>
          <a:chOff x="0" y="0"/>
          <a:chExt cx="0" cy="0"/>
        </a:xfrm>
      </p:grpSpPr>
    </p:spTree>
    <p:extLst>
      <p:ext uri="{BB962C8B-B14F-4D97-AF65-F5344CB8AC3E}">
        <p14:creationId xmlns:p14="http://schemas.microsoft.com/office/powerpoint/2010/main" val="1770161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PPTMON slide 1">
  <p:cSld name="5_PPTMON slide 1">
    <p:spTree>
      <p:nvGrpSpPr>
        <p:cNvPr id="1" name="Shape 82"/>
        <p:cNvGrpSpPr/>
        <p:nvPr/>
      </p:nvGrpSpPr>
      <p:grpSpPr>
        <a:xfrm>
          <a:off x="0" y="0"/>
          <a:ext cx="0" cy="0"/>
          <a:chOff x="0" y="0"/>
          <a:chExt cx="0" cy="0"/>
        </a:xfrm>
      </p:grpSpPr>
      <p:sp>
        <p:nvSpPr>
          <p:cNvPr id="86" name="Google Shape;86;p17"/>
          <p:cNvSpPr>
            <a:spLocks noGrp="1"/>
          </p:cNvSpPr>
          <p:nvPr>
            <p:ph type="pic" idx="2"/>
          </p:nvPr>
        </p:nvSpPr>
        <p:spPr>
          <a:xfrm>
            <a:off x="561975" y="590550"/>
            <a:ext cx="3447900" cy="3962400"/>
          </a:xfrm>
          <a:prstGeom prst="rect">
            <a:avLst/>
          </a:prstGeom>
          <a:solidFill>
            <a:srgbClr val="F2F2F2"/>
          </a:solidFill>
          <a:ln>
            <a:noFill/>
          </a:ln>
        </p:spPr>
      </p:sp>
    </p:spTree>
    <p:extLst>
      <p:ext uri="{BB962C8B-B14F-4D97-AF65-F5344CB8AC3E}">
        <p14:creationId xmlns:p14="http://schemas.microsoft.com/office/powerpoint/2010/main" val="420586675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endParaRPr/>
          </a:p>
        </p:txBody>
      </p:sp>
      <p:sp>
        <p:nvSpPr>
          <p:cNvPr id="7" name="Google Shape;7;p2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0" y="1135856"/>
            <a:ext cx="9239250" cy="2435194"/>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PROXY</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sp>
        <p:nvSpPr>
          <p:cNvPr id="211" name="Google Shape;211;p9"/>
          <p:cNvSpPr txBox="1"/>
          <p:nvPr/>
        </p:nvSpPr>
        <p:spPr>
          <a:xfrm>
            <a:off x="912150" y="1228875"/>
            <a:ext cx="7335300" cy="1736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800">
                <a:solidFill>
                  <a:srgbClr val="285E89"/>
                </a:solidFill>
                <a:highlight>
                  <a:srgbClr val="FFFFFF"/>
                </a:highlight>
                <a:latin typeface="Open Sans"/>
                <a:ea typeface="Open Sans"/>
                <a:cs typeface="Open Sans"/>
                <a:sym typeface="Open Sans"/>
              </a:rPr>
              <a:t>Tạo 1 lớp mới đại diện cho lớp service đang có với cùng 1 interface, lớp này gọi là proxy. Sau đó khi update ứng dụng thì nó sẽ truyền đối tượng proxy cho tất cả client phía đối tượng gốc. Khi nhận 1 yêu cầu từ phía client, proxy tạo 1 service thật và delegate tất cả nhiệm vụ đến nó.</a:t>
            </a:r>
            <a:endParaRPr sz="1800" b="0" i="0" u="none" strike="noStrike" cap="none">
              <a:solidFill>
                <a:srgbClr val="285E89"/>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f9270525b_0_20"/>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pic>
        <p:nvPicPr>
          <p:cNvPr id="217" name="Google Shape;217;g11f9270525b_0_20"/>
          <p:cNvPicPr preferRelativeResize="0"/>
          <p:nvPr/>
        </p:nvPicPr>
        <p:blipFill>
          <a:blip r:embed="rId3">
            <a:alphaModFix/>
          </a:blip>
          <a:stretch>
            <a:fillRect/>
          </a:stretch>
        </p:blipFill>
        <p:spPr>
          <a:xfrm>
            <a:off x="810300" y="1596250"/>
            <a:ext cx="7523400" cy="249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1f9270525b_0_2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sp>
        <p:nvSpPr>
          <p:cNvPr id="223" name="Google Shape;223;g11f9270525b_0_25"/>
          <p:cNvSpPr txBox="1"/>
          <p:nvPr/>
        </p:nvSpPr>
        <p:spPr>
          <a:xfrm>
            <a:off x="961350" y="1203525"/>
            <a:ext cx="72213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000"/>
              </a:spcBef>
              <a:spcAft>
                <a:spcPts val="0"/>
              </a:spcAft>
              <a:buNone/>
            </a:pPr>
            <a:r>
              <a:rPr lang="en-US" sz="1800">
                <a:solidFill>
                  <a:srgbClr val="285E89"/>
                </a:solidFill>
                <a:highlight>
                  <a:srgbClr val="FFFFFF"/>
                </a:highlight>
                <a:latin typeface="Open Sans"/>
                <a:ea typeface="Open Sans"/>
                <a:cs typeface="Open Sans"/>
                <a:sym typeface="Open Sans"/>
              </a:rPr>
              <a:t>Proxy giải quyết các vấn đề:</a:t>
            </a:r>
            <a:endParaRPr sz="1800">
              <a:solidFill>
                <a:srgbClr val="285E89"/>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85E89"/>
              </a:buClr>
              <a:buSzPts val="1800"/>
              <a:buFont typeface="Open Sans"/>
              <a:buChar char="●"/>
            </a:pPr>
            <a:r>
              <a:rPr lang="en-US" sz="1800">
                <a:solidFill>
                  <a:srgbClr val="285E89"/>
                </a:solidFill>
                <a:highlight>
                  <a:srgbClr val="FFFFFF"/>
                </a:highlight>
                <a:latin typeface="Open Sans"/>
                <a:ea typeface="Open Sans"/>
                <a:cs typeface="Open Sans"/>
                <a:sym typeface="Open Sans"/>
              </a:rPr>
              <a:t>Có những tình huống mà khách hàng không hoặc không thể tham chiếu trực tiếp đến một Đối tượng, nhưng vẫn muốn tương tác với đối tượng.</a:t>
            </a:r>
            <a:endParaRPr sz="1800">
              <a:solidFill>
                <a:srgbClr val="285E89"/>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85E89"/>
              </a:buClr>
              <a:buSzPts val="1800"/>
              <a:buFont typeface="Open Sans"/>
              <a:buChar char="●"/>
            </a:pPr>
            <a:r>
              <a:rPr lang="en-US" sz="1800">
                <a:solidFill>
                  <a:srgbClr val="285E89"/>
                </a:solidFill>
                <a:highlight>
                  <a:srgbClr val="FFFFFF"/>
                </a:highlight>
                <a:latin typeface="Open Sans"/>
                <a:ea typeface="Open Sans"/>
                <a:cs typeface="Open Sans"/>
                <a:sym typeface="Open Sans"/>
              </a:rPr>
              <a:t>Đối tượng proxy có thể hoạt động như trung gian giữa client và đối tượng đích.</a:t>
            </a:r>
            <a:endParaRPr sz="1800">
              <a:solidFill>
                <a:srgbClr val="285E89"/>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85E89"/>
              </a:buClr>
              <a:buSzPts val="1800"/>
              <a:buFont typeface="Open Sans"/>
              <a:buChar char="●"/>
            </a:pPr>
            <a:r>
              <a:rPr lang="en-US" sz="1800">
                <a:solidFill>
                  <a:srgbClr val="285E89"/>
                </a:solidFill>
                <a:highlight>
                  <a:srgbClr val="FFFFFF"/>
                </a:highlight>
                <a:latin typeface="Open Sans"/>
                <a:ea typeface="Open Sans"/>
                <a:cs typeface="Open Sans"/>
                <a:sym typeface="Open Sans"/>
              </a:rPr>
              <a:t>Proxy tham chiếu đến đối tượng mục tiêu và có thể chuyển tiếp các yêu cầu đến mục tiêu theo yêu cầu</a:t>
            </a:r>
            <a:endParaRPr sz="1800">
              <a:solidFill>
                <a:srgbClr val="285E89"/>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85E89"/>
              </a:buClr>
              <a:buSzPts val="1800"/>
              <a:buFont typeface="Open Sans"/>
              <a:buChar char="●"/>
            </a:pPr>
            <a:r>
              <a:rPr lang="en-US" sz="1800">
                <a:solidFill>
                  <a:srgbClr val="285E89"/>
                </a:solidFill>
                <a:highlight>
                  <a:srgbClr val="FFFFFF"/>
                </a:highlight>
                <a:latin typeface="Open Sans"/>
                <a:ea typeface="Open Sans"/>
                <a:cs typeface="Open Sans"/>
                <a:sym typeface="Open Sans"/>
              </a:rPr>
              <a:t>Proxy hữu ích ở bất cứ nơi nào có nhu cầu tham chiếu phức tạp đến một đối tượng hơn là con trỏ đơn giản hoặc tham chiếu đơn giản có thể cung cấp</a:t>
            </a:r>
            <a:endParaRPr sz="1800">
              <a:solidFill>
                <a:srgbClr val="285E89"/>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Đặc điểm</a:t>
            </a:r>
            <a:endParaRPr/>
          </a:p>
        </p:txBody>
      </p:sp>
      <p:sp>
        <p:nvSpPr>
          <p:cNvPr id="229" name="Google Shape;229;p11"/>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2"/>
          <p:cNvPicPr preferRelativeResize="0"/>
          <p:nvPr/>
        </p:nvPicPr>
        <p:blipFill>
          <a:blip r:embed="rId3">
            <a:alphaModFix/>
          </a:blip>
          <a:stretch>
            <a:fillRect/>
          </a:stretch>
        </p:blipFill>
        <p:spPr>
          <a:xfrm>
            <a:off x="2242375" y="849300"/>
            <a:ext cx="4636750" cy="4134325"/>
          </a:xfrm>
          <a:prstGeom prst="rect">
            <a:avLst/>
          </a:prstGeom>
          <a:noFill/>
          <a:ln>
            <a:noFill/>
          </a:ln>
        </p:spPr>
      </p:pic>
      <p:sp>
        <p:nvSpPr>
          <p:cNvPr id="235" name="Google Shape;235;p12"/>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Cấu trúc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41" name="Google Shape;241;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400"/>
              </a:spcBef>
              <a:spcAft>
                <a:spcPts val="0"/>
              </a:spcAft>
              <a:buClr>
                <a:srgbClr val="285E89"/>
              </a:buClr>
              <a:buSzPts val="1800"/>
              <a:buChar char="●"/>
            </a:pPr>
            <a:r>
              <a:rPr lang="en-US" sz="1800" b="1">
                <a:solidFill>
                  <a:srgbClr val="285E89"/>
                </a:solidFill>
              </a:rPr>
              <a:t>ServiceInterface</a:t>
            </a:r>
            <a:r>
              <a:rPr lang="en-US" sz="1800">
                <a:solidFill>
                  <a:srgbClr val="285E89"/>
                </a:solidFill>
              </a:rPr>
              <a:t>: Định nghĩa giao diện chung cho Service và Proxy để Proxy có thể được sử dụng bất kỳ nơi nào mà Service được mong đợi.</a:t>
            </a:r>
            <a:endParaRPr sz="1800">
              <a:solidFill>
                <a:srgbClr val="285E89"/>
              </a:solidFill>
            </a:endParaRPr>
          </a:p>
          <a:p>
            <a:pPr marL="457200" lvl="0" indent="-368300" algn="l" rtl="0">
              <a:lnSpc>
                <a:spcPct val="115000"/>
              </a:lnSpc>
              <a:spcBef>
                <a:spcPts val="0"/>
              </a:spcBef>
              <a:spcAft>
                <a:spcPts val="0"/>
              </a:spcAft>
              <a:buClr>
                <a:srgbClr val="285E89"/>
              </a:buClr>
              <a:buSzPts val="1800"/>
              <a:buChar char="●"/>
            </a:pPr>
            <a:r>
              <a:rPr lang="en-US" sz="1800" b="1">
                <a:solidFill>
                  <a:srgbClr val="285E89"/>
                </a:solidFill>
              </a:rPr>
              <a:t>Service</a:t>
            </a:r>
            <a:r>
              <a:rPr lang="en-US" sz="1800">
                <a:solidFill>
                  <a:srgbClr val="285E89"/>
                </a:solidFill>
              </a:rPr>
              <a:t>: Định nghĩa ServiceInterface mà Proxy đại diện.</a:t>
            </a:r>
            <a:endParaRPr sz="1800">
              <a:solidFill>
                <a:srgbClr val="285E89"/>
              </a:solidFill>
            </a:endParaRPr>
          </a:p>
          <a:p>
            <a:pPr marL="457200" lvl="0" indent="-368300" algn="l" rtl="0">
              <a:lnSpc>
                <a:spcPct val="115000"/>
              </a:lnSpc>
              <a:spcBef>
                <a:spcPts val="0"/>
              </a:spcBef>
              <a:spcAft>
                <a:spcPts val="0"/>
              </a:spcAft>
              <a:buClr>
                <a:srgbClr val="285E89"/>
              </a:buClr>
              <a:buSzPts val="1800"/>
              <a:buChar char="●"/>
            </a:pPr>
            <a:r>
              <a:rPr lang="en-US" sz="1800" b="1">
                <a:solidFill>
                  <a:srgbClr val="285E89"/>
                </a:solidFill>
              </a:rPr>
              <a:t>Client: </a:t>
            </a:r>
            <a:r>
              <a:rPr lang="en-US" sz="1800">
                <a:solidFill>
                  <a:srgbClr val="285E89"/>
                </a:solidFill>
              </a:rPr>
              <a:t>Phải làm việc với cả service và proxy thông qua cùng một giao diện. </a:t>
            </a:r>
            <a:endParaRPr sz="1800">
              <a:solidFill>
                <a:srgbClr val="285E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1f9270525b_0_3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47" name="Google Shape;247;g11f9270525b_0_3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400"/>
              </a:spcBef>
              <a:spcAft>
                <a:spcPts val="0"/>
              </a:spcAft>
              <a:buClr>
                <a:srgbClr val="285E89"/>
              </a:buClr>
              <a:buSzPts val="1800"/>
              <a:buChar char="●"/>
            </a:pPr>
            <a:r>
              <a:rPr lang="en-US" sz="1800" b="1">
                <a:solidFill>
                  <a:srgbClr val="285E89"/>
                </a:solidFill>
              </a:rPr>
              <a:t>Proxy</a:t>
            </a:r>
            <a:r>
              <a:rPr lang="en-US" sz="1800">
                <a:solidFill>
                  <a:srgbClr val="285E89"/>
                </a:solidFill>
              </a:rPr>
              <a:t>:</a:t>
            </a:r>
            <a:endParaRPr sz="1800">
              <a:solidFill>
                <a:srgbClr val="285E89"/>
              </a:solidFill>
            </a:endParaRPr>
          </a:p>
          <a:p>
            <a:pPr marL="914400" lvl="1" indent="-342900" algn="l" rtl="0">
              <a:spcBef>
                <a:spcPts val="0"/>
              </a:spcBef>
              <a:spcAft>
                <a:spcPts val="0"/>
              </a:spcAft>
              <a:buClr>
                <a:srgbClr val="285E89"/>
              </a:buClr>
              <a:buSzPts val="1800"/>
              <a:buChar char="○"/>
            </a:pPr>
            <a:r>
              <a:rPr lang="en-US" sz="1800">
                <a:solidFill>
                  <a:srgbClr val="285E89"/>
                </a:solidFill>
              </a:rPr>
              <a:t>Duy trì một tham chiếu cho phép Proxy truy cập vào Service . Proxy có thể tham chiếu đến ServiceInterface nếu Service và ServiceInterface giống nhau.</a:t>
            </a:r>
            <a:endParaRPr sz="1800">
              <a:solidFill>
                <a:srgbClr val="285E89"/>
              </a:solidFill>
            </a:endParaRPr>
          </a:p>
          <a:p>
            <a:pPr marL="914400" lvl="1" indent="-342900" algn="l" rtl="0">
              <a:spcBef>
                <a:spcPts val="0"/>
              </a:spcBef>
              <a:spcAft>
                <a:spcPts val="0"/>
              </a:spcAft>
              <a:buClr>
                <a:srgbClr val="285E89"/>
              </a:buClr>
              <a:buSzPts val="1800"/>
              <a:buChar char="○"/>
            </a:pPr>
            <a:r>
              <a:rPr lang="en-US" sz="1800">
                <a:solidFill>
                  <a:srgbClr val="285E89"/>
                </a:solidFill>
              </a:rPr>
              <a:t>Cung cấp interfaces giống với ServiceInterface để Proxy có thể thay thế cho Service .</a:t>
            </a:r>
            <a:endParaRPr sz="1800">
              <a:solidFill>
                <a:srgbClr val="285E89"/>
              </a:solidFill>
            </a:endParaRPr>
          </a:p>
          <a:p>
            <a:pPr marL="914400" lvl="1" indent="-342900" algn="l" rtl="0">
              <a:spcBef>
                <a:spcPts val="0"/>
              </a:spcBef>
              <a:spcAft>
                <a:spcPts val="0"/>
              </a:spcAft>
              <a:buClr>
                <a:srgbClr val="285E89"/>
              </a:buClr>
              <a:buSzPts val="1800"/>
              <a:buChar char="○"/>
            </a:pPr>
            <a:r>
              <a:rPr lang="en-US" sz="1800">
                <a:solidFill>
                  <a:srgbClr val="285E89"/>
                </a:solidFill>
              </a:rPr>
              <a:t>Kiểm soát quyền truy cập vào Service và chịu trách nhiệm cho việc tạo và xóa nó.</a:t>
            </a:r>
            <a:endParaRPr sz="1800" b="1">
              <a:solidFill>
                <a:srgbClr val="285E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1f9270525b_0_43"/>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53" name="Google Shape;253;g11f9270525b_0_43"/>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400"/>
              </a:spcBef>
              <a:spcAft>
                <a:spcPts val="0"/>
              </a:spcAft>
              <a:buClr>
                <a:srgbClr val="285E89"/>
              </a:buClr>
              <a:buSzPts val="1800"/>
              <a:buChar char="●"/>
            </a:pPr>
            <a:r>
              <a:rPr lang="en-US" sz="1800" b="1">
                <a:solidFill>
                  <a:srgbClr val="285E89"/>
                </a:solidFill>
              </a:rPr>
              <a:t>Proxy</a:t>
            </a:r>
            <a:r>
              <a:rPr lang="en-US" sz="1800">
                <a:solidFill>
                  <a:srgbClr val="285E89"/>
                </a:solidFill>
              </a:rPr>
              <a:t>:</a:t>
            </a:r>
            <a:endParaRPr sz="1800">
              <a:solidFill>
                <a:srgbClr val="285E89"/>
              </a:solidFill>
            </a:endParaRPr>
          </a:p>
          <a:p>
            <a:pPr marL="914400" lvl="1" indent="-342900" algn="l" rtl="0">
              <a:spcBef>
                <a:spcPts val="0"/>
              </a:spcBef>
              <a:spcAft>
                <a:spcPts val="0"/>
              </a:spcAft>
              <a:buClr>
                <a:srgbClr val="285E89"/>
              </a:buClr>
              <a:buSzPts val="1800"/>
              <a:buChar char="○"/>
            </a:pPr>
            <a:r>
              <a:rPr lang="en-US" sz="1800">
                <a:solidFill>
                  <a:srgbClr val="285E89"/>
                </a:solidFill>
              </a:rPr>
              <a:t>Một vài trách nhiệm khác phụ thuộc vào loại Proxy:</a:t>
            </a:r>
            <a:endParaRPr sz="1800">
              <a:solidFill>
                <a:srgbClr val="285E89"/>
              </a:solidFill>
            </a:endParaRPr>
          </a:p>
          <a:p>
            <a:pPr marL="1371600" lvl="2" indent="-342900" algn="l" rtl="0">
              <a:spcBef>
                <a:spcPts val="0"/>
              </a:spcBef>
              <a:spcAft>
                <a:spcPts val="0"/>
              </a:spcAft>
              <a:buClr>
                <a:srgbClr val="285E89"/>
              </a:buClr>
              <a:buSzPts val="1800"/>
              <a:buChar char="■"/>
            </a:pPr>
            <a:r>
              <a:rPr lang="en-US" sz="1800">
                <a:solidFill>
                  <a:srgbClr val="285E89"/>
                </a:solidFill>
              </a:rPr>
              <a:t>Remote proxies chịu trách nhiệm mã hóa một yêu cầu và các đối số của nó và gửi yêu cầu được mã hóa đến Service trong một không gian địa chỉ khác.</a:t>
            </a:r>
            <a:endParaRPr sz="1800">
              <a:solidFill>
                <a:srgbClr val="285E89"/>
              </a:solidFill>
            </a:endParaRPr>
          </a:p>
          <a:p>
            <a:pPr marL="1371600" lvl="2" indent="-342900" algn="l" rtl="0">
              <a:spcBef>
                <a:spcPts val="0"/>
              </a:spcBef>
              <a:spcAft>
                <a:spcPts val="0"/>
              </a:spcAft>
              <a:buClr>
                <a:srgbClr val="285E89"/>
              </a:buClr>
              <a:buSzPts val="1800"/>
              <a:buChar char="■"/>
            </a:pPr>
            <a:r>
              <a:rPr lang="en-US" sz="1800">
                <a:solidFill>
                  <a:srgbClr val="285E89"/>
                </a:solidFill>
              </a:rPr>
              <a:t>Virtual proxies có thể cache thông tin bổ xung về Service để trì hoãn việc truy cập nó.</a:t>
            </a:r>
            <a:endParaRPr sz="1800">
              <a:solidFill>
                <a:srgbClr val="285E89"/>
              </a:solidFill>
            </a:endParaRPr>
          </a:p>
          <a:p>
            <a:pPr marL="1371600" lvl="2" indent="-342900" algn="l" rtl="0">
              <a:spcBef>
                <a:spcPts val="0"/>
              </a:spcBef>
              <a:spcAft>
                <a:spcPts val="0"/>
              </a:spcAft>
              <a:buClr>
                <a:srgbClr val="285E89"/>
              </a:buClr>
              <a:buSzPts val="1800"/>
              <a:buChar char="■"/>
            </a:pPr>
            <a:r>
              <a:rPr lang="en-US" sz="1800">
                <a:solidFill>
                  <a:srgbClr val="285E89"/>
                </a:solidFill>
              </a:rPr>
              <a:t>Protection proxies kiểm tra xem có quyền truy cập cần thiết để thực hiện yêu cầu hay không.</a:t>
            </a:r>
            <a:endParaRPr sz="1800" b="1">
              <a:solidFill>
                <a:srgbClr val="285E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Hệ quả</a:t>
            </a:r>
            <a:endParaRPr/>
          </a:p>
        </p:txBody>
      </p:sp>
      <p:sp>
        <p:nvSpPr>
          <p:cNvPr id="259" name="Google Shape;259;p1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Ưu điểm</a:t>
            </a:r>
            <a:endParaRPr/>
          </a:p>
        </p:txBody>
      </p:sp>
      <p:sp>
        <p:nvSpPr>
          <p:cNvPr id="265" name="Google Shape;265;p15"/>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700"/>
              </a:spcBef>
              <a:spcAft>
                <a:spcPts val="0"/>
              </a:spcAft>
              <a:buClr>
                <a:srgbClr val="285E89"/>
              </a:buClr>
              <a:buSzPts val="1800"/>
              <a:buChar char="●"/>
            </a:pPr>
            <a:r>
              <a:rPr lang="en-US" sz="1800">
                <a:solidFill>
                  <a:srgbClr val="285E89"/>
                </a:solidFill>
              </a:rPr>
              <a:t>Open/Closed Principle: Bạn có thể thêm proxy mới mà không cần thay đổi service hoặc clients.</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Cải thiện Performance thông qua lazy loading.</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Nó cung cấp sự bảo vệ cho đối tượng thực từ thế giới bên ngoài.</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Giảm chi phí khi có nhiều truy cập vào đối tượng có chi phí khởi tạo ban đầu lớn.</a:t>
            </a:r>
            <a:endParaRPr sz="1800">
              <a:solidFill>
                <a:srgbClr val="285E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Nội dung</a:t>
            </a:r>
            <a:endParaRPr/>
          </a:p>
        </p:txBody>
      </p:sp>
      <p:sp>
        <p:nvSpPr>
          <p:cNvPr id="151" name="Google Shape;151;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a:t>Tổng quan</a:t>
            </a:r>
            <a:endParaRPr/>
          </a:p>
        </p:txBody>
      </p:sp>
      <p:sp>
        <p:nvSpPr>
          <p:cNvPr id="152" name="Google Shape;152;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Motivation</a:t>
            </a:r>
            <a:endParaRPr sz="2400"/>
          </a:p>
        </p:txBody>
      </p:sp>
      <p:sp>
        <p:nvSpPr>
          <p:cNvPr id="153" name="Google Shape;153;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Hệ quả</a:t>
            </a:r>
            <a:endParaRPr sz="2400"/>
          </a:p>
        </p:txBody>
      </p:sp>
      <p:sp>
        <p:nvSpPr>
          <p:cNvPr id="154" name="Google Shape;154;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01</a:t>
            </a:r>
            <a:endParaRPr/>
          </a:p>
        </p:txBody>
      </p:sp>
      <p:sp>
        <p:nvSpPr>
          <p:cNvPr id="155" name="Google Shape;155;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02</a:t>
            </a:r>
            <a:endParaRPr/>
          </a:p>
        </p:txBody>
      </p:sp>
      <p:sp>
        <p:nvSpPr>
          <p:cNvPr id="156" name="Google Shape;156;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04</a:t>
            </a:r>
            <a:endParaRPr/>
          </a:p>
        </p:txBody>
      </p:sp>
      <p:sp>
        <p:nvSpPr>
          <p:cNvPr id="157" name="Google Shape;157;p3"/>
          <p:cNvSpPr txBox="1"/>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Cài đặt, Demo</a:t>
            </a:r>
            <a:endParaRPr sz="1400" b="0" i="0" u="none" strike="noStrike" cap="none">
              <a:solidFill>
                <a:srgbClr val="000000"/>
              </a:solidFill>
              <a:latin typeface="Arial"/>
              <a:ea typeface="Arial"/>
              <a:cs typeface="Arial"/>
              <a:sym typeface="Arial"/>
            </a:endParaRPr>
          </a:p>
        </p:txBody>
      </p:sp>
      <p:sp>
        <p:nvSpPr>
          <p:cNvPr id="158" name="Google Shape;158;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59" name="Google Shape;159;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60" name="Google Shape;160;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61" name="Google Shape;161;p3"/>
          <p:cNvSpPr txBox="1"/>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Các mẫu liên quan</a:t>
            </a:r>
            <a:endParaRPr sz="2400" b="1" i="0" u="none" strike="noStrike" cap="none">
              <a:solidFill>
                <a:schemeClr val="dk1"/>
              </a:solidFill>
              <a:latin typeface="Josefin Sans"/>
              <a:ea typeface="Josefin Sans"/>
              <a:cs typeface="Josefin Sans"/>
              <a:sym typeface="Josefin Sans"/>
            </a:endParaRPr>
          </a:p>
        </p:txBody>
      </p:sp>
      <p:sp>
        <p:nvSpPr>
          <p:cNvPr id="162" name="Google Shape;162;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Nhược điểm</a:t>
            </a:r>
            <a:endParaRPr/>
          </a:p>
        </p:txBody>
      </p:sp>
      <p:sp>
        <p:nvSpPr>
          <p:cNvPr id="271" name="Google Shape;271;p16"/>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700"/>
              </a:spcBef>
              <a:spcAft>
                <a:spcPts val="0"/>
              </a:spcAft>
              <a:buClr>
                <a:srgbClr val="285E89"/>
              </a:buClr>
              <a:buSzPts val="1800"/>
              <a:buChar char="●"/>
            </a:pPr>
            <a:r>
              <a:rPr lang="en-US" sz="1800">
                <a:solidFill>
                  <a:srgbClr val="285E89"/>
                </a:solidFill>
              </a:rPr>
              <a:t>Mã có thể trở nên phức tạp hơn vì bạn cần phải thêm lớp mới.</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Phản hồi từ service có thể bị trì hoãn.</a:t>
            </a:r>
            <a:endParaRPr sz="1800">
              <a:solidFill>
                <a:srgbClr val="285E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Cách cài đặt, Demo</a:t>
            </a:r>
            <a:endParaRPr/>
          </a:p>
        </p:txBody>
      </p:sp>
      <p:sp>
        <p:nvSpPr>
          <p:cNvPr id="277" name="Google Shape;277;p1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1f9270525b_0_4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Cách cài đặt</a:t>
            </a:r>
            <a:endParaRPr/>
          </a:p>
        </p:txBody>
      </p:sp>
      <p:sp>
        <p:nvSpPr>
          <p:cNvPr id="283" name="Google Shape;283;g11f9270525b_0_4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700"/>
              </a:spcBef>
              <a:spcAft>
                <a:spcPts val="0"/>
              </a:spcAft>
              <a:buClr>
                <a:srgbClr val="285E89"/>
              </a:buClr>
              <a:buSzPts val="1800"/>
              <a:buChar char="●"/>
            </a:pPr>
            <a:r>
              <a:rPr lang="en-US" sz="1800">
                <a:solidFill>
                  <a:srgbClr val="285E89"/>
                </a:solidFill>
              </a:rPr>
              <a:t>B1: Nếu không có service interface, tạo 1 cái để proxy và service có thể thay thế nhau</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B2: Tạo 1 lớp proxy. Nó nên có 1 trường lưu tham chiếu đến service. Thường proxy tạo và quản lí life cycle của service. Đôi khi service được truyền đến proxy thông qua 1 constructor từ client.</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B3: Implement proxy =&gt; có thể delegate công việc tới service</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B4: Cân nhắc tạo 1 phương thức static để quyết định xem client gọi proxy hay service.</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B5: Cài đặt thêm lazy initialization (nếu muốn)</a:t>
            </a:r>
            <a:endParaRPr sz="1800">
              <a:solidFill>
                <a:srgbClr val="285E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8"/>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 mẫu liên quan</a:t>
            </a:r>
            <a:endParaRPr/>
          </a:p>
        </p:txBody>
      </p:sp>
      <p:sp>
        <p:nvSpPr>
          <p:cNvPr id="289" name="Google Shape;289;p18"/>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06</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mẫu liên quan</a:t>
            </a:r>
            <a:endParaRPr/>
          </a:p>
        </p:txBody>
      </p:sp>
      <p:sp>
        <p:nvSpPr>
          <p:cNvPr id="295" name="Google Shape;295;p19"/>
          <p:cNvSpPr txBox="1">
            <a:spLocks noGrp="1"/>
          </p:cNvSpPr>
          <p:nvPr>
            <p:ph type="subTitle" idx="2"/>
          </p:nvPr>
        </p:nvSpPr>
        <p:spPr>
          <a:xfrm>
            <a:off x="700814" y="925976"/>
            <a:ext cx="7742372" cy="463475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700"/>
              </a:spcBef>
              <a:spcAft>
                <a:spcPts val="0"/>
              </a:spcAft>
              <a:buClr>
                <a:srgbClr val="285E89"/>
              </a:buClr>
              <a:buSzPts val="1800"/>
              <a:buChar char="●"/>
            </a:pPr>
            <a:r>
              <a:rPr lang="en-US" sz="1800" b="1" i="1">
                <a:solidFill>
                  <a:srgbClr val="285E89"/>
                </a:solidFill>
              </a:rPr>
              <a:t>Adapter</a:t>
            </a:r>
            <a:r>
              <a:rPr lang="en-US" sz="1800" i="1">
                <a:solidFill>
                  <a:srgbClr val="285E89"/>
                </a:solidFill>
              </a:rPr>
              <a:t>:</a:t>
            </a:r>
            <a:r>
              <a:rPr lang="en-US" sz="1800">
                <a:solidFill>
                  <a:srgbClr val="285E89"/>
                </a:solidFill>
              </a:rPr>
              <a:t> Adapter cung cấp một Interface khác với Interface của object mà chúng adapt, Proxy thì ngược lại, cung cấp cùng một Interface cho subject của nó. Proxy được sử dụng để bảo vệ truy cập và sẽ từ chối thể hiện hành động mà subject thực hiện.</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b="1">
                <a:solidFill>
                  <a:srgbClr val="285E89"/>
                </a:solidFill>
                <a:highlight>
                  <a:srgbClr val="FFFFFF"/>
                </a:highlight>
              </a:rPr>
              <a:t>Facade: </a:t>
            </a:r>
            <a:r>
              <a:rPr lang="en-US" sz="1800">
                <a:solidFill>
                  <a:srgbClr val="285E89"/>
                </a:solidFill>
                <a:highlight>
                  <a:srgbClr val="FFFFFF"/>
                </a:highlight>
              </a:rPr>
              <a:t>Facade tương tự như Proxy ở chỗ, cả hai đều đệm một thực thể phức tạp và tự khởi tạo nó. Không giống như Facade, Proxy có giao diện giống với đối tượng service của nó, điều này làm cho chúng có thể hoán đổi cho nhau.</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b="1" i="1">
                <a:solidFill>
                  <a:srgbClr val="285E89"/>
                </a:solidFill>
              </a:rPr>
              <a:t>Decorator</a:t>
            </a:r>
            <a:r>
              <a:rPr lang="en-US" sz="1800" i="1">
                <a:solidFill>
                  <a:srgbClr val="285E89"/>
                </a:solidFill>
              </a:rPr>
              <a:t>:</a:t>
            </a:r>
            <a:r>
              <a:rPr lang="en-US" sz="1800">
                <a:solidFill>
                  <a:srgbClr val="285E89"/>
                </a:solidFill>
              </a:rPr>
              <a:t> Decorator có cách triển khai khá giống với Proxy (dựa trên Composition) nhưng chúng có mục đích sử dụng khác nhau, Decorator thêm trách nhiệm cho đối tượng trong khi Proxy kiểm soát truy cập vào đối tượng đó.</a:t>
            </a:r>
            <a:endParaRPr sz="1800">
              <a:solidFill>
                <a:srgbClr val="285E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4" name="Google Shape;644;p83">
            <a:extLst>
              <a:ext uri="{FF2B5EF4-FFF2-40B4-BE49-F238E27FC236}">
                <a16:creationId xmlns:a16="http://schemas.microsoft.com/office/drawing/2014/main" id="{4890E3AF-9654-4F3A-BDC1-5E3D88A12734}"/>
              </a:ext>
            </a:extLst>
          </p:cNvPr>
          <p:cNvPicPr preferRelativeResize="0"/>
          <p:nvPr/>
        </p:nvPicPr>
        <p:blipFill rotWithShape="1">
          <a:blip r:embed="rId3"/>
          <a:srcRect t="13691" r="-3" b="9466"/>
          <a:stretch/>
        </p:blipFill>
        <p:spPr>
          <a:xfrm>
            <a:off x="2157849" y="656323"/>
            <a:ext cx="4828302" cy="2318838"/>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616" name="Google Shape;616;p81"/>
          <p:cNvSpPr txBox="1"/>
          <p:nvPr/>
        </p:nvSpPr>
        <p:spPr>
          <a:xfrm>
            <a:off x="636726" y="3357330"/>
            <a:ext cx="7870547" cy="952902"/>
          </a:xfrm>
          <a:prstGeom prst="rect">
            <a:avLst/>
          </a:prstGeom>
        </p:spPr>
        <p:txBody>
          <a:bodyPr spcFirstLastPara="1" vert="horz" lIns="91440" tIns="45720" rIns="91440" bIns="45720" rtlCol="0" anchor="b" anchorCtr="0">
            <a:noAutofit/>
          </a:bodyPr>
          <a:lstStyle/>
          <a:p>
            <a:pPr marL="0" marR="0" lvl="0" indent="0" algn="ctr">
              <a:lnSpc>
                <a:spcPct val="90000"/>
              </a:lnSpc>
              <a:spcBef>
                <a:spcPct val="0"/>
              </a:spcBef>
              <a:spcAft>
                <a:spcPts val="600"/>
              </a:spcAft>
              <a:buClr>
                <a:srgbClr val="000000"/>
              </a:buClr>
              <a:buSzPts val="5000"/>
            </a:pPr>
            <a:r>
              <a:rPr lang="en-US" sz="6000" b="1" kern="1200" cap="all" dirty="0">
                <a:solidFill>
                  <a:schemeClr val="tx1"/>
                </a:solidFill>
                <a:effectLst>
                  <a:outerShdw blurRad="50800" dist="63500" dir="2700000" algn="tl" rotWithShape="0">
                    <a:srgbClr val="000000">
                      <a:alpha val="48000"/>
                    </a:srgbClr>
                  </a:outerShdw>
                </a:effectLst>
                <a:latin typeface="+mj-lt"/>
                <a:ea typeface="+mj-ea"/>
                <a:cs typeface="+mj-cs"/>
                <a:sym typeface="Abril Fatface"/>
              </a:rPr>
              <a:t>State</a:t>
            </a:r>
            <a:endParaRPr lang="en-US" sz="6000" b="1" u="none" strike="noStrike" kern="1200" cap="all" dirty="0">
              <a:solidFill>
                <a:schemeClr val="tx1"/>
              </a:solidFill>
              <a:effectLst>
                <a:outerShdw blurRad="50800" dist="63500" dir="2700000" algn="tl" rotWithShape="0">
                  <a:srgbClr val="000000">
                    <a:alpha val="48000"/>
                  </a:srgbClr>
                </a:outerShdw>
              </a:effectLst>
              <a:latin typeface="+mj-lt"/>
              <a:ea typeface="+mj-ea"/>
              <a:cs typeface="+mj-cs"/>
              <a:sym typeface="Abril Fat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5"/>
          <p:cNvSpPr txBox="1"/>
          <p:nvPr/>
        </p:nvSpPr>
        <p:spPr>
          <a:xfrm>
            <a:off x="726025" y="450775"/>
            <a:ext cx="348930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Montserrat"/>
                <a:ea typeface="Montserrat"/>
                <a:cs typeface="Montserrat"/>
                <a:sym typeface="Montserrat"/>
              </a:rPr>
              <a:t>02. </a:t>
            </a:r>
            <a:r>
              <a:rPr lang="en" sz="3200" b="1">
                <a:solidFill>
                  <a:schemeClr val="lt1"/>
                </a:solidFill>
                <a:latin typeface="Montserrat"/>
                <a:ea typeface="Montserrat"/>
                <a:cs typeface="Montserrat"/>
                <a:sym typeface="Montserrat"/>
              </a:rPr>
              <a:t>Problem</a:t>
            </a:r>
            <a:endParaRPr sz="3200" b="1" i="0" u="none" strike="noStrike" cap="none">
              <a:solidFill>
                <a:schemeClr val="lt1"/>
              </a:solidFill>
              <a:latin typeface="Montserrat"/>
              <a:ea typeface="Montserrat"/>
              <a:cs typeface="Montserrat"/>
              <a:sym typeface="Montserrat"/>
            </a:endParaRPr>
          </a:p>
        </p:txBody>
      </p:sp>
      <p:pic>
        <p:nvPicPr>
          <p:cNvPr id="660" name="Google Shape;660;p85"/>
          <p:cNvPicPr preferRelativeResize="0"/>
          <p:nvPr/>
        </p:nvPicPr>
        <p:blipFill>
          <a:blip r:embed="rId3">
            <a:alphaModFix/>
          </a:blip>
          <a:stretch>
            <a:fillRect/>
          </a:stretch>
        </p:blipFill>
        <p:spPr>
          <a:xfrm>
            <a:off x="2416188" y="1166275"/>
            <a:ext cx="4311626" cy="2964250"/>
          </a:xfrm>
          <a:prstGeom prst="rect">
            <a:avLst/>
          </a:prstGeom>
          <a:noFill/>
          <a:ln>
            <a:noFill/>
          </a:ln>
        </p:spPr>
      </p:pic>
      <p:sp>
        <p:nvSpPr>
          <p:cNvPr id="661" name="Google Shape;661;p85"/>
          <p:cNvSpPr txBox="1"/>
          <p:nvPr/>
        </p:nvSpPr>
        <p:spPr>
          <a:xfrm>
            <a:off x="3517350" y="4130525"/>
            <a:ext cx="210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Montserrat Medium"/>
                <a:ea typeface="Montserrat Medium"/>
                <a:cs typeface="Montserrat Medium"/>
                <a:sym typeface="Montserrat Medium"/>
              </a:rPr>
              <a:t>Finite-state Machine</a:t>
            </a:r>
            <a:endParaRPr dirty="0">
              <a:solidFill>
                <a:schemeClr val="tx1"/>
              </a:solidFill>
              <a:latin typeface="Montserrat Medium"/>
              <a:ea typeface="Montserrat Medium"/>
              <a:cs typeface="Montserrat Medium"/>
              <a:sym typeface="Montserrat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6"/>
          <p:cNvSpPr txBox="1"/>
          <p:nvPr/>
        </p:nvSpPr>
        <p:spPr>
          <a:xfrm>
            <a:off x="726025" y="450775"/>
            <a:ext cx="348930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Montserrat"/>
                <a:ea typeface="Montserrat"/>
                <a:cs typeface="Montserrat"/>
                <a:sym typeface="Montserrat"/>
              </a:rPr>
              <a:t>02. </a:t>
            </a:r>
            <a:r>
              <a:rPr lang="en" sz="3200" b="1">
                <a:solidFill>
                  <a:schemeClr val="lt1"/>
                </a:solidFill>
                <a:latin typeface="Montserrat"/>
                <a:ea typeface="Montserrat"/>
                <a:cs typeface="Montserrat"/>
                <a:sym typeface="Montserrat"/>
              </a:rPr>
              <a:t>Problem</a:t>
            </a:r>
            <a:endParaRPr sz="3200" b="1" i="0" u="none" strike="noStrike" cap="none">
              <a:solidFill>
                <a:schemeClr val="lt1"/>
              </a:solidFill>
              <a:latin typeface="Montserrat"/>
              <a:ea typeface="Montserrat"/>
              <a:cs typeface="Montserrat"/>
              <a:sym typeface="Montserrat"/>
            </a:endParaRPr>
          </a:p>
        </p:txBody>
      </p:sp>
      <p:pic>
        <p:nvPicPr>
          <p:cNvPr id="667" name="Google Shape;667;p86"/>
          <p:cNvPicPr preferRelativeResize="0"/>
          <p:nvPr/>
        </p:nvPicPr>
        <p:blipFill>
          <a:blip r:embed="rId3">
            <a:alphaModFix/>
          </a:blip>
          <a:stretch>
            <a:fillRect/>
          </a:stretch>
        </p:blipFill>
        <p:spPr>
          <a:xfrm>
            <a:off x="1942312" y="331077"/>
            <a:ext cx="5259376" cy="3950298"/>
          </a:xfrm>
          <a:prstGeom prst="rect">
            <a:avLst/>
          </a:prstGeom>
          <a:noFill/>
          <a:ln>
            <a:noFill/>
          </a:ln>
        </p:spPr>
      </p:pic>
      <p:sp>
        <p:nvSpPr>
          <p:cNvPr id="668" name="Google Shape;668;p86"/>
          <p:cNvSpPr txBox="1"/>
          <p:nvPr/>
        </p:nvSpPr>
        <p:spPr>
          <a:xfrm>
            <a:off x="2467800" y="4281375"/>
            <a:ext cx="4208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Montserrat Medium"/>
                <a:ea typeface="Montserrat Medium"/>
                <a:cs typeface="Montserrat Medium"/>
                <a:sym typeface="Montserrat Medium"/>
              </a:rPr>
              <a:t>Các trạng thái và quá trình chuyển đổi</a:t>
            </a:r>
            <a:br>
              <a:rPr lang="en" dirty="0">
                <a:solidFill>
                  <a:schemeClr val="tx1"/>
                </a:solidFill>
                <a:latin typeface="Montserrat Medium"/>
                <a:ea typeface="Montserrat Medium"/>
                <a:cs typeface="Montserrat Medium"/>
                <a:sym typeface="Montserrat Medium"/>
              </a:rPr>
            </a:br>
            <a:r>
              <a:rPr lang="en" dirty="0">
                <a:solidFill>
                  <a:schemeClr val="tx1"/>
                </a:solidFill>
                <a:latin typeface="Montserrat Medium"/>
                <a:ea typeface="Montserrat Medium"/>
                <a:cs typeface="Montserrat Medium"/>
                <a:sym typeface="Montserrat Medium"/>
              </a:rPr>
              <a:t>của tập tài liệu.</a:t>
            </a:r>
            <a:endParaRPr dirty="0">
              <a:solidFill>
                <a:schemeClr val="tx1"/>
              </a:solidFill>
              <a:latin typeface="Montserrat Medium"/>
              <a:ea typeface="Montserrat Medium"/>
              <a:cs typeface="Montserrat Medium"/>
              <a:sym typeface="Montserrat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87"/>
          <p:cNvSpPr txBox="1"/>
          <p:nvPr/>
        </p:nvSpPr>
        <p:spPr>
          <a:xfrm>
            <a:off x="726025" y="450775"/>
            <a:ext cx="348930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Montserrat"/>
                <a:ea typeface="Montserrat"/>
                <a:cs typeface="Montserrat"/>
                <a:sym typeface="Montserrat"/>
              </a:rPr>
              <a:t>02. </a:t>
            </a:r>
            <a:r>
              <a:rPr lang="en" sz="3200" b="1">
                <a:solidFill>
                  <a:schemeClr val="lt1"/>
                </a:solidFill>
                <a:latin typeface="Montserrat"/>
                <a:ea typeface="Montserrat"/>
                <a:cs typeface="Montserrat"/>
                <a:sym typeface="Montserrat"/>
              </a:rPr>
              <a:t>Problem</a:t>
            </a:r>
            <a:endParaRPr sz="3200" b="1" i="0" u="none" strike="noStrike" cap="none">
              <a:solidFill>
                <a:schemeClr val="lt1"/>
              </a:solidFill>
              <a:latin typeface="Montserrat"/>
              <a:ea typeface="Montserrat"/>
              <a:cs typeface="Montserrat"/>
              <a:sym typeface="Montserrat"/>
            </a:endParaRPr>
          </a:p>
        </p:txBody>
      </p:sp>
      <p:sp>
        <p:nvSpPr>
          <p:cNvPr id="674" name="Google Shape;674;p87"/>
          <p:cNvSpPr txBox="1"/>
          <p:nvPr/>
        </p:nvSpPr>
        <p:spPr>
          <a:xfrm>
            <a:off x="2467800" y="4281375"/>
            <a:ext cx="420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Montserrat Medium"/>
                <a:ea typeface="Montserrat Medium"/>
                <a:cs typeface="Montserrat Medium"/>
                <a:sym typeface="Montserrat Medium"/>
              </a:rPr>
              <a:t>Một cách đơn giản dùng switch case</a:t>
            </a:r>
            <a:endParaRPr dirty="0">
              <a:solidFill>
                <a:schemeClr val="tx1"/>
              </a:solidFill>
              <a:latin typeface="Montserrat Medium"/>
              <a:ea typeface="Montserrat Medium"/>
              <a:cs typeface="Montserrat Medium"/>
              <a:sym typeface="Montserrat Medium"/>
            </a:endParaRPr>
          </a:p>
        </p:txBody>
      </p:sp>
      <p:pic>
        <p:nvPicPr>
          <p:cNvPr id="675" name="Google Shape;675;p87"/>
          <p:cNvPicPr preferRelativeResize="0"/>
          <p:nvPr/>
        </p:nvPicPr>
        <p:blipFill>
          <a:blip r:embed="rId3">
            <a:alphaModFix/>
          </a:blip>
          <a:stretch>
            <a:fillRect/>
          </a:stretch>
        </p:blipFill>
        <p:spPr>
          <a:xfrm>
            <a:off x="2011680" y="602245"/>
            <a:ext cx="5120640" cy="34370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88"/>
          <p:cNvSpPr txBox="1"/>
          <p:nvPr/>
        </p:nvSpPr>
        <p:spPr>
          <a:xfrm>
            <a:off x="726025" y="450775"/>
            <a:ext cx="348930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Montserrat"/>
                <a:ea typeface="Montserrat"/>
                <a:cs typeface="Montserrat"/>
                <a:sym typeface="Montserrat"/>
              </a:rPr>
              <a:t>0</a:t>
            </a:r>
            <a:r>
              <a:rPr lang="en" sz="3200" b="1">
                <a:solidFill>
                  <a:schemeClr val="lt1"/>
                </a:solidFill>
                <a:latin typeface="Montserrat"/>
                <a:ea typeface="Montserrat"/>
                <a:cs typeface="Montserrat"/>
                <a:sym typeface="Montserrat"/>
              </a:rPr>
              <a:t>3</a:t>
            </a:r>
            <a:r>
              <a:rPr lang="en" sz="3200" b="1" i="0" u="none" strike="noStrike" cap="none">
                <a:solidFill>
                  <a:schemeClr val="lt1"/>
                </a:solidFill>
                <a:latin typeface="Montserrat"/>
                <a:ea typeface="Montserrat"/>
                <a:cs typeface="Montserrat"/>
                <a:sym typeface="Montserrat"/>
              </a:rPr>
              <a:t>. </a:t>
            </a:r>
            <a:r>
              <a:rPr lang="en" sz="3200" b="1">
                <a:solidFill>
                  <a:schemeClr val="lt1"/>
                </a:solidFill>
                <a:latin typeface="Montserrat"/>
                <a:ea typeface="Montserrat"/>
                <a:cs typeface="Montserrat"/>
                <a:sym typeface="Montserrat"/>
              </a:rPr>
              <a:t>Solution</a:t>
            </a:r>
            <a:endParaRPr sz="3200" b="1" i="0" u="none" strike="noStrike" cap="none">
              <a:solidFill>
                <a:schemeClr val="lt1"/>
              </a:solidFill>
              <a:latin typeface="Montserrat"/>
              <a:ea typeface="Montserrat"/>
              <a:cs typeface="Montserrat"/>
              <a:sym typeface="Montserrat"/>
            </a:endParaRPr>
          </a:p>
        </p:txBody>
      </p:sp>
      <p:pic>
        <p:nvPicPr>
          <p:cNvPr id="681" name="Google Shape;681;p88"/>
          <p:cNvPicPr preferRelativeResize="0"/>
          <p:nvPr/>
        </p:nvPicPr>
        <p:blipFill>
          <a:blip r:embed="rId3">
            <a:alphaModFix/>
          </a:blip>
          <a:stretch>
            <a:fillRect/>
          </a:stretch>
        </p:blipFill>
        <p:spPr>
          <a:xfrm>
            <a:off x="2069649" y="808525"/>
            <a:ext cx="5004701" cy="3268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Tổng quan</a:t>
            </a:r>
            <a:endParaRPr/>
          </a:p>
        </p:txBody>
      </p:sp>
      <p:sp>
        <p:nvSpPr>
          <p:cNvPr id="168" name="Google Shape;168;p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89"/>
          <p:cNvSpPr txBox="1"/>
          <p:nvPr/>
        </p:nvSpPr>
        <p:spPr>
          <a:xfrm>
            <a:off x="726025" y="450775"/>
            <a:ext cx="348930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tx1"/>
                </a:solidFill>
                <a:latin typeface="Montserrat"/>
                <a:ea typeface="Montserrat"/>
                <a:cs typeface="Montserrat"/>
                <a:sym typeface="Montserrat"/>
              </a:rPr>
              <a:t>02. Motivation</a:t>
            </a:r>
            <a:endParaRPr sz="3200" b="1" i="0" u="none" strike="noStrike" cap="none">
              <a:solidFill>
                <a:schemeClr val="tx1"/>
              </a:solidFill>
              <a:latin typeface="Montserrat"/>
              <a:ea typeface="Montserrat"/>
              <a:cs typeface="Montserrat"/>
              <a:sym typeface="Montserrat"/>
            </a:endParaRPr>
          </a:p>
        </p:txBody>
      </p:sp>
      <p:sp>
        <p:nvSpPr>
          <p:cNvPr id="691" name="Google Shape;691;p89"/>
          <p:cNvSpPr/>
          <p:nvPr/>
        </p:nvSpPr>
        <p:spPr>
          <a:xfrm>
            <a:off x="1334329" y="1166275"/>
            <a:ext cx="6545276" cy="715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dirty="0">
                <a:solidFill>
                  <a:schemeClr val="tx1"/>
                </a:solidFill>
                <a:latin typeface="Montserrat Medium"/>
                <a:ea typeface="Montserrat Medium"/>
                <a:cs typeface="Montserrat Medium"/>
                <a:sym typeface="Montserrat Medium"/>
              </a:rPr>
              <a:t>Đối tượng thể hiện khác nhau tùy thuộc vào trạng thái hiện tại của nó, số lượng trạng thái là rất lớn và từng trạng thái cụ thể thường xuyên thay đổi.</a:t>
            </a:r>
            <a:endParaRPr dirty="0">
              <a:solidFill>
                <a:schemeClr val="tx1"/>
              </a:solidFill>
              <a:latin typeface="Montserrat Medium"/>
              <a:ea typeface="Montserrat Medium"/>
              <a:cs typeface="Montserrat Medium"/>
              <a:sym typeface="Montserrat Medium"/>
            </a:endParaRPr>
          </a:p>
        </p:txBody>
      </p:sp>
      <p:sp>
        <p:nvSpPr>
          <p:cNvPr id="692" name="Google Shape;692;p89"/>
          <p:cNvSpPr/>
          <p:nvPr/>
        </p:nvSpPr>
        <p:spPr>
          <a:xfrm>
            <a:off x="1334329" y="2242858"/>
            <a:ext cx="6545276" cy="483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dirty="0">
                <a:solidFill>
                  <a:schemeClr val="tx1"/>
                </a:solidFill>
                <a:latin typeface="Montserrat Medium"/>
                <a:ea typeface="Montserrat Medium"/>
                <a:cs typeface="Montserrat Medium"/>
                <a:sym typeface="Montserrat Medium"/>
              </a:rPr>
              <a:t>Có lớp phức tạp với rất nhiều điều kiện làm thay đổi cách lớp đó hoạt động.</a:t>
            </a:r>
            <a:endParaRPr dirty="0">
              <a:solidFill>
                <a:schemeClr val="tx1"/>
              </a:solidFill>
              <a:latin typeface="Montserrat Medium"/>
              <a:ea typeface="Montserrat Medium"/>
              <a:cs typeface="Montserrat Medium"/>
              <a:sym typeface="Montserrat Medium"/>
            </a:endParaRPr>
          </a:p>
        </p:txBody>
      </p:sp>
      <p:sp>
        <p:nvSpPr>
          <p:cNvPr id="693" name="Google Shape;693;p89"/>
          <p:cNvSpPr/>
          <p:nvPr/>
        </p:nvSpPr>
        <p:spPr>
          <a:xfrm>
            <a:off x="1334329" y="3087242"/>
            <a:ext cx="6545276" cy="4833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tx1"/>
                </a:solidFill>
                <a:latin typeface="Montserrat Medium"/>
                <a:ea typeface="Montserrat Medium"/>
                <a:cs typeface="Montserrat Medium"/>
                <a:sym typeface="Montserrat Medium"/>
              </a:rPr>
              <a:t>Ứng dụng có nhiều code trùng lặp giữa các trạng thái cũng như việc chuyển đổi trạng thái dựa trên điều kiện. </a:t>
            </a:r>
            <a:endParaRPr sz="1400" i="0" u="none" strike="noStrike" cap="none">
              <a:solidFill>
                <a:schemeClr val="tx1"/>
              </a:solidFill>
              <a:latin typeface="Montserrat Medium"/>
              <a:ea typeface="Montserrat Medium"/>
              <a:cs typeface="Montserrat Medium"/>
              <a:sym typeface="Montserrat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91"/>
          <p:cNvSpPr txBox="1"/>
          <p:nvPr/>
        </p:nvSpPr>
        <p:spPr>
          <a:xfrm>
            <a:off x="616213" y="3529200"/>
            <a:ext cx="3299700" cy="16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tx1"/>
                </a:solidFill>
                <a:latin typeface="Montserrat Medium"/>
                <a:ea typeface="Montserrat Medium"/>
                <a:cs typeface="Montserrat Medium"/>
                <a:sym typeface="Montserrat Medium"/>
              </a:rPr>
              <a:t>Cả context và concrete states đều có thể thiết lập trạng thái tiếp theo của context và thực hiện chuyển đổi trạng thái thực tế.</a:t>
            </a:r>
            <a:endParaRPr sz="1400" b="0" i="0" u="none" strike="noStrike" cap="none">
              <a:solidFill>
                <a:schemeClr val="tx1"/>
              </a:solidFill>
              <a:latin typeface="Montserrat Medium"/>
              <a:ea typeface="Montserrat Medium"/>
              <a:cs typeface="Montserrat Medium"/>
              <a:sym typeface="Montserrat Medium"/>
            </a:endParaRPr>
          </a:p>
        </p:txBody>
      </p:sp>
      <p:sp>
        <p:nvSpPr>
          <p:cNvPr id="726" name="Google Shape;726;p91"/>
          <p:cNvSpPr txBox="1"/>
          <p:nvPr/>
        </p:nvSpPr>
        <p:spPr>
          <a:xfrm>
            <a:off x="426613" y="264243"/>
            <a:ext cx="348930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chemeClr val="tx1"/>
                </a:solidFill>
                <a:latin typeface="Montserrat"/>
                <a:ea typeface="Montserrat"/>
                <a:cs typeface="Montserrat"/>
                <a:sym typeface="Montserrat"/>
              </a:rPr>
              <a:t>03. Structure</a:t>
            </a:r>
            <a:endParaRPr sz="3200" b="1" i="0" u="none" strike="noStrike" cap="none" dirty="0">
              <a:solidFill>
                <a:schemeClr val="tx1"/>
              </a:solidFill>
              <a:latin typeface="Montserrat"/>
              <a:ea typeface="Montserrat"/>
              <a:cs typeface="Montserrat"/>
              <a:sym typeface="Montserrat"/>
            </a:endParaRPr>
          </a:p>
        </p:txBody>
      </p:sp>
      <p:pic>
        <p:nvPicPr>
          <p:cNvPr id="729" name="Google Shape;729;p91"/>
          <p:cNvPicPr preferRelativeResize="0"/>
          <p:nvPr/>
        </p:nvPicPr>
        <p:blipFill>
          <a:blip r:embed="rId3">
            <a:alphaModFix/>
          </a:blip>
          <a:stretch>
            <a:fillRect/>
          </a:stretch>
        </p:blipFill>
        <p:spPr>
          <a:xfrm>
            <a:off x="4844033" y="1694384"/>
            <a:ext cx="3867048" cy="2936100"/>
          </a:xfrm>
          <a:prstGeom prst="rect">
            <a:avLst/>
          </a:prstGeom>
          <a:noFill/>
          <a:ln>
            <a:noFill/>
          </a:ln>
        </p:spPr>
      </p:pic>
      <p:sp>
        <p:nvSpPr>
          <p:cNvPr id="730" name="Google Shape;730;p91"/>
          <p:cNvSpPr txBox="1"/>
          <p:nvPr/>
        </p:nvSpPr>
        <p:spPr>
          <a:xfrm>
            <a:off x="571430" y="1355630"/>
            <a:ext cx="3576000" cy="10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tx1"/>
                </a:solidFill>
                <a:latin typeface="Montserrat Medium"/>
                <a:ea typeface="Montserrat Medium"/>
                <a:cs typeface="Montserrat Medium"/>
                <a:sym typeface="Montserrat Medium"/>
              </a:rPr>
              <a:t>Concrete states cung cấp các triển khai riêng của chúng cho các phương thức của các state cụ thể. </a:t>
            </a:r>
            <a:endParaRPr sz="1400" b="0" i="0" u="none" strike="noStrike" cap="none">
              <a:solidFill>
                <a:schemeClr val="tx1"/>
              </a:solidFill>
              <a:latin typeface="Montserrat Medium"/>
              <a:ea typeface="Montserrat Medium"/>
              <a:cs typeface="Montserrat Medium"/>
              <a:sym typeface="Montserrat Medium"/>
            </a:endParaRPr>
          </a:p>
        </p:txBody>
      </p:sp>
      <p:sp>
        <p:nvSpPr>
          <p:cNvPr id="11" name="Google Shape;709;p90">
            <a:extLst>
              <a:ext uri="{FF2B5EF4-FFF2-40B4-BE49-F238E27FC236}">
                <a16:creationId xmlns:a16="http://schemas.microsoft.com/office/drawing/2014/main" id="{59803CFA-5B19-4F61-93DC-BB62658C5402}"/>
              </a:ext>
            </a:extLst>
          </p:cNvPr>
          <p:cNvSpPr txBox="1"/>
          <p:nvPr/>
        </p:nvSpPr>
        <p:spPr>
          <a:xfrm>
            <a:off x="4989557" y="979743"/>
            <a:ext cx="3576000" cy="10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tx1"/>
                </a:solidFill>
                <a:latin typeface="Montserrat Medium"/>
                <a:ea typeface="Montserrat Medium"/>
                <a:cs typeface="Montserrat Medium"/>
                <a:sym typeface="Montserrat Medium"/>
              </a:rPr>
              <a:t>State interface khai báo các phương thức cho từng state cụ thể.</a:t>
            </a:r>
            <a:endParaRPr sz="1400" b="0" i="0" u="none" strike="noStrike" cap="none">
              <a:solidFill>
                <a:schemeClr val="tx1"/>
              </a:solidFill>
              <a:latin typeface="Montserrat Medium"/>
              <a:ea typeface="Montserrat Medium"/>
              <a:cs typeface="Montserrat Medium"/>
              <a:sym typeface="Montserrat Medium"/>
            </a:endParaRPr>
          </a:p>
        </p:txBody>
      </p:sp>
      <p:sp>
        <p:nvSpPr>
          <p:cNvPr id="12" name="Google Shape;715;p90">
            <a:extLst>
              <a:ext uri="{FF2B5EF4-FFF2-40B4-BE49-F238E27FC236}">
                <a16:creationId xmlns:a16="http://schemas.microsoft.com/office/drawing/2014/main" id="{D36F245C-A7D9-4075-950C-86804D58AAA8}"/>
              </a:ext>
            </a:extLst>
          </p:cNvPr>
          <p:cNvSpPr txBox="1"/>
          <p:nvPr/>
        </p:nvSpPr>
        <p:spPr>
          <a:xfrm>
            <a:off x="571430" y="2401130"/>
            <a:ext cx="3576000" cy="10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tx1"/>
                </a:solidFill>
                <a:latin typeface="Montserrat Medium"/>
                <a:ea typeface="Montserrat Medium"/>
                <a:cs typeface="Montserrat Medium"/>
                <a:sym typeface="Montserrat Medium"/>
              </a:rPr>
              <a:t>Context lưu trữ một tham chiếu đến một trong những đối tượng concrete state và ủy quyền cho nó tất cả các công việc cụ thể của trạng thái.</a:t>
            </a:r>
            <a:endParaRPr sz="1400" b="0" i="0" u="none" strike="noStrike" cap="none">
              <a:solidFill>
                <a:schemeClr val="tx1"/>
              </a:solidFill>
              <a:latin typeface="Montserrat Medium"/>
              <a:ea typeface="Montserrat Medium"/>
              <a:cs typeface="Montserrat Medium"/>
              <a:sym typeface="Montserrat Medium"/>
            </a:endParaRPr>
          </a:p>
        </p:txBody>
      </p:sp>
      <p:cxnSp>
        <p:nvCxnSpPr>
          <p:cNvPr id="3" name="Straight Connector 2">
            <a:extLst>
              <a:ext uri="{FF2B5EF4-FFF2-40B4-BE49-F238E27FC236}">
                <a16:creationId xmlns:a16="http://schemas.microsoft.com/office/drawing/2014/main" id="{FB880939-008C-4AD4-87A0-1B11E0535CA1}"/>
              </a:ext>
            </a:extLst>
          </p:cNvPr>
          <p:cNvCxnSpPr/>
          <p:nvPr/>
        </p:nvCxnSpPr>
        <p:spPr>
          <a:xfrm>
            <a:off x="193795" y="3394528"/>
            <a:ext cx="4375052" cy="0"/>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3"/>
          <p:cNvSpPr/>
          <p:nvPr/>
        </p:nvSpPr>
        <p:spPr>
          <a:xfrm>
            <a:off x="1043305" y="972017"/>
            <a:ext cx="3516600" cy="492000"/>
          </a:xfrm>
          <a:prstGeom prst="rect">
            <a:avLst/>
          </a:prstGeom>
          <a:gradFill>
            <a:gsLst>
              <a:gs pos="0">
                <a:srgbClr val="DFA87B"/>
              </a:gs>
              <a:gs pos="100000">
                <a:srgbClr val="A76E4D"/>
              </a:gs>
            </a:gsLst>
            <a:lin ang="2700006" scaled="0"/>
          </a:gradFill>
          <a:ln w="38100" cap="flat" cmpd="sng">
            <a:solidFill>
              <a:srgbClr val="D39B7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tx1"/>
                </a:solidFill>
                <a:latin typeface="Montserrat"/>
                <a:ea typeface="Montserrat"/>
                <a:cs typeface="Montserrat"/>
                <a:sym typeface="Montserrat"/>
              </a:rPr>
              <a:t>Pros</a:t>
            </a:r>
            <a:endParaRPr sz="2000" b="1" i="0" u="none" strike="noStrike" cap="none">
              <a:solidFill>
                <a:schemeClr val="tx1"/>
              </a:solidFill>
              <a:latin typeface="Montserrat"/>
              <a:ea typeface="Montserrat"/>
              <a:cs typeface="Montserrat"/>
              <a:sym typeface="Montserrat"/>
            </a:endParaRPr>
          </a:p>
        </p:txBody>
      </p:sp>
      <p:sp>
        <p:nvSpPr>
          <p:cNvPr id="741" name="Google Shape;741;p93"/>
          <p:cNvSpPr/>
          <p:nvPr/>
        </p:nvSpPr>
        <p:spPr>
          <a:xfrm>
            <a:off x="1043300" y="1414617"/>
            <a:ext cx="3516600" cy="3163500"/>
          </a:xfrm>
          <a:prstGeom prst="rect">
            <a:avLst/>
          </a:prstGeom>
          <a:solidFill>
            <a:srgbClr val="FEF8EA"/>
          </a:solidFill>
          <a:ln w="38100" cap="flat" cmpd="sng">
            <a:solidFill>
              <a:srgbClr val="D39B71"/>
            </a:solidFill>
            <a:prstDash val="solid"/>
            <a:miter lim="8000"/>
            <a:headEnd type="none" w="sm" len="sm"/>
            <a:tailEnd type="none" w="sm" len="sm"/>
          </a:ln>
        </p:spPr>
        <p:txBody>
          <a:bodyPr spcFirstLastPara="1" wrap="square" lIns="81000" tIns="54000" rIns="81000" bIns="54000" anchor="ctr" anchorCtr="0">
            <a:noAutofit/>
          </a:bodyPr>
          <a:lstStyle/>
          <a:p>
            <a:pPr marL="457200" marR="0" lvl="0" indent="-304800" algn="l" rtl="0">
              <a:lnSpc>
                <a:spcPct val="115000"/>
              </a:lnSpc>
              <a:spcBef>
                <a:spcPts val="1200"/>
              </a:spcBef>
              <a:spcAft>
                <a:spcPts val="0"/>
              </a:spcAft>
              <a:buClr>
                <a:schemeClr val="dk1"/>
              </a:buClr>
              <a:buSzPts val="1200"/>
              <a:buFont typeface="Arial"/>
              <a:buChar char="●"/>
            </a:pPr>
            <a:r>
              <a:rPr lang="en" sz="1300" dirty="0">
                <a:solidFill>
                  <a:schemeClr val="tx1"/>
                </a:solidFill>
                <a:latin typeface="Montserrat Medium"/>
                <a:ea typeface="Montserrat Medium"/>
                <a:cs typeface="Montserrat Medium"/>
                <a:sym typeface="Montserrat Medium"/>
              </a:rPr>
              <a:t>Đảm bảo Single Responsibility Principle. Tách biệt mỗi State tương ứng với 1 class riêng biệt.</a:t>
            </a:r>
            <a:endParaRPr sz="1300" dirty="0">
              <a:solidFill>
                <a:schemeClr val="tx1"/>
              </a:solidFill>
              <a:latin typeface="Montserrat Medium"/>
              <a:ea typeface="Montserrat Medium"/>
              <a:cs typeface="Montserrat Medium"/>
              <a:sym typeface="Montserrat Medium"/>
            </a:endParaRPr>
          </a:p>
          <a:p>
            <a:pPr marL="457200" marR="0" lvl="0" indent="-311150" algn="l" rtl="0">
              <a:lnSpc>
                <a:spcPct val="115000"/>
              </a:lnSpc>
              <a:spcBef>
                <a:spcPts val="1200"/>
              </a:spcBef>
              <a:spcAft>
                <a:spcPts val="0"/>
              </a:spcAft>
              <a:buClr>
                <a:srgbClr val="161B30"/>
              </a:buClr>
              <a:buSzPts val="1300"/>
              <a:buFont typeface="Montserrat Medium"/>
              <a:buChar char="●"/>
            </a:pPr>
            <a:r>
              <a:rPr lang="en" sz="1300" dirty="0">
                <a:solidFill>
                  <a:schemeClr val="tx1"/>
                </a:solidFill>
                <a:latin typeface="Montserrat Medium"/>
                <a:ea typeface="Montserrat Medium"/>
                <a:cs typeface="Montserrat Medium"/>
                <a:sym typeface="Montserrat Medium"/>
              </a:rPr>
              <a:t>Đảm bảo Open/Closed Principle. Thêm các trạng thái mới mà không thay đổi các lớp trạng thái hoặc context hiện có.</a:t>
            </a:r>
            <a:endParaRPr sz="1300" dirty="0">
              <a:solidFill>
                <a:schemeClr val="tx1"/>
              </a:solidFill>
              <a:latin typeface="Montserrat Medium"/>
              <a:ea typeface="Montserrat Medium"/>
              <a:cs typeface="Montserrat Medium"/>
              <a:sym typeface="Montserrat Medium"/>
            </a:endParaRPr>
          </a:p>
          <a:p>
            <a:pPr marL="457200" marR="0" lvl="0" indent="-311150" algn="l" rtl="0">
              <a:lnSpc>
                <a:spcPct val="115000"/>
              </a:lnSpc>
              <a:spcBef>
                <a:spcPts val="1200"/>
              </a:spcBef>
              <a:spcAft>
                <a:spcPts val="0"/>
              </a:spcAft>
              <a:buClr>
                <a:srgbClr val="161B30"/>
              </a:buClr>
              <a:buSzPts val="1300"/>
              <a:buFont typeface="Montserrat Medium"/>
              <a:buChar char="●"/>
            </a:pPr>
            <a:r>
              <a:rPr lang="en" sz="1300" dirty="0">
                <a:solidFill>
                  <a:schemeClr val="tx1"/>
                </a:solidFill>
                <a:latin typeface="Montserrat Medium"/>
                <a:ea typeface="Montserrat Medium"/>
                <a:cs typeface="Montserrat Medium"/>
                <a:sym typeface="Montserrat Medium"/>
              </a:rPr>
              <a:t>Giữ hành vi cụ thể tương ứng với trạng thái.</a:t>
            </a:r>
            <a:endParaRPr sz="1300" dirty="0">
              <a:solidFill>
                <a:schemeClr val="tx1"/>
              </a:solidFill>
              <a:latin typeface="Montserrat Medium"/>
              <a:ea typeface="Montserrat Medium"/>
              <a:cs typeface="Montserrat Medium"/>
              <a:sym typeface="Montserrat Medium"/>
            </a:endParaRPr>
          </a:p>
          <a:p>
            <a:pPr marL="457200" marR="0" lvl="0" indent="-311150" algn="l" rtl="0">
              <a:lnSpc>
                <a:spcPct val="115000"/>
              </a:lnSpc>
              <a:spcBef>
                <a:spcPts val="1200"/>
              </a:spcBef>
              <a:spcAft>
                <a:spcPts val="0"/>
              </a:spcAft>
              <a:buClr>
                <a:srgbClr val="161B30"/>
              </a:buClr>
              <a:buSzPts val="1300"/>
              <a:buFont typeface="Montserrat Medium"/>
              <a:buChar char="●"/>
            </a:pPr>
            <a:r>
              <a:rPr lang="en" sz="1300" dirty="0">
                <a:solidFill>
                  <a:schemeClr val="tx1"/>
                </a:solidFill>
                <a:latin typeface="Montserrat Medium"/>
                <a:ea typeface="Montserrat Medium"/>
                <a:cs typeface="Montserrat Medium"/>
                <a:sym typeface="Montserrat Medium"/>
              </a:rPr>
              <a:t>Giúp chuyển trạng thái một cách rõ ràng.</a:t>
            </a:r>
            <a:endParaRPr sz="1300" dirty="0">
              <a:solidFill>
                <a:schemeClr val="tx1"/>
              </a:solidFill>
              <a:latin typeface="Montserrat Medium"/>
              <a:ea typeface="Montserrat Medium"/>
              <a:cs typeface="Montserrat Medium"/>
              <a:sym typeface="Montserrat Medium"/>
            </a:endParaRPr>
          </a:p>
        </p:txBody>
      </p:sp>
      <p:sp>
        <p:nvSpPr>
          <p:cNvPr id="742" name="Google Shape;742;p93"/>
          <p:cNvSpPr/>
          <p:nvPr/>
        </p:nvSpPr>
        <p:spPr>
          <a:xfrm>
            <a:off x="4887895" y="972017"/>
            <a:ext cx="3516600" cy="442500"/>
          </a:xfrm>
          <a:prstGeom prst="rect">
            <a:avLst/>
          </a:prstGeom>
          <a:gradFill>
            <a:gsLst>
              <a:gs pos="0">
                <a:srgbClr val="DFA87B"/>
              </a:gs>
              <a:gs pos="100000">
                <a:srgbClr val="A76E4D"/>
              </a:gs>
            </a:gsLst>
            <a:lin ang="2700006" scaled="0"/>
          </a:gradFill>
          <a:ln w="38100" cap="flat" cmpd="sng">
            <a:solidFill>
              <a:srgbClr val="D39B7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tx1"/>
                </a:solidFill>
                <a:latin typeface="Montserrat"/>
                <a:ea typeface="Montserrat"/>
                <a:cs typeface="Montserrat"/>
                <a:sym typeface="Montserrat"/>
              </a:rPr>
              <a:t>Cons</a:t>
            </a:r>
            <a:endParaRPr sz="2000" b="1" i="0" u="none" strike="noStrike" cap="none">
              <a:solidFill>
                <a:schemeClr val="tx1"/>
              </a:solidFill>
              <a:latin typeface="Montserrat"/>
              <a:ea typeface="Montserrat"/>
              <a:cs typeface="Montserrat"/>
              <a:sym typeface="Montserrat"/>
            </a:endParaRPr>
          </a:p>
        </p:txBody>
      </p:sp>
      <p:sp>
        <p:nvSpPr>
          <p:cNvPr id="743" name="Google Shape;743;p93"/>
          <p:cNvSpPr/>
          <p:nvPr/>
        </p:nvSpPr>
        <p:spPr>
          <a:xfrm>
            <a:off x="4887900" y="1414619"/>
            <a:ext cx="3516600" cy="3163500"/>
          </a:xfrm>
          <a:prstGeom prst="rect">
            <a:avLst/>
          </a:prstGeom>
          <a:solidFill>
            <a:srgbClr val="FEF8EA"/>
          </a:solidFill>
          <a:ln w="38100" cap="flat" cmpd="sng">
            <a:solidFill>
              <a:srgbClr val="D39B71"/>
            </a:solidFill>
            <a:prstDash val="solid"/>
            <a:miter lim="8000"/>
            <a:headEnd type="none" w="sm" len="sm"/>
            <a:tailEnd type="none" w="sm" len="sm"/>
          </a:ln>
        </p:spPr>
        <p:txBody>
          <a:bodyPr spcFirstLastPara="1" wrap="square" lIns="81000" tIns="54000" rIns="81000" bIns="54000" anchor="ctr" anchorCtr="0">
            <a:noAutofit/>
          </a:bodyPr>
          <a:lstStyle/>
          <a:p>
            <a:pPr marL="457200" marR="0" lvl="0" indent="-311150" algn="l" rtl="0">
              <a:lnSpc>
                <a:spcPct val="100000"/>
              </a:lnSpc>
              <a:spcBef>
                <a:spcPts val="0"/>
              </a:spcBef>
              <a:spcAft>
                <a:spcPts val="0"/>
              </a:spcAft>
              <a:buClr>
                <a:srgbClr val="161B30"/>
              </a:buClr>
              <a:buSzPts val="1300"/>
              <a:buFont typeface="Montserrat Medium"/>
              <a:buChar char="●"/>
            </a:pPr>
            <a:r>
              <a:rPr lang="en" sz="1300">
                <a:solidFill>
                  <a:schemeClr val="tx1"/>
                </a:solidFill>
                <a:latin typeface="Montserrat Medium"/>
                <a:ea typeface="Montserrat Medium"/>
                <a:cs typeface="Montserrat Medium"/>
                <a:sym typeface="Montserrat Medium"/>
              </a:rPr>
              <a:t>Việc áp dụng state pattern có thể quá mức cần thiết nếu chỉ có một vài trạng thái hoặc hiếm khi thay đổi.</a:t>
            </a:r>
            <a:endParaRPr sz="1300">
              <a:solidFill>
                <a:schemeClr val="tx1"/>
              </a:solidFill>
              <a:latin typeface="Montserrat Medium"/>
              <a:ea typeface="Montserrat Medium"/>
              <a:cs typeface="Montserrat Medium"/>
              <a:sym typeface="Montserrat Medium"/>
            </a:endParaRPr>
          </a:p>
          <a:p>
            <a:pPr marL="457200" marR="0" lvl="0" indent="-311150" algn="l" rtl="0">
              <a:lnSpc>
                <a:spcPct val="100000"/>
              </a:lnSpc>
              <a:spcBef>
                <a:spcPts val="0"/>
              </a:spcBef>
              <a:spcAft>
                <a:spcPts val="0"/>
              </a:spcAft>
              <a:buClr>
                <a:srgbClr val="161B30"/>
              </a:buClr>
              <a:buSzPts val="1300"/>
              <a:buFont typeface="Montserrat Medium"/>
              <a:buChar char="●"/>
            </a:pPr>
            <a:r>
              <a:rPr lang="en" sz="1300">
                <a:solidFill>
                  <a:schemeClr val="tx1"/>
                </a:solidFill>
                <a:latin typeface="Montserrat Medium"/>
                <a:ea typeface="Montserrat Medium"/>
                <a:cs typeface="Montserrat Medium"/>
                <a:sym typeface="Montserrat Medium"/>
              </a:rPr>
              <a:t>Tạo ra nhiều class trong thiết kế.</a:t>
            </a:r>
            <a:endParaRPr sz="1300">
              <a:solidFill>
                <a:schemeClr val="tx1"/>
              </a:solidFill>
              <a:latin typeface="Montserrat Medium"/>
              <a:ea typeface="Montserrat Medium"/>
              <a:cs typeface="Montserrat Medium"/>
              <a:sym typeface="Montserrat Medium"/>
            </a:endParaRPr>
          </a:p>
        </p:txBody>
      </p:sp>
      <p:sp>
        <p:nvSpPr>
          <p:cNvPr id="744" name="Google Shape;744;p93"/>
          <p:cNvSpPr txBox="1"/>
          <p:nvPr/>
        </p:nvSpPr>
        <p:spPr>
          <a:xfrm>
            <a:off x="2827350" y="214292"/>
            <a:ext cx="3489300" cy="715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strike="noStrike" cap="none">
                <a:solidFill>
                  <a:schemeClr val="tx1"/>
                </a:solidFill>
                <a:latin typeface="Montserrat"/>
                <a:ea typeface="Montserrat"/>
                <a:cs typeface="Montserrat"/>
                <a:sym typeface="Montserrat"/>
              </a:rPr>
              <a:t>05. Pros &amp; cons</a:t>
            </a:r>
            <a:endParaRPr sz="3200" b="1" i="0" u="none" strike="noStrike" cap="none">
              <a:solidFill>
                <a:schemeClr val="tx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94"/>
          <p:cNvSpPr/>
          <p:nvPr/>
        </p:nvSpPr>
        <p:spPr>
          <a:xfrm>
            <a:off x="1440850" y="1512588"/>
            <a:ext cx="1771500" cy="2781600"/>
          </a:xfrm>
          <a:prstGeom prst="frame">
            <a:avLst>
              <a:gd name="adj1" fmla="val 3303"/>
            </a:avLst>
          </a:prstGeom>
          <a:gradFill>
            <a:gsLst>
              <a:gs pos="0">
                <a:srgbClr val="DFA87B"/>
              </a:gs>
              <a:gs pos="100000">
                <a:srgbClr val="A76E4D"/>
              </a:gs>
            </a:gsLst>
            <a:lin ang="2700006"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solidFill>
              <a:latin typeface="Calibri"/>
              <a:ea typeface="Calibri"/>
              <a:cs typeface="Calibri"/>
              <a:sym typeface="Calibri"/>
            </a:endParaRPr>
          </a:p>
        </p:txBody>
      </p:sp>
      <p:sp>
        <p:nvSpPr>
          <p:cNvPr id="750" name="Google Shape;750;p94"/>
          <p:cNvSpPr/>
          <p:nvPr/>
        </p:nvSpPr>
        <p:spPr>
          <a:xfrm>
            <a:off x="3686246" y="1512588"/>
            <a:ext cx="1771500" cy="2781600"/>
          </a:xfrm>
          <a:prstGeom prst="frame">
            <a:avLst>
              <a:gd name="adj1" fmla="val 3303"/>
            </a:avLst>
          </a:prstGeom>
          <a:gradFill>
            <a:gsLst>
              <a:gs pos="0">
                <a:srgbClr val="DFA87B"/>
              </a:gs>
              <a:gs pos="100000">
                <a:srgbClr val="A76E4D"/>
              </a:gs>
            </a:gsLst>
            <a:lin ang="2700006"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solidFill>
              <a:latin typeface="Calibri"/>
              <a:ea typeface="Calibri"/>
              <a:cs typeface="Calibri"/>
              <a:sym typeface="Calibri"/>
            </a:endParaRPr>
          </a:p>
        </p:txBody>
      </p:sp>
      <p:sp>
        <p:nvSpPr>
          <p:cNvPr id="751" name="Google Shape;751;p94"/>
          <p:cNvSpPr/>
          <p:nvPr/>
        </p:nvSpPr>
        <p:spPr>
          <a:xfrm>
            <a:off x="5931652" y="1476063"/>
            <a:ext cx="1771500" cy="2781600"/>
          </a:xfrm>
          <a:prstGeom prst="frame">
            <a:avLst>
              <a:gd name="adj1" fmla="val 3303"/>
            </a:avLst>
          </a:prstGeom>
          <a:gradFill>
            <a:gsLst>
              <a:gs pos="0">
                <a:srgbClr val="DFA87B"/>
              </a:gs>
              <a:gs pos="100000">
                <a:srgbClr val="A76E4D"/>
              </a:gs>
            </a:gsLst>
            <a:lin ang="2700006"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solidFill>
              <a:latin typeface="Calibri"/>
              <a:ea typeface="Calibri"/>
              <a:cs typeface="Calibri"/>
              <a:sym typeface="Calibri"/>
            </a:endParaRPr>
          </a:p>
        </p:txBody>
      </p:sp>
      <p:sp>
        <p:nvSpPr>
          <p:cNvPr id="752" name="Google Shape;752;p94"/>
          <p:cNvSpPr txBox="1"/>
          <p:nvPr/>
        </p:nvSpPr>
        <p:spPr>
          <a:xfrm>
            <a:off x="2827350" y="375100"/>
            <a:ext cx="3489300" cy="715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strike="noStrike" cap="none">
                <a:solidFill>
                  <a:schemeClr val="tx1"/>
                </a:solidFill>
                <a:latin typeface="Montserrat"/>
                <a:ea typeface="Montserrat"/>
                <a:cs typeface="Montserrat"/>
                <a:sym typeface="Montserrat"/>
              </a:rPr>
              <a:t>06. Relations</a:t>
            </a:r>
            <a:endParaRPr sz="3200" b="1" i="0" u="none" strike="noStrike" cap="none">
              <a:solidFill>
                <a:schemeClr val="tx1"/>
              </a:solidFill>
              <a:latin typeface="Montserrat"/>
              <a:ea typeface="Montserrat"/>
              <a:cs typeface="Montserrat"/>
              <a:sym typeface="Montserrat"/>
            </a:endParaRPr>
          </a:p>
        </p:txBody>
      </p:sp>
      <p:sp>
        <p:nvSpPr>
          <p:cNvPr id="753" name="Google Shape;753;p94"/>
          <p:cNvSpPr/>
          <p:nvPr/>
        </p:nvSpPr>
        <p:spPr>
          <a:xfrm>
            <a:off x="6108050" y="2693775"/>
            <a:ext cx="1418700" cy="3462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tx1"/>
                </a:solidFill>
                <a:latin typeface="Montserrat"/>
                <a:ea typeface="Montserrat"/>
                <a:cs typeface="Montserrat"/>
                <a:sym typeface="Montserrat"/>
              </a:rPr>
              <a:t>Singleton</a:t>
            </a:r>
            <a:endParaRPr sz="1600" b="1" i="0" u="none" strike="noStrike" cap="none">
              <a:solidFill>
                <a:schemeClr val="tx1"/>
              </a:solidFill>
              <a:latin typeface="Montserrat"/>
              <a:ea typeface="Montserrat"/>
              <a:cs typeface="Montserrat"/>
              <a:sym typeface="Montserrat"/>
            </a:endParaRPr>
          </a:p>
        </p:txBody>
      </p:sp>
      <p:pic>
        <p:nvPicPr>
          <p:cNvPr id="754" name="Google Shape;754;p94"/>
          <p:cNvPicPr preferRelativeResize="0"/>
          <p:nvPr/>
        </p:nvPicPr>
        <p:blipFill rotWithShape="1">
          <a:blip r:embed="rId3">
            <a:alphaModFix/>
          </a:blip>
          <a:srcRect/>
          <a:stretch/>
        </p:blipFill>
        <p:spPr>
          <a:xfrm>
            <a:off x="6296850" y="1753400"/>
            <a:ext cx="1041075" cy="743625"/>
          </a:xfrm>
          <a:prstGeom prst="rect">
            <a:avLst/>
          </a:prstGeom>
          <a:noFill/>
          <a:ln>
            <a:noFill/>
          </a:ln>
        </p:spPr>
      </p:pic>
      <p:sp>
        <p:nvSpPr>
          <p:cNvPr id="755" name="Google Shape;755;p94"/>
          <p:cNvSpPr/>
          <p:nvPr/>
        </p:nvSpPr>
        <p:spPr>
          <a:xfrm>
            <a:off x="1578163" y="2695000"/>
            <a:ext cx="1418700" cy="5781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a:solidFill>
                  <a:schemeClr val="tx1"/>
                </a:solidFill>
                <a:latin typeface="Montserrat"/>
                <a:ea typeface="Montserrat"/>
                <a:cs typeface="Montserrat"/>
                <a:sym typeface="Montserrat"/>
              </a:rPr>
              <a:t>Bridge</a:t>
            </a:r>
            <a:endParaRPr sz="1600" b="1" i="0" u="none" strike="noStrike" cap="none">
              <a:solidFill>
                <a:schemeClr val="tx1"/>
              </a:solidFill>
              <a:latin typeface="Montserrat"/>
              <a:ea typeface="Montserrat"/>
              <a:cs typeface="Montserrat"/>
              <a:sym typeface="Montserrat"/>
            </a:endParaRPr>
          </a:p>
        </p:txBody>
      </p:sp>
      <p:sp>
        <p:nvSpPr>
          <p:cNvPr id="756" name="Google Shape;756;p94"/>
          <p:cNvSpPr/>
          <p:nvPr/>
        </p:nvSpPr>
        <p:spPr>
          <a:xfrm>
            <a:off x="3862650" y="2732875"/>
            <a:ext cx="1418700" cy="3462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a:solidFill>
                  <a:schemeClr val="tx1"/>
                </a:solidFill>
                <a:latin typeface="Montserrat"/>
                <a:ea typeface="Montserrat"/>
                <a:cs typeface="Montserrat"/>
                <a:sym typeface="Montserrat"/>
              </a:rPr>
              <a:t>Strategy</a:t>
            </a:r>
            <a:endParaRPr sz="1600" b="1" i="0" u="none" strike="noStrike" cap="none">
              <a:solidFill>
                <a:schemeClr val="tx1"/>
              </a:solidFill>
              <a:latin typeface="Montserrat"/>
              <a:ea typeface="Montserrat"/>
              <a:cs typeface="Montserrat"/>
              <a:sym typeface="Montserrat"/>
            </a:endParaRPr>
          </a:p>
        </p:txBody>
      </p:sp>
      <p:sp>
        <p:nvSpPr>
          <p:cNvPr id="757" name="Google Shape;757;p94"/>
          <p:cNvSpPr txBox="1"/>
          <p:nvPr/>
        </p:nvSpPr>
        <p:spPr>
          <a:xfrm>
            <a:off x="3800850" y="3321450"/>
            <a:ext cx="154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200"/>
              <a:buFont typeface="Arial"/>
              <a:buNone/>
            </a:pPr>
            <a:r>
              <a:rPr lang="en" sz="1200">
                <a:solidFill>
                  <a:schemeClr val="tx1"/>
                </a:solidFill>
                <a:latin typeface="Montserrat Medium"/>
                <a:ea typeface="Montserrat Medium"/>
                <a:cs typeface="Montserrat Medium"/>
                <a:sym typeface="Montserrat Medium"/>
              </a:rPr>
              <a:t>Cấu trúc khá giống nhau</a:t>
            </a:r>
            <a:endParaRPr sz="1200">
              <a:solidFill>
                <a:schemeClr val="tx1"/>
              </a:solidFill>
              <a:latin typeface="Montserrat Medium"/>
              <a:ea typeface="Montserrat Medium"/>
              <a:cs typeface="Montserrat Medium"/>
              <a:sym typeface="Montserrat Medium"/>
            </a:endParaRPr>
          </a:p>
        </p:txBody>
      </p:sp>
      <p:sp>
        <p:nvSpPr>
          <p:cNvPr id="758" name="Google Shape;758;p94"/>
          <p:cNvSpPr txBox="1"/>
          <p:nvPr/>
        </p:nvSpPr>
        <p:spPr>
          <a:xfrm>
            <a:off x="1516375" y="3318875"/>
            <a:ext cx="15987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tx1"/>
                </a:solidFill>
                <a:latin typeface="Montserrat Medium"/>
                <a:ea typeface="Montserrat Medium"/>
                <a:cs typeface="Montserrat Medium"/>
                <a:sym typeface="Montserrat Medium"/>
              </a:rPr>
              <a:t>Cấu trúc khá giống nhau</a:t>
            </a:r>
            <a:endParaRPr sz="1200" b="0" i="0" u="none" strike="noStrike" cap="none">
              <a:solidFill>
                <a:schemeClr val="tx1"/>
              </a:solidFill>
              <a:latin typeface="Montserrat Medium"/>
              <a:ea typeface="Montserrat Medium"/>
              <a:cs typeface="Montserrat Medium"/>
              <a:sym typeface="Montserrat Medium"/>
            </a:endParaRPr>
          </a:p>
        </p:txBody>
      </p:sp>
      <p:sp>
        <p:nvSpPr>
          <p:cNvPr id="759" name="Google Shape;759;p94"/>
          <p:cNvSpPr txBox="1"/>
          <p:nvPr/>
        </p:nvSpPr>
        <p:spPr>
          <a:xfrm>
            <a:off x="6018050" y="3284925"/>
            <a:ext cx="15987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tx1"/>
                </a:solidFill>
                <a:latin typeface="Montserrat Medium"/>
                <a:ea typeface="Montserrat Medium"/>
                <a:cs typeface="Montserrat Medium"/>
                <a:sym typeface="Montserrat Medium"/>
              </a:rPr>
              <a:t>State object được thiết kế như Singleton</a:t>
            </a:r>
            <a:endParaRPr sz="1200" b="0" i="0" u="none" strike="noStrike" cap="none">
              <a:solidFill>
                <a:schemeClr val="tx1"/>
              </a:solidFill>
              <a:latin typeface="Montserrat Medium"/>
              <a:ea typeface="Montserrat Medium"/>
              <a:cs typeface="Montserrat Medium"/>
              <a:sym typeface="Montserrat Medium"/>
            </a:endParaRPr>
          </a:p>
        </p:txBody>
      </p:sp>
      <p:pic>
        <p:nvPicPr>
          <p:cNvPr id="760" name="Google Shape;760;p94"/>
          <p:cNvPicPr preferRelativeResize="0"/>
          <p:nvPr/>
        </p:nvPicPr>
        <p:blipFill rotWithShape="1">
          <a:blip r:embed="rId4">
            <a:alphaModFix/>
          </a:blip>
          <a:srcRect/>
          <a:stretch/>
        </p:blipFill>
        <p:spPr>
          <a:xfrm>
            <a:off x="1806063" y="1787350"/>
            <a:ext cx="1041075" cy="743625"/>
          </a:xfrm>
          <a:prstGeom prst="rect">
            <a:avLst/>
          </a:prstGeom>
          <a:noFill/>
          <a:ln>
            <a:noFill/>
          </a:ln>
        </p:spPr>
      </p:pic>
      <p:pic>
        <p:nvPicPr>
          <p:cNvPr id="761" name="Google Shape;761;p94"/>
          <p:cNvPicPr preferRelativeResize="0"/>
          <p:nvPr/>
        </p:nvPicPr>
        <p:blipFill rotWithShape="1">
          <a:blip r:embed="rId5">
            <a:alphaModFix/>
          </a:blip>
          <a:srcRect/>
          <a:stretch/>
        </p:blipFill>
        <p:spPr>
          <a:xfrm>
            <a:off x="4051463" y="1789925"/>
            <a:ext cx="1041075" cy="74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Flyweight là gì?</a:t>
            </a:r>
            <a:endParaRPr/>
          </a:p>
        </p:txBody>
      </p:sp>
      <p:sp>
        <p:nvSpPr>
          <p:cNvPr id="174" name="Google Shape;174;p5"/>
          <p:cNvSpPr txBox="1">
            <a:spLocks noGrp="1"/>
          </p:cNvSpPr>
          <p:nvPr>
            <p:ph type="subTitle" idx="2"/>
          </p:nvPr>
        </p:nvSpPr>
        <p:spPr>
          <a:xfrm>
            <a:off x="700825" y="1088599"/>
            <a:ext cx="7742400" cy="2800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700"/>
              </a:spcBef>
              <a:spcAft>
                <a:spcPts val="0"/>
              </a:spcAft>
              <a:buClr>
                <a:srgbClr val="285E89"/>
              </a:buClr>
              <a:buSzPts val="1800"/>
              <a:buChar char="●"/>
            </a:pPr>
            <a:r>
              <a:rPr lang="en-US" sz="1800" b="1">
                <a:solidFill>
                  <a:srgbClr val="285E89"/>
                </a:solidFill>
              </a:rPr>
              <a:t>Proxy </a:t>
            </a:r>
            <a:r>
              <a:rPr lang="en-US" sz="1800">
                <a:solidFill>
                  <a:srgbClr val="285E89"/>
                </a:solidFill>
              </a:rPr>
              <a:t>(hay còn gọi là </a:t>
            </a:r>
            <a:r>
              <a:rPr lang="en-US" sz="1800" b="1">
                <a:solidFill>
                  <a:srgbClr val="285E89"/>
                </a:solidFill>
              </a:rPr>
              <a:t>Surrogate</a:t>
            </a:r>
            <a:r>
              <a:rPr lang="en-US" sz="1800">
                <a:solidFill>
                  <a:srgbClr val="285E89"/>
                </a:solidFill>
              </a:rPr>
              <a:t>) là một mẫu thiết kế thuộc nhóm cấu trúc (</a:t>
            </a:r>
            <a:r>
              <a:rPr lang="en-US" sz="1800" b="1">
                <a:solidFill>
                  <a:srgbClr val="285E89"/>
                </a:solidFill>
              </a:rPr>
              <a:t>Structural Pattern</a:t>
            </a:r>
            <a:r>
              <a:rPr lang="en-US" sz="1800">
                <a:solidFill>
                  <a:srgbClr val="285E89"/>
                </a:solidFill>
              </a:rPr>
              <a:t>).</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Điều khiển gián tiếp việc truy xuất đối tượng thông qua một đối tượng được ủy nhiệm</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Cung cấp 1 class đại diện để quản lý sự truy xuất đến thành phần của 1 class khác</a:t>
            </a:r>
            <a:endParaRPr sz="1800">
              <a:solidFill>
                <a:srgbClr val="285E89"/>
              </a:solidFill>
            </a:endParaRPr>
          </a:p>
          <a:p>
            <a:pPr marL="457200" lvl="0" indent="-342900" algn="l" rtl="0">
              <a:lnSpc>
                <a:spcPct val="115000"/>
              </a:lnSpc>
              <a:spcBef>
                <a:spcPts val="0"/>
              </a:spcBef>
              <a:spcAft>
                <a:spcPts val="0"/>
              </a:spcAft>
              <a:buClr>
                <a:srgbClr val="285E89"/>
              </a:buClr>
              <a:buSzPts val="1800"/>
              <a:buChar char="●"/>
            </a:pPr>
            <a:r>
              <a:rPr lang="en-US" sz="1800">
                <a:solidFill>
                  <a:srgbClr val="285E89"/>
                </a:solidFill>
              </a:rPr>
              <a:t>Giải quyết vấn đề security, performance, validation,…</a:t>
            </a:r>
            <a:endParaRPr sz="1800">
              <a:solidFill>
                <a:srgbClr val="285E89"/>
              </a:solidFill>
            </a:endParaRPr>
          </a:p>
          <a:p>
            <a:pPr marL="457200" lvl="0" indent="-342900" algn="just" rtl="0">
              <a:lnSpc>
                <a:spcPct val="100000"/>
              </a:lnSpc>
              <a:spcBef>
                <a:spcPts val="0"/>
              </a:spcBef>
              <a:spcAft>
                <a:spcPts val="0"/>
              </a:spcAft>
              <a:buClr>
                <a:srgbClr val="285E89"/>
              </a:buClr>
              <a:buSzPts val="1800"/>
              <a:buChar char="●"/>
            </a:pPr>
            <a:r>
              <a:rPr lang="en-US" sz="1800">
                <a:solidFill>
                  <a:srgbClr val="285E89"/>
                </a:solidFill>
              </a:rPr>
              <a:t>Tần suất sử dụng: khá cao</a:t>
            </a:r>
            <a:r>
              <a:rPr lang="en-US" sz="1800" i="0" u="none" strike="noStrike">
                <a:solidFill>
                  <a:srgbClr val="285E89"/>
                </a:solidFill>
              </a:rPr>
              <a:t> </a:t>
            </a:r>
            <a:endParaRPr sz="1800">
              <a:solidFill>
                <a:srgbClr val="285E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Sử dụng Facade khi nào?</a:t>
            </a:r>
            <a:endParaRPr/>
          </a:p>
        </p:txBody>
      </p:sp>
      <p:sp>
        <p:nvSpPr>
          <p:cNvPr id="180" name="Google Shape;180;p6"/>
          <p:cNvSpPr txBox="1">
            <a:spLocks noGrp="1"/>
          </p:cNvSpPr>
          <p:nvPr>
            <p:ph type="subTitle" idx="2"/>
          </p:nvPr>
        </p:nvSpPr>
        <p:spPr>
          <a:xfrm>
            <a:off x="700814" y="1088612"/>
            <a:ext cx="7742372" cy="3280188"/>
          </a:xfrm>
          <a:prstGeom prst="rect">
            <a:avLst/>
          </a:prstGeom>
          <a:noFill/>
          <a:ln>
            <a:noFill/>
          </a:ln>
        </p:spPr>
        <p:txBody>
          <a:bodyPr spcFirstLastPara="1" wrap="square" lIns="91425" tIns="91425" rIns="91425" bIns="91425" anchor="t" anchorCtr="0">
            <a:noAutofit/>
          </a:bodyPr>
          <a:lstStyle/>
          <a:p>
            <a:pPr marL="457200" lvl="0" indent="-368300" algn="just" rtl="0">
              <a:lnSpc>
                <a:spcPct val="115000"/>
              </a:lnSpc>
              <a:spcBef>
                <a:spcPts val="1400"/>
              </a:spcBef>
              <a:spcAft>
                <a:spcPts val="0"/>
              </a:spcAft>
              <a:buClr>
                <a:srgbClr val="285E89"/>
              </a:buClr>
              <a:buSzPts val="1800"/>
              <a:buChar char="●"/>
            </a:pPr>
            <a:r>
              <a:rPr lang="en-US" sz="1800" i="1">
                <a:solidFill>
                  <a:srgbClr val="285E89"/>
                </a:solidFill>
              </a:rPr>
              <a:t>Lazy initialization (virtual proxy):</a:t>
            </a:r>
            <a:r>
              <a:rPr lang="en-US" sz="1800">
                <a:solidFill>
                  <a:srgbClr val="285E89"/>
                </a:solidFill>
              </a:rPr>
              <a:t> Khi có một đối tượng dịch vụ nặng gây lãng phí tài nguyên hệ thống do luôn hoạt động, mặc dù thỉnh thoảng mới cần nó.</a:t>
            </a:r>
            <a:endParaRPr sz="1800">
              <a:solidFill>
                <a:srgbClr val="285E89"/>
              </a:solidFill>
            </a:endParaRPr>
          </a:p>
          <a:p>
            <a:pPr marL="457200" lvl="0" indent="-368300" algn="just" rtl="0">
              <a:lnSpc>
                <a:spcPct val="115000"/>
              </a:lnSpc>
              <a:spcBef>
                <a:spcPts val="0"/>
              </a:spcBef>
              <a:spcAft>
                <a:spcPts val="0"/>
              </a:spcAft>
              <a:buClr>
                <a:srgbClr val="285E89"/>
              </a:buClr>
              <a:buSzPts val="1800"/>
              <a:buChar char="●"/>
            </a:pPr>
            <a:r>
              <a:rPr lang="en-US" sz="1800" i="1">
                <a:solidFill>
                  <a:srgbClr val="285E89"/>
                </a:solidFill>
              </a:rPr>
              <a:t>Access control (protection proxy):</a:t>
            </a:r>
            <a:r>
              <a:rPr lang="en-US" sz="1800">
                <a:solidFill>
                  <a:srgbClr val="285E89"/>
                </a:solidFill>
              </a:rPr>
              <a:t> Khi muốn chỉ những khách hàng cụ thể mới có thể sử dụng đối tượng dịch vụ.</a:t>
            </a:r>
            <a:endParaRPr sz="1800">
              <a:solidFill>
                <a:srgbClr val="285E89"/>
              </a:solidFill>
            </a:endParaRPr>
          </a:p>
          <a:p>
            <a:pPr marL="457200" lvl="0" indent="-368300" algn="just" rtl="0">
              <a:lnSpc>
                <a:spcPct val="115000"/>
              </a:lnSpc>
              <a:spcBef>
                <a:spcPts val="0"/>
              </a:spcBef>
              <a:spcAft>
                <a:spcPts val="0"/>
              </a:spcAft>
              <a:buClr>
                <a:srgbClr val="285E89"/>
              </a:buClr>
              <a:buSzPts val="1800"/>
              <a:buChar char="●"/>
            </a:pPr>
            <a:r>
              <a:rPr lang="en-US" sz="1800" i="1">
                <a:solidFill>
                  <a:srgbClr val="285E89"/>
                </a:solidFill>
              </a:rPr>
              <a:t>Local execution of a remote service (remote proxy):</a:t>
            </a:r>
            <a:r>
              <a:rPr lang="en-US" sz="1800">
                <a:solidFill>
                  <a:srgbClr val="285E89"/>
                </a:solidFill>
              </a:rPr>
              <a:t> Đây là khi đối tượng service được đặt trên một máy chủ từ xa.</a:t>
            </a:r>
            <a:endParaRPr sz="1800">
              <a:solidFill>
                <a:srgbClr val="285E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21dd470858_0_0"/>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Sử dụng Facade khi nào?</a:t>
            </a:r>
            <a:endParaRPr/>
          </a:p>
        </p:txBody>
      </p:sp>
      <p:sp>
        <p:nvSpPr>
          <p:cNvPr id="186" name="Google Shape;186;g121dd470858_0_0"/>
          <p:cNvSpPr txBox="1">
            <a:spLocks noGrp="1"/>
          </p:cNvSpPr>
          <p:nvPr>
            <p:ph type="subTitle" idx="2"/>
          </p:nvPr>
        </p:nvSpPr>
        <p:spPr>
          <a:xfrm>
            <a:off x="700814" y="1088612"/>
            <a:ext cx="7742400" cy="3280200"/>
          </a:xfrm>
          <a:prstGeom prst="rect">
            <a:avLst/>
          </a:prstGeom>
          <a:noFill/>
          <a:ln>
            <a:noFill/>
          </a:ln>
        </p:spPr>
        <p:txBody>
          <a:bodyPr spcFirstLastPara="1" wrap="square" lIns="91425" tIns="91425" rIns="91425" bIns="91425" anchor="t" anchorCtr="0">
            <a:noAutofit/>
          </a:bodyPr>
          <a:lstStyle/>
          <a:p>
            <a:pPr marL="457200" lvl="0" indent="-368300" algn="just" rtl="0">
              <a:lnSpc>
                <a:spcPct val="115000"/>
              </a:lnSpc>
              <a:spcBef>
                <a:spcPts val="1400"/>
              </a:spcBef>
              <a:spcAft>
                <a:spcPts val="0"/>
              </a:spcAft>
              <a:buClr>
                <a:srgbClr val="285E89"/>
              </a:buClr>
              <a:buSzPts val="1800"/>
              <a:buChar char="●"/>
            </a:pPr>
            <a:r>
              <a:rPr lang="en-US" sz="1800" i="1">
                <a:solidFill>
                  <a:srgbClr val="285E89"/>
                </a:solidFill>
              </a:rPr>
              <a:t>Logging requests (logging proxy):</a:t>
            </a:r>
            <a:r>
              <a:rPr lang="en-US" sz="1800">
                <a:solidFill>
                  <a:srgbClr val="285E89"/>
                </a:solidFill>
              </a:rPr>
              <a:t> Khi bạn muốn giữ lịch sử của các yêu cầu đối với đối tượng service.</a:t>
            </a:r>
            <a:endParaRPr sz="1800">
              <a:solidFill>
                <a:srgbClr val="285E89"/>
              </a:solidFill>
            </a:endParaRPr>
          </a:p>
          <a:p>
            <a:pPr marL="457200" lvl="0" indent="-368300" algn="just" rtl="0">
              <a:lnSpc>
                <a:spcPct val="115000"/>
              </a:lnSpc>
              <a:spcBef>
                <a:spcPts val="0"/>
              </a:spcBef>
              <a:spcAft>
                <a:spcPts val="0"/>
              </a:spcAft>
              <a:buClr>
                <a:srgbClr val="285E89"/>
              </a:buClr>
              <a:buSzPts val="1800"/>
              <a:buChar char="●"/>
            </a:pPr>
            <a:r>
              <a:rPr lang="en-US" sz="1800" i="1">
                <a:solidFill>
                  <a:srgbClr val="285E89"/>
                </a:solidFill>
              </a:rPr>
              <a:t>Caching request results (caching proxy):</a:t>
            </a:r>
            <a:r>
              <a:rPr lang="en-US" sz="1800">
                <a:solidFill>
                  <a:srgbClr val="285E89"/>
                </a:solidFill>
              </a:rPr>
              <a:t> Khi bạn cần lưu trữ kết quả của các yêu cầu máy khách và quản lý vòng đời của bộ nhớ cache này, đặc biệt nếu kết quả khá lớn.</a:t>
            </a:r>
            <a:endParaRPr sz="1800">
              <a:solidFill>
                <a:srgbClr val="285E89"/>
              </a:solidFill>
            </a:endParaRPr>
          </a:p>
          <a:p>
            <a:pPr marL="457200" lvl="0" indent="-368300" algn="just" rtl="0">
              <a:lnSpc>
                <a:spcPct val="115000"/>
              </a:lnSpc>
              <a:spcBef>
                <a:spcPts val="0"/>
              </a:spcBef>
              <a:spcAft>
                <a:spcPts val="0"/>
              </a:spcAft>
              <a:buClr>
                <a:srgbClr val="285E89"/>
              </a:buClr>
              <a:buSzPts val="1800"/>
              <a:buChar char="●"/>
            </a:pPr>
            <a:r>
              <a:rPr lang="en-US" sz="1800" i="1">
                <a:solidFill>
                  <a:srgbClr val="285E89"/>
                </a:solidFill>
              </a:rPr>
              <a:t>Smart reference:</a:t>
            </a:r>
            <a:r>
              <a:rPr lang="en-US" sz="1800">
                <a:solidFill>
                  <a:srgbClr val="285E89"/>
                </a:solidFill>
              </a:rPr>
              <a:t> Khi bạn cần loại bỏ một đối tượng nặng khi không có máy khách nào sử dụng nó.</a:t>
            </a:r>
            <a:endParaRPr sz="1800">
              <a:solidFill>
                <a:srgbClr val="285E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Motivation</a:t>
            </a:r>
            <a:endParaRPr/>
          </a:p>
        </p:txBody>
      </p:sp>
      <p:sp>
        <p:nvSpPr>
          <p:cNvPr id="192" name="Google Shape;192;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198" name="Google Shape;198;p8"/>
          <p:cNvSpPr txBox="1">
            <a:spLocks noGrp="1"/>
          </p:cNvSpPr>
          <p:nvPr>
            <p:ph type="subTitle" idx="2"/>
          </p:nvPr>
        </p:nvSpPr>
        <p:spPr>
          <a:xfrm>
            <a:off x="700825" y="1088600"/>
            <a:ext cx="7903200" cy="1343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400"/>
              <a:buNone/>
            </a:pPr>
            <a:r>
              <a:rPr lang="en-US" sz="1800">
                <a:solidFill>
                  <a:srgbClr val="285E89"/>
                </a:solidFill>
                <a:highlight>
                  <a:srgbClr val="FFFFFF"/>
                </a:highlight>
              </a:rPr>
              <a:t>Khi bạn có một đối tượng lớn tiêu thụ một lượng lớn tài nguyên hệ thống. Ta cần nó thường xuyên, nhưng không phải luôn luôn. Ví dụ như khi ta truy vấn cơ sở dữ liệu. Ta có thể implement lazy initialization, tức là chỉ tạo khi cần. Khi đó client muốn truy cập đều phải chạy qua đoạn code này, tuy nhiên vấn đề phát sinh là sẽ khiến code duplicate</a:t>
            </a:r>
            <a:endParaRPr sz="1800">
              <a:solidFill>
                <a:srgbClr val="285E89"/>
              </a:solidFill>
              <a:highlight>
                <a:srgbClr val="FFFFFF"/>
              </a:highlight>
            </a:endParaRPr>
          </a:p>
          <a:p>
            <a:pPr marL="0" lvl="0" indent="0" algn="l" rtl="0">
              <a:lnSpc>
                <a:spcPct val="115000"/>
              </a:lnSpc>
              <a:spcBef>
                <a:spcPts val="0"/>
              </a:spcBef>
              <a:spcAft>
                <a:spcPts val="0"/>
              </a:spcAft>
              <a:buSzPts val="1400"/>
              <a:buNone/>
            </a:pPr>
            <a:endParaRPr sz="1800">
              <a:solidFill>
                <a:srgbClr val="285E8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f9270525b_0_4"/>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204" name="Google Shape;204;g11f9270525b_0_4"/>
          <p:cNvSpPr txBox="1"/>
          <p:nvPr/>
        </p:nvSpPr>
        <p:spPr>
          <a:xfrm>
            <a:off x="823500" y="1216200"/>
            <a:ext cx="7563300" cy="1417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0"/>
              </a:spcBef>
              <a:spcAft>
                <a:spcPts val="0"/>
              </a:spcAft>
              <a:buNone/>
            </a:pPr>
            <a:r>
              <a:rPr lang="en-US" sz="1800">
                <a:solidFill>
                  <a:srgbClr val="285E89"/>
                </a:solidFill>
                <a:highlight>
                  <a:srgbClr val="FFFFFF"/>
                </a:highlight>
                <a:latin typeface="Open Sans"/>
                <a:ea typeface="Open Sans"/>
                <a:cs typeface="Open Sans"/>
                <a:sym typeface="Open Sans"/>
              </a:rPr>
              <a:t>Điều hay nhất là có thể là đưa dòng code này vào chính đối tượng đó. Nhưng nếu lớp này là 3rd party thì không thể. Một vấn đề khác về mặt security, hoặc ta muốn validate nó mà không cần đến client, như khi upload 1 file nào đó.</a:t>
            </a:r>
            <a:endParaRPr sz="1800">
              <a:solidFill>
                <a:srgbClr val="285E89"/>
              </a:solidFill>
              <a:highlight>
                <a:srgbClr val="FFFFFF"/>
              </a:highlight>
              <a:latin typeface="Open Sans"/>
              <a:ea typeface="Open Sans"/>
              <a:cs typeface="Open Sans"/>
              <a:sym typeface="Open Sans"/>
            </a:endParaRPr>
          </a:p>
        </p:txBody>
      </p:sp>
      <p:pic>
        <p:nvPicPr>
          <p:cNvPr id="205" name="Google Shape;205;g11f9270525b_0_4"/>
          <p:cNvPicPr preferRelativeResize="0"/>
          <p:nvPr/>
        </p:nvPicPr>
        <p:blipFill>
          <a:blip r:embed="rId3">
            <a:alphaModFix/>
          </a:blip>
          <a:stretch>
            <a:fillRect/>
          </a:stretch>
        </p:blipFill>
        <p:spPr>
          <a:xfrm>
            <a:off x="1190850" y="2633700"/>
            <a:ext cx="6625750" cy="2078675"/>
          </a:xfrm>
          <a:prstGeom prst="rect">
            <a:avLst/>
          </a:prstGeom>
          <a:noFill/>
          <a:ln>
            <a:noFill/>
          </a:ln>
        </p:spPr>
      </p:pic>
    </p:spTree>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On-screen Show (16:9)</PresentationFormat>
  <Paragraphs>120</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Josefin Sans</vt:lpstr>
      <vt:lpstr>Montserrat Medium</vt:lpstr>
      <vt:lpstr>Montserrat</vt:lpstr>
      <vt:lpstr>Open Sans</vt:lpstr>
      <vt:lpstr>Calibri</vt:lpstr>
      <vt:lpstr>Aquatic and Physical Therapy Center by Slidesgo</vt:lpstr>
      <vt:lpstr>PROXY</vt:lpstr>
      <vt:lpstr>Nội dung</vt:lpstr>
      <vt:lpstr>Tổng quan</vt:lpstr>
      <vt:lpstr>Flyweight là gì?</vt:lpstr>
      <vt:lpstr>Sử dụng Facade khi nào?</vt:lpstr>
      <vt:lpstr>Sử dụng Facade khi nào?</vt:lpstr>
      <vt:lpstr>Motivation</vt:lpstr>
      <vt:lpstr>Đặt vấn đề</vt:lpstr>
      <vt:lpstr>Đặt vấn đề</vt:lpstr>
      <vt:lpstr>Giải pháp</vt:lpstr>
      <vt:lpstr>Giải pháp</vt:lpstr>
      <vt:lpstr>Giải pháp</vt:lpstr>
      <vt:lpstr>Đặc điểm</vt:lpstr>
      <vt:lpstr>Cấu trúc</vt:lpstr>
      <vt:lpstr>Các thành viên</vt:lpstr>
      <vt:lpstr>Các thành viên</vt:lpstr>
      <vt:lpstr>Các thành viên</vt:lpstr>
      <vt:lpstr>Hệ quả</vt:lpstr>
      <vt:lpstr>Ưu điểm</vt:lpstr>
      <vt:lpstr>Nhược điểm</vt:lpstr>
      <vt:lpstr>Cách cài đặt, Demo</vt:lpstr>
      <vt:lpstr>Cách cài đặt</vt:lpstr>
      <vt:lpstr>Các mẫu liên quan</vt:lpstr>
      <vt:lpstr>Các mẫu liên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PATTERN</dc:title>
  <dc:creator>Phan Xuân Quang</dc:creator>
  <cp:lastModifiedBy>Phan Xuân Quang</cp:lastModifiedBy>
  <cp:revision>3</cp:revision>
  <dcterms:modified xsi:type="dcterms:W3CDTF">2023-06-26T14:32:39Z</dcterms:modified>
</cp:coreProperties>
</file>