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58" r:id="rId3"/>
    <p:sldId id="259" r:id="rId4"/>
    <p:sldId id="260" r:id="rId5"/>
    <p:sldId id="261" r:id="rId6"/>
    <p:sldId id="262" r:id="rId7"/>
    <p:sldId id="263" r:id="rId8"/>
    <p:sldId id="282" r:id="rId9"/>
    <p:sldId id="278" r:id="rId10"/>
    <p:sldId id="264" r:id="rId11"/>
    <p:sldId id="265" r:id="rId12"/>
    <p:sldId id="266" r:id="rId13"/>
    <p:sldId id="267" r:id="rId14"/>
    <p:sldId id="268" r:id="rId15"/>
    <p:sldId id="269" r:id="rId16"/>
    <p:sldId id="279" r:id="rId17"/>
    <p:sldId id="271" r:id="rId18"/>
    <p:sldId id="277" r:id="rId19"/>
    <p:sldId id="273" r:id="rId20"/>
    <p:sldId id="275"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70" r:id="rId37"/>
    <p:sldId id="296" r:id="rId38"/>
    <p:sldId id="272" r:id="rId39"/>
    <p:sldId id="297" r:id="rId40"/>
  </p:sldIdLst>
  <p:sldSz cx="9144000" cy="5143500" type="screen16x9"/>
  <p:notesSz cx="6858000" cy="9144000"/>
  <p:embeddedFontLst>
    <p:embeddedFont>
      <p:font typeface="Josefin Sans" pitchFamily="2" charset="-93"/>
      <p:regular r:id="rId42"/>
      <p:bold r:id="rId43"/>
      <p:italic r:id="rId44"/>
      <p:boldItalic r:id="rId45"/>
    </p:embeddedFont>
    <p:embeddedFont>
      <p:font typeface="Open Sans" panose="020B0606030504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Q+t+lnRGkt/A3cDYMVRcUQj9p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C20317-29FA-4C40-92E3-ABBDCD2D3DEA}">
  <a:tblStyle styleId="{FEC20317-29FA-4C40-92E3-ABBDCD2D3DE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2" d="100"/>
          <a:sy n="202" d="100"/>
        </p:scale>
        <p:origin x="1000"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181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9485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880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3210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430f0c82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430f0c82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383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240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5"/>
          <p:cNvSpPr txBox="1">
            <a:spLocks noGrp="1"/>
          </p:cNvSpPr>
          <p:nvPr>
            <p:ph type="ctrTitle"/>
          </p:nvPr>
        </p:nvSpPr>
        <p:spPr>
          <a:xfrm>
            <a:off x="678600" y="1484550"/>
            <a:ext cx="7787100" cy="2086500"/>
          </a:xfrm>
          <a:prstGeom prst="rect">
            <a:avLst/>
          </a:prstGeom>
          <a:noFill/>
          <a:ln>
            <a:noFill/>
          </a:ln>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5"/>
          <p:cNvSpPr txBox="1">
            <a:spLocks noGrp="1"/>
          </p:cNvSpPr>
          <p:nvPr>
            <p:ph type="subTitle" idx="1"/>
          </p:nvPr>
        </p:nvSpPr>
        <p:spPr>
          <a:xfrm>
            <a:off x="2547575" y="3466725"/>
            <a:ext cx="4048800" cy="3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5"/>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5"/>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5"/>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5"/>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5"/>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5"/>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5"/>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5"/>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5"/>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5"/>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5"/>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5"/>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5"/>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5"/>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46"/>
        <p:cNvGrpSpPr/>
        <p:nvPr/>
      </p:nvGrpSpPr>
      <p:grpSpPr>
        <a:xfrm>
          <a:off x="0" y="0"/>
          <a:ext cx="0" cy="0"/>
          <a:chOff x="0" y="0"/>
          <a:chExt cx="0" cy="0"/>
        </a:xfrm>
      </p:grpSpPr>
      <p:sp>
        <p:nvSpPr>
          <p:cNvPr id="47" name="Google Shape;47;p27"/>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8" name="Google Shape;48;p27"/>
          <p:cNvSpPr txBox="1">
            <a:spLocks noGrp="1"/>
          </p:cNvSpPr>
          <p:nvPr>
            <p:ph type="subTitle" idx="1"/>
          </p:nvPr>
        </p:nvSpPr>
        <p:spPr>
          <a:xfrm>
            <a:off x="4379650" y="1868975"/>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9" name="Google Shape;49;p27"/>
          <p:cNvSpPr txBox="1">
            <a:spLocks noGrp="1"/>
          </p:cNvSpPr>
          <p:nvPr>
            <p:ph type="subTitle" idx="2"/>
          </p:nvPr>
        </p:nvSpPr>
        <p:spPr>
          <a:xfrm>
            <a:off x="50515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27"/>
          <p:cNvSpPr txBox="1">
            <a:spLocks noGrp="1"/>
          </p:cNvSpPr>
          <p:nvPr>
            <p:ph type="subTitle" idx="3"/>
          </p:nvPr>
        </p:nvSpPr>
        <p:spPr>
          <a:xfrm>
            <a:off x="934238" y="1868975"/>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1" name="Google Shape;51;p27"/>
          <p:cNvSpPr txBox="1">
            <a:spLocks noGrp="1"/>
          </p:cNvSpPr>
          <p:nvPr>
            <p:ph type="subTitle" idx="4"/>
          </p:nvPr>
        </p:nvSpPr>
        <p:spPr>
          <a:xfrm>
            <a:off x="15361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2" name="Google Shape;52;p27"/>
          <p:cNvSpPr txBox="1">
            <a:spLocks noGrp="1"/>
          </p:cNvSpPr>
          <p:nvPr>
            <p:ph type="subTitle" idx="5"/>
          </p:nvPr>
        </p:nvSpPr>
        <p:spPr>
          <a:xfrm>
            <a:off x="4379600" y="3770850"/>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3" name="Google Shape;53;p27"/>
          <p:cNvSpPr txBox="1">
            <a:spLocks noGrp="1"/>
          </p:cNvSpPr>
          <p:nvPr>
            <p:ph type="subTitle" idx="6"/>
          </p:nvPr>
        </p:nvSpPr>
        <p:spPr>
          <a:xfrm>
            <a:off x="50515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4" name="Google Shape;54;p27"/>
          <p:cNvSpPr txBox="1">
            <a:spLocks noGrp="1"/>
          </p:cNvSpPr>
          <p:nvPr>
            <p:ph type="subTitle" idx="7"/>
          </p:nvPr>
        </p:nvSpPr>
        <p:spPr>
          <a:xfrm>
            <a:off x="934238" y="3770850"/>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5" name="Google Shape;55;p27"/>
          <p:cNvSpPr txBox="1">
            <a:spLocks noGrp="1"/>
          </p:cNvSpPr>
          <p:nvPr>
            <p:ph type="subTitle" idx="8"/>
          </p:nvPr>
        </p:nvSpPr>
        <p:spPr>
          <a:xfrm>
            <a:off x="15361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6" name="Google Shape;56;p27"/>
          <p:cNvSpPr txBox="1">
            <a:spLocks noGrp="1"/>
          </p:cNvSpPr>
          <p:nvPr>
            <p:ph type="title" idx="9"/>
          </p:nvPr>
        </p:nvSpPr>
        <p:spPr>
          <a:xfrm>
            <a:off x="2259638"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7" name="Google Shape;57;p27"/>
          <p:cNvSpPr txBox="1">
            <a:spLocks noGrp="1"/>
          </p:cNvSpPr>
          <p:nvPr>
            <p:ph type="title" idx="13"/>
          </p:nvPr>
        </p:nvSpPr>
        <p:spPr>
          <a:xfrm>
            <a:off x="5775063"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8" name="Google Shape;58;p27"/>
          <p:cNvSpPr txBox="1">
            <a:spLocks noGrp="1"/>
          </p:cNvSpPr>
          <p:nvPr>
            <p:ph type="title" idx="14"/>
          </p:nvPr>
        </p:nvSpPr>
        <p:spPr>
          <a:xfrm>
            <a:off x="2259638"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9" name="Google Shape;59;p27"/>
          <p:cNvSpPr txBox="1">
            <a:spLocks noGrp="1"/>
          </p:cNvSpPr>
          <p:nvPr>
            <p:ph type="title" idx="15"/>
          </p:nvPr>
        </p:nvSpPr>
        <p:spPr>
          <a:xfrm>
            <a:off x="5775063"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60" name="Google Shape;60;p27"/>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7"/>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7"/>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7"/>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7"/>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7"/>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7"/>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7"/>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7"/>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7"/>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7"/>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7"/>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7"/>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76" name="Google Shape;76;p29"/>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000">
                <a:solidFill>
                  <a:schemeClr val="accent2"/>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77" name="Google Shape;77;p29"/>
          <p:cNvSpPr txBox="1">
            <a:spLocks noGrp="1"/>
          </p:cNvSpPr>
          <p:nvPr>
            <p:ph type="subTitle" idx="1"/>
          </p:nvPr>
        </p:nvSpPr>
        <p:spPr>
          <a:xfrm>
            <a:off x="2815400" y="3123913"/>
            <a:ext cx="3513300" cy="43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78" name="Google Shape;78;p29"/>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9"/>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9"/>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9"/>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9"/>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9"/>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9"/>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9"/>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9"/>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9"/>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9"/>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9"/>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9"/>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9"/>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92"/>
        <p:cNvGrpSpPr/>
        <p:nvPr/>
      </p:nvGrpSpPr>
      <p:grpSpPr>
        <a:xfrm>
          <a:off x="0" y="0"/>
          <a:ext cx="0" cy="0"/>
          <a:chOff x="0" y="0"/>
          <a:chExt cx="0" cy="0"/>
        </a:xfrm>
      </p:grpSpPr>
      <p:sp>
        <p:nvSpPr>
          <p:cNvPr id="93" name="Google Shape;93;p30"/>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94" name="Google Shape;94;p30"/>
          <p:cNvSpPr txBox="1">
            <a:spLocks noGrp="1"/>
          </p:cNvSpPr>
          <p:nvPr>
            <p:ph type="subTitle" idx="1"/>
          </p:nvPr>
        </p:nvSpPr>
        <p:spPr>
          <a:xfrm>
            <a:off x="21155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5" name="Google Shape;95;p30"/>
          <p:cNvSpPr txBox="1">
            <a:spLocks noGrp="1"/>
          </p:cNvSpPr>
          <p:nvPr>
            <p:ph type="subTitle" idx="2"/>
          </p:nvPr>
        </p:nvSpPr>
        <p:spPr>
          <a:xfrm>
            <a:off x="2016350" y="2145400"/>
            <a:ext cx="5111400" cy="179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96" name="Google Shape;96;p30"/>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0"/>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0"/>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0"/>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0"/>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0"/>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478950" y="1922950"/>
            <a:ext cx="4860000" cy="822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6" name="Google Shape;126;p28"/>
          <p:cNvSpPr txBox="1">
            <a:spLocks noGrp="1"/>
          </p:cNvSpPr>
          <p:nvPr>
            <p:ph type="subTitle" idx="1"/>
          </p:nvPr>
        </p:nvSpPr>
        <p:spPr>
          <a:xfrm>
            <a:off x="479050" y="2757125"/>
            <a:ext cx="4860000" cy="49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27" name="Google Shape;127;p28"/>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8"/>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8"/>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8"/>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8"/>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8"/>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8"/>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8"/>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8"/>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8"/>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8"/>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8"/>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8"/>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8"/>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a:endParaRPr/>
          </a:p>
        </p:txBody>
      </p:sp>
      <p:sp>
        <p:nvSpPr>
          <p:cNvPr id="7" name="Google Shape;7;p24"/>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a:spLocks noGrp="1"/>
          </p:cNvSpPr>
          <p:nvPr>
            <p:ph type="ctrTitle"/>
          </p:nvPr>
        </p:nvSpPr>
        <p:spPr>
          <a:xfrm>
            <a:off x="678600" y="1135856"/>
            <a:ext cx="7787100" cy="2972638"/>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en-US" sz="6000" dirty="0"/>
              <a:t>STRATEGY</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0"/>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Đặc điểm</a:t>
            </a:r>
            <a:endParaRPr/>
          </a:p>
        </p:txBody>
      </p:sp>
      <p:sp>
        <p:nvSpPr>
          <p:cNvPr id="215" name="Google Shape;215;p10"/>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dirty="0"/>
              <a:t>Cấu trúc</a:t>
            </a:r>
            <a:endParaRPr dirty="0"/>
          </a:p>
        </p:txBody>
      </p:sp>
      <p:pic>
        <p:nvPicPr>
          <p:cNvPr id="1026" name="Picture 2">
            <a:extLst>
              <a:ext uri="{FF2B5EF4-FFF2-40B4-BE49-F238E27FC236}">
                <a16:creationId xmlns:a16="http://schemas.microsoft.com/office/drawing/2014/main" id="{D90378EA-17E7-4A83-82BF-6C3F02333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1142841"/>
            <a:ext cx="4191000" cy="3524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thành viên</a:t>
            </a:r>
            <a:endParaRPr/>
          </a:p>
        </p:txBody>
      </p:sp>
      <p:sp>
        <p:nvSpPr>
          <p:cNvPr id="227" name="Google Shape;227;p12"/>
          <p:cNvSpPr txBox="1">
            <a:spLocks noGrp="1"/>
          </p:cNvSpPr>
          <p:nvPr>
            <p:ph type="subTitle" idx="2"/>
          </p:nvPr>
        </p:nvSpPr>
        <p:spPr>
          <a:xfrm>
            <a:off x="700814" y="1053297"/>
            <a:ext cx="7742372" cy="3806677"/>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Font typeface="Times New Roman"/>
              <a:buChar char="●"/>
            </a:pPr>
            <a:r>
              <a:rPr lang="vi-VN" sz="1600" b="1" dirty="0">
                <a:solidFill>
                  <a:srgbClr val="000000"/>
                </a:solidFill>
              </a:rPr>
              <a:t>Context:</a:t>
            </a:r>
            <a:r>
              <a:rPr lang="vi-VN" sz="1600" dirty="0">
                <a:solidFill>
                  <a:srgbClr val="000000"/>
                </a:solidFill>
              </a:rPr>
              <a:t> duy trì một tham chiếu đến một trong các class ConcreteStrategy và giao tiếp thông qua với đối tượng thông qua interface Strategy.</a:t>
            </a:r>
          </a:p>
          <a:p>
            <a:pPr marL="457200" lvl="0" indent="-355600" algn="just" rtl="0">
              <a:lnSpc>
                <a:spcPct val="115000"/>
              </a:lnSpc>
              <a:spcBef>
                <a:spcPts val="1000"/>
              </a:spcBef>
              <a:spcAft>
                <a:spcPts val="0"/>
              </a:spcAft>
              <a:buSzPts val="1600"/>
              <a:buFont typeface="Times New Roman"/>
              <a:buChar char="●"/>
            </a:pPr>
            <a:r>
              <a:rPr lang="vi-VN" sz="1600" b="1" dirty="0">
                <a:solidFill>
                  <a:srgbClr val="000000"/>
                </a:solidFill>
              </a:rPr>
              <a:t>Strategy:</a:t>
            </a:r>
            <a:r>
              <a:rPr lang="vi-VN" sz="1600" dirty="0">
                <a:solidFill>
                  <a:srgbClr val="000000"/>
                </a:solidFill>
              </a:rPr>
              <a:t> là interface chung cho tất cả các class ConcreteStrategy. Khai báo một phương thức mà Context sẽ dùng để thực thi một Strategy.</a:t>
            </a:r>
          </a:p>
          <a:p>
            <a:pPr marL="457200" lvl="0" indent="-355600" algn="just" rtl="0">
              <a:lnSpc>
                <a:spcPct val="115000"/>
              </a:lnSpc>
              <a:spcBef>
                <a:spcPts val="1000"/>
              </a:spcBef>
              <a:spcAft>
                <a:spcPts val="0"/>
              </a:spcAft>
              <a:buSzPts val="1600"/>
              <a:buFont typeface="Times New Roman"/>
              <a:buChar char="●"/>
            </a:pPr>
            <a:r>
              <a:rPr lang="vi-VN" sz="1600" b="1" dirty="0">
                <a:solidFill>
                  <a:srgbClr val="000000"/>
                </a:solidFill>
              </a:rPr>
              <a:t>ConcreteStrategy:</a:t>
            </a:r>
            <a:r>
              <a:rPr lang="vi-VN" sz="1600" dirty="0">
                <a:solidFill>
                  <a:srgbClr val="000000"/>
                </a:solidFill>
              </a:rPr>
              <a:t> triển khai các biến thể khác nhau của một thuật toán.</a:t>
            </a:r>
            <a:endParaRPr sz="1600" dirty="0">
              <a:solidFill>
                <a:srgbClr val="285E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title"/>
          </p:nvPr>
        </p:nvSpPr>
        <p:spPr>
          <a:xfrm>
            <a:off x="540000" y="540701"/>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Sự cộng tác giữa các thành viên</a:t>
            </a:r>
            <a:endParaRPr/>
          </a:p>
        </p:txBody>
      </p:sp>
      <p:sp>
        <p:nvSpPr>
          <p:cNvPr id="233" name="Google Shape;233;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1000"/>
              </a:spcBef>
              <a:spcAft>
                <a:spcPts val="0"/>
              </a:spcAft>
              <a:buSzPts val="1600"/>
              <a:buChar char="●"/>
            </a:pPr>
            <a:r>
              <a:rPr lang="vi-VN" sz="1600" b="1" dirty="0">
                <a:solidFill>
                  <a:srgbClr val="000000"/>
                </a:solidFill>
              </a:rPr>
              <a:t>Context</a:t>
            </a:r>
            <a:r>
              <a:rPr lang="vi-VN" sz="1600" dirty="0">
                <a:solidFill>
                  <a:srgbClr val="000000"/>
                </a:solidFill>
              </a:rPr>
              <a:t> gọi thực thi phương thức trên đối tượng </a:t>
            </a:r>
            <a:r>
              <a:rPr lang="vi-VN" sz="1600" b="1" dirty="0">
                <a:solidFill>
                  <a:srgbClr val="000000"/>
                </a:solidFill>
              </a:rPr>
              <a:t>Strategy</a:t>
            </a:r>
            <a:r>
              <a:rPr lang="vi-VN" sz="1600" dirty="0">
                <a:solidFill>
                  <a:srgbClr val="000000"/>
                </a:solidFill>
              </a:rPr>
              <a:t> đã được liên kết mỗi lần cần chạy thuật toán. </a:t>
            </a:r>
            <a:r>
              <a:rPr lang="vi-VN" sz="1600" b="1" dirty="0">
                <a:solidFill>
                  <a:srgbClr val="000000"/>
                </a:solidFill>
              </a:rPr>
              <a:t>Context</a:t>
            </a:r>
            <a:r>
              <a:rPr lang="vi-VN" sz="1600" dirty="0">
                <a:solidFill>
                  <a:srgbClr val="000000"/>
                </a:solidFill>
              </a:rPr>
              <a:t> không cần biết mình đang làm việc với </a:t>
            </a:r>
            <a:r>
              <a:rPr lang="vi-VN" sz="1600" b="1" dirty="0">
                <a:solidFill>
                  <a:srgbClr val="000000"/>
                </a:solidFill>
              </a:rPr>
              <a:t>Strategy</a:t>
            </a:r>
            <a:r>
              <a:rPr lang="vi-VN" sz="1600" dirty="0">
                <a:solidFill>
                  <a:srgbClr val="000000"/>
                </a:solidFill>
              </a:rPr>
              <a:t> nào hoặc </a:t>
            </a:r>
            <a:r>
              <a:rPr lang="vi-VN" sz="1600" b="1" dirty="0">
                <a:solidFill>
                  <a:srgbClr val="000000"/>
                </a:solidFill>
              </a:rPr>
              <a:t>Strategy</a:t>
            </a:r>
            <a:r>
              <a:rPr lang="vi-VN" sz="1600" dirty="0">
                <a:solidFill>
                  <a:srgbClr val="000000"/>
                </a:solidFill>
              </a:rPr>
              <a:t> được thực thi như thế nào.</a:t>
            </a:r>
          </a:p>
          <a:p>
            <a:pPr marL="457200" lvl="0" indent="-355600" algn="just" rtl="0">
              <a:lnSpc>
                <a:spcPct val="150000"/>
              </a:lnSpc>
              <a:spcBef>
                <a:spcPts val="1000"/>
              </a:spcBef>
              <a:spcAft>
                <a:spcPts val="0"/>
              </a:spcAft>
              <a:buSzPts val="1600"/>
              <a:buChar char="●"/>
            </a:pPr>
            <a:r>
              <a:rPr lang="vi-VN" sz="1600" b="1" dirty="0">
                <a:solidFill>
                  <a:srgbClr val="000000"/>
                </a:solidFill>
              </a:rPr>
              <a:t>Client</a:t>
            </a:r>
            <a:r>
              <a:rPr lang="vi-VN" sz="1600" dirty="0">
                <a:solidFill>
                  <a:srgbClr val="000000"/>
                </a:solidFill>
              </a:rPr>
              <a:t> tạo một đối tượng </a:t>
            </a:r>
            <a:r>
              <a:rPr lang="vi-VN" sz="1600" b="1" dirty="0">
                <a:solidFill>
                  <a:srgbClr val="000000"/>
                </a:solidFill>
              </a:rPr>
              <a:t>Strategy</a:t>
            </a:r>
            <a:r>
              <a:rPr lang="vi-VN" sz="1600" dirty="0">
                <a:solidFill>
                  <a:srgbClr val="000000"/>
                </a:solidFill>
              </a:rPr>
              <a:t> cụ thể và truyền nó vào </a:t>
            </a:r>
            <a:r>
              <a:rPr lang="vi-VN" sz="1600" b="1" dirty="0">
                <a:solidFill>
                  <a:srgbClr val="000000"/>
                </a:solidFill>
              </a:rPr>
              <a:t>Context</a:t>
            </a:r>
            <a:r>
              <a:rPr lang="vi-VN" sz="1600" dirty="0">
                <a:solidFill>
                  <a:srgbClr val="000000"/>
                </a:solidFill>
              </a:rPr>
              <a:t>. </a:t>
            </a:r>
            <a:r>
              <a:rPr lang="vi-VN" sz="1600" b="1" dirty="0">
                <a:solidFill>
                  <a:srgbClr val="000000"/>
                </a:solidFill>
              </a:rPr>
              <a:t>Context</a:t>
            </a:r>
            <a:r>
              <a:rPr lang="vi-VN" sz="1600" dirty="0">
                <a:solidFill>
                  <a:srgbClr val="000000"/>
                </a:solidFill>
              </a:rPr>
              <a:t> chứa một setter cho phép </a:t>
            </a:r>
            <a:r>
              <a:rPr lang="vi-VN" sz="1600" b="1" dirty="0">
                <a:solidFill>
                  <a:srgbClr val="000000"/>
                </a:solidFill>
              </a:rPr>
              <a:t>Client</a:t>
            </a:r>
            <a:r>
              <a:rPr lang="vi-VN" sz="1600" dirty="0">
                <a:solidFill>
                  <a:srgbClr val="000000"/>
                </a:solidFill>
              </a:rPr>
              <a:t> thay thế </a:t>
            </a:r>
            <a:r>
              <a:rPr lang="vi-VN" sz="1600" b="1" dirty="0">
                <a:solidFill>
                  <a:srgbClr val="000000"/>
                </a:solidFill>
              </a:rPr>
              <a:t>Strategy</a:t>
            </a:r>
            <a:r>
              <a:rPr lang="vi-VN" sz="1600" dirty="0">
                <a:solidFill>
                  <a:srgbClr val="000000"/>
                </a:solidFill>
              </a:rPr>
              <a:t> đã liên kết trước đó trong lúc runtime.</a:t>
            </a:r>
            <a:endParaRPr sz="1900" dirty="0">
              <a:solidFill>
                <a:srgbClr val="285E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Hệ quả</a:t>
            </a:r>
            <a:endParaRPr/>
          </a:p>
        </p:txBody>
      </p:sp>
      <p:sp>
        <p:nvSpPr>
          <p:cNvPr id="239" name="Google Shape;239;p1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Ưu điểm</a:t>
            </a:r>
            <a:endParaRPr/>
          </a:p>
        </p:txBody>
      </p:sp>
      <p:sp>
        <p:nvSpPr>
          <p:cNvPr id="245" name="Google Shape;245;p15"/>
          <p:cNvSpPr txBox="1">
            <a:spLocks noGrp="1"/>
          </p:cNvSpPr>
          <p:nvPr>
            <p:ph type="subTitle" idx="2"/>
          </p:nvPr>
        </p:nvSpPr>
        <p:spPr>
          <a:xfrm>
            <a:off x="700814" y="823513"/>
            <a:ext cx="7742372" cy="1332717"/>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en-US" sz="1600" dirty="0">
                <a:solidFill>
                  <a:srgbClr val="1B1B1B"/>
                </a:solidFill>
              </a:rPr>
              <a:t>Chuyển </a:t>
            </a:r>
            <a:r>
              <a:rPr lang="en-US" sz="1600" dirty="0" err="1">
                <a:solidFill>
                  <a:srgbClr val="1B1B1B"/>
                </a:solidFill>
              </a:rPr>
              <a:t>đổi</a:t>
            </a:r>
            <a:r>
              <a:rPr lang="en-US" sz="1600" dirty="0">
                <a:solidFill>
                  <a:srgbClr val="1B1B1B"/>
                </a:solidFill>
              </a:rPr>
              <a:t> </a:t>
            </a:r>
            <a:r>
              <a:rPr lang="en-US" sz="1600" dirty="0" err="1">
                <a:solidFill>
                  <a:srgbClr val="1B1B1B"/>
                </a:solidFill>
              </a:rPr>
              <a:t>giữa</a:t>
            </a:r>
            <a:r>
              <a:rPr lang="en-US" sz="1600" dirty="0">
                <a:solidFill>
                  <a:srgbClr val="1B1B1B"/>
                </a:solidFill>
              </a:rPr>
              <a:t> </a:t>
            </a:r>
            <a:r>
              <a:rPr lang="en-US" sz="1600" dirty="0" err="1">
                <a:solidFill>
                  <a:srgbClr val="1B1B1B"/>
                </a:solidFill>
              </a:rPr>
              <a:t>các</a:t>
            </a:r>
            <a:r>
              <a:rPr lang="en-US" sz="1600" dirty="0">
                <a:solidFill>
                  <a:srgbClr val="1B1B1B"/>
                </a:solidFill>
              </a:rPr>
              <a:t> </a:t>
            </a:r>
            <a:r>
              <a:rPr lang="en-US" sz="1600" dirty="0" err="1">
                <a:solidFill>
                  <a:srgbClr val="1B1B1B"/>
                </a:solidFill>
              </a:rPr>
              <a:t>thuật</a:t>
            </a:r>
            <a:r>
              <a:rPr lang="en-US" sz="1600" dirty="0">
                <a:solidFill>
                  <a:srgbClr val="1B1B1B"/>
                </a:solidFill>
              </a:rPr>
              <a:t> </a:t>
            </a:r>
            <a:r>
              <a:rPr lang="en-US" sz="1600" dirty="0" err="1">
                <a:solidFill>
                  <a:srgbClr val="1B1B1B"/>
                </a:solidFill>
              </a:rPr>
              <a:t>toán</a:t>
            </a:r>
            <a:r>
              <a:rPr lang="en-US" sz="1600" dirty="0">
                <a:solidFill>
                  <a:srgbClr val="1B1B1B"/>
                </a:solidFill>
              </a:rPr>
              <a:t> </a:t>
            </a:r>
            <a:r>
              <a:rPr lang="en-US" sz="1600" dirty="0" err="1">
                <a:solidFill>
                  <a:srgbClr val="1B1B1B"/>
                </a:solidFill>
              </a:rPr>
              <a:t>trong</a:t>
            </a:r>
            <a:r>
              <a:rPr lang="en-US" sz="1600" dirty="0">
                <a:solidFill>
                  <a:srgbClr val="1B1B1B"/>
                </a:solidFill>
              </a:rPr>
              <a:t> </a:t>
            </a:r>
            <a:r>
              <a:rPr lang="en-US" sz="1600" dirty="0" err="1">
                <a:solidFill>
                  <a:srgbClr val="1B1B1B"/>
                </a:solidFill>
              </a:rPr>
              <a:t>lúc</a:t>
            </a:r>
            <a:r>
              <a:rPr lang="en-US" sz="1600" dirty="0">
                <a:solidFill>
                  <a:srgbClr val="1B1B1B"/>
                </a:solidFill>
              </a:rPr>
              <a:t> runtime.</a:t>
            </a:r>
          </a:p>
          <a:p>
            <a:pPr marL="457200" lvl="0" indent="-355600" algn="just" rtl="0">
              <a:lnSpc>
                <a:spcPct val="115000"/>
              </a:lnSpc>
              <a:spcBef>
                <a:spcPts val="1000"/>
              </a:spcBef>
              <a:spcAft>
                <a:spcPts val="0"/>
              </a:spcAft>
              <a:buSzPts val="1600"/>
              <a:buChar char="●"/>
            </a:pPr>
            <a:r>
              <a:rPr lang="en-US" sz="1600" dirty="0" err="1">
                <a:solidFill>
                  <a:srgbClr val="1B1B1B"/>
                </a:solidFill>
              </a:rPr>
              <a:t>Cô</a:t>
            </a:r>
            <a:r>
              <a:rPr lang="en-US" sz="1600" dirty="0">
                <a:solidFill>
                  <a:srgbClr val="1B1B1B"/>
                </a:solidFill>
              </a:rPr>
              <a:t> </a:t>
            </a:r>
            <a:r>
              <a:rPr lang="en-US" sz="1600" dirty="0" err="1">
                <a:solidFill>
                  <a:srgbClr val="1B1B1B"/>
                </a:solidFill>
              </a:rPr>
              <a:t>lập</a:t>
            </a:r>
            <a:r>
              <a:rPr lang="en-US" sz="1600" dirty="0">
                <a:solidFill>
                  <a:srgbClr val="1B1B1B"/>
                </a:solidFill>
              </a:rPr>
              <a:t> </a:t>
            </a:r>
            <a:r>
              <a:rPr lang="en-US" sz="1600" dirty="0" err="1">
                <a:solidFill>
                  <a:srgbClr val="1B1B1B"/>
                </a:solidFill>
              </a:rPr>
              <a:t>triển</a:t>
            </a:r>
            <a:r>
              <a:rPr lang="en-US" sz="1600" dirty="0">
                <a:solidFill>
                  <a:srgbClr val="1B1B1B"/>
                </a:solidFill>
              </a:rPr>
              <a:t> </a:t>
            </a:r>
            <a:r>
              <a:rPr lang="en-US" sz="1600" dirty="0" err="1">
                <a:solidFill>
                  <a:srgbClr val="1B1B1B"/>
                </a:solidFill>
              </a:rPr>
              <a:t>khai</a:t>
            </a:r>
            <a:r>
              <a:rPr lang="en-US" sz="1600" dirty="0">
                <a:solidFill>
                  <a:srgbClr val="1B1B1B"/>
                </a:solidFill>
              </a:rPr>
              <a:t> chi </a:t>
            </a:r>
            <a:r>
              <a:rPr lang="en-US" sz="1600" dirty="0" err="1">
                <a:solidFill>
                  <a:srgbClr val="1B1B1B"/>
                </a:solidFill>
              </a:rPr>
              <a:t>tiết</a:t>
            </a:r>
            <a:r>
              <a:rPr lang="en-US" sz="1600" dirty="0">
                <a:solidFill>
                  <a:srgbClr val="1B1B1B"/>
                </a:solidFill>
              </a:rPr>
              <a:t> </a:t>
            </a:r>
            <a:r>
              <a:rPr lang="en-US" sz="1600" dirty="0" err="1">
                <a:solidFill>
                  <a:srgbClr val="1B1B1B"/>
                </a:solidFill>
              </a:rPr>
              <a:t>của</a:t>
            </a:r>
            <a:r>
              <a:rPr lang="en-US" sz="1600" dirty="0">
                <a:solidFill>
                  <a:srgbClr val="1B1B1B"/>
                </a:solidFill>
              </a:rPr>
              <a:t> </a:t>
            </a:r>
            <a:r>
              <a:rPr lang="en-US" sz="1600" dirty="0" err="1">
                <a:solidFill>
                  <a:srgbClr val="1B1B1B"/>
                </a:solidFill>
              </a:rPr>
              <a:t>một</a:t>
            </a:r>
            <a:r>
              <a:rPr lang="en-US" sz="1600" dirty="0">
                <a:solidFill>
                  <a:srgbClr val="1B1B1B"/>
                </a:solidFill>
              </a:rPr>
              <a:t> </a:t>
            </a:r>
            <a:r>
              <a:rPr lang="en-US" sz="1600" dirty="0" err="1">
                <a:solidFill>
                  <a:srgbClr val="1B1B1B"/>
                </a:solidFill>
              </a:rPr>
              <a:t>thuật</a:t>
            </a:r>
            <a:r>
              <a:rPr lang="en-US" sz="1600" dirty="0">
                <a:solidFill>
                  <a:srgbClr val="1B1B1B"/>
                </a:solidFill>
              </a:rPr>
              <a:t> </a:t>
            </a:r>
            <a:r>
              <a:rPr lang="en-US" sz="1600" dirty="0" err="1">
                <a:solidFill>
                  <a:srgbClr val="1B1B1B"/>
                </a:solidFill>
              </a:rPr>
              <a:t>toán</a:t>
            </a:r>
            <a:r>
              <a:rPr lang="en-US" sz="1600" dirty="0">
                <a:solidFill>
                  <a:srgbClr val="1B1B1B"/>
                </a:solidFill>
              </a:rPr>
              <a:t> </a:t>
            </a:r>
            <a:r>
              <a:rPr lang="en-US" sz="1600" dirty="0" err="1">
                <a:solidFill>
                  <a:srgbClr val="1B1B1B"/>
                </a:solidFill>
              </a:rPr>
              <a:t>khỏi</a:t>
            </a:r>
            <a:r>
              <a:rPr lang="en-US" sz="1600" dirty="0">
                <a:solidFill>
                  <a:srgbClr val="1B1B1B"/>
                </a:solidFill>
              </a:rPr>
              <a:t> </a:t>
            </a:r>
            <a:r>
              <a:rPr lang="en-US" sz="1600" dirty="0" err="1">
                <a:solidFill>
                  <a:srgbClr val="1B1B1B"/>
                </a:solidFill>
              </a:rPr>
              <a:t>đoạn</a:t>
            </a:r>
            <a:r>
              <a:rPr lang="en-US" sz="1600" dirty="0">
                <a:solidFill>
                  <a:srgbClr val="1B1B1B"/>
                </a:solidFill>
              </a:rPr>
              <a:t> code </a:t>
            </a:r>
            <a:r>
              <a:rPr lang="en-US" sz="1600" dirty="0" err="1">
                <a:solidFill>
                  <a:srgbClr val="1B1B1B"/>
                </a:solidFill>
              </a:rPr>
              <a:t>sử</a:t>
            </a:r>
            <a:r>
              <a:rPr lang="en-US" sz="1600" dirty="0">
                <a:solidFill>
                  <a:srgbClr val="1B1B1B"/>
                </a:solidFill>
              </a:rPr>
              <a:t> </a:t>
            </a:r>
            <a:r>
              <a:rPr lang="en-US" sz="1600" dirty="0" err="1">
                <a:solidFill>
                  <a:srgbClr val="1B1B1B"/>
                </a:solidFill>
              </a:rPr>
              <a:t>dụng</a:t>
            </a:r>
            <a:r>
              <a:rPr lang="en-US" sz="1600" dirty="0">
                <a:solidFill>
                  <a:srgbClr val="1B1B1B"/>
                </a:solidFill>
              </a:rPr>
              <a:t> </a:t>
            </a:r>
            <a:r>
              <a:rPr lang="en-US" sz="1600" dirty="0" err="1">
                <a:solidFill>
                  <a:srgbClr val="1B1B1B"/>
                </a:solidFill>
              </a:rPr>
              <a:t>nó</a:t>
            </a:r>
            <a:r>
              <a:rPr lang="en-US" sz="1600" dirty="0">
                <a:solidFill>
                  <a:srgbClr val="1B1B1B"/>
                </a:solidFill>
              </a:rPr>
              <a:t>.</a:t>
            </a:r>
          </a:p>
          <a:p>
            <a:pPr marL="457200" lvl="0" indent="-355600" algn="just" rtl="0">
              <a:lnSpc>
                <a:spcPct val="115000"/>
              </a:lnSpc>
              <a:spcBef>
                <a:spcPts val="1000"/>
              </a:spcBef>
              <a:spcAft>
                <a:spcPts val="0"/>
              </a:spcAft>
              <a:buSzPts val="1600"/>
              <a:buChar char="●"/>
            </a:pPr>
            <a:r>
              <a:rPr lang="en-US" sz="1600" dirty="0" err="1">
                <a:solidFill>
                  <a:srgbClr val="1B1B1B"/>
                </a:solidFill>
              </a:rPr>
              <a:t>Thay</a:t>
            </a:r>
            <a:r>
              <a:rPr lang="en-US" sz="1600" dirty="0">
                <a:solidFill>
                  <a:srgbClr val="1B1B1B"/>
                </a:solidFill>
              </a:rPr>
              <a:t> </a:t>
            </a:r>
            <a:r>
              <a:rPr lang="en-US" sz="1600" dirty="0" err="1">
                <a:solidFill>
                  <a:srgbClr val="1B1B1B"/>
                </a:solidFill>
              </a:rPr>
              <a:t>thể</a:t>
            </a:r>
            <a:r>
              <a:rPr lang="en-US" sz="1600" dirty="0">
                <a:solidFill>
                  <a:srgbClr val="1B1B1B"/>
                </a:solidFill>
              </a:rPr>
              <a:t> </a:t>
            </a:r>
            <a:r>
              <a:rPr lang="en-US" sz="1600" dirty="0" err="1">
                <a:solidFill>
                  <a:srgbClr val="1B1B1B"/>
                </a:solidFill>
              </a:rPr>
              <a:t>kế</a:t>
            </a:r>
            <a:r>
              <a:rPr lang="en-US" sz="1600" dirty="0">
                <a:solidFill>
                  <a:srgbClr val="1B1B1B"/>
                </a:solidFill>
              </a:rPr>
              <a:t> </a:t>
            </a:r>
            <a:r>
              <a:rPr lang="en-US" sz="1600" dirty="0" err="1">
                <a:solidFill>
                  <a:srgbClr val="1B1B1B"/>
                </a:solidFill>
              </a:rPr>
              <a:t>thừa</a:t>
            </a:r>
            <a:r>
              <a:rPr lang="en-US" sz="1600" dirty="0">
                <a:solidFill>
                  <a:srgbClr val="1B1B1B"/>
                </a:solidFill>
              </a:rPr>
              <a:t> </a:t>
            </a:r>
            <a:r>
              <a:rPr lang="en-US" sz="1600" dirty="0" err="1">
                <a:solidFill>
                  <a:srgbClr val="1B1B1B"/>
                </a:solidFill>
              </a:rPr>
              <a:t>bằng</a:t>
            </a:r>
            <a:r>
              <a:rPr lang="en-US" sz="1600" dirty="0">
                <a:solidFill>
                  <a:srgbClr val="1B1B1B"/>
                </a:solidFill>
              </a:rPr>
              <a:t> </a:t>
            </a:r>
            <a:r>
              <a:rPr lang="en-US" sz="1600" dirty="0" err="1">
                <a:solidFill>
                  <a:srgbClr val="1B1B1B"/>
                </a:solidFill>
              </a:rPr>
              <a:t>thành</a:t>
            </a:r>
            <a:r>
              <a:rPr lang="en-US" sz="1600" dirty="0">
                <a:solidFill>
                  <a:srgbClr val="1B1B1B"/>
                </a:solidFill>
              </a:rPr>
              <a:t> </a:t>
            </a:r>
            <a:r>
              <a:rPr lang="en-US" sz="1600" dirty="0" err="1">
                <a:solidFill>
                  <a:srgbClr val="1B1B1B"/>
                </a:solidFill>
              </a:rPr>
              <a:t>phần</a:t>
            </a:r>
            <a:r>
              <a:rPr lang="en-US" sz="1600" dirty="0">
                <a:solidFill>
                  <a:srgbClr val="1B1B1B"/>
                </a:solidFill>
              </a:rPr>
              <a:t>.</a:t>
            </a:r>
          </a:p>
          <a:p>
            <a:pPr marL="457200" lvl="0" indent="-355600" algn="just" rtl="0">
              <a:lnSpc>
                <a:spcPct val="115000"/>
              </a:lnSpc>
              <a:spcBef>
                <a:spcPts val="1000"/>
              </a:spcBef>
              <a:spcAft>
                <a:spcPts val="0"/>
              </a:spcAft>
              <a:buSzPts val="1600"/>
              <a:buChar char="●"/>
            </a:pPr>
            <a:r>
              <a:rPr lang="en-US" sz="1600" dirty="0" err="1">
                <a:solidFill>
                  <a:srgbClr val="1B1B1B"/>
                </a:solidFill>
              </a:rPr>
              <a:t>Đảm</a:t>
            </a:r>
            <a:r>
              <a:rPr lang="en-US" sz="1600" dirty="0">
                <a:solidFill>
                  <a:srgbClr val="1B1B1B"/>
                </a:solidFill>
              </a:rPr>
              <a:t> </a:t>
            </a:r>
            <a:r>
              <a:rPr lang="en-US" sz="1600" dirty="0" err="1">
                <a:solidFill>
                  <a:srgbClr val="1B1B1B"/>
                </a:solidFill>
              </a:rPr>
              <a:t>bảo</a:t>
            </a:r>
            <a:r>
              <a:rPr lang="en-US" sz="1600" dirty="0">
                <a:solidFill>
                  <a:srgbClr val="1B1B1B"/>
                </a:solidFill>
              </a:rPr>
              <a:t> OCP: </a:t>
            </a:r>
            <a:r>
              <a:rPr lang="en-US" sz="1600" dirty="0" err="1">
                <a:solidFill>
                  <a:srgbClr val="1B1B1B"/>
                </a:solidFill>
              </a:rPr>
              <a:t>Bổ</a:t>
            </a:r>
            <a:r>
              <a:rPr lang="en-US" sz="1600" dirty="0">
                <a:solidFill>
                  <a:srgbClr val="1B1B1B"/>
                </a:solidFill>
              </a:rPr>
              <a:t> sung </a:t>
            </a:r>
            <a:r>
              <a:rPr lang="en-US" sz="1600" dirty="0" err="1">
                <a:solidFill>
                  <a:srgbClr val="1B1B1B"/>
                </a:solidFill>
              </a:rPr>
              <a:t>thêm</a:t>
            </a:r>
            <a:r>
              <a:rPr lang="en-US" sz="1600" dirty="0">
                <a:solidFill>
                  <a:srgbClr val="1B1B1B"/>
                </a:solidFill>
              </a:rPr>
              <a:t> </a:t>
            </a:r>
            <a:r>
              <a:rPr lang="en-US" sz="1600" dirty="0" err="1">
                <a:solidFill>
                  <a:srgbClr val="1B1B1B"/>
                </a:solidFill>
              </a:rPr>
              <a:t>các</a:t>
            </a:r>
            <a:r>
              <a:rPr lang="en-US" sz="1600" dirty="0">
                <a:solidFill>
                  <a:srgbClr val="1B1B1B"/>
                </a:solidFill>
              </a:rPr>
              <a:t> strategy </a:t>
            </a:r>
            <a:r>
              <a:rPr lang="en-US" sz="1600" dirty="0" err="1">
                <a:solidFill>
                  <a:srgbClr val="1B1B1B"/>
                </a:solidFill>
              </a:rPr>
              <a:t>mới</a:t>
            </a:r>
            <a:r>
              <a:rPr lang="en-US" sz="1600" dirty="0">
                <a:solidFill>
                  <a:srgbClr val="1B1B1B"/>
                </a:solidFill>
              </a:rPr>
              <a:t> </a:t>
            </a:r>
            <a:r>
              <a:rPr lang="en-US" sz="1600" dirty="0" err="1">
                <a:solidFill>
                  <a:srgbClr val="1B1B1B"/>
                </a:solidFill>
              </a:rPr>
              <a:t>mà</a:t>
            </a:r>
            <a:r>
              <a:rPr lang="en-US" sz="1600" dirty="0">
                <a:solidFill>
                  <a:srgbClr val="1B1B1B"/>
                </a:solidFill>
              </a:rPr>
              <a:t> </a:t>
            </a:r>
            <a:r>
              <a:rPr lang="en-US" sz="1600" dirty="0" err="1">
                <a:solidFill>
                  <a:srgbClr val="1B1B1B"/>
                </a:solidFill>
              </a:rPr>
              <a:t>không</a:t>
            </a:r>
            <a:r>
              <a:rPr lang="en-US" sz="1600" dirty="0">
                <a:solidFill>
                  <a:srgbClr val="1B1B1B"/>
                </a:solidFill>
              </a:rPr>
              <a:t> </a:t>
            </a:r>
            <a:r>
              <a:rPr lang="en-US" sz="1600" dirty="0" err="1">
                <a:solidFill>
                  <a:srgbClr val="1B1B1B"/>
                </a:solidFill>
              </a:rPr>
              <a:t>cần</a:t>
            </a:r>
            <a:r>
              <a:rPr lang="en-US" sz="1600" dirty="0">
                <a:solidFill>
                  <a:srgbClr val="1B1B1B"/>
                </a:solidFill>
              </a:rPr>
              <a:t> </a:t>
            </a:r>
            <a:r>
              <a:rPr lang="en-US" sz="1600" dirty="0" err="1">
                <a:solidFill>
                  <a:srgbClr val="1B1B1B"/>
                </a:solidFill>
              </a:rPr>
              <a:t>thay</a:t>
            </a:r>
            <a:r>
              <a:rPr lang="en-US" sz="1600" dirty="0">
                <a:solidFill>
                  <a:srgbClr val="1B1B1B"/>
                </a:solidFill>
              </a:rPr>
              <a:t> </a:t>
            </a:r>
            <a:r>
              <a:rPr lang="en-US" sz="1600" dirty="0" err="1">
                <a:solidFill>
                  <a:srgbClr val="1B1B1B"/>
                </a:solidFill>
              </a:rPr>
              <a:t>đổi</a:t>
            </a:r>
            <a:r>
              <a:rPr lang="en-US" sz="1600" dirty="0">
                <a:solidFill>
                  <a:srgbClr val="1B1B1B"/>
                </a:solidFill>
              </a:rPr>
              <a:t> context.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Nhược</a:t>
            </a:r>
            <a:r>
              <a:rPr lang="vi-VN" sz="3200" dirty="0"/>
              <a:t> điểm</a:t>
            </a:r>
            <a:endParaRPr dirty="0"/>
          </a:p>
        </p:txBody>
      </p:sp>
      <p:sp>
        <p:nvSpPr>
          <p:cNvPr id="245" name="Google Shape;245;p15"/>
          <p:cNvSpPr txBox="1">
            <a:spLocks noGrp="1"/>
          </p:cNvSpPr>
          <p:nvPr>
            <p:ph type="subTitle" idx="2"/>
          </p:nvPr>
        </p:nvSpPr>
        <p:spPr>
          <a:xfrm>
            <a:off x="700814" y="823513"/>
            <a:ext cx="7742372" cy="1332717"/>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dirty="0">
                <a:solidFill>
                  <a:srgbClr val="1B1B1B"/>
                </a:solidFill>
              </a:rPr>
              <a:t>Nếu chỉ có một vài thuật toán và hiếm khi chúng thay đổi, không cần thiết phức tạp hóa chương trình với những class và interface mới.</a:t>
            </a:r>
          </a:p>
          <a:p>
            <a:pPr marL="457200" lvl="0" indent="-355600" algn="just" rtl="0">
              <a:lnSpc>
                <a:spcPct val="115000"/>
              </a:lnSpc>
              <a:spcBef>
                <a:spcPts val="1000"/>
              </a:spcBef>
              <a:spcAft>
                <a:spcPts val="0"/>
              </a:spcAft>
              <a:buSzPts val="1600"/>
              <a:buChar char="●"/>
            </a:pPr>
            <a:r>
              <a:rPr lang="vi-VN" sz="1600" dirty="0">
                <a:solidFill>
                  <a:srgbClr val="1B1B1B"/>
                </a:solidFill>
              </a:rPr>
              <a:t>Client phải nhận biết được sự khác nhau giữa các strategy để chọn ra cái phù hợp.</a:t>
            </a:r>
          </a:p>
          <a:p>
            <a:pPr marL="457200" lvl="0" indent="-355600" algn="just" rtl="0">
              <a:lnSpc>
                <a:spcPct val="115000"/>
              </a:lnSpc>
              <a:spcBef>
                <a:spcPts val="1000"/>
              </a:spcBef>
              <a:spcAft>
                <a:spcPts val="0"/>
              </a:spcAft>
              <a:buSzPts val="1600"/>
              <a:buChar char="●"/>
            </a:pPr>
            <a:r>
              <a:rPr lang="vi-VN" sz="1600" dirty="0">
                <a:solidFill>
                  <a:srgbClr val="1B1B1B"/>
                </a:solidFill>
              </a:rPr>
              <a:t>Nhiều ngôn ngữ lập trình hiện đại (JavaScript, PHP, Ruby,...) hỗ trợ kiểu hàm cho phép triển khai các biến thể khác nhau của thuật toán bên trong một tập hợp hàm ẩn danh. Ta có thể sử dụng tương tự như đối tượng strategy mà không làm tăng số class và interface.</a:t>
            </a:r>
          </a:p>
        </p:txBody>
      </p:sp>
    </p:spTree>
    <p:extLst>
      <p:ext uri="{BB962C8B-B14F-4D97-AF65-F5344CB8AC3E}">
        <p14:creationId xmlns:p14="http://schemas.microsoft.com/office/powerpoint/2010/main" val="229644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1912475" y="2261338"/>
            <a:ext cx="5319000"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Cách cài đặt, Demo</a:t>
            </a:r>
            <a:endParaRPr/>
          </a:p>
        </p:txBody>
      </p:sp>
      <p:sp>
        <p:nvSpPr>
          <p:cNvPr id="257" name="Google Shape;257;p1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Cách</a:t>
            </a:r>
            <a:r>
              <a:rPr lang="vi-VN" sz="3200" dirty="0"/>
              <a:t> cài đặt</a:t>
            </a:r>
            <a:endParaRPr dirty="0"/>
          </a:p>
        </p:txBody>
      </p:sp>
      <p:sp>
        <p:nvSpPr>
          <p:cNvPr id="263" name="Google Shape;263;p18"/>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Aft>
                <a:spcPts val="0"/>
              </a:spcAft>
              <a:buSzPts val="1600"/>
              <a:buFont typeface="Arial"/>
              <a:buAutoNum type="arabicPeriod"/>
            </a:pPr>
            <a:r>
              <a:rPr lang="vi-VN" sz="1600" dirty="0">
                <a:solidFill>
                  <a:srgbClr val="000000"/>
                </a:solidFill>
              </a:rPr>
              <a:t>Trong class </a:t>
            </a:r>
            <a:r>
              <a:rPr lang="vi-VN" sz="1600" b="1" dirty="0">
                <a:solidFill>
                  <a:srgbClr val="000000"/>
                </a:solidFill>
              </a:rPr>
              <a:t>Context</a:t>
            </a:r>
            <a:r>
              <a:rPr lang="vi-VN" sz="1600" dirty="0">
                <a:solidFill>
                  <a:srgbClr val="000000"/>
                </a:solidFill>
              </a:rPr>
              <a:t>, xác định thuật toán sẽ thường xuyên bị thay đổi.</a:t>
            </a:r>
          </a:p>
          <a:p>
            <a:pPr marL="457200" lvl="0" indent="-355600" algn="l" rtl="0">
              <a:lnSpc>
                <a:spcPct val="150000"/>
              </a:lnSpc>
              <a:spcAft>
                <a:spcPts val="0"/>
              </a:spcAft>
              <a:buSzPts val="1600"/>
              <a:buFont typeface="Arial"/>
              <a:buAutoNum type="arabicPeriod"/>
            </a:pPr>
            <a:r>
              <a:rPr lang="vi-VN" sz="1600" dirty="0">
                <a:solidFill>
                  <a:srgbClr val="000000"/>
                </a:solidFill>
              </a:rPr>
              <a:t>Khai báo interface </a:t>
            </a:r>
            <a:r>
              <a:rPr lang="vi-VN" sz="1600" b="1" dirty="0">
                <a:solidFill>
                  <a:srgbClr val="000000"/>
                </a:solidFill>
              </a:rPr>
              <a:t>Strategy</a:t>
            </a:r>
            <a:r>
              <a:rPr lang="vi-VN" sz="1600" dirty="0">
                <a:solidFill>
                  <a:srgbClr val="000000"/>
                </a:solidFill>
              </a:rPr>
              <a:t> chung cho tất cả biến thể của thuật toán.</a:t>
            </a:r>
          </a:p>
          <a:p>
            <a:pPr marL="457200" lvl="0" indent="-355600" algn="l" rtl="0">
              <a:lnSpc>
                <a:spcPct val="150000"/>
              </a:lnSpc>
              <a:spcAft>
                <a:spcPts val="0"/>
              </a:spcAft>
              <a:buSzPts val="1600"/>
              <a:buFont typeface="Arial"/>
              <a:buAutoNum type="arabicPeriod"/>
            </a:pPr>
            <a:r>
              <a:rPr lang="vi-VN" sz="1600" dirty="0">
                <a:solidFill>
                  <a:srgbClr val="000000"/>
                </a:solidFill>
              </a:rPr>
              <a:t>Tách từng thuật toán vào các class riêng. Tất cả cần được triển khai từ interface </a:t>
            </a:r>
            <a:r>
              <a:rPr lang="vi-VN" sz="1600" b="1" dirty="0">
                <a:solidFill>
                  <a:srgbClr val="000000"/>
                </a:solidFill>
              </a:rPr>
              <a:t>Strategy</a:t>
            </a:r>
            <a:r>
              <a:rPr lang="vi-VN" sz="1600" dirty="0">
                <a:solidFill>
                  <a:srgbClr val="000000"/>
                </a:solidFill>
              </a:rPr>
              <a:t>.</a:t>
            </a:r>
          </a:p>
          <a:p>
            <a:pPr marL="457200" lvl="0" indent="-355600" algn="l" rtl="0">
              <a:lnSpc>
                <a:spcPct val="150000"/>
              </a:lnSpc>
              <a:spcAft>
                <a:spcPts val="0"/>
              </a:spcAft>
              <a:buSzPts val="1600"/>
              <a:buFont typeface="Arial"/>
              <a:buAutoNum type="arabicPeriod"/>
            </a:pPr>
            <a:r>
              <a:rPr lang="vi-VN" sz="1600" dirty="0">
                <a:solidFill>
                  <a:srgbClr val="000000"/>
                </a:solidFill>
              </a:rPr>
              <a:t>Trong class </a:t>
            </a:r>
            <a:r>
              <a:rPr lang="vi-VN" sz="1600" b="1" dirty="0">
                <a:solidFill>
                  <a:srgbClr val="000000"/>
                </a:solidFill>
              </a:rPr>
              <a:t>Context</a:t>
            </a:r>
            <a:r>
              <a:rPr lang="vi-VN" sz="1600" dirty="0">
                <a:solidFill>
                  <a:srgbClr val="000000"/>
                </a:solidFill>
              </a:rPr>
              <a:t>, thêm một thuộc tính để lưu trữ tham chiếu đến đối tượng </a:t>
            </a:r>
            <a:r>
              <a:rPr lang="vi-VN" sz="1600" b="1" dirty="0">
                <a:solidFill>
                  <a:srgbClr val="000000"/>
                </a:solidFill>
              </a:rPr>
              <a:t>ConcreteStrategy</a:t>
            </a:r>
            <a:r>
              <a:rPr lang="vi-VN" sz="1600" dirty="0">
                <a:solidFill>
                  <a:srgbClr val="000000"/>
                </a:solidFill>
              </a:rPr>
              <a:t>. </a:t>
            </a:r>
            <a:r>
              <a:rPr lang="vi-VN" sz="1600" b="1" dirty="0">
                <a:solidFill>
                  <a:srgbClr val="000000"/>
                </a:solidFill>
              </a:rPr>
              <a:t>Context</a:t>
            </a:r>
            <a:r>
              <a:rPr lang="vi-VN" sz="1600" dirty="0">
                <a:solidFill>
                  <a:srgbClr val="000000"/>
                </a:solidFill>
              </a:rPr>
              <a:t> phải làm việc với đối tượng </a:t>
            </a:r>
            <a:r>
              <a:rPr lang="vi-VN" sz="1600" b="1" dirty="0">
                <a:solidFill>
                  <a:srgbClr val="000000"/>
                </a:solidFill>
              </a:rPr>
              <a:t>ConcreteStrategy</a:t>
            </a:r>
            <a:r>
              <a:rPr lang="vi-VN" sz="1600" dirty="0">
                <a:solidFill>
                  <a:srgbClr val="000000"/>
                </a:solidFill>
              </a:rPr>
              <a:t> thông qua interface.</a:t>
            </a:r>
          </a:p>
          <a:p>
            <a:pPr marL="457200" lvl="0" indent="-355600" algn="l" rtl="0">
              <a:lnSpc>
                <a:spcPct val="150000"/>
              </a:lnSpc>
              <a:spcAft>
                <a:spcPts val="0"/>
              </a:spcAft>
              <a:buSzPts val="1600"/>
              <a:buFont typeface="Arial"/>
              <a:buAutoNum type="arabicPeriod"/>
            </a:pPr>
            <a:r>
              <a:rPr lang="vi-VN" sz="1600" b="1" dirty="0">
                <a:solidFill>
                  <a:srgbClr val="000000"/>
                </a:solidFill>
              </a:rPr>
              <a:t>Client</a:t>
            </a:r>
            <a:r>
              <a:rPr lang="vi-VN" sz="1600" dirty="0">
                <a:solidFill>
                  <a:srgbClr val="000000"/>
                </a:solidFill>
              </a:rPr>
              <a:t> phải liên kết với strategy phù hợp để thực hiện công việc của nó.</a:t>
            </a:r>
          </a:p>
        </p:txBody>
      </p:sp>
    </p:spTree>
    <p:extLst>
      <p:ext uri="{BB962C8B-B14F-4D97-AF65-F5344CB8AC3E}">
        <p14:creationId xmlns:p14="http://schemas.microsoft.com/office/powerpoint/2010/main" val="2296656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a:spLocks noGrp="1"/>
          </p:cNvSpPr>
          <p:nvPr>
            <p:ph type="title"/>
          </p:nvPr>
        </p:nvSpPr>
        <p:spPr>
          <a:xfrm>
            <a:off x="771042" y="2337119"/>
            <a:ext cx="7601915"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So sánh,</a:t>
            </a:r>
            <a:br>
              <a:rPr lang="vi-VN"/>
            </a:br>
            <a:r>
              <a:rPr lang="vi-VN"/>
              <a:t>Các mẫu liên quan</a:t>
            </a:r>
            <a:endParaRPr/>
          </a:p>
        </p:txBody>
      </p:sp>
      <p:sp>
        <p:nvSpPr>
          <p:cNvPr id="269" name="Google Shape;269;p19"/>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a:t>Nội dung</a:t>
            </a:r>
            <a:endParaRPr/>
          </a:p>
        </p:txBody>
      </p:sp>
      <p:sp>
        <p:nvSpPr>
          <p:cNvPr id="168" name="Google Shape;168;p3"/>
          <p:cNvSpPr txBox="1">
            <a:spLocks noGrp="1"/>
          </p:cNvSpPr>
          <p:nvPr>
            <p:ph type="subTitle" idx="3"/>
          </p:nvPr>
        </p:nvSpPr>
        <p:spPr>
          <a:xfrm>
            <a:off x="167848" y="1896269"/>
            <a:ext cx="2957512" cy="2564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a:t>Tổng quan</a:t>
            </a:r>
            <a:endParaRPr/>
          </a:p>
        </p:txBody>
      </p:sp>
      <p:sp>
        <p:nvSpPr>
          <p:cNvPr id="169" name="Google Shape;169;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sz="2400"/>
              <a:t>Motivation</a:t>
            </a:r>
            <a:endParaRPr sz="2400"/>
          </a:p>
        </p:txBody>
      </p:sp>
      <p:sp>
        <p:nvSpPr>
          <p:cNvPr id="170" name="Google Shape;170;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sz="2400"/>
              <a:t>Hệ quả</a:t>
            </a:r>
            <a:endParaRPr sz="2400"/>
          </a:p>
        </p:txBody>
      </p:sp>
      <p:sp>
        <p:nvSpPr>
          <p:cNvPr id="171" name="Google Shape;171;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01</a:t>
            </a:r>
            <a:endParaRPr/>
          </a:p>
        </p:txBody>
      </p:sp>
      <p:sp>
        <p:nvSpPr>
          <p:cNvPr id="172" name="Google Shape;172;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02</a:t>
            </a:r>
            <a:endParaRPr/>
          </a:p>
        </p:txBody>
      </p:sp>
      <p:sp>
        <p:nvSpPr>
          <p:cNvPr id="173" name="Google Shape;173;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04</a:t>
            </a:r>
            <a:endParaRPr/>
          </a:p>
        </p:txBody>
      </p:sp>
      <p:sp>
        <p:nvSpPr>
          <p:cNvPr id="174" name="Google Shape;174;p3"/>
          <p:cNvSpPr txBox="1"/>
          <p:nvPr/>
        </p:nvSpPr>
        <p:spPr>
          <a:xfrm>
            <a:off x="3106836" y="3640213"/>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Cài đặt, Demo</a:t>
            </a:r>
            <a:endParaRPr sz="1400" b="0" i="0" u="none" strike="noStrike" cap="none">
              <a:solidFill>
                <a:srgbClr val="000000"/>
              </a:solidFill>
              <a:latin typeface="Arial"/>
              <a:ea typeface="Arial"/>
              <a:cs typeface="Arial"/>
              <a:sym typeface="Arial"/>
            </a:endParaRPr>
          </a:p>
        </p:txBody>
      </p:sp>
      <p:sp>
        <p:nvSpPr>
          <p:cNvPr id="175" name="Google Shape;175;p3"/>
          <p:cNvSpPr txBox="1"/>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05</a:t>
            </a:r>
            <a:endParaRPr sz="5000" b="1" i="0" u="none" strike="noStrike" cap="none">
              <a:solidFill>
                <a:schemeClr val="accent2"/>
              </a:solidFill>
              <a:latin typeface="Josefin Sans"/>
              <a:ea typeface="Josefin Sans"/>
              <a:cs typeface="Josefin Sans"/>
              <a:sym typeface="Josefin Sans"/>
            </a:endParaRPr>
          </a:p>
        </p:txBody>
      </p:sp>
      <p:sp>
        <p:nvSpPr>
          <p:cNvPr id="176" name="Google Shape;176;p3"/>
          <p:cNvSpPr txBox="1"/>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Đặc điểm</a:t>
            </a:r>
            <a:endParaRPr sz="2400" b="1" i="0" u="none" strike="noStrike" cap="none">
              <a:solidFill>
                <a:schemeClr val="dk1"/>
              </a:solidFill>
              <a:latin typeface="Josefin Sans"/>
              <a:ea typeface="Josefin Sans"/>
              <a:cs typeface="Josefin Sans"/>
              <a:sym typeface="Josefin Sans"/>
            </a:endParaRPr>
          </a:p>
        </p:txBody>
      </p:sp>
      <p:sp>
        <p:nvSpPr>
          <p:cNvPr id="177" name="Google Shape;177;p3"/>
          <p:cNvSpPr txBox="1"/>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03</a:t>
            </a:r>
            <a:endParaRPr sz="5000" b="1" i="0" u="none" strike="noStrike" cap="none">
              <a:solidFill>
                <a:schemeClr val="accent2"/>
              </a:solidFill>
              <a:latin typeface="Josefin Sans"/>
              <a:ea typeface="Josefin Sans"/>
              <a:cs typeface="Josefin Sans"/>
              <a:sym typeface="Josefin Sans"/>
            </a:endParaRPr>
          </a:p>
        </p:txBody>
      </p:sp>
      <p:sp>
        <p:nvSpPr>
          <p:cNvPr id="178" name="Google Shape;178;p3"/>
          <p:cNvSpPr txBox="1"/>
          <p:nvPr/>
        </p:nvSpPr>
        <p:spPr>
          <a:xfrm>
            <a:off x="5785057" y="3672438"/>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So sánh, các mẫu liên quan</a:t>
            </a:r>
            <a:endParaRPr sz="2400" b="1" i="0" u="none" strike="noStrike" cap="none">
              <a:solidFill>
                <a:schemeClr val="dk1"/>
              </a:solidFill>
              <a:latin typeface="Josefin Sans"/>
              <a:ea typeface="Josefin Sans"/>
              <a:cs typeface="Josefin Sans"/>
              <a:sym typeface="Josefin Sans"/>
            </a:endParaRPr>
          </a:p>
        </p:txBody>
      </p:sp>
      <p:sp>
        <p:nvSpPr>
          <p:cNvPr id="179" name="Google Shape;179;p3"/>
          <p:cNvSpPr txBox="1"/>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06</a:t>
            </a:r>
            <a:endParaRPr sz="5000" b="1" i="0" u="none" strike="noStrike" cap="none">
              <a:solidFill>
                <a:schemeClr val="accent2"/>
              </a:solidFill>
              <a:latin typeface="Josefin Sans"/>
              <a:ea typeface="Josefin Sans"/>
              <a:cs typeface="Josefin Sans"/>
              <a:sym typeface="Josefi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mẫu liên quan</a:t>
            </a:r>
            <a:endParaRPr/>
          </a:p>
        </p:txBody>
      </p:sp>
      <p:sp>
        <p:nvSpPr>
          <p:cNvPr id="281" name="Google Shape;281;p22"/>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b="1" dirty="0">
                <a:solidFill>
                  <a:srgbClr val="000000"/>
                </a:solidFill>
              </a:rPr>
              <a:t>Bridge</a:t>
            </a:r>
            <a:r>
              <a:rPr lang="vi-VN" sz="1600" dirty="0">
                <a:solidFill>
                  <a:srgbClr val="000000"/>
                </a:solidFill>
              </a:rPr>
              <a:t>, </a:t>
            </a:r>
            <a:r>
              <a:rPr lang="vi-VN" sz="1600" b="1" dirty="0">
                <a:solidFill>
                  <a:srgbClr val="000000"/>
                </a:solidFill>
              </a:rPr>
              <a:t>State</a:t>
            </a:r>
            <a:r>
              <a:rPr lang="vi-VN" sz="1600" dirty="0">
                <a:solidFill>
                  <a:srgbClr val="000000"/>
                </a:solidFill>
              </a:rPr>
              <a:t>, </a:t>
            </a:r>
            <a:r>
              <a:rPr lang="vi-VN" sz="1600" b="1" dirty="0">
                <a:solidFill>
                  <a:srgbClr val="000000"/>
                </a:solidFill>
              </a:rPr>
              <a:t>Strategy</a:t>
            </a:r>
            <a:r>
              <a:rPr lang="vi-VN" sz="1600" dirty="0">
                <a:solidFill>
                  <a:srgbClr val="000000"/>
                </a:solidFill>
              </a:rPr>
              <a:t> (và ở mức độ nào đó với </a:t>
            </a:r>
            <a:r>
              <a:rPr lang="vi-VN" sz="1600" b="1" dirty="0">
                <a:solidFill>
                  <a:srgbClr val="000000"/>
                </a:solidFill>
              </a:rPr>
              <a:t>Adapter</a:t>
            </a:r>
            <a:r>
              <a:rPr lang="vi-VN" sz="1600" dirty="0">
                <a:solidFill>
                  <a:srgbClr val="000000"/>
                </a:solidFill>
              </a:rPr>
              <a:t>) có cấu trúc tương đồng nhau</a:t>
            </a:r>
            <a:r>
              <a:rPr lang="en-US" sz="1600" dirty="0">
                <a:solidFill>
                  <a:srgbClr val="000000"/>
                </a:solidFill>
              </a:rPr>
              <a:t>, </a:t>
            </a:r>
            <a:r>
              <a:rPr lang="vi-VN" sz="1600" dirty="0">
                <a:solidFill>
                  <a:srgbClr val="000000"/>
                </a:solidFill>
              </a:rPr>
              <a:t>đều dựa vào Composition, ủy quyền công việc cho đối tượng khác. Tuy nhiên, các mẫu thiết kế này giải quyết những vấn đề khác nhau.</a:t>
            </a:r>
            <a:endParaRPr lang="en-US" sz="1600" dirty="0">
              <a:solidFill>
                <a:srgbClr val="285E89"/>
              </a:solidFill>
            </a:endParaRPr>
          </a:p>
          <a:p>
            <a:pPr marL="457200" lvl="0" indent="-355600" algn="just" rtl="0">
              <a:lnSpc>
                <a:spcPct val="115000"/>
              </a:lnSpc>
              <a:spcBef>
                <a:spcPts val="1000"/>
              </a:spcBef>
              <a:spcAft>
                <a:spcPts val="0"/>
              </a:spcAft>
              <a:buSzPts val="1600"/>
              <a:buChar char="●"/>
            </a:pPr>
            <a:r>
              <a:rPr lang="vi-VN" sz="1600" b="1" dirty="0">
                <a:solidFill>
                  <a:srgbClr val="000000"/>
                </a:solidFill>
              </a:rPr>
              <a:t>Command</a:t>
            </a:r>
            <a:r>
              <a:rPr lang="vi-VN" sz="1600" dirty="0">
                <a:solidFill>
                  <a:srgbClr val="000000"/>
                </a:solidFill>
              </a:rPr>
              <a:t> và </a:t>
            </a:r>
            <a:r>
              <a:rPr lang="vi-VN" sz="1600" b="1" dirty="0">
                <a:solidFill>
                  <a:srgbClr val="000000"/>
                </a:solidFill>
              </a:rPr>
              <a:t>Strategy</a:t>
            </a:r>
            <a:r>
              <a:rPr lang="vi-VN" sz="1600" dirty="0">
                <a:solidFill>
                  <a:srgbClr val="000000"/>
                </a:solidFill>
              </a:rPr>
              <a:t> đều tham số hóa một đối tượng bằng một số hành động, nhưng </a:t>
            </a:r>
            <a:r>
              <a:rPr lang="en-US" sz="1600" dirty="0" err="1">
                <a:solidFill>
                  <a:srgbClr val="000000"/>
                </a:solidFill>
              </a:rPr>
              <a:t>động</a:t>
            </a:r>
            <a:r>
              <a:rPr lang="en-US" sz="1600" dirty="0">
                <a:solidFill>
                  <a:srgbClr val="000000"/>
                </a:solidFill>
              </a:rPr>
              <a:t> </a:t>
            </a:r>
            <a:r>
              <a:rPr lang="en-US" sz="1600" dirty="0" err="1">
                <a:solidFill>
                  <a:srgbClr val="000000"/>
                </a:solidFill>
              </a:rPr>
              <a:t>cơ</a:t>
            </a:r>
            <a:r>
              <a:rPr lang="en-US" sz="1600" dirty="0">
                <a:solidFill>
                  <a:srgbClr val="000000"/>
                </a:solidFill>
              </a:rPr>
              <a:t> </a:t>
            </a:r>
            <a:r>
              <a:rPr lang="vi-VN" sz="1600" dirty="0">
                <a:solidFill>
                  <a:srgbClr val="000000"/>
                </a:solidFill>
              </a:rPr>
              <a:t>của chúng rất khác biệt.</a:t>
            </a:r>
            <a:endParaRPr lang="en-US" sz="1600" dirty="0">
              <a:solidFill>
                <a:srgbClr val="000000"/>
              </a:solidFill>
            </a:endParaRPr>
          </a:p>
          <a:p>
            <a:pPr lvl="1" indent="-355600" algn="just">
              <a:buSzPts val="1600"/>
              <a:buFont typeface="Courier New" panose="02070309020205020404" pitchFamily="49" charset="0"/>
              <a:buChar char="o"/>
            </a:pPr>
            <a:r>
              <a:rPr lang="vi-VN" sz="1600" b="1" dirty="0">
                <a:solidFill>
                  <a:srgbClr val="000000"/>
                </a:solidFill>
              </a:rPr>
              <a:t>Command</a:t>
            </a:r>
            <a:r>
              <a:rPr lang="vi-VN" sz="1600" dirty="0">
                <a:solidFill>
                  <a:srgbClr val="000000"/>
                </a:solidFill>
              </a:rPr>
              <a:t> chuyển đổi bất kỳ phương thức nào thành một đối tượng. Tham số của phương thức sẽ trở thành thuộc tính của đối tượng đó. Việc chuyển đổi này cho phép trì hoãn việc thực thi, xếp hàng đợi, lưu trữ lịch sử các command,...</a:t>
            </a:r>
          </a:p>
          <a:p>
            <a:pPr lvl="1" indent="-355600" algn="just">
              <a:buSzPts val="1600"/>
              <a:buFont typeface="Courier New" panose="02070309020205020404" pitchFamily="49" charset="0"/>
              <a:buChar char="o"/>
            </a:pPr>
            <a:r>
              <a:rPr lang="vi-VN" sz="1600" b="1" dirty="0">
                <a:solidFill>
                  <a:srgbClr val="000000"/>
                </a:solidFill>
              </a:rPr>
              <a:t>Strategy</a:t>
            </a:r>
            <a:r>
              <a:rPr lang="vi-VN" sz="1600" dirty="0">
                <a:solidFill>
                  <a:srgbClr val="000000"/>
                </a:solidFill>
              </a:rPr>
              <a:t> thường mô tả các cách khác nhau để thực hiện cùng một công việc, cho phép hoán đổi các thuật toán này trong một ngữ cảnh duy nhất.</a:t>
            </a:r>
            <a:endParaRPr lang="en-US" sz="160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mẫu liên quan</a:t>
            </a:r>
            <a:endParaRPr/>
          </a:p>
        </p:txBody>
      </p:sp>
      <p:sp>
        <p:nvSpPr>
          <p:cNvPr id="281" name="Google Shape;281;p22"/>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b="1" dirty="0">
                <a:solidFill>
                  <a:srgbClr val="000000"/>
                </a:solidFill>
              </a:rPr>
              <a:t>Decorator</a:t>
            </a:r>
            <a:r>
              <a:rPr lang="vi-VN" sz="1600" dirty="0">
                <a:solidFill>
                  <a:srgbClr val="000000"/>
                </a:solidFill>
              </a:rPr>
              <a:t> cho phép thay đổi “vỏ bọc” (hay “lớp da”) của một đối tượng, với </a:t>
            </a:r>
            <a:r>
              <a:rPr lang="vi-VN" sz="1600" b="1" dirty="0">
                <a:solidFill>
                  <a:srgbClr val="000000"/>
                </a:solidFill>
              </a:rPr>
              <a:t>Strategy</a:t>
            </a:r>
            <a:r>
              <a:rPr lang="vi-VN" sz="1600" dirty="0">
                <a:solidFill>
                  <a:srgbClr val="000000"/>
                </a:solidFill>
              </a:rPr>
              <a:t> sẽ là “nội dung” (hay là “bộ lòng”).</a:t>
            </a:r>
          </a:p>
          <a:p>
            <a:pPr marL="457200" lvl="0" indent="-355600" algn="just" rtl="0">
              <a:lnSpc>
                <a:spcPct val="115000"/>
              </a:lnSpc>
              <a:spcBef>
                <a:spcPts val="1000"/>
              </a:spcBef>
              <a:spcAft>
                <a:spcPts val="0"/>
              </a:spcAft>
              <a:buSzPts val="1600"/>
              <a:buChar char="●"/>
            </a:pPr>
            <a:r>
              <a:rPr lang="vi-VN" sz="1600" b="1" dirty="0">
                <a:solidFill>
                  <a:srgbClr val="000000"/>
                </a:solidFill>
              </a:rPr>
              <a:t>Template Method</a:t>
            </a:r>
            <a:r>
              <a:rPr lang="vi-VN" sz="1600" dirty="0">
                <a:solidFill>
                  <a:srgbClr val="000000"/>
                </a:solidFill>
              </a:rPr>
              <a:t> </a:t>
            </a:r>
            <a:r>
              <a:rPr lang="en-US" sz="1600" dirty="0" err="1">
                <a:solidFill>
                  <a:srgbClr val="000000"/>
                </a:solidFill>
              </a:rPr>
              <a:t>và</a:t>
            </a:r>
            <a:r>
              <a:rPr lang="en-US" sz="1600" dirty="0">
                <a:solidFill>
                  <a:srgbClr val="000000"/>
                </a:solidFill>
              </a:rPr>
              <a:t> </a:t>
            </a:r>
            <a:r>
              <a:rPr lang="en-US" sz="1600" b="1" dirty="0">
                <a:solidFill>
                  <a:srgbClr val="000000"/>
                </a:solidFill>
              </a:rPr>
              <a:t>Strategy:</a:t>
            </a:r>
          </a:p>
          <a:p>
            <a:pPr lvl="1" indent="-355600" algn="just">
              <a:buSzPts val="1600"/>
              <a:buFont typeface="Courier New" panose="02070309020205020404" pitchFamily="49" charset="0"/>
              <a:buChar char="o"/>
            </a:pPr>
            <a:r>
              <a:rPr lang="vi-VN" sz="1600" b="1" dirty="0">
                <a:solidFill>
                  <a:srgbClr val="000000"/>
                </a:solidFill>
              </a:rPr>
              <a:t>Template Method</a:t>
            </a:r>
            <a:r>
              <a:rPr lang="vi-VN" sz="1600" dirty="0">
                <a:solidFill>
                  <a:srgbClr val="000000"/>
                </a:solidFill>
              </a:rPr>
              <a:t> dựa vào tính kế thừa: Cho phép thay đổi các phần của một thuật toán bằng cách mở rộng các phần đó trong các class con. </a:t>
            </a:r>
            <a:r>
              <a:rPr lang="en-US" sz="1600" dirty="0">
                <a:solidFill>
                  <a:srgbClr val="000000"/>
                </a:solidFill>
              </a:rPr>
              <a:t>H</a:t>
            </a:r>
            <a:r>
              <a:rPr lang="vi-VN" sz="1600" dirty="0">
                <a:solidFill>
                  <a:srgbClr val="000000"/>
                </a:solidFill>
              </a:rPr>
              <a:t>oạt động ở cấp class, vì vậy nó tĩnh.</a:t>
            </a:r>
            <a:endParaRPr lang="en-US" sz="1600" dirty="0">
              <a:solidFill>
                <a:srgbClr val="000000"/>
              </a:solidFill>
            </a:endParaRPr>
          </a:p>
          <a:p>
            <a:pPr lvl="1" indent="-355600" algn="just">
              <a:buSzPts val="1600"/>
              <a:buFont typeface="Courier New" panose="02070309020205020404" pitchFamily="49" charset="0"/>
              <a:buChar char="o"/>
            </a:pPr>
            <a:r>
              <a:rPr lang="vi-VN" sz="1600" b="1" dirty="0">
                <a:solidFill>
                  <a:srgbClr val="000000"/>
                </a:solidFill>
              </a:rPr>
              <a:t>Strategy</a:t>
            </a:r>
            <a:r>
              <a:rPr lang="vi-VN" sz="1600" dirty="0">
                <a:solidFill>
                  <a:srgbClr val="000000"/>
                </a:solidFill>
              </a:rPr>
              <a:t> dựa trên thành phần: Cho phép thay thế các phần trong hành vi của đối tượng bằng cách cung cấp cho đối tượng các strategy khác nhau tương ứng với hành vi đó. </a:t>
            </a:r>
            <a:r>
              <a:rPr lang="en-US" sz="1600" dirty="0">
                <a:solidFill>
                  <a:srgbClr val="000000"/>
                </a:solidFill>
              </a:rPr>
              <a:t>H</a:t>
            </a:r>
            <a:r>
              <a:rPr lang="vi-VN" sz="1600" dirty="0">
                <a:solidFill>
                  <a:srgbClr val="000000"/>
                </a:solidFill>
              </a:rPr>
              <a:t>oạt động ở cấp object, cho phép chuyển đổi hành vi trong runtime.</a:t>
            </a:r>
          </a:p>
        </p:txBody>
      </p:sp>
    </p:spTree>
    <p:extLst>
      <p:ext uri="{BB962C8B-B14F-4D97-AF65-F5344CB8AC3E}">
        <p14:creationId xmlns:p14="http://schemas.microsoft.com/office/powerpoint/2010/main" val="248467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mẫu liên quan</a:t>
            </a:r>
            <a:endParaRPr/>
          </a:p>
        </p:txBody>
      </p:sp>
      <p:sp>
        <p:nvSpPr>
          <p:cNvPr id="281" name="Google Shape;281;p22"/>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b="1" dirty="0">
                <a:solidFill>
                  <a:srgbClr val="000000"/>
                </a:solidFill>
              </a:rPr>
              <a:t>State</a:t>
            </a:r>
            <a:r>
              <a:rPr lang="vi-VN" sz="1600" dirty="0">
                <a:solidFill>
                  <a:srgbClr val="000000"/>
                </a:solidFill>
              </a:rPr>
              <a:t> có thể xem như một sự bổ sung của </a:t>
            </a:r>
            <a:r>
              <a:rPr lang="vi-VN" sz="1600" b="1" dirty="0">
                <a:solidFill>
                  <a:srgbClr val="000000"/>
                </a:solidFill>
              </a:rPr>
              <a:t>Strategy</a:t>
            </a:r>
            <a:r>
              <a:rPr lang="vi-VN" sz="1600" dirty="0">
                <a:solidFill>
                  <a:srgbClr val="000000"/>
                </a:solidFill>
              </a:rPr>
              <a:t>. Cả hai đều dựa trên composition: thay đổi hành vi trong ngữ cảnh bằng cách ủy quyền công việc cho các đối tượng hỗ trợ. </a:t>
            </a:r>
            <a:endParaRPr lang="en-US" sz="1600" dirty="0">
              <a:solidFill>
                <a:srgbClr val="000000"/>
              </a:solidFill>
            </a:endParaRPr>
          </a:p>
          <a:p>
            <a:pPr lvl="1" indent="-355600" algn="just">
              <a:buSzPts val="1600"/>
              <a:buFont typeface="Courier New" panose="02070309020205020404" pitchFamily="49" charset="0"/>
              <a:buChar char="o"/>
            </a:pPr>
            <a:r>
              <a:rPr lang="vi-VN" sz="1600" b="1" dirty="0">
                <a:solidFill>
                  <a:srgbClr val="000000"/>
                </a:solidFill>
              </a:rPr>
              <a:t>Strategy</a:t>
            </a:r>
            <a:r>
              <a:rPr lang="vi-VN" sz="1600" dirty="0">
                <a:solidFill>
                  <a:srgbClr val="000000"/>
                </a:solidFill>
              </a:rPr>
              <a:t> buộc các đối tượng này hoàn toàn độc lập và không nhận thức được sự tồn tại của nhau. </a:t>
            </a:r>
            <a:endParaRPr lang="en-US" sz="1600" dirty="0">
              <a:solidFill>
                <a:srgbClr val="000000"/>
              </a:solidFill>
            </a:endParaRPr>
          </a:p>
          <a:p>
            <a:pPr lvl="1" indent="-355600" algn="just">
              <a:buSzPts val="1600"/>
              <a:buFont typeface="Courier New" panose="02070309020205020404" pitchFamily="49" charset="0"/>
              <a:buChar char="o"/>
            </a:pPr>
            <a:r>
              <a:rPr lang="vi-VN" sz="1600" b="1" dirty="0">
                <a:solidFill>
                  <a:srgbClr val="000000"/>
                </a:solidFill>
              </a:rPr>
              <a:t>State</a:t>
            </a:r>
            <a:r>
              <a:rPr lang="vi-VN" sz="1600" dirty="0">
                <a:solidFill>
                  <a:srgbClr val="000000"/>
                </a:solidFill>
              </a:rPr>
              <a:t> không hạn chế sự phụ thuộc giữa các state, cho phép thay đổi state của ngữ cảnh theo cách nó muốn.</a:t>
            </a:r>
          </a:p>
        </p:txBody>
      </p:sp>
    </p:spTree>
    <p:extLst>
      <p:ext uri="{BB962C8B-B14F-4D97-AF65-F5344CB8AC3E}">
        <p14:creationId xmlns:p14="http://schemas.microsoft.com/office/powerpoint/2010/main" val="3943749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0" y="1135856"/>
            <a:ext cx="9239250" cy="2435194"/>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vi-VN" sz="6000" dirty="0"/>
              <a:t>TEMPLATE METHOD</a:t>
            </a:r>
            <a:endParaRPr sz="6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a:t>Nội dung</a:t>
            </a:r>
            <a:endParaRPr/>
          </a:p>
        </p:txBody>
      </p:sp>
      <p:sp>
        <p:nvSpPr>
          <p:cNvPr id="151" name="Google Shape;151;p3"/>
          <p:cNvSpPr txBox="1">
            <a:spLocks noGrp="1"/>
          </p:cNvSpPr>
          <p:nvPr>
            <p:ph type="subTitle" idx="3"/>
          </p:nvPr>
        </p:nvSpPr>
        <p:spPr>
          <a:xfrm>
            <a:off x="167848" y="1896269"/>
            <a:ext cx="2957400" cy="256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a:t>Tổng quan</a:t>
            </a:r>
            <a:endParaRPr/>
          </a:p>
        </p:txBody>
      </p:sp>
      <p:sp>
        <p:nvSpPr>
          <p:cNvPr id="152" name="Google Shape;152;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sz="2400"/>
              <a:t>Motivation</a:t>
            </a:r>
            <a:endParaRPr sz="2400"/>
          </a:p>
        </p:txBody>
      </p:sp>
      <p:sp>
        <p:nvSpPr>
          <p:cNvPr id="153" name="Google Shape;153;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sz="2400"/>
              <a:t>Hệ quả</a:t>
            </a:r>
            <a:endParaRPr sz="2400"/>
          </a:p>
        </p:txBody>
      </p:sp>
      <p:sp>
        <p:nvSpPr>
          <p:cNvPr id="154" name="Google Shape;154;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01</a:t>
            </a:r>
            <a:endParaRPr/>
          </a:p>
        </p:txBody>
      </p:sp>
      <p:sp>
        <p:nvSpPr>
          <p:cNvPr id="155" name="Google Shape;155;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02</a:t>
            </a:r>
            <a:endParaRPr/>
          </a:p>
        </p:txBody>
      </p:sp>
      <p:sp>
        <p:nvSpPr>
          <p:cNvPr id="156" name="Google Shape;156;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04</a:t>
            </a:r>
            <a:endParaRPr/>
          </a:p>
        </p:txBody>
      </p:sp>
      <p:sp>
        <p:nvSpPr>
          <p:cNvPr id="157" name="Google Shape;157;p3"/>
          <p:cNvSpPr txBox="1"/>
          <p:nvPr/>
        </p:nvSpPr>
        <p:spPr>
          <a:xfrm>
            <a:off x="3106836" y="3640213"/>
            <a:ext cx="31830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Cài đặt, Demo</a:t>
            </a:r>
            <a:endParaRPr sz="1400" b="0" i="0" u="none" strike="noStrike" cap="none">
              <a:solidFill>
                <a:srgbClr val="000000"/>
              </a:solidFill>
              <a:latin typeface="Arial"/>
              <a:ea typeface="Arial"/>
              <a:cs typeface="Arial"/>
              <a:sym typeface="Arial"/>
            </a:endParaRPr>
          </a:p>
        </p:txBody>
      </p:sp>
      <p:sp>
        <p:nvSpPr>
          <p:cNvPr id="158" name="Google Shape;158;p3"/>
          <p:cNvSpPr txBox="1"/>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05</a:t>
            </a:r>
            <a:endParaRPr sz="5000" b="1" i="0" u="none" strike="noStrike" cap="none">
              <a:solidFill>
                <a:schemeClr val="accent2"/>
              </a:solidFill>
              <a:latin typeface="Josefin Sans"/>
              <a:ea typeface="Josefin Sans"/>
              <a:cs typeface="Josefin Sans"/>
              <a:sym typeface="Josefin Sans"/>
            </a:endParaRPr>
          </a:p>
        </p:txBody>
      </p:sp>
      <p:sp>
        <p:nvSpPr>
          <p:cNvPr id="159" name="Google Shape;159;p3"/>
          <p:cNvSpPr txBox="1"/>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Đặc điểm</a:t>
            </a:r>
            <a:endParaRPr sz="2400" b="1" i="0" u="none" strike="noStrike" cap="none">
              <a:solidFill>
                <a:schemeClr val="dk1"/>
              </a:solidFill>
              <a:latin typeface="Josefin Sans"/>
              <a:ea typeface="Josefin Sans"/>
              <a:cs typeface="Josefin Sans"/>
              <a:sym typeface="Josefin Sans"/>
            </a:endParaRPr>
          </a:p>
        </p:txBody>
      </p:sp>
      <p:sp>
        <p:nvSpPr>
          <p:cNvPr id="160" name="Google Shape;160;p3"/>
          <p:cNvSpPr txBox="1"/>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03</a:t>
            </a:r>
            <a:endParaRPr sz="5000" b="1" i="0" u="none" strike="noStrike" cap="none">
              <a:solidFill>
                <a:schemeClr val="accent2"/>
              </a:solidFill>
              <a:latin typeface="Josefin Sans"/>
              <a:ea typeface="Josefin Sans"/>
              <a:cs typeface="Josefin Sans"/>
              <a:sym typeface="Josefin Sans"/>
            </a:endParaRPr>
          </a:p>
        </p:txBody>
      </p:sp>
      <p:sp>
        <p:nvSpPr>
          <p:cNvPr id="161" name="Google Shape;161;p3"/>
          <p:cNvSpPr txBox="1"/>
          <p:nvPr/>
        </p:nvSpPr>
        <p:spPr>
          <a:xfrm>
            <a:off x="5785057" y="3672438"/>
            <a:ext cx="31830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So sánh, các mẫu liên quan</a:t>
            </a:r>
            <a:endParaRPr sz="2400" b="1" i="0" u="none" strike="noStrike" cap="none">
              <a:solidFill>
                <a:schemeClr val="dk1"/>
              </a:solidFill>
              <a:latin typeface="Josefin Sans"/>
              <a:ea typeface="Josefin Sans"/>
              <a:cs typeface="Josefin Sans"/>
              <a:sym typeface="Josefin Sans"/>
            </a:endParaRPr>
          </a:p>
        </p:txBody>
      </p:sp>
      <p:sp>
        <p:nvSpPr>
          <p:cNvPr id="162" name="Google Shape;162;p3"/>
          <p:cNvSpPr txBox="1"/>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06</a:t>
            </a:r>
            <a:endParaRPr sz="5000" b="1" i="0" u="none" strike="noStrike" cap="none">
              <a:solidFill>
                <a:schemeClr val="accent2"/>
              </a:solidFill>
              <a:latin typeface="Josefin Sans"/>
              <a:ea typeface="Josefin Sans"/>
              <a:cs typeface="Josefin Sans"/>
              <a:sym typeface="Josefi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1146572" y="2511369"/>
            <a:ext cx="68508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Tổng quan</a:t>
            </a:r>
            <a:endParaRPr/>
          </a:p>
        </p:txBody>
      </p:sp>
      <p:sp>
        <p:nvSpPr>
          <p:cNvPr id="168" name="Google Shape;168;p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Template Method là gì?</a:t>
            </a:r>
            <a:endParaRPr/>
          </a:p>
        </p:txBody>
      </p:sp>
      <p:sp>
        <p:nvSpPr>
          <p:cNvPr id="174" name="Google Shape;174;p5"/>
          <p:cNvSpPr txBox="1">
            <a:spLocks noGrp="1"/>
          </p:cNvSpPr>
          <p:nvPr>
            <p:ph type="subTitle" idx="2"/>
          </p:nvPr>
        </p:nvSpPr>
        <p:spPr>
          <a:xfrm>
            <a:off x="700814" y="1088612"/>
            <a:ext cx="7742400" cy="2493300"/>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00000"/>
              </a:lnSpc>
              <a:spcBef>
                <a:spcPts val="1200"/>
              </a:spcBef>
              <a:spcAft>
                <a:spcPts val="0"/>
              </a:spcAft>
              <a:buSzPts val="1400"/>
              <a:buChar char="●"/>
            </a:pPr>
            <a:r>
              <a:rPr lang="vi-VN" sz="1600">
                <a:solidFill>
                  <a:srgbClr val="285E89"/>
                </a:solidFill>
              </a:rPr>
              <a:t>Khái niệm: Template Method Pattern là một trong những Behavioral Pattern. </a:t>
            </a:r>
            <a:endParaRPr sz="1600">
              <a:solidFill>
                <a:srgbClr val="285E89"/>
              </a:solidFill>
            </a:endParaRPr>
          </a:p>
          <a:p>
            <a:pPr marL="457200" marR="0" lvl="0" indent="-342900" algn="just" rtl="0">
              <a:lnSpc>
                <a:spcPct val="100000"/>
              </a:lnSpc>
              <a:spcBef>
                <a:spcPts val="1200"/>
              </a:spcBef>
              <a:spcAft>
                <a:spcPts val="0"/>
              </a:spcAft>
              <a:buSzPts val="1400"/>
              <a:buChar char="●"/>
            </a:pPr>
            <a:r>
              <a:rPr lang="vi-VN" sz="1600">
                <a:solidFill>
                  <a:srgbClr val="285E89"/>
                </a:solidFill>
              </a:rPr>
              <a:t>Mục đích: định nghĩa bộ khung của một thuật toán ở lớp cha và cho phép các lớp con override lại một hoặc nhiều bước trong thuật toán mà không làm thay đổi cấu trúc của nó.</a:t>
            </a:r>
            <a:endParaRPr sz="1600">
              <a:solidFill>
                <a:srgbClr val="285E89"/>
              </a:solidFill>
            </a:endParaRPr>
          </a:p>
          <a:p>
            <a:pPr marL="457200" marR="0" lvl="0" indent="-342900" algn="just" rtl="0">
              <a:lnSpc>
                <a:spcPct val="100000"/>
              </a:lnSpc>
              <a:spcBef>
                <a:spcPts val="1200"/>
              </a:spcBef>
              <a:spcAft>
                <a:spcPts val="0"/>
              </a:spcAft>
              <a:buClr>
                <a:srgbClr val="285E89"/>
              </a:buClr>
              <a:buSzPts val="1400"/>
              <a:buChar char="●"/>
            </a:pPr>
            <a:r>
              <a:rPr lang="vi-VN" sz="1600">
                <a:solidFill>
                  <a:srgbClr val="285E89"/>
                </a:solidFill>
              </a:rPr>
              <a:t>Cách thức hoạt động: chia nhỏ các bước trong thuật toán và định nghĩa chúng thành các phương thức trong một lớp cha, kèm với một Template Method gọi tới các phương thức đã định nghĩa theo một thứ tự. Các lớp con kế thừa, triển khai các phương thức trừu tượng hoặc chỉnh sửa các phương thức tùy chọn theo nhu cầu ở lớp cha để chúng vận hành theo cách riêng</a:t>
            </a:r>
            <a:endParaRPr sz="1600">
              <a:solidFill>
                <a:srgbClr val="285E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Sử dụng Template Method khi nào?</a:t>
            </a:r>
            <a:endParaRPr/>
          </a:p>
        </p:txBody>
      </p:sp>
      <p:sp>
        <p:nvSpPr>
          <p:cNvPr id="180" name="Google Shape;180;p6"/>
          <p:cNvSpPr txBox="1">
            <a:spLocks noGrp="1"/>
          </p:cNvSpPr>
          <p:nvPr>
            <p:ph type="subTitle" idx="2"/>
          </p:nvPr>
        </p:nvSpPr>
        <p:spPr>
          <a:xfrm>
            <a:off x="700814" y="1088612"/>
            <a:ext cx="7742400" cy="2493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400"/>
              <a:buChar char="●"/>
            </a:pPr>
            <a:r>
              <a:rPr lang="vi-VN" sz="1600">
                <a:solidFill>
                  <a:srgbClr val="285E89"/>
                </a:solidFill>
              </a:rPr>
              <a:t>Muốn client mở rộng một số các bước nào đó của thuật toán mà không phải là toàn bộ thuật toán hay cấu trúc của thuật toán đó.</a:t>
            </a:r>
            <a:endParaRPr sz="1600" b="0" i="0" u="none" strike="noStrike">
              <a:solidFill>
                <a:srgbClr val="285E89"/>
              </a:solidFill>
              <a:latin typeface="Open Sans"/>
              <a:ea typeface="Open Sans"/>
              <a:cs typeface="Open Sans"/>
              <a:sym typeface="Open Sans"/>
            </a:endParaRPr>
          </a:p>
          <a:p>
            <a:pPr marL="457200" lvl="0" indent="-342900" algn="just" rtl="0">
              <a:lnSpc>
                <a:spcPct val="100000"/>
              </a:lnSpc>
              <a:spcBef>
                <a:spcPts val="1200"/>
              </a:spcBef>
              <a:spcAft>
                <a:spcPts val="0"/>
              </a:spcAft>
              <a:buSzPts val="1400"/>
              <a:buChar char="●"/>
            </a:pPr>
            <a:r>
              <a:rPr lang="vi-VN" sz="1600">
                <a:solidFill>
                  <a:srgbClr val="285E89"/>
                </a:solidFill>
              </a:rPr>
              <a:t>Có các lớp chứa các thuật toán tương tự nhau có sự khác biệt trong thuật toán nhỏ. Nếu không sử dụng </a:t>
            </a:r>
            <a:r>
              <a:rPr lang="vi-VN" sz="1600" b="1">
                <a:solidFill>
                  <a:srgbClr val="285E89"/>
                </a:solidFill>
              </a:rPr>
              <a:t>Template Method</a:t>
            </a:r>
            <a:r>
              <a:rPr lang="vi-VN" sz="1600">
                <a:solidFill>
                  <a:srgbClr val="285E89"/>
                </a:solidFill>
              </a:rPr>
              <a:t>, sẽ cần phải chỉnh sửa toàn bộ các lớp khi thuật toán cần thay đổi.</a:t>
            </a:r>
            <a:r>
              <a:rPr lang="vi-VN" sz="1600" b="0" i="0" u="none" strike="noStrike">
                <a:solidFill>
                  <a:srgbClr val="285E89"/>
                </a:solidFill>
                <a:latin typeface="Open Sans"/>
                <a:ea typeface="Open Sans"/>
                <a:cs typeface="Open Sans"/>
                <a:sym typeface="Open Sans"/>
              </a:rPr>
              <a:t> </a:t>
            </a:r>
            <a:endParaRPr sz="1600" b="0" i="0" u="none" strike="noStrike">
              <a:solidFill>
                <a:srgbClr val="285E89"/>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1146572" y="2511369"/>
            <a:ext cx="68508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Motivation</a:t>
            </a:r>
            <a:endParaRPr/>
          </a:p>
        </p:txBody>
      </p:sp>
      <p:sp>
        <p:nvSpPr>
          <p:cNvPr id="186" name="Google Shape;186;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1430f0c822_0_5"/>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Motivation</a:t>
            </a:r>
            <a:endParaRPr/>
          </a:p>
        </p:txBody>
      </p:sp>
      <p:sp>
        <p:nvSpPr>
          <p:cNvPr id="192" name="Google Shape;192;g11430f0c822_0_5"/>
          <p:cNvSpPr txBox="1">
            <a:spLocks noGrp="1"/>
          </p:cNvSpPr>
          <p:nvPr>
            <p:ph type="subTitle" idx="2"/>
          </p:nvPr>
        </p:nvSpPr>
        <p:spPr>
          <a:xfrm>
            <a:off x="746350" y="907150"/>
            <a:ext cx="5111400" cy="17925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400"/>
              <a:buNone/>
            </a:pPr>
            <a:r>
              <a:rPr lang="vi-VN" b="1"/>
              <a:t>Đặt vấn đề</a:t>
            </a:r>
            <a:endParaRPr b="1"/>
          </a:p>
        </p:txBody>
      </p:sp>
      <p:pic>
        <p:nvPicPr>
          <p:cNvPr id="193" name="Google Shape;193;g11430f0c822_0_5"/>
          <p:cNvPicPr preferRelativeResize="0"/>
          <p:nvPr/>
        </p:nvPicPr>
        <p:blipFill>
          <a:blip r:embed="rId3">
            <a:alphaModFix/>
          </a:blip>
          <a:stretch>
            <a:fillRect/>
          </a:stretch>
        </p:blipFill>
        <p:spPr>
          <a:xfrm>
            <a:off x="2257392" y="1090825"/>
            <a:ext cx="4629224" cy="3434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Tổng quan</a:t>
            </a:r>
            <a:endParaRPr/>
          </a:p>
        </p:txBody>
      </p:sp>
      <p:sp>
        <p:nvSpPr>
          <p:cNvPr id="185" name="Google Shape;185;p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1"/>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Đặc điểm</a:t>
            </a:r>
            <a:endParaRPr/>
          </a:p>
        </p:txBody>
      </p:sp>
      <p:sp>
        <p:nvSpPr>
          <p:cNvPr id="199" name="Google Shape;199;p11"/>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Cấu trúc</a:t>
            </a:r>
            <a:endParaRPr/>
          </a:p>
        </p:txBody>
      </p:sp>
      <p:pic>
        <p:nvPicPr>
          <p:cNvPr id="205" name="Google Shape;205;p12"/>
          <p:cNvPicPr preferRelativeResize="0"/>
          <p:nvPr/>
        </p:nvPicPr>
        <p:blipFill>
          <a:blip r:embed="rId3">
            <a:alphaModFix/>
          </a:blip>
          <a:stretch>
            <a:fillRect/>
          </a:stretch>
        </p:blipFill>
        <p:spPr>
          <a:xfrm>
            <a:off x="3085488" y="1399225"/>
            <a:ext cx="2973025" cy="3322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thành viên</a:t>
            </a:r>
            <a:endParaRPr/>
          </a:p>
        </p:txBody>
      </p:sp>
      <p:sp>
        <p:nvSpPr>
          <p:cNvPr id="211" name="Google Shape;211;p13"/>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SzPts val="1400"/>
              <a:buChar char="●"/>
            </a:pPr>
            <a:r>
              <a:rPr lang="vi-VN" sz="1600" b="1">
                <a:solidFill>
                  <a:srgbClr val="285E89"/>
                </a:solidFill>
              </a:rPr>
              <a:t>Abstract Class</a:t>
            </a:r>
            <a:r>
              <a:rPr lang="vi-VN" sz="1600" b="1" i="0" u="none" strike="noStrike">
                <a:solidFill>
                  <a:srgbClr val="285E89"/>
                </a:solidFill>
              </a:rPr>
              <a:t>: </a:t>
            </a:r>
            <a:r>
              <a:rPr lang="vi-VN" sz="1600">
                <a:solidFill>
                  <a:srgbClr val="285E89"/>
                </a:solidFill>
              </a:rPr>
              <a:t>khai báo các phương thức hoạt động như các bước của một thuật toán, và khai báo </a:t>
            </a:r>
            <a:r>
              <a:rPr lang="vi-VN" sz="1600" b="1">
                <a:solidFill>
                  <a:srgbClr val="285E89"/>
                </a:solidFill>
              </a:rPr>
              <a:t>Template Method</a:t>
            </a:r>
            <a:r>
              <a:rPr lang="vi-VN" sz="1600">
                <a:solidFill>
                  <a:srgbClr val="285E89"/>
                </a:solidFill>
              </a:rPr>
              <a:t> gọi tới các phương thức trước đó theo một thứ tự cụ thể. Các bước có thể được khai báo là các phương thức trừu tượng hoặc có một số triển khai mặc định</a:t>
            </a:r>
            <a:r>
              <a:rPr lang="vi-VN" sz="1600" i="0" u="none" strike="noStrike">
                <a:solidFill>
                  <a:srgbClr val="285E89"/>
                </a:solidFill>
                <a:latin typeface="Open Sans"/>
                <a:ea typeface="Open Sans"/>
                <a:cs typeface="Open Sans"/>
                <a:sym typeface="Open Sans"/>
              </a:rPr>
              <a:t>.</a:t>
            </a:r>
            <a:endParaRPr/>
          </a:p>
          <a:p>
            <a:pPr marL="457200" lvl="0" indent="-342900" algn="just" rtl="0">
              <a:lnSpc>
                <a:spcPct val="100000"/>
              </a:lnSpc>
              <a:spcBef>
                <a:spcPts val="1200"/>
              </a:spcBef>
              <a:spcAft>
                <a:spcPts val="0"/>
              </a:spcAft>
              <a:buSzPts val="1400"/>
              <a:buChar char="●"/>
            </a:pPr>
            <a:r>
              <a:rPr lang="vi-VN" sz="1600" b="1">
                <a:solidFill>
                  <a:srgbClr val="285E89"/>
                </a:solidFill>
              </a:rPr>
              <a:t>Concrete Class</a:t>
            </a:r>
            <a:r>
              <a:rPr lang="vi-VN" sz="1600" b="1" i="0" u="none" strike="noStrike">
                <a:solidFill>
                  <a:srgbClr val="285E89"/>
                </a:solidFill>
              </a:rPr>
              <a:t>:</a:t>
            </a:r>
            <a:r>
              <a:rPr lang="vi-VN" sz="1600">
                <a:solidFill>
                  <a:srgbClr val="285E89"/>
                </a:solidFill>
              </a:rPr>
              <a:t> có thể override tất cả các bước, nhưng không được chỉnh sửa </a:t>
            </a:r>
            <a:r>
              <a:rPr lang="vi-VN" sz="1600" b="1">
                <a:solidFill>
                  <a:srgbClr val="285E89"/>
                </a:solidFill>
              </a:rPr>
              <a:t>Template Method</a:t>
            </a:r>
            <a:r>
              <a:rPr lang="vi-VN" sz="1600" i="0" u="none" strike="noStrike">
                <a:solidFill>
                  <a:srgbClr val="285E89"/>
                </a:solidFill>
                <a:latin typeface="Open Sans"/>
                <a:ea typeface="Open Sans"/>
                <a:cs typeface="Open Sans"/>
                <a:sym typeface="Open Sans"/>
              </a:rPr>
              <a:t>.</a:t>
            </a:r>
            <a:endParaRPr sz="1600">
              <a:solidFill>
                <a:srgbClr val="285E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Hệ quả</a:t>
            </a:r>
            <a:endParaRPr/>
          </a:p>
        </p:txBody>
      </p:sp>
      <p:sp>
        <p:nvSpPr>
          <p:cNvPr id="217" name="Google Shape;217;p16"/>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Ưu điểm</a:t>
            </a:r>
            <a:endParaRPr/>
          </a:p>
        </p:txBody>
      </p:sp>
      <p:sp>
        <p:nvSpPr>
          <p:cNvPr id="223" name="Google Shape;223;p17"/>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SzPts val="1400"/>
              <a:buChar char="●"/>
            </a:pPr>
            <a:r>
              <a:rPr lang="vi-VN" sz="1600"/>
              <a:t>Cho phép trái sử dụng code, tránh việc các đoạn code bị lặp lại bằng cách đưa những phần code trùng lặp vào lớp cha.</a:t>
            </a:r>
            <a:endParaRPr/>
          </a:p>
          <a:p>
            <a:pPr marL="457200" lvl="0" indent="-342900" algn="just" rtl="0">
              <a:lnSpc>
                <a:spcPct val="100000"/>
              </a:lnSpc>
              <a:spcBef>
                <a:spcPts val="1200"/>
              </a:spcBef>
              <a:spcAft>
                <a:spcPts val="0"/>
              </a:spcAft>
              <a:buSzPts val="1400"/>
              <a:buChar char="●"/>
            </a:pPr>
            <a:r>
              <a:rPr lang="vi-VN" sz="1600">
                <a:solidFill>
                  <a:srgbClr val="285E89"/>
                </a:solidFill>
              </a:rPr>
              <a:t>Cho phép người dùng override một số phần nhất định của thuật toán, làm cho chúng ít bị ảnh hưởng hơn bởi những thay đổi xảy ra với các phần khác của thuật toán.</a:t>
            </a:r>
            <a:endParaRPr sz="1600">
              <a:solidFill>
                <a:srgbClr val="285E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8"/>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Nhược điểm</a:t>
            </a:r>
            <a:endParaRPr/>
          </a:p>
        </p:txBody>
      </p:sp>
      <p:sp>
        <p:nvSpPr>
          <p:cNvPr id="229" name="Google Shape;229;p18"/>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SzPts val="1400"/>
              <a:buChar char="●"/>
            </a:pPr>
            <a:r>
              <a:rPr lang="vi-VN" sz="1600">
                <a:solidFill>
                  <a:srgbClr val="285E89"/>
                </a:solidFill>
              </a:rPr>
              <a:t>Trong một số trường hợp, client sẽ bị giới hạn trong phạm vi và cấu trúc được định hình từ trước của một thuật toán</a:t>
            </a:r>
            <a:r>
              <a:rPr lang="vi-VN" sz="1600" i="0" u="none" strike="noStrike">
                <a:solidFill>
                  <a:srgbClr val="285E89"/>
                </a:solidFill>
                <a:latin typeface="Open Sans"/>
                <a:ea typeface="Open Sans"/>
                <a:cs typeface="Open Sans"/>
                <a:sym typeface="Open Sans"/>
              </a:rPr>
              <a:t>.</a:t>
            </a:r>
            <a:endParaRPr sz="1600" i="0" u="none" strike="noStrike">
              <a:solidFill>
                <a:srgbClr val="285E89"/>
              </a:solidFill>
              <a:latin typeface="Open Sans"/>
              <a:ea typeface="Open Sans"/>
              <a:cs typeface="Open Sans"/>
              <a:sym typeface="Open Sans"/>
            </a:endParaRPr>
          </a:p>
          <a:p>
            <a:pPr marL="457200" lvl="0" indent="-342900" algn="just" rtl="0">
              <a:lnSpc>
                <a:spcPct val="100000"/>
              </a:lnSpc>
              <a:spcBef>
                <a:spcPts val="1200"/>
              </a:spcBef>
              <a:spcAft>
                <a:spcPts val="0"/>
              </a:spcAft>
              <a:buClr>
                <a:srgbClr val="285E89"/>
              </a:buClr>
              <a:buSzPts val="1400"/>
              <a:buChar char="●"/>
            </a:pPr>
            <a:r>
              <a:rPr lang="vi-VN" sz="1600">
                <a:solidFill>
                  <a:srgbClr val="285E89"/>
                </a:solidFill>
              </a:rPr>
              <a:t>Có thể vi phạm Liskov Substitution Principle khi lớp con loại bỏ một triển khai mặc định đã có ở lớp cha.</a:t>
            </a:r>
            <a:endParaRPr sz="1600">
              <a:solidFill>
                <a:srgbClr val="285E89"/>
              </a:solidFill>
            </a:endParaRPr>
          </a:p>
          <a:p>
            <a:pPr marL="457200" lvl="0" indent="-342900" algn="just" rtl="0">
              <a:lnSpc>
                <a:spcPct val="100000"/>
              </a:lnSpc>
              <a:spcBef>
                <a:spcPts val="1200"/>
              </a:spcBef>
              <a:spcAft>
                <a:spcPts val="0"/>
              </a:spcAft>
              <a:buClr>
                <a:srgbClr val="285E89"/>
              </a:buClr>
              <a:buSzPts val="1400"/>
              <a:buChar char="●"/>
            </a:pPr>
            <a:r>
              <a:rPr lang="vi-VN" sz="1600">
                <a:solidFill>
                  <a:srgbClr val="285E89"/>
                </a:solidFill>
              </a:rPr>
              <a:t>Khó duy trì hơn khi Template Method có nhiều bước.</a:t>
            </a:r>
            <a:endParaRPr sz="1600">
              <a:solidFill>
                <a:srgbClr val="285E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title"/>
          </p:nvPr>
        </p:nvSpPr>
        <p:spPr>
          <a:xfrm>
            <a:off x="1912475" y="2261338"/>
            <a:ext cx="5319000" cy="1326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Cách cài đặt, Demo</a:t>
            </a:r>
            <a:endParaRPr/>
          </a:p>
        </p:txBody>
      </p:sp>
      <p:sp>
        <p:nvSpPr>
          <p:cNvPr id="235" name="Google Shape;235;p19"/>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Cách cài đặt</a:t>
            </a:r>
            <a:endParaRPr/>
          </a:p>
        </p:txBody>
      </p:sp>
      <p:sp>
        <p:nvSpPr>
          <p:cNvPr id="241" name="Google Shape;241;p21"/>
          <p:cNvSpPr txBox="1">
            <a:spLocks noGrp="1"/>
          </p:cNvSpPr>
          <p:nvPr>
            <p:ph type="subTitle" idx="2"/>
          </p:nvPr>
        </p:nvSpPr>
        <p:spPr>
          <a:xfrm>
            <a:off x="283807" y="925976"/>
            <a:ext cx="8532270" cy="4634700"/>
          </a:xfrm>
          <a:prstGeom prst="rect">
            <a:avLst/>
          </a:prstGeom>
          <a:noFill/>
          <a:ln>
            <a:noFill/>
          </a:ln>
        </p:spPr>
        <p:txBody>
          <a:bodyPr spcFirstLastPara="1" wrap="square" lIns="91425" tIns="91425" rIns="91425" bIns="91425" anchor="t" anchorCtr="0">
            <a:noAutofit/>
          </a:bodyPr>
          <a:lstStyle/>
          <a:p>
            <a:pPr marL="457200" lvl="0" indent="-355600" algn="just" rtl="0">
              <a:lnSpc>
                <a:spcPct val="100000"/>
              </a:lnSpc>
              <a:spcBef>
                <a:spcPts val="1200"/>
              </a:spcBef>
              <a:spcAft>
                <a:spcPts val="0"/>
              </a:spcAft>
              <a:buSzPts val="1600"/>
              <a:buAutoNum type="arabicPeriod"/>
            </a:pPr>
            <a:r>
              <a:rPr lang="vi-VN" sz="1400" dirty="0">
                <a:solidFill>
                  <a:srgbClr val="285E89"/>
                </a:solidFill>
              </a:rPr>
              <a:t>Phân </a:t>
            </a:r>
            <a:r>
              <a:rPr lang="vi-VN" sz="1400" dirty="0" err="1">
                <a:solidFill>
                  <a:srgbClr val="285E89"/>
                </a:solidFill>
              </a:rPr>
              <a:t>tích</a:t>
            </a:r>
            <a:r>
              <a:rPr lang="vi-VN" sz="1400" dirty="0">
                <a:solidFill>
                  <a:srgbClr val="285E89"/>
                </a:solidFill>
              </a:rPr>
              <a:t> </a:t>
            </a:r>
            <a:r>
              <a:rPr lang="vi-VN" sz="1400" dirty="0" err="1">
                <a:solidFill>
                  <a:srgbClr val="285E89"/>
                </a:solidFill>
              </a:rPr>
              <a:t>thuật</a:t>
            </a:r>
            <a:r>
              <a:rPr lang="vi-VN" sz="1400" dirty="0">
                <a:solidFill>
                  <a:srgbClr val="285E89"/>
                </a:solidFill>
              </a:rPr>
              <a:t> </a:t>
            </a:r>
            <a:r>
              <a:rPr lang="vi-VN" sz="1400" dirty="0" err="1">
                <a:solidFill>
                  <a:srgbClr val="285E89"/>
                </a:solidFill>
              </a:rPr>
              <a:t>toán</a:t>
            </a:r>
            <a:r>
              <a:rPr lang="vi-VN" sz="1400" dirty="0">
                <a:solidFill>
                  <a:srgbClr val="285E89"/>
                </a:solidFill>
              </a:rPr>
              <a:t> </a:t>
            </a:r>
            <a:r>
              <a:rPr lang="vi-VN" sz="1400" dirty="0" err="1">
                <a:solidFill>
                  <a:srgbClr val="285E89"/>
                </a:solidFill>
              </a:rPr>
              <a:t>để</a:t>
            </a:r>
            <a:r>
              <a:rPr lang="vi-VN" sz="1400" dirty="0">
                <a:solidFill>
                  <a:srgbClr val="285E89"/>
                </a:solidFill>
              </a:rPr>
              <a:t> </a:t>
            </a:r>
            <a:r>
              <a:rPr lang="vi-VN" sz="1400" dirty="0" err="1">
                <a:solidFill>
                  <a:srgbClr val="285E89"/>
                </a:solidFill>
              </a:rPr>
              <a:t>tìm</a:t>
            </a:r>
            <a:r>
              <a:rPr lang="vi-VN" sz="1400" dirty="0">
                <a:solidFill>
                  <a:srgbClr val="285E89"/>
                </a:solidFill>
              </a:rPr>
              <a:t> ra </a:t>
            </a:r>
            <a:r>
              <a:rPr lang="vi-VN" sz="1400" dirty="0" err="1">
                <a:solidFill>
                  <a:srgbClr val="285E89"/>
                </a:solidFill>
              </a:rPr>
              <a:t>những</a:t>
            </a:r>
            <a:r>
              <a:rPr lang="vi-VN" sz="1400" dirty="0">
                <a:solidFill>
                  <a:srgbClr val="285E89"/>
                </a:solidFill>
              </a:rPr>
              <a:t> </a:t>
            </a:r>
            <a:r>
              <a:rPr lang="vi-VN" sz="1400" dirty="0" err="1">
                <a:solidFill>
                  <a:srgbClr val="285E89"/>
                </a:solidFill>
              </a:rPr>
              <a:t>vị</a:t>
            </a:r>
            <a:r>
              <a:rPr lang="vi-VN" sz="1400" dirty="0">
                <a:solidFill>
                  <a:srgbClr val="285E89"/>
                </a:solidFill>
              </a:rPr>
              <a:t> </a:t>
            </a:r>
            <a:r>
              <a:rPr lang="vi-VN" sz="1400" dirty="0" err="1">
                <a:solidFill>
                  <a:srgbClr val="285E89"/>
                </a:solidFill>
              </a:rPr>
              <a:t>trí</a:t>
            </a:r>
            <a:r>
              <a:rPr lang="vi-VN" sz="1400" dirty="0">
                <a:solidFill>
                  <a:srgbClr val="285E89"/>
                </a:solidFill>
              </a:rPr>
              <a:t> </a:t>
            </a:r>
            <a:r>
              <a:rPr lang="vi-VN" sz="1400" dirty="0" err="1">
                <a:solidFill>
                  <a:srgbClr val="285E89"/>
                </a:solidFill>
              </a:rPr>
              <a:t>có</a:t>
            </a:r>
            <a:r>
              <a:rPr lang="vi-VN" sz="1400" dirty="0">
                <a:solidFill>
                  <a:srgbClr val="285E89"/>
                </a:solidFill>
              </a:rPr>
              <a:t> </a:t>
            </a:r>
            <a:r>
              <a:rPr lang="vi-VN" sz="1400" dirty="0" err="1">
                <a:solidFill>
                  <a:srgbClr val="285E89"/>
                </a:solidFill>
              </a:rPr>
              <a:t>thể</a:t>
            </a:r>
            <a:r>
              <a:rPr lang="vi-VN" sz="1400" dirty="0">
                <a:solidFill>
                  <a:srgbClr val="285E89"/>
                </a:solidFill>
              </a:rPr>
              <a:t> </a:t>
            </a:r>
            <a:r>
              <a:rPr lang="vi-VN" sz="1400" dirty="0" err="1">
                <a:solidFill>
                  <a:srgbClr val="285E89"/>
                </a:solidFill>
              </a:rPr>
              <a:t>tách</a:t>
            </a:r>
            <a:r>
              <a:rPr lang="vi-VN" sz="1400" dirty="0">
                <a:solidFill>
                  <a:srgbClr val="285E89"/>
                </a:solidFill>
              </a:rPr>
              <a:t> </a:t>
            </a:r>
            <a:r>
              <a:rPr lang="vi-VN" sz="1400" dirty="0" err="1">
                <a:solidFill>
                  <a:srgbClr val="285E89"/>
                </a:solidFill>
              </a:rPr>
              <a:t>thuật</a:t>
            </a:r>
            <a:r>
              <a:rPr lang="vi-VN" sz="1400" dirty="0">
                <a:solidFill>
                  <a:srgbClr val="285E89"/>
                </a:solidFill>
              </a:rPr>
              <a:t> </a:t>
            </a:r>
            <a:r>
              <a:rPr lang="vi-VN" sz="1400" dirty="0" err="1">
                <a:solidFill>
                  <a:srgbClr val="285E89"/>
                </a:solidFill>
              </a:rPr>
              <a:t>toán</a:t>
            </a:r>
            <a:r>
              <a:rPr lang="vi-VN" sz="1400" dirty="0">
                <a:solidFill>
                  <a:srgbClr val="285E89"/>
                </a:solidFill>
              </a:rPr>
              <a:t> </a:t>
            </a:r>
            <a:r>
              <a:rPr lang="vi-VN" sz="1400" dirty="0" err="1">
                <a:solidFill>
                  <a:srgbClr val="285E89"/>
                </a:solidFill>
              </a:rPr>
              <a:t>thành</a:t>
            </a:r>
            <a:r>
              <a:rPr lang="vi-VN" sz="1400" dirty="0">
                <a:solidFill>
                  <a:srgbClr val="285E89"/>
                </a:solidFill>
              </a:rPr>
              <a:t> </a:t>
            </a:r>
            <a:r>
              <a:rPr lang="vi-VN" sz="1400" dirty="0" err="1">
                <a:solidFill>
                  <a:srgbClr val="285E89"/>
                </a:solidFill>
              </a:rPr>
              <a:t>các</a:t>
            </a:r>
            <a:r>
              <a:rPr lang="vi-VN" sz="1400" dirty="0">
                <a:solidFill>
                  <a:srgbClr val="285E89"/>
                </a:solidFill>
              </a:rPr>
              <a:t> </a:t>
            </a:r>
            <a:r>
              <a:rPr lang="vi-VN" sz="1400" dirty="0" err="1">
                <a:solidFill>
                  <a:srgbClr val="285E89"/>
                </a:solidFill>
              </a:rPr>
              <a:t>bước</a:t>
            </a:r>
            <a:r>
              <a:rPr lang="vi-VN" sz="1400" dirty="0">
                <a:solidFill>
                  <a:srgbClr val="285E89"/>
                </a:solidFill>
              </a:rPr>
              <a:t>. Cân </a:t>
            </a:r>
            <a:r>
              <a:rPr lang="vi-VN" sz="1400" dirty="0" err="1">
                <a:solidFill>
                  <a:srgbClr val="285E89"/>
                </a:solidFill>
              </a:rPr>
              <a:t>nhắc</a:t>
            </a:r>
            <a:r>
              <a:rPr lang="vi-VN" sz="1400" dirty="0">
                <a:solidFill>
                  <a:srgbClr val="285E89"/>
                </a:solidFill>
              </a:rPr>
              <a:t> </a:t>
            </a:r>
            <a:r>
              <a:rPr lang="vi-VN" sz="1400" dirty="0" err="1">
                <a:solidFill>
                  <a:srgbClr val="285E89"/>
                </a:solidFill>
              </a:rPr>
              <a:t>bước</a:t>
            </a:r>
            <a:r>
              <a:rPr lang="vi-VN" sz="1400" dirty="0">
                <a:solidFill>
                  <a:srgbClr val="285E89"/>
                </a:solidFill>
              </a:rPr>
              <a:t> </a:t>
            </a:r>
            <a:r>
              <a:rPr lang="vi-VN" sz="1400" dirty="0" err="1">
                <a:solidFill>
                  <a:srgbClr val="285E89"/>
                </a:solidFill>
              </a:rPr>
              <a:t>nào</a:t>
            </a:r>
            <a:r>
              <a:rPr lang="vi-VN" sz="1400" dirty="0">
                <a:solidFill>
                  <a:srgbClr val="285E89"/>
                </a:solidFill>
              </a:rPr>
              <a:t> </a:t>
            </a:r>
            <a:r>
              <a:rPr lang="vi-VN" sz="1400" dirty="0" err="1">
                <a:solidFill>
                  <a:srgbClr val="285E89"/>
                </a:solidFill>
              </a:rPr>
              <a:t>sẽ</a:t>
            </a:r>
            <a:r>
              <a:rPr lang="vi-VN" sz="1400" dirty="0">
                <a:solidFill>
                  <a:srgbClr val="285E89"/>
                </a:solidFill>
              </a:rPr>
              <a:t> </a:t>
            </a:r>
            <a:r>
              <a:rPr lang="vi-VN" sz="1400" dirty="0" err="1">
                <a:solidFill>
                  <a:srgbClr val="285E89"/>
                </a:solidFill>
              </a:rPr>
              <a:t>dùng</a:t>
            </a:r>
            <a:r>
              <a:rPr lang="vi-VN" sz="1400" dirty="0">
                <a:solidFill>
                  <a:srgbClr val="285E89"/>
                </a:solidFill>
              </a:rPr>
              <a:t> chung ở </a:t>
            </a:r>
            <a:r>
              <a:rPr lang="vi-VN" sz="1400" dirty="0" err="1">
                <a:solidFill>
                  <a:srgbClr val="285E89"/>
                </a:solidFill>
              </a:rPr>
              <a:t>tất</a:t>
            </a:r>
            <a:r>
              <a:rPr lang="vi-VN" sz="1400" dirty="0">
                <a:solidFill>
                  <a:srgbClr val="285E89"/>
                </a:solidFill>
              </a:rPr>
              <a:t> </a:t>
            </a:r>
            <a:r>
              <a:rPr lang="vi-VN" sz="1400" dirty="0" err="1">
                <a:solidFill>
                  <a:srgbClr val="285E89"/>
                </a:solidFill>
              </a:rPr>
              <a:t>cả</a:t>
            </a:r>
            <a:r>
              <a:rPr lang="vi-VN" sz="1400" dirty="0">
                <a:solidFill>
                  <a:srgbClr val="285E89"/>
                </a:solidFill>
              </a:rPr>
              <a:t> </a:t>
            </a:r>
            <a:r>
              <a:rPr lang="vi-VN" sz="1400" dirty="0" err="1">
                <a:solidFill>
                  <a:srgbClr val="285E89"/>
                </a:solidFill>
              </a:rPr>
              <a:t>các</a:t>
            </a:r>
            <a:r>
              <a:rPr lang="vi-VN" sz="1400" dirty="0">
                <a:solidFill>
                  <a:srgbClr val="285E89"/>
                </a:solidFill>
              </a:rPr>
              <a:t> </a:t>
            </a:r>
            <a:r>
              <a:rPr lang="vi-VN" sz="1400" dirty="0" err="1">
                <a:solidFill>
                  <a:srgbClr val="285E89"/>
                </a:solidFill>
              </a:rPr>
              <a:t>lớp</a:t>
            </a:r>
            <a:r>
              <a:rPr lang="vi-VN" sz="1400" dirty="0">
                <a:solidFill>
                  <a:srgbClr val="285E89"/>
                </a:solidFill>
              </a:rPr>
              <a:t> con, </a:t>
            </a:r>
            <a:r>
              <a:rPr lang="vi-VN" sz="1400" dirty="0" err="1">
                <a:solidFill>
                  <a:srgbClr val="285E89"/>
                </a:solidFill>
              </a:rPr>
              <a:t>và</a:t>
            </a:r>
            <a:r>
              <a:rPr lang="vi-VN" sz="1400" dirty="0">
                <a:solidFill>
                  <a:srgbClr val="285E89"/>
                </a:solidFill>
              </a:rPr>
              <a:t> </a:t>
            </a:r>
            <a:r>
              <a:rPr lang="vi-VN" sz="1400" dirty="0" err="1">
                <a:solidFill>
                  <a:srgbClr val="285E89"/>
                </a:solidFill>
              </a:rPr>
              <a:t>bước</a:t>
            </a:r>
            <a:r>
              <a:rPr lang="vi-VN" sz="1400" dirty="0">
                <a:solidFill>
                  <a:srgbClr val="285E89"/>
                </a:solidFill>
              </a:rPr>
              <a:t> </a:t>
            </a:r>
            <a:r>
              <a:rPr lang="vi-VN" sz="1400" dirty="0" err="1">
                <a:solidFill>
                  <a:srgbClr val="285E89"/>
                </a:solidFill>
              </a:rPr>
              <a:t>nào</a:t>
            </a:r>
            <a:r>
              <a:rPr lang="vi-VN" sz="1400" dirty="0">
                <a:solidFill>
                  <a:srgbClr val="285E89"/>
                </a:solidFill>
              </a:rPr>
              <a:t> </a:t>
            </a:r>
            <a:r>
              <a:rPr lang="vi-VN" sz="1400" dirty="0" err="1">
                <a:solidFill>
                  <a:srgbClr val="285E89"/>
                </a:solidFill>
              </a:rPr>
              <a:t>sẽ</a:t>
            </a:r>
            <a:r>
              <a:rPr lang="vi-VN" sz="1400" dirty="0">
                <a:solidFill>
                  <a:srgbClr val="285E89"/>
                </a:solidFill>
              </a:rPr>
              <a:t> luôn </a:t>
            </a:r>
            <a:r>
              <a:rPr lang="vi-VN" sz="1400" dirty="0" err="1">
                <a:solidFill>
                  <a:srgbClr val="285E89"/>
                </a:solidFill>
              </a:rPr>
              <a:t>khác</a:t>
            </a:r>
            <a:r>
              <a:rPr lang="vi-VN" sz="1400" dirty="0">
                <a:solidFill>
                  <a:srgbClr val="285E89"/>
                </a:solidFill>
              </a:rPr>
              <a:t> </a:t>
            </a:r>
            <a:r>
              <a:rPr lang="vi-VN" sz="1400" dirty="0" err="1">
                <a:solidFill>
                  <a:srgbClr val="285E89"/>
                </a:solidFill>
              </a:rPr>
              <a:t>biệt</a:t>
            </a:r>
            <a:r>
              <a:rPr lang="vi-VN" sz="1400" dirty="0">
                <a:solidFill>
                  <a:srgbClr val="285E89"/>
                </a:solidFill>
              </a:rPr>
              <a:t>.</a:t>
            </a:r>
            <a:endParaRPr sz="1400" dirty="0">
              <a:solidFill>
                <a:srgbClr val="285E89"/>
              </a:solidFill>
            </a:endParaRPr>
          </a:p>
          <a:p>
            <a:pPr marL="457200" lvl="0" indent="-355600" algn="just" rtl="0">
              <a:lnSpc>
                <a:spcPct val="100000"/>
              </a:lnSpc>
              <a:spcBef>
                <a:spcPts val="1200"/>
              </a:spcBef>
              <a:spcAft>
                <a:spcPts val="0"/>
              </a:spcAft>
              <a:buSzPts val="1600"/>
              <a:buAutoNum type="arabicPeriod"/>
            </a:pPr>
            <a:r>
              <a:rPr lang="vi-VN" sz="1400" dirty="0" err="1">
                <a:solidFill>
                  <a:srgbClr val="285E89"/>
                </a:solidFill>
              </a:rPr>
              <a:t>Tạo</a:t>
            </a:r>
            <a:r>
              <a:rPr lang="vi-VN" sz="1400" dirty="0">
                <a:solidFill>
                  <a:srgbClr val="285E89"/>
                </a:solidFill>
              </a:rPr>
              <a:t> </a:t>
            </a:r>
            <a:r>
              <a:rPr lang="vi-VN" sz="1400" dirty="0" err="1">
                <a:solidFill>
                  <a:srgbClr val="285E89"/>
                </a:solidFill>
              </a:rPr>
              <a:t>một</a:t>
            </a:r>
            <a:r>
              <a:rPr lang="vi-VN" sz="1400" dirty="0">
                <a:solidFill>
                  <a:srgbClr val="285E89"/>
                </a:solidFill>
              </a:rPr>
              <a:t> </a:t>
            </a:r>
            <a:r>
              <a:rPr lang="vi-VN" sz="1400" b="1" dirty="0" err="1">
                <a:solidFill>
                  <a:srgbClr val="285E89"/>
                </a:solidFill>
              </a:rPr>
              <a:t>Abstract</a:t>
            </a:r>
            <a:r>
              <a:rPr lang="vi-VN" sz="1400" b="1" dirty="0">
                <a:solidFill>
                  <a:srgbClr val="285E89"/>
                </a:solidFill>
              </a:rPr>
              <a:t> </a:t>
            </a:r>
            <a:r>
              <a:rPr lang="vi-VN" sz="1400" b="1" dirty="0" err="1">
                <a:solidFill>
                  <a:srgbClr val="285E89"/>
                </a:solidFill>
              </a:rPr>
              <a:t>Class</a:t>
            </a:r>
            <a:r>
              <a:rPr lang="vi-VN" sz="1400" dirty="0">
                <a:solidFill>
                  <a:srgbClr val="285E89"/>
                </a:solidFill>
              </a:rPr>
              <a:t>, trong </a:t>
            </a:r>
            <a:r>
              <a:rPr lang="vi-VN" sz="1400" dirty="0" err="1">
                <a:solidFill>
                  <a:srgbClr val="285E89"/>
                </a:solidFill>
              </a:rPr>
              <a:t>đó</a:t>
            </a:r>
            <a:r>
              <a:rPr lang="vi-VN" sz="1400" dirty="0">
                <a:solidFill>
                  <a:srgbClr val="285E89"/>
                </a:solidFill>
              </a:rPr>
              <a:t> khai </a:t>
            </a:r>
            <a:r>
              <a:rPr lang="vi-VN" sz="1400" dirty="0" err="1">
                <a:solidFill>
                  <a:srgbClr val="285E89"/>
                </a:solidFill>
              </a:rPr>
              <a:t>báo</a:t>
            </a:r>
            <a:r>
              <a:rPr lang="vi-VN" sz="1400" dirty="0">
                <a:solidFill>
                  <a:srgbClr val="285E89"/>
                </a:solidFill>
              </a:rPr>
              <a:t> </a:t>
            </a:r>
            <a:r>
              <a:rPr lang="vi-VN" sz="1400" b="1" dirty="0" err="1">
                <a:solidFill>
                  <a:srgbClr val="285E89"/>
                </a:solidFill>
              </a:rPr>
              <a:t>Template</a:t>
            </a:r>
            <a:r>
              <a:rPr lang="vi-VN" sz="1400" b="1" dirty="0">
                <a:solidFill>
                  <a:srgbClr val="285E89"/>
                </a:solidFill>
              </a:rPr>
              <a:t> </a:t>
            </a:r>
            <a:r>
              <a:rPr lang="vi-VN" sz="1400" b="1" dirty="0" err="1">
                <a:solidFill>
                  <a:srgbClr val="285E89"/>
                </a:solidFill>
              </a:rPr>
              <a:t>Method</a:t>
            </a:r>
            <a:r>
              <a:rPr lang="vi-VN" sz="1400" dirty="0">
                <a:solidFill>
                  <a:srgbClr val="285E89"/>
                </a:solidFill>
              </a:rPr>
              <a:t> </a:t>
            </a:r>
            <a:r>
              <a:rPr lang="vi-VN" sz="1400" dirty="0" err="1">
                <a:solidFill>
                  <a:srgbClr val="285E89"/>
                </a:solidFill>
              </a:rPr>
              <a:t>và</a:t>
            </a:r>
            <a:r>
              <a:rPr lang="vi-VN" sz="1400" dirty="0">
                <a:solidFill>
                  <a:srgbClr val="285E89"/>
                </a:solidFill>
              </a:rPr>
              <a:t> </a:t>
            </a:r>
            <a:r>
              <a:rPr lang="vi-VN" sz="1400" dirty="0" err="1">
                <a:solidFill>
                  <a:srgbClr val="285E89"/>
                </a:solidFill>
              </a:rPr>
              <a:t>tập</a:t>
            </a:r>
            <a:r>
              <a:rPr lang="vi-VN" sz="1400" dirty="0">
                <a:solidFill>
                  <a:srgbClr val="285E89"/>
                </a:solidFill>
              </a:rPr>
              <a:t> </a:t>
            </a:r>
            <a:r>
              <a:rPr lang="vi-VN" sz="1400" dirty="0" err="1">
                <a:solidFill>
                  <a:srgbClr val="285E89"/>
                </a:solidFill>
              </a:rPr>
              <a:t>hợp</a:t>
            </a:r>
            <a:r>
              <a:rPr lang="vi-VN" sz="1400" dirty="0">
                <a:solidFill>
                  <a:srgbClr val="285E89"/>
                </a:solidFill>
              </a:rPr>
              <a:t> </a:t>
            </a:r>
            <a:r>
              <a:rPr lang="vi-VN" sz="1400" dirty="0" err="1">
                <a:solidFill>
                  <a:srgbClr val="285E89"/>
                </a:solidFill>
              </a:rPr>
              <a:t>các</a:t>
            </a:r>
            <a:r>
              <a:rPr lang="vi-VN" sz="1400" dirty="0">
                <a:solidFill>
                  <a:srgbClr val="285E89"/>
                </a:solidFill>
              </a:rPr>
              <a:t> phương </a:t>
            </a:r>
            <a:r>
              <a:rPr lang="vi-VN" sz="1400" dirty="0" err="1">
                <a:solidFill>
                  <a:srgbClr val="285E89"/>
                </a:solidFill>
              </a:rPr>
              <a:t>thức</a:t>
            </a:r>
            <a:r>
              <a:rPr lang="vi-VN" sz="1400" dirty="0">
                <a:solidFill>
                  <a:srgbClr val="285E89"/>
                </a:solidFill>
              </a:rPr>
              <a:t> </a:t>
            </a:r>
            <a:r>
              <a:rPr lang="vi-VN" sz="1400" dirty="0" err="1">
                <a:solidFill>
                  <a:srgbClr val="285E89"/>
                </a:solidFill>
              </a:rPr>
              <a:t>abstract</a:t>
            </a:r>
            <a:r>
              <a:rPr lang="vi-VN" sz="1400" dirty="0">
                <a:solidFill>
                  <a:srgbClr val="285E89"/>
                </a:solidFill>
              </a:rPr>
              <a:t> </a:t>
            </a:r>
            <a:r>
              <a:rPr lang="vi-VN" sz="1400" dirty="0" err="1">
                <a:solidFill>
                  <a:srgbClr val="285E89"/>
                </a:solidFill>
              </a:rPr>
              <a:t>đại</a:t>
            </a:r>
            <a:r>
              <a:rPr lang="vi-VN" sz="1400" dirty="0">
                <a:solidFill>
                  <a:srgbClr val="285E89"/>
                </a:solidFill>
              </a:rPr>
              <a:t> </a:t>
            </a:r>
            <a:r>
              <a:rPr lang="vi-VN" sz="1400" dirty="0" err="1">
                <a:solidFill>
                  <a:srgbClr val="285E89"/>
                </a:solidFill>
              </a:rPr>
              <a:t>diện</a:t>
            </a:r>
            <a:r>
              <a:rPr lang="vi-VN" sz="1400" dirty="0">
                <a:solidFill>
                  <a:srgbClr val="285E89"/>
                </a:solidFill>
              </a:rPr>
              <a:t> cho </a:t>
            </a:r>
            <a:r>
              <a:rPr lang="vi-VN" sz="1400" dirty="0" err="1">
                <a:solidFill>
                  <a:srgbClr val="285E89"/>
                </a:solidFill>
              </a:rPr>
              <a:t>các</a:t>
            </a:r>
            <a:r>
              <a:rPr lang="vi-VN" sz="1400" dirty="0">
                <a:solidFill>
                  <a:srgbClr val="285E89"/>
                </a:solidFill>
              </a:rPr>
              <a:t> </a:t>
            </a:r>
            <a:r>
              <a:rPr lang="vi-VN" sz="1400" dirty="0" err="1">
                <a:solidFill>
                  <a:srgbClr val="285E89"/>
                </a:solidFill>
              </a:rPr>
              <a:t>bước</a:t>
            </a:r>
            <a:r>
              <a:rPr lang="vi-VN" sz="1400" dirty="0">
                <a:solidFill>
                  <a:srgbClr val="285E89"/>
                </a:solidFill>
              </a:rPr>
              <a:t> </a:t>
            </a:r>
            <a:r>
              <a:rPr lang="vi-VN" sz="1400" dirty="0" err="1">
                <a:solidFill>
                  <a:srgbClr val="285E89"/>
                </a:solidFill>
              </a:rPr>
              <a:t>của</a:t>
            </a:r>
            <a:r>
              <a:rPr lang="vi-VN" sz="1400" dirty="0">
                <a:solidFill>
                  <a:srgbClr val="285E89"/>
                </a:solidFill>
              </a:rPr>
              <a:t> </a:t>
            </a:r>
            <a:r>
              <a:rPr lang="vi-VN" sz="1400" dirty="0" err="1">
                <a:solidFill>
                  <a:srgbClr val="285E89"/>
                </a:solidFill>
              </a:rPr>
              <a:t>thuật</a:t>
            </a:r>
            <a:r>
              <a:rPr lang="vi-VN" sz="1400" dirty="0">
                <a:solidFill>
                  <a:srgbClr val="285E89"/>
                </a:solidFill>
              </a:rPr>
              <a:t> </a:t>
            </a:r>
            <a:r>
              <a:rPr lang="vi-VN" sz="1400" dirty="0" err="1">
                <a:solidFill>
                  <a:srgbClr val="285E89"/>
                </a:solidFill>
              </a:rPr>
              <a:t>toán</a:t>
            </a:r>
            <a:r>
              <a:rPr lang="vi-VN" sz="1400" dirty="0">
                <a:solidFill>
                  <a:srgbClr val="285E89"/>
                </a:solidFill>
              </a:rPr>
              <a:t>. </a:t>
            </a:r>
            <a:r>
              <a:rPr lang="vi-VN" sz="1400" dirty="0" err="1">
                <a:solidFill>
                  <a:srgbClr val="285E89"/>
                </a:solidFill>
              </a:rPr>
              <a:t>Định</a:t>
            </a:r>
            <a:r>
              <a:rPr lang="vi-VN" sz="1400" dirty="0">
                <a:solidFill>
                  <a:srgbClr val="285E89"/>
                </a:solidFill>
              </a:rPr>
              <a:t> </a:t>
            </a:r>
            <a:r>
              <a:rPr lang="vi-VN" sz="1400" dirty="0" err="1">
                <a:solidFill>
                  <a:srgbClr val="285E89"/>
                </a:solidFill>
              </a:rPr>
              <a:t>hình</a:t>
            </a:r>
            <a:r>
              <a:rPr lang="vi-VN" sz="1400" dirty="0">
                <a:solidFill>
                  <a:srgbClr val="285E89"/>
                </a:solidFill>
              </a:rPr>
              <a:t> </a:t>
            </a:r>
            <a:r>
              <a:rPr lang="vi-VN" sz="1400" dirty="0" err="1">
                <a:solidFill>
                  <a:srgbClr val="285E89"/>
                </a:solidFill>
              </a:rPr>
              <a:t>cấu</a:t>
            </a:r>
            <a:r>
              <a:rPr lang="vi-VN" sz="1400" dirty="0">
                <a:solidFill>
                  <a:srgbClr val="285E89"/>
                </a:solidFill>
              </a:rPr>
              <a:t> </a:t>
            </a:r>
            <a:r>
              <a:rPr lang="vi-VN" sz="1400" dirty="0" err="1">
                <a:solidFill>
                  <a:srgbClr val="285E89"/>
                </a:solidFill>
              </a:rPr>
              <a:t>trúc</a:t>
            </a:r>
            <a:r>
              <a:rPr lang="vi-VN" sz="1400" dirty="0">
                <a:solidFill>
                  <a:srgbClr val="285E89"/>
                </a:solidFill>
              </a:rPr>
              <a:t> </a:t>
            </a:r>
            <a:r>
              <a:rPr lang="vi-VN" sz="1400" dirty="0" err="1">
                <a:solidFill>
                  <a:srgbClr val="285E89"/>
                </a:solidFill>
              </a:rPr>
              <a:t>của</a:t>
            </a:r>
            <a:r>
              <a:rPr lang="vi-VN" sz="1400" dirty="0">
                <a:solidFill>
                  <a:srgbClr val="285E89"/>
                </a:solidFill>
              </a:rPr>
              <a:t> </a:t>
            </a:r>
            <a:r>
              <a:rPr lang="vi-VN" sz="1400" dirty="0" err="1">
                <a:solidFill>
                  <a:srgbClr val="285E89"/>
                </a:solidFill>
              </a:rPr>
              <a:t>thuật</a:t>
            </a:r>
            <a:r>
              <a:rPr lang="vi-VN" sz="1400" dirty="0">
                <a:solidFill>
                  <a:srgbClr val="285E89"/>
                </a:solidFill>
              </a:rPr>
              <a:t> </a:t>
            </a:r>
            <a:r>
              <a:rPr lang="vi-VN" sz="1400" dirty="0" err="1">
                <a:solidFill>
                  <a:srgbClr val="285E89"/>
                </a:solidFill>
              </a:rPr>
              <a:t>toán</a:t>
            </a:r>
            <a:r>
              <a:rPr lang="vi-VN" sz="1400" dirty="0">
                <a:solidFill>
                  <a:srgbClr val="285E89"/>
                </a:solidFill>
              </a:rPr>
              <a:t> trong </a:t>
            </a:r>
            <a:r>
              <a:rPr lang="vi-VN" sz="1400" b="1" dirty="0" err="1">
                <a:solidFill>
                  <a:srgbClr val="285E89"/>
                </a:solidFill>
              </a:rPr>
              <a:t>Template</a:t>
            </a:r>
            <a:r>
              <a:rPr lang="vi-VN" sz="1400" b="1" dirty="0">
                <a:solidFill>
                  <a:srgbClr val="285E89"/>
                </a:solidFill>
              </a:rPr>
              <a:t> </a:t>
            </a:r>
            <a:r>
              <a:rPr lang="vi-VN" sz="1400" b="1" dirty="0" err="1">
                <a:solidFill>
                  <a:srgbClr val="285E89"/>
                </a:solidFill>
              </a:rPr>
              <a:t>Method</a:t>
            </a:r>
            <a:r>
              <a:rPr lang="vi-VN" sz="1400" dirty="0">
                <a:solidFill>
                  <a:srgbClr val="285E89"/>
                </a:solidFill>
              </a:rPr>
              <a:t> </a:t>
            </a:r>
            <a:r>
              <a:rPr lang="vi-VN" sz="1400" dirty="0" err="1">
                <a:solidFill>
                  <a:srgbClr val="285E89"/>
                </a:solidFill>
              </a:rPr>
              <a:t>bằng</a:t>
            </a:r>
            <a:r>
              <a:rPr lang="vi-VN" sz="1400" dirty="0">
                <a:solidFill>
                  <a:srgbClr val="285E89"/>
                </a:solidFill>
              </a:rPr>
              <a:t> </a:t>
            </a:r>
            <a:r>
              <a:rPr lang="vi-VN" sz="1400" dirty="0" err="1">
                <a:solidFill>
                  <a:srgbClr val="285E89"/>
                </a:solidFill>
              </a:rPr>
              <a:t>cách</a:t>
            </a:r>
            <a:r>
              <a:rPr lang="vi-VN" sz="1400" dirty="0">
                <a:solidFill>
                  <a:srgbClr val="285E89"/>
                </a:solidFill>
              </a:rPr>
              <a:t> </a:t>
            </a:r>
            <a:r>
              <a:rPr lang="vi-VN" sz="1400" dirty="0" err="1">
                <a:solidFill>
                  <a:srgbClr val="285E89"/>
                </a:solidFill>
              </a:rPr>
              <a:t>thực</a:t>
            </a:r>
            <a:r>
              <a:rPr lang="vi-VN" sz="1400" dirty="0">
                <a:solidFill>
                  <a:srgbClr val="285E89"/>
                </a:solidFill>
              </a:rPr>
              <a:t> thi </a:t>
            </a:r>
            <a:r>
              <a:rPr lang="vi-VN" sz="1400" dirty="0" err="1">
                <a:solidFill>
                  <a:srgbClr val="285E89"/>
                </a:solidFill>
              </a:rPr>
              <a:t>các</a:t>
            </a:r>
            <a:r>
              <a:rPr lang="vi-VN" sz="1400" dirty="0">
                <a:solidFill>
                  <a:srgbClr val="285E89"/>
                </a:solidFill>
              </a:rPr>
              <a:t> </a:t>
            </a:r>
            <a:r>
              <a:rPr lang="vi-VN" sz="1400" dirty="0" err="1">
                <a:solidFill>
                  <a:srgbClr val="285E89"/>
                </a:solidFill>
              </a:rPr>
              <a:t>bước</a:t>
            </a:r>
            <a:r>
              <a:rPr lang="vi-VN" sz="1400" dirty="0">
                <a:solidFill>
                  <a:srgbClr val="285E89"/>
                </a:solidFill>
              </a:rPr>
              <a:t> tương </a:t>
            </a:r>
            <a:r>
              <a:rPr lang="vi-VN" sz="1400" dirty="0" err="1">
                <a:solidFill>
                  <a:srgbClr val="285E89"/>
                </a:solidFill>
              </a:rPr>
              <a:t>ứng</a:t>
            </a:r>
            <a:r>
              <a:rPr lang="vi-VN" sz="1400" dirty="0">
                <a:solidFill>
                  <a:srgbClr val="285E89"/>
                </a:solidFill>
              </a:rPr>
              <a:t>. Cân </a:t>
            </a:r>
            <a:r>
              <a:rPr lang="vi-VN" sz="1400" dirty="0" err="1">
                <a:solidFill>
                  <a:srgbClr val="285E89"/>
                </a:solidFill>
              </a:rPr>
              <a:t>nhắc</a:t>
            </a:r>
            <a:r>
              <a:rPr lang="vi-VN" sz="1400" dirty="0">
                <a:solidFill>
                  <a:srgbClr val="285E89"/>
                </a:solidFill>
              </a:rPr>
              <a:t> </a:t>
            </a:r>
            <a:r>
              <a:rPr lang="vi-VN" sz="1400" dirty="0" err="1">
                <a:solidFill>
                  <a:srgbClr val="285E89"/>
                </a:solidFill>
              </a:rPr>
              <a:t>việc</a:t>
            </a:r>
            <a:r>
              <a:rPr lang="vi-VN" sz="1400" dirty="0">
                <a:solidFill>
                  <a:srgbClr val="285E89"/>
                </a:solidFill>
              </a:rPr>
              <a:t> khai </a:t>
            </a:r>
            <a:r>
              <a:rPr lang="vi-VN" sz="1400" dirty="0" err="1">
                <a:solidFill>
                  <a:srgbClr val="285E89"/>
                </a:solidFill>
              </a:rPr>
              <a:t>báo</a:t>
            </a:r>
            <a:r>
              <a:rPr lang="vi-VN" sz="1400" dirty="0">
                <a:solidFill>
                  <a:srgbClr val="285E89"/>
                </a:solidFill>
              </a:rPr>
              <a:t> </a:t>
            </a:r>
            <a:r>
              <a:rPr lang="vi-VN" sz="1400" b="1" dirty="0" err="1">
                <a:solidFill>
                  <a:srgbClr val="285E89"/>
                </a:solidFill>
              </a:rPr>
              <a:t>Template</a:t>
            </a:r>
            <a:r>
              <a:rPr lang="vi-VN" sz="1400" b="1" dirty="0">
                <a:solidFill>
                  <a:srgbClr val="285E89"/>
                </a:solidFill>
              </a:rPr>
              <a:t> </a:t>
            </a:r>
            <a:r>
              <a:rPr lang="vi-VN" sz="1400" b="1" dirty="0" err="1">
                <a:solidFill>
                  <a:srgbClr val="285E89"/>
                </a:solidFill>
              </a:rPr>
              <a:t>Method</a:t>
            </a:r>
            <a:r>
              <a:rPr lang="vi-VN" sz="1400" dirty="0">
                <a:solidFill>
                  <a:srgbClr val="285E89"/>
                </a:solidFill>
              </a:rPr>
              <a:t> </a:t>
            </a:r>
            <a:r>
              <a:rPr lang="vi-VN" sz="1400" dirty="0" err="1">
                <a:solidFill>
                  <a:srgbClr val="285E89"/>
                </a:solidFill>
              </a:rPr>
              <a:t>với</a:t>
            </a:r>
            <a:r>
              <a:rPr lang="vi-VN" sz="1400" dirty="0">
                <a:solidFill>
                  <a:srgbClr val="285E89"/>
                </a:solidFill>
              </a:rPr>
              <a:t> </a:t>
            </a:r>
            <a:r>
              <a:rPr lang="vi-VN" sz="1400" dirty="0" err="1">
                <a:solidFill>
                  <a:srgbClr val="285E89"/>
                </a:solidFill>
              </a:rPr>
              <a:t>từ</a:t>
            </a:r>
            <a:r>
              <a:rPr lang="vi-VN" sz="1400" dirty="0">
                <a:solidFill>
                  <a:srgbClr val="285E89"/>
                </a:solidFill>
              </a:rPr>
              <a:t> </a:t>
            </a:r>
            <a:r>
              <a:rPr lang="vi-VN" sz="1400" dirty="0" err="1">
                <a:solidFill>
                  <a:srgbClr val="285E89"/>
                </a:solidFill>
              </a:rPr>
              <a:t>khóa</a:t>
            </a:r>
            <a:r>
              <a:rPr lang="vi-VN" sz="1400" dirty="0">
                <a:solidFill>
                  <a:srgbClr val="285E89"/>
                </a:solidFill>
              </a:rPr>
              <a:t> </a:t>
            </a:r>
            <a:r>
              <a:rPr lang="vi-VN" sz="1400" b="1" dirty="0" err="1">
                <a:solidFill>
                  <a:srgbClr val="285E89"/>
                </a:solidFill>
              </a:rPr>
              <a:t>final</a:t>
            </a:r>
            <a:r>
              <a:rPr lang="vi-VN" sz="1400" dirty="0">
                <a:solidFill>
                  <a:srgbClr val="285E89"/>
                </a:solidFill>
              </a:rPr>
              <a:t> </a:t>
            </a:r>
            <a:r>
              <a:rPr lang="vi-VN" sz="1400" dirty="0" err="1">
                <a:solidFill>
                  <a:srgbClr val="285E89"/>
                </a:solidFill>
              </a:rPr>
              <a:t>để</a:t>
            </a:r>
            <a:r>
              <a:rPr lang="vi-VN" sz="1400" dirty="0">
                <a:solidFill>
                  <a:srgbClr val="285E89"/>
                </a:solidFill>
              </a:rPr>
              <a:t> </a:t>
            </a:r>
            <a:r>
              <a:rPr lang="vi-VN" sz="1400" dirty="0" err="1">
                <a:solidFill>
                  <a:srgbClr val="285E89"/>
                </a:solidFill>
              </a:rPr>
              <a:t>tránh</a:t>
            </a:r>
            <a:r>
              <a:rPr lang="vi-VN" sz="1400" dirty="0">
                <a:solidFill>
                  <a:srgbClr val="285E89"/>
                </a:solidFill>
              </a:rPr>
              <a:t> </a:t>
            </a:r>
            <a:r>
              <a:rPr lang="vi-VN" sz="1400" dirty="0" err="1">
                <a:solidFill>
                  <a:srgbClr val="285E89"/>
                </a:solidFill>
              </a:rPr>
              <a:t>việc</a:t>
            </a:r>
            <a:r>
              <a:rPr lang="vi-VN" sz="1400" dirty="0">
                <a:solidFill>
                  <a:srgbClr val="285E89"/>
                </a:solidFill>
              </a:rPr>
              <a:t> </a:t>
            </a:r>
            <a:r>
              <a:rPr lang="vi-VN" sz="1400" dirty="0" err="1">
                <a:solidFill>
                  <a:srgbClr val="285E89"/>
                </a:solidFill>
              </a:rPr>
              <a:t>override</a:t>
            </a:r>
            <a:r>
              <a:rPr lang="vi-VN" sz="1400" dirty="0">
                <a:solidFill>
                  <a:srgbClr val="285E89"/>
                </a:solidFill>
              </a:rPr>
              <a:t> </a:t>
            </a:r>
            <a:r>
              <a:rPr lang="vi-VN" sz="1400" dirty="0" err="1">
                <a:solidFill>
                  <a:srgbClr val="285E89"/>
                </a:solidFill>
              </a:rPr>
              <a:t>lại</a:t>
            </a:r>
            <a:r>
              <a:rPr lang="vi-VN" sz="1400" dirty="0">
                <a:solidFill>
                  <a:srgbClr val="285E89"/>
                </a:solidFill>
              </a:rPr>
              <a:t> ở </a:t>
            </a:r>
            <a:r>
              <a:rPr lang="vi-VN" sz="1400" dirty="0" err="1">
                <a:solidFill>
                  <a:srgbClr val="285E89"/>
                </a:solidFill>
              </a:rPr>
              <a:t>các</a:t>
            </a:r>
            <a:r>
              <a:rPr lang="vi-VN" sz="1400" dirty="0">
                <a:solidFill>
                  <a:srgbClr val="285E89"/>
                </a:solidFill>
              </a:rPr>
              <a:t> </a:t>
            </a:r>
            <a:r>
              <a:rPr lang="vi-VN" sz="1400" dirty="0" err="1">
                <a:solidFill>
                  <a:srgbClr val="285E89"/>
                </a:solidFill>
              </a:rPr>
              <a:t>lớp</a:t>
            </a:r>
            <a:r>
              <a:rPr lang="vi-VN" sz="1400" dirty="0">
                <a:solidFill>
                  <a:srgbClr val="285E89"/>
                </a:solidFill>
              </a:rPr>
              <a:t> con.</a:t>
            </a:r>
            <a:endParaRPr sz="1400" dirty="0">
              <a:solidFill>
                <a:srgbClr val="285E89"/>
              </a:solidFill>
            </a:endParaRPr>
          </a:p>
          <a:p>
            <a:pPr marL="457200" lvl="0" indent="-355600" algn="just" rtl="0">
              <a:lnSpc>
                <a:spcPct val="100000"/>
              </a:lnSpc>
              <a:spcBef>
                <a:spcPts val="1200"/>
              </a:spcBef>
              <a:spcAft>
                <a:spcPts val="0"/>
              </a:spcAft>
              <a:buSzPts val="1600"/>
              <a:buAutoNum type="arabicPeriod"/>
            </a:pPr>
            <a:r>
              <a:rPr lang="vi-VN" sz="1400" dirty="0" err="1">
                <a:solidFill>
                  <a:srgbClr val="285E89"/>
                </a:solidFill>
              </a:rPr>
              <a:t>Các</a:t>
            </a:r>
            <a:r>
              <a:rPr lang="vi-VN" sz="1400" dirty="0">
                <a:solidFill>
                  <a:srgbClr val="285E89"/>
                </a:solidFill>
              </a:rPr>
              <a:t> </a:t>
            </a:r>
            <a:r>
              <a:rPr lang="vi-VN" sz="1400" dirty="0" err="1">
                <a:solidFill>
                  <a:srgbClr val="285E89"/>
                </a:solidFill>
              </a:rPr>
              <a:t>bước</a:t>
            </a:r>
            <a:r>
              <a:rPr lang="vi-VN" sz="1400" dirty="0">
                <a:solidFill>
                  <a:srgbClr val="285E89"/>
                </a:solidFill>
              </a:rPr>
              <a:t> </a:t>
            </a:r>
            <a:r>
              <a:rPr lang="vi-VN" sz="1400" dirty="0" err="1">
                <a:solidFill>
                  <a:srgbClr val="285E89"/>
                </a:solidFill>
              </a:rPr>
              <a:t>có</a:t>
            </a:r>
            <a:r>
              <a:rPr lang="vi-VN" sz="1400" dirty="0">
                <a:solidFill>
                  <a:srgbClr val="285E89"/>
                </a:solidFill>
              </a:rPr>
              <a:t> </a:t>
            </a:r>
            <a:r>
              <a:rPr lang="vi-VN" sz="1400" dirty="0" err="1">
                <a:solidFill>
                  <a:srgbClr val="285E89"/>
                </a:solidFill>
              </a:rPr>
              <a:t>thể</a:t>
            </a:r>
            <a:r>
              <a:rPr lang="vi-VN" sz="1400" dirty="0">
                <a:solidFill>
                  <a:srgbClr val="285E89"/>
                </a:solidFill>
              </a:rPr>
              <a:t> </a:t>
            </a:r>
            <a:r>
              <a:rPr lang="vi-VN" sz="1400" dirty="0" err="1">
                <a:solidFill>
                  <a:srgbClr val="285E89"/>
                </a:solidFill>
              </a:rPr>
              <a:t>để</a:t>
            </a:r>
            <a:r>
              <a:rPr lang="vi-VN" sz="1400" dirty="0">
                <a:solidFill>
                  <a:srgbClr val="285E89"/>
                </a:solidFill>
              </a:rPr>
              <a:t> </a:t>
            </a:r>
            <a:r>
              <a:rPr lang="vi-VN" sz="1400" dirty="0" err="1">
                <a:solidFill>
                  <a:srgbClr val="285E89"/>
                </a:solidFill>
              </a:rPr>
              <a:t>là</a:t>
            </a:r>
            <a:r>
              <a:rPr lang="vi-VN" sz="1400" dirty="0">
                <a:solidFill>
                  <a:srgbClr val="285E89"/>
                </a:solidFill>
              </a:rPr>
              <a:t> </a:t>
            </a:r>
            <a:r>
              <a:rPr lang="vi-VN" sz="1400" dirty="0" err="1">
                <a:solidFill>
                  <a:srgbClr val="285E89"/>
                </a:solidFill>
              </a:rPr>
              <a:t>abstract</a:t>
            </a:r>
            <a:r>
              <a:rPr lang="vi-VN" sz="1400" dirty="0">
                <a:solidFill>
                  <a:srgbClr val="285E89"/>
                </a:solidFill>
              </a:rPr>
              <a:t>. Tuy nhiên, đôi </a:t>
            </a:r>
            <a:r>
              <a:rPr lang="vi-VN" sz="1400" dirty="0" err="1">
                <a:solidFill>
                  <a:srgbClr val="285E89"/>
                </a:solidFill>
              </a:rPr>
              <a:t>lúc</a:t>
            </a:r>
            <a:r>
              <a:rPr lang="vi-VN" sz="1400" dirty="0">
                <a:solidFill>
                  <a:srgbClr val="285E89"/>
                </a:solidFill>
              </a:rPr>
              <a:t> </a:t>
            </a:r>
            <a:r>
              <a:rPr lang="vi-VN" sz="1400" dirty="0" err="1">
                <a:solidFill>
                  <a:srgbClr val="285E89"/>
                </a:solidFill>
              </a:rPr>
              <a:t>việc</a:t>
            </a:r>
            <a:r>
              <a:rPr lang="vi-VN" sz="1400" dirty="0">
                <a:solidFill>
                  <a:srgbClr val="285E89"/>
                </a:solidFill>
              </a:rPr>
              <a:t> </a:t>
            </a:r>
            <a:r>
              <a:rPr lang="vi-VN" sz="1400" dirty="0" err="1">
                <a:solidFill>
                  <a:srgbClr val="285E89"/>
                </a:solidFill>
              </a:rPr>
              <a:t>có</a:t>
            </a:r>
            <a:r>
              <a:rPr lang="vi-VN" sz="1400" dirty="0">
                <a:solidFill>
                  <a:srgbClr val="285E89"/>
                </a:solidFill>
              </a:rPr>
              <a:t> </a:t>
            </a:r>
            <a:r>
              <a:rPr lang="vi-VN" sz="1400" dirty="0" err="1">
                <a:solidFill>
                  <a:srgbClr val="285E89"/>
                </a:solidFill>
              </a:rPr>
              <a:t>một</a:t>
            </a:r>
            <a:r>
              <a:rPr lang="vi-VN" sz="1400" dirty="0">
                <a:solidFill>
                  <a:srgbClr val="285E89"/>
                </a:solidFill>
              </a:rPr>
              <a:t> </a:t>
            </a:r>
            <a:r>
              <a:rPr lang="vi-VN" sz="1400" dirty="0" err="1">
                <a:solidFill>
                  <a:srgbClr val="285E89"/>
                </a:solidFill>
              </a:rPr>
              <a:t>triển</a:t>
            </a:r>
            <a:r>
              <a:rPr lang="vi-VN" sz="1400" dirty="0">
                <a:solidFill>
                  <a:srgbClr val="285E89"/>
                </a:solidFill>
              </a:rPr>
              <a:t> khai </a:t>
            </a:r>
            <a:r>
              <a:rPr lang="vi-VN" sz="1400" dirty="0" err="1">
                <a:solidFill>
                  <a:srgbClr val="285E89"/>
                </a:solidFill>
              </a:rPr>
              <a:t>mặc</a:t>
            </a:r>
            <a:r>
              <a:rPr lang="vi-VN" sz="1400" dirty="0">
                <a:solidFill>
                  <a:srgbClr val="285E89"/>
                </a:solidFill>
              </a:rPr>
              <a:t> </a:t>
            </a:r>
            <a:r>
              <a:rPr lang="vi-VN" sz="1400" dirty="0" err="1">
                <a:solidFill>
                  <a:srgbClr val="285E89"/>
                </a:solidFill>
              </a:rPr>
              <a:t>định</a:t>
            </a:r>
            <a:r>
              <a:rPr lang="vi-VN" sz="1400" dirty="0">
                <a:solidFill>
                  <a:srgbClr val="285E89"/>
                </a:solidFill>
              </a:rPr>
              <a:t> </a:t>
            </a:r>
            <a:r>
              <a:rPr lang="vi-VN" sz="1400" dirty="0" err="1">
                <a:solidFill>
                  <a:srgbClr val="285E89"/>
                </a:solidFill>
              </a:rPr>
              <a:t>sẽ</a:t>
            </a:r>
            <a:r>
              <a:rPr lang="vi-VN" sz="1400" dirty="0">
                <a:solidFill>
                  <a:srgbClr val="285E89"/>
                </a:solidFill>
              </a:rPr>
              <a:t> mang </a:t>
            </a:r>
            <a:r>
              <a:rPr lang="vi-VN" sz="1400" dirty="0" err="1">
                <a:solidFill>
                  <a:srgbClr val="285E89"/>
                </a:solidFill>
              </a:rPr>
              <a:t>lại</a:t>
            </a:r>
            <a:r>
              <a:rPr lang="vi-VN" sz="1400" dirty="0">
                <a:solidFill>
                  <a:srgbClr val="285E89"/>
                </a:solidFill>
              </a:rPr>
              <a:t> </a:t>
            </a:r>
            <a:r>
              <a:rPr lang="vi-VN" sz="1400" dirty="0" err="1">
                <a:solidFill>
                  <a:srgbClr val="285E89"/>
                </a:solidFill>
              </a:rPr>
              <a:t>lợi</a:t>
            </a:r>
            <a:r>
              <a:rPr lang="vi-VN" sz="1400" dirty="0">
                <a:solidFill>
                  <a:srgbClr val="285E89"/>
                </a:solidFill>
              </a:rPr>
              <a:t> </a:t>
            </a:r>
            <a:r>
              <a:rPr lang="vi-VN" sz="1400" dirty="0" err="1">
                <a:solidFill>
                  <a:srgbClr val="285E89"/>
                </a:solidFill>
              </a:rPr>
              <a:t>ích</a:t>
            </a:r>
            <a:r>
              <a:rPr lang="vi-VN" sz="1400" dirty="0">
                <a:solidFill>
                  <a:srgbClr val="285E89"/>
                </a:solidFill>
              </a:rPr>
              <a:t> cho công </a:t>
            </a:r>
            <a:r>
              <a:rPr lang="vi-VN" sz="1400" dirty="0" err="1">
                <a:solidFill>
                  <a:srgbClr val="285E89"/>
                </a:solidFill>
              </a:rPr>
              <a:t>việc</a:t>
            </a:r>
            <a:r>
              <a:rPr lang="vi-VN" sz="1400" dirty="0">
                <a:solidFill>
                  <a:srgbClr val="285E89"/>
                </a:solidFill>
              </a:rPr>
              <a:t>. </a:t>
            </a:r>
            <a:r>
              <a:rPr lang="vi-VN" sz="1400" dirty="0" err="1">
                <a:solidFill>
                  <a:srgbClr val="285E89"/>
                </a:solidFill>
              </a:rPr>
              <a:t>Và</a:t>
            </a:r>
            <a:r>
              <a:rPr lang="vi-VN" sz="1400" dirty="0">
                <a:solidFill>
                  <a:srgbClr val="285E89"/>
                </a:solidFill>
              </a:rPr>
              <a:t> </a:t>
            </a:r>
            <a:r>
              <a:rPr lang="vi-VN" sz="1400" dirty="0" err="1">
                <a:solidFill>
                  <a:srgbClr val="285E89"/>
                </a:solidFill>
              </a:rPr>
              <a:t>các</a:t>
            </a:r>
            <a:r>
              <a:rPr lang="vi-VN" sz="1400" dirty="0">
                <a:solidFill>
                  <a:srgbClr val="285E89"/>
                </a:solidFill>
              </a:rPr>
              <a:t> </a:t>
            </a:r>
            <a:r>
              <a:rPr lang="vi-VN" sz="1400" dirty="0" err="1">
                <a:solidFill>
                  <a:srgbClr val="285E89"/>
                </a:solidFill>
              </a:rPr>
              <a:t>lớp</a:t>
            </a:r>
            <a:r>
              <a:rPr lang="vi-VN" sz="1400" dirty="0">
                <a:solidFill>
                  <a:srgbClr val="285E89"/>
                </a:solidFill>
              </a:rPr>
              <a:t> con không </a:t>
            </a:r>
            <a:r>
              <a:rPr lang="vi-VN" sz="1400" dirty="0" err="1">
                <a:solidFill>
                  <a:srgbClr val="285E89"/>
                </a:solidFill>
              </a:rPr>
              <a:t>cần</a:t>
            </a:r>
            <a:r>
              <a:rPr lang="vi-VN" sz="1400" dirty="0">
                <a:solidFill>
                  <a:srgbClr val="285E89"/>
                </a:solidFill>
              </a:rPr>
              <a:t> </a:t>
            </a:r>
            <a:r>
              <a:rPr lang="vi-VN" sz="1400" dirty="0" err="1">
                <a:solidFill>
                  <a:srgbClr val="285E89"/>
                </a:solidFill>
              </a:rPr>
              <a:t>phải</a:t>
            </a:r>
            <a:r>
              <a:rPr lang="vi-VN" sz="1400" dirty="0">
                <a:solidFill>
                  <a:srgbClr val="285E89"/>
                </a:solidFill>
              </a:rPr>
              <a:t> luôn </a:t>
            </a:r>
            <a:r>
              <a:rPr lang="vi-VN" sz="1400" dirty="0" err="1">
                <a:solidFill>
                  <a:srgbClr val="285E89"/>
                </a:solidFill>
              </a:rPr>
              <a:t>override</a:t>
            </a:r>
            <a:r>
              <a:rPr lang="vi-VN" sz="1400" dirty="0">
                <a:solidFill>
                  <a:srgbClr val="285E89"/>
                </a:solidFill>
              </a:rPr>
              <a:t> </a:t>
            </a:r>
            <a:r>
              <a:rPr lang="vi-VN" sz="1400" dirty="0" err="1">
                <a:solidFill>
                  <a:srgbClr val="285E89"/>
                </a:solidFill>
              </a:rPr>
              <a:t>lại</a:t>
            </a:r>
            <a:r>
              <a:rPr lang="vi-VN" sz="1400" dirty="0">
                <a:solidFill>
                  <a:srgbClr val="285E89"/>
                </a:solidFill>
              </a:rPr>
              <a:t> </a:t>
            </a:r>
            <a:r>
              <a:rPr lang="vi-VN" sz="1400" dirty="0" err="1">
                <a:solidFill>
                  <a:srgbClr val="285E89"/>
                </a:solidFill>
              </a:rPr>
              <a:t>các</a:t>
            </a:r>
            <a:r>
              <a:rPr lang="vi-VN" sz="1400" dirty="0">
                <a:solidFill>
                  <a:srgbClr val="285E89"/>
                </a:solidFill>
              </a:rPr>
              <a:t> </a:t>
            </a:r>
            <a:r>
              <a:rPr lang="vi-VN" sz="1400" dirty="0" err="1">
                <a:solidFill>
                  <a:srgbClr val="285E89"/>
                </a:solidFill>
              </a:rPr>
              <a:t>bước</a:t>
            </a:r>
            <a:r>
              <a:rPr lang="vi-VN" sz="1400" dirty="0">
                <a:solidFill>
                  <a:srgbClr val="285E89"/>
                </a:solidFill>
              </a:rPr>
              <a:t> </a:t>
            </a:r>
            <a:r>
              <a:rPr lang="vi-VN" sz="1400" dirty="0" err="1">
                <a:solidFill>
                  <a:srgbClr val="285E89"/>
                </a:solidFill>
              </a:rPr>
              <a:t>này</a:t>
            </a:r>
            <a:r>
              <a:rPr lang="vi-VN" sz="1400" dirty="0">
                <a:solidFill>
                  <a:srgbClr val="285E89"/>
                </a:solidFill>
              </a:rPr>
              <a:t>.</a:t>
            </a:r>
            <a:endParaRPr sz="1400" dirty="0">
              <a:solidFill>
                <a:srgbClr val="285E89"/>
              </a:solidFill>
            </a:endParaRPr>
          </a:p>
          <a:p>
            <a:pPr marL="457200" lvl="0" indent="-355600" algn="just" rtl="0">
              <a:lnSpc>
                <a:spcPct val="100000"/>
              </a:lnSpc>
              <a:spcBef>
                <a:spcPts val="1200"/>
              </a:spcBef>
              <a:spcAft>
                <a:spcPts val="0"/>
              </a:spcAft>
              <a:buSzPts val="1600"/>
              <a:buAutoNum type="arabicPeriod"/>
            </a:pPr>
            <a:r>
              <a:rPr lang="vi-VN" sz="1400" dirty="0">
                <a:solidFill>
                  <a:srgbClr val="285E89"/>
                </a:solidFill>
              </a:rPr>
              <a:t>Thêm </a:t>
            </a:r>
            <a:r>
              <a:rPr lang="vi-VN" sz="1400" dirty="0" err="1">
                <a:solidFill>
                  <a:srgbClr val="285E89"/>
                </a:solidFill>
              </a:rPr>
              <a:t>các</a:t>
            </a:r>
            <a:r>
              <a:rPr lang="vi-VN" sz="1400" dirty="0">
                <a:solidFill>
                  <a:srgbClr val="285E89"/>
                </a:solidFill>
              </a:rPr>
              <a:t> </a:t>
            </a:r>
            <a:r>
              <a:rPr lang="vi-VN" sz="1400" dirty="0" err="1">
                <a:solidFill>
                  <a:srgbClr val="285E89"/>
                </a:solidFill>
              </a:rPr>
              <a:t>móc</a:t>
            </a:r>
            <a:r>
              <a:rPr lang="vi-VN" sz="1400" dirty="0">
                <a:solidFill>
                  <a:srgbClr val="285E89"/>
                </a:solidFill>
              </a:rPr>
              <a:t> </a:t>
            </a:r>
            <a:r>
              <a:rPr lang="vi-VN" sz="1400" dirty="0" err="1">
                <a:solidFill>
                  <a:srgbClr val="285E89"/>
                </a:solidFill>
              </a:rPr>
              <a:t>nối</a:t>
            </a:r>
            <a:r>
              <a:rPr lang="vi-VN" sz="1400" dirty="0">
                <a:solidFill>
                  <a:srgbClr val="285E89"/>
                </a:solidFill>
              </a:rPr>
              <a:t> </a:t>
            </a:r>
            <a:r>
              <a:rPr lang="vi-VN" sz="1400" dirty="0" err="1">
                <a:solidFill>
                  <a:srgbClr val="285E89"/>
                </a:solidFill>
              </a:rPr>
              <a:t>giữa</a:t>
            </a:r>
            <a:r>
              <a:rPr lang="vi-VN" sz="1400" dirty="0">
                <a:solidFill>
                  <a:srgbClr val="285E89"/>
                </a:solidFill>
              </a:rPr>
              <a:t> </a:t>
            </a:r>
            <a:r>
              <a:rPr lang="vi-VN" sz="1400" dirty="0" err="1">
                <a:solidFill>
                  <a:srgbClr val="285E89"/>
                </a:solidFill>
              </a:rPr>
              <a:t>các</a:t>
            </a:r>
            <a:r>
              <a:rPr lang="vi-VN" sz="1400" dirty="0">
                <a:solidFill>
                  <a:srgbClr val="285E89"/>
                </a:solidFill>
              </a:rPr>
              <a:t> </a:t>
            </a:r>
            <a:r>
              <a:rPr lang="vi-VN" sz="1400" dirty="0" err="1">
                <a:solidFill>
                  <a:srgbClr val="285E89"/>
                </a:solidFill>
              </a:rPr>
              <a:t>bước</a:t>
            </a:r>
            <a:r>
              <a:rPr lang="vi-VN" sz="1400" dirty="0">
                <a:solidFill>
                  <a:srgbClr val="285E89"/>
                </a:solidFill>
              </a:rPr>
              <a:t> </a:t>
            </a:r>
            <a:r>
              <a:rPr lang="vi-VN" sz="1400" dirty="0" err="1">
                <a:solidFill>
                  <a:srgbClr val="285E89"/>
                </a:solidFill>
              </a:rPr>
              <a:t>của</a:t>
            </a:r>
            <a:r>
              <a:rPr lang="vi-VN" sz="1400" dirty="0">
                <a:solidFill>
                  <a:srgbClr val="285E89"/>
                </a:solidFill>
              </a:rPr>
              <a:t> </a:t>
            </a:r>
            <a:r>
              <a:rPr lang="vi-VN" sz="1400" dirty="0" err="1">
                <a:solidFill>
                  <a:srgbClr val="285E89"/>
                </a:solidFill>
              </a:rPr>
              <a:t>thuật</a:t>
            </a:r>
            <a:r>
              <a:rPr lang="vi-VN" sz="1400" dirty="0">
                <a:solidFill>
                  <a:srgbClr val="285E89"/>
                </a:solidFill>
              </a:rPr>
              <a:t> </a:t>
            </a:r>
            <a:r>
              <a:rPr lang="vi-VN" sz="1400" dirty="0" err="1">
                <a:solidFill>
                  <a:srgbClr val="285E89"/>
                </a:solidFill>
              </a:rPr>
              <a:t>toán</a:t>
            </a:r>
            <a:r>
              <a:rPr lang="vi-VN" sz="1400" dirty="0">
                <a:solidFill>
                  <a:srgbClr val="285E89"/>
                </a:solidFill>
              </a:rPr>
              <a:t>.</a:t>
            </a:r>
            <a:endParaRPr sz="1400" dirty="0">
              <a:solidFill>
                <a:srgbClr val="285E89"/>
              </a:solidFill>
            </a:endParaRPr>
          </a:p>
          <a:p>
            <a:pPr marL="457200" lvl="0" indent="-355600" algn="just" rtl="0">
              <a:lnSpc>
                <a:spcPct val="100000"/>
              </a:lnSpc>
              <a:spcBef>
                <a:spcPts val="1200"/>
              </a:spcBef>
              <a:spcAft>
                <a:spcPts val="0"/>
              </a:spcAft>
              <a:buClr>
                <a:srgbClr val="285E89"/>
              </a:buClr>
              <a:buSzPts val="1600"/>
              <a:buAutoNum type="arabicPeriod"/>
            </a:pPr>
            <a:r>
              <a:rPr lang="vi-VN" sz="1400" dirty="0" err="1">
                <a:solidFill>
                  <a:srgbClr val="285E89"/>
                </a:solidFill>
              </a:rPr>
              <a:t>Với</a:t>
            </a:r>
            <a:r>
              <a:rPr lang="vi-VN" sz="1400" dirty="0">
                <a:solidFill>
                  <a:srgbClr val="285E89"/>
                </a:solidFill>
              </a:rPr>
              <a:t> </a:t>
            </a:r>
            <a:r>
              <a:rPr lang="vi-VN" sz="1400" dirty="0" err="1">
                <a:solidFill>
                  <a:srgbClr val="285E89"/>
                </a:solidFill>
              </a:rPr>
              <a:t>mỗi</a:t>
            </a:r>
            <a:r>
              <a:rPr lang="vi-VN" sz="1400" dirty="0">
                <a:solidFill>
                  <a:srgbClr val="285E89"/>
                </a:solidFill>
              </a:rPr>
              <a:t> </a:t>
            </a:r>
            <a:r>
              <a:rPr lang="vi-VN" sz="1400" dirty="0" err="1">
                <a:solidFill>
                  <a:srgbClr val="285E89"/>
                </a:solidFill>
              </a:rPr>
              <a:t>biến</a:t>
            </a:r>
            <a:r>
              <a:rPr lang="vi-VN" sz="1400" dirty="0">
                <a:solidFill>
                  <a:srgbClr val="285E89"/>
                </a:solidFill>
              </a:rPr>
              <a:t> </a:t>
            </a:r>
            <a:r>
              <a:rPr lang="vi-VN" sz="1400" dirty="0" err="1">
                <a:solidFill>
                  <a:srgbClr val="285E89"/>
                </a:solidFill>
              </a:rPr>
              <a:t>thể</a:t>
            </a:r>
            <a:r>
              <a:rPr lang="vi-VN" sz="1400" dirty="0">
                <a:solidFill>
                  <a:srgbClr val="285E89"/>
                </a:solidFill>
              </a:rPr>
              <a:t> </a:t>
            </a:r>
            <a:r>
              <a:rPr lang="vi-VN" sz="1400" dirty="0" err="1">
                <a:solidFill>
                  <a:srgbClr val="285E89"/>
                </a:solidFill>
              </a:rPr>
              <a:t>của</a:t>
            </a:r>
            <a:r>
              <a:rPr lang="vi-VN" sz="1400" dirty="0">
                <a:solidFill>
                  <a:srgbClr val="285E89"/>
                </a:solidFill>
              </a:rPr>
              <a:t> </a:t>
            </a:r>
            <a:r>
              <a:rPr lang="vi-VN" sz="1400" dirty="0" err="1">
                <a:solidFill>
                  <a:srgbClr val="285E89"/>
                </a:solidFill>
              </a:rPr>
              <a:t>thuật</a:t>
            </a:r>
            <a:r>
              <a:rPr lang="vi-VN" sz="1400" dirty="0">
                <a:solidFill>
                  <a:srgbClr val="285E89"/>
                </a:solidFill>
              </a:rPr>
              <a:t> </a:t>
            </a:r>
            <a:r>
              <a:rPr lang="vi-VN" sz="1400" dirty="0" err="1">
                <a:solidFill>
                  <a:srgbClr val="285E89"/>
                </a:solidFill>
              </a:rPr>
              <a:t>toán</a:t>
            </a:r>
            <a:r>
              <a:rPr lang="vi-VN" sz="1400" dirty="0">
                <a:solidFill>
                  <a:srgbClr val="285E89"/>
                </a:solidFill>
              </a:rPr>
              <a:t>, </a:t>
            </a:r>
            <a:r>
              <a:rPr lang="vi-VN" sz="1400" dirty="0" err="1">
                <a:solidFill>
                  <a:srgbClr val="285E89"/>
                </a:solidFill>
              </a:rPr>
              <a:t>tạo</a:t>
            </a:r>
            <a:r>
              <a:rPr lang="vi-VN" sz="1400" dirty="0">
                <a:solidFill>
                  <a:srgbClr val="285E89"/>
                </a:solidFill>
              </a:rPr>
              <a:t> </a:t>
            </a:r>
            <a:r>
              <a:rPr lang="vi-VN" sz="1400" dirty="0" err="1">
                <a:solidFill>
                  <a:srgbClr val="285E89"/>
                </a:solidFill>
              </a:rPr>
              <a:t>một</a:t>
            </a:r>
            <a:r>
              <a:rPr lang="vi-VN" sz="1400" dirty="0">
                <a:solidFill>
                  <a:srgbClr val="285E89"/>
                </a:solidFill>
              </a:rPr>
              <a:t> </a:t>
            </a:r>
            <a:r>
              <a:rPr lang="vi-VN" sz="1400" b="1" dirty="0" err="1">
                <a:solidFill>
                  <a:srgbClr val="285E89"/>
                </a:solidFill>
              </a:rPr>
              <a:t>Concrete</a:t>
            </a:r>
            <a:r>
              <a:rPr lang="vi-VN" sz="1400" b="1" dirty="0">
                <a:solidFill>
                  <a:srgbClr val="285E89"/>
                </a:solidFill>
              </a:rPr>
              <a:t> </a:t>
            </a:r>
            <a:r>
              <a:rPr lang="vi-VN" sz="1400" b="1" dirty="0" err="1">
                <a:solidFill>
                  <a:srgbClr val="285E89"/>
                </a:solidFill>
              </a:rPr>
              <a:t>Class</a:t>
            </a:r>
            <a:r>
              <a:rPr lang="vi-VN" sz="1400" dirty="0">
                <a:solidFill>
                  <a:srgbClr val="285E89"/>
                </a:solidFill>
              </a:rPr>
              <a:t>. </a:t>
            </a:r>
            <a:r>
              <a:rPr lang="vi-VN" sz="1400" dirty="0" err="1">
                <a:solidFill>
                  <a:srgbClr val="285E89"/>
                </a:solidFill>
              </a:rPr>
              <a:t>Chúng</a:t>
            </a:r>
            <a:r>
              <a:rPr lang="vi-VN" sz="1400" dirty="0">
                <a:solidFill>
                  <a:srgbClr val="285E89"/>
                </a:solidFill>
              </a:rPr>
              <a:t> </a:t>
            </a:r>
            <a:r>
              <a:rPr lang="vi-VN" sz="1400" dirty="0" err="1">
                <a:solidFill>
                  <a:srgbClr val="285E89"/>
                </a:solidFill>
              </a:rPr>
              <a:t>phải</a:t>
            </a:r>
            <a:r>
              <a:rPr lang="vi-VN" sz="1400" dirty="0">
                <a:solidFill>
                  <a:srgbClr val="285E89"/>
                </a:solidFill>
              </a:rPr>
              <a:t> </a:t>
            </a:r>
            <a:r>
              <a:rPr lang="vi-VN" sz="1400" dirty="0" err="1">
                <a:solidFill>
                  <a:srgbClr val="285E89"/>
                </a:solidFill>
              </a:rPr>
              <a:t>triển</a:t>
            </a:r>
            <a:r>
              <a:rPr lang="vi-VN" sz="1400" dirty="0">
                <a:solidFill>
                  <a:srgbClr val="285E89"/>
                </a:solidFill>
              </a:rPr>
              <a:t> khai </a:t>
            </a:r>
            <a:r>
              <a:rPr lang="vi-VN" sz="1400" dirty="0" err="1">
                <a:solidFill>
                  <a:srgbClr val="285E89"/>
                </a:solidFill>
              </a:rPr>
              <a:t>toàn</a:t>
            </a:r>
            <a:r>
              <a:rPr lang="vi-VN" sz="1400" dirty="0">
                <a:solidFill>
                  <a:srgbClr val="285E89"/>
                </a:solidFill>
              </a:rPr>
              <a:t> </a:t>
            </a:r>
            <a:r>
              <a:rPr lang="vi-VN" sz="1400" dirty="0" err="1">
                <a:solidFill>
                  <a:srgbClr val="285E89"/>
                </a:solidFill>
              </a:rPr>
              <a:t>bộ</a:t>
            </a:r>
            <a:r>
              <a:rPr lang="vi-VN" sz="1400" dirty="0">
                <a:solidFill>
                  <a:srgbClr val="285E89"/>
                </a:solidFill>
              </a:rPr>
              <a:t> </a:t>
            </a:r>
            <a:r>
              <a:rPr lang="vi-VN" sz="1400" dirty="0" err="1">
                <a:solidFill>
                  <a:srgbClr val="285E89"/>
                </a:solidFill>
              </a:rPr>
              <a:t>các</a:t>
            </a:r>
            <a:r>
              <a:rPr lang="vi-VN" sz="1400" dirty="0">
                <a:solidFill>
                  <a:srgbClr val="285E89"/>
                </a:solidFill>
              </a:rPr>
              <a:t> </a:t>
            </a:r>
            <a:r>
              <a:rPr lang="vi-VN" sz="1400" dirty="0" err="1">
                <a:solidFill>
                  <a:srgbClr val="285E89"/>
                </a:solidFill>
              </a:rPr>
              <a:t>bước</a:t>
            </a:r>
            <a:r>
              <a:rPr lang="vi-VN" sz="1400" dirty="0">
                <a:solidFill>
                  <a:srgbClr val="285E89"/>
                </a:solidFill>
              </a:rPr>
              <a:t> </a:t>
            </a:r>
            <a:r>
              <a:rPr lang="vi-VN" sz="1400" dirty="0" err="1">
                <a:solidFill>
                  <a:srgbClr val="285E89"/>
                </a:solidFill>
              </a:rPr>
              <a:t>abstract</a:t>
            </a:r>
            <a:r>
              <a:rPr lang="vi-VN" sz="1400" dirty="0">
                <a:solidFill>
                  <a:srgbClr val="285E89"/>
                </a:solidFill>
              </a:rPr>
              <a:t>, </a:t>
            </a:r>
            <a:r>
              <a:rPr lang="vi-VN" sz="1400" dirty="0" err="1">
                <a:solidFill>
                  <a:srgbClr val="285E89"/>
                </a:solidFill>
              </a:rPr>
              <a:t>và</a:t>
            </a:r>
            <a:r>
              <a:rPr lang="vi-VN" sz="1400" dirty="0">
                <a:solidFill>
                  <a:srgbClr val="285E89"/>
                </a:solidFill>
              </a:rPr>
              <a:t> </a:t>
            </a:r>
            <a:r>
              <a:rPr lang="vi-VN" sz="1400" dirty="0" err="1">
                <a:solidFill>
                  <a:srgbClr val="285E89"/>
                </a:solidFill>
              </a:rPr>
              <a:t>override</a:t>
            </a:r>
            <a:r>
              <a:rPr lang="vi-VN" sz="1400" dirty="0">
                <a:solidFill>
                  <a:srgbClr val="285E89"/>
                </a:solidFill>
              </a:rPr>
              <a:t> </a:t>
            </a:r>
            <a:r>
              <a:rPr lang="vi-VN" sz="1400" dirty="0" err="1">
                <a:solidFill>
                  <a:srgbClr val="285E89"/>
                </a:solidFill>
              </a:rPr>
              <a:t>một</a:t>
            </a:r>
            <a:r>
              <a:rPr lang="vi-VN" sz="1400" dirty="0">
                <a:solidFill>
                  <a:srgbClr val="285E89"/>
                </a:solidFill>
              </a:rPr>
              <a:t> </a:t>
            </a:r>
            <a:r>
              <a:rPr lang="vi-VN" sz="1400" dirty="0" err="1">
                <a:solidFill>
                  <a:srgbClr val="285E89"/>
                </a:solidFill>
              </a:rPr>
              <a:t>số</a:t>
            </a:r>
            <a:r>
              <a:rPr lang="vi-VN" sz="1400" dirty="0">
                <a:solidFill>
                  <a:srgbClr val="285E89"/>
                </a:solidFill>
              </a:rPr>
              <a:t> </a:t>
            </a:r>
            <a:r>
              <a:rPr lang="vi-VN" sz="1400" dirty="0" err="1">
                <a:solidFill>
                  <a:srgbClr val="285E89"/>
                </a:solidFill>
              </a:rPr>
              <a:t>bước</a:t>
            </a:r>
            <a:r>
              <a:rPr lang="vi-VN" sz="1400" dirty="0">
                <a:solidFill>
                  <a:srgbClr val="285E89"/>
                </a:solidFill>
              </a:rPr>
              <a:t> </a:t>
            </a:r>
            <a:r>
              <a:rPr lang="vi-VN" sz="1400" dirty="0" err="1">
                <a:solidFill>
                  <a:srgbClr val="285E89"/>
                </a:solidFill>
              </a:rPr>
              <a:t>tùy</a:t>
            </a:r>
            <a:r>
              <a:rPr lang="vi-VN" sz="1400" dirty="0">
                <a:solidFill>
                  <a:srgbClr val="285E89"/>
                </a:solidFill>
              </a:rPr>
              <a:t> nhu </a:t>
            </a:r>
            <a:r>
              <a:rPr lang="vi-VN" sz="1400" dirty="0" err="1">
                <a:solidFill>
                  <a:srgbClr val="285E89"/>
                </a:solidFill>
              </a:rPr>
              <a:t>cầu</a:t>
            </a:r>
            <a:r>
              <a:rPr lang="vi-VN" sz="1400" dirty="0">
                <a:solidFill>
                  <a:srgbClr val="285E89"/>
                </a:solidFill>
              </a:rPr>
              <a:t> riêng</a:t>
            </a:r>
            <a:endParaRPr sz="1400" dirty="0">
              <a:solidFill>
                <a:srgbClr val="285E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5"/>
          <p:cNvSpPr txBox="1">
            <a:spLocks noGrp="1"/>
          </p:cNvSpPr>
          <p:nvPr>
            <p:ph type="title"/>
          </p:nvPr>
        </p:nvSpPr>
        <p:spPr>
          <a:xfrm>
            <a:off x="771042" y="2337119"/>
            <a:ext cx="7602000" cy="1326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So sánh,</a:t>
            </a:r>
            <a:br>
              <a:rPr lang="vi-VN"/>
            </a:br>
            <a:r>
              <a:rPr lang="vi-VN"/>
              <a:t>Các mẫu liên quan</a:t>
            </a:r>
            <a:endParaRPr/>
          </a:p>
        </p:txBody>
      </p:sp>
      <p:sp>
        <p:nvSpPr>
          <p:cNvPr id="247" name="Google Shape;247;p2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06</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mẫu liên quan</a:t>
            </a:r>
            <a:endParaRPr/>
          </a:p>
        </p:txBody>
      </p:sp>
      <p:sp>
        <p:nvSpPr>
          <p:cNvPr id="253" name="Google Shape;253;p27"/>
          <p:cNvSpPr txBox="1">
            <a:spLocks noGrp="1"/>
          </p:cNvSpPr>
          <p:nvPr>
            <p:ph type="subTitle" idx="2"/>
          </p:nvPr>
        </p:nvSpPr>
        <p:spPr>
          <a:xfrm>
            <a:off x="700814" y="925976"/>
            <a:ext cx="7742400" cy="46347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SzPts val="1400"/>
              <a:buChar char="●"/>
            </a:pPr>
            <a:r>
              <a:rPr lang="vi-VN" sz="1600">
                <a:solidFill>
                  <a:srgbClr val="285E89"/>
                </a:solidFill>
              </a:rPr>
              <a:t>Factory Method</a:t>
            </a:r>
            <a:endParaRPr/>
          </a:p>
          <a:p>
            <a:pPr marL="457200" lvl="0" indent="-342900" algn="just" rtl="0">
              <a:lnSpc>
                <a:spcPct val="100000"/>
              </a:lnSpc>
              <a:spcBef>
                <a:spcPts val="1200"/>
              </a:spcBef>
              <a:spcAft>
                <a:spcPts val="0"/>
              </a:spcAft>
              <a:buSzPts val="1400"/>
              <a:buChar char="●"/>
            </a:pPr>
            <a:r>
              <a:rPr lang="vi-VN" sz="1600">
                <a:solidFill>
                  <a:srgbClr val="285E89"/>
                </a:solidFill>
              </a:rPr>
              <a:t>Strategy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a:t>Strategy</a:t>
            </a:r>
            <a:r>
              <a:rPr lang="vi-VN" sz="3200" dirty="0"/>
              <a:t> là gì?</a:t>
            </a:r>
            <a:endParaRPr dirty="0"/>
          </a:p>
        </p:txBody>
      </p:sp>
      <p:sp>
        <p:nvSpPr>
          <p:cNvPr id="191" name="Google Shape;191;p6"/>
          <p:cNvSpPr txBox="1">
            <a:spLocks noGrp="1"/>
          </p:cNvSpPr>
          <p:nvPr>
            <p:ph type="subTitle" idx="2"/>
          </p:nvPr>
        </p:nvSpPr>
        <p:spPr>
          <a:xfrm>
            <a:off x="700800" y="1212950"/>
            <a:ext cx="7742400" cy="2890500"/>
          </a:xfrm>
          <a:prstGeom prst="rect">
            <a:avLst/>
          </a:prstGeom>
          <a:noFill/>
          <a:ln>
            <a:noFill/>
          </a:ln>
        </p:spPr>
        <p:txBody>
          <a:bodyPr spcFirstLastPara="1" wrap="square" lIns="91425" tIns="91425" rIns="91425" bIns="91425" anchor="t" anchorCtr="0">
            <a:noAutofit/>
          </a:bodyPr>
          <a:lstStyle/>
          <a:p>
            <a:pPr marL="114300" lvl="0" indent="0" algn="just" rtl="0">
              <a:lnSpc>
                <a:spcPct val="150000"/>
              </a:lnSpc>
              <a:spcBef>
                <a:spcPts val="1200"/>
              </a:spcBef>
              <a:spcAft>
                <a:spcPts val="0"/>
              </a:spcAft>
              <a:buSzPts val="1400"/>
              <a:buNone/>
            </a:pPr>
            <a:r>
              <a:rPr lang="vi-VN" sz="1600" dirty="0">
                <a:solidFill>
                  <a:srgbClr val="212121"/>
                </a:solidFill>
              </a:rPr>
              <a:t>Strategy là mẫu thiết kế thuộc nhóm hành vi, cho phép định nghĩa một nhóm thuật toán, đặt mỗi thuật toán vào một lớp riêng biệt và làm cho các đối tượng của chúng có thể hoán đổi cho nhau.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dirty="0"/>
              <a:t>Sử dụng </a:t>
            </a:r>
            <a:r>
              <a:rPr lang="en-US" sz="3200" dirty="0"/>
              <a:t>Strategy</a:t>
            </a:r>
            <a:r>
              <a:rPr lang="vi-VN" sz="3200" dirty="0"/>
              <a:t> khi nào?</a:t>
            </a:r>
            <a:endParaRPr dirty="0"/>
          </a:p>
        </p:txBody>
      </p:sp>
      <p:sp>
        <p:nvSpPr>
          <p:cNvPr id="197" name="Google Shape;197;p7"/>
          <p:cNvSpPr txBox="1">
            <a:spLocks noGrp="1"/>
          </p:cNvSpPr>
          <p:nvPr>
            <p:ph type="subTitle" idx="2"/>
          </p:nvPr>
        </p:nvSpPr>
        <p:spPr>
          <a:xfrm>
            <a:off x="700789" y="1325112"/>
            <a:ext cx="7742400" cy="2493300"/>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0"/>
              </a:spcBef>
              <a:spcAft>
                <a:spcPts val="0"/>
              </a:spcAft>
              <a:buSzPts val="1600"/>
              <a:buFont typeface="Arial"/>
              <a:buChar char="●"/>
            </a:pPr>
            <a:r>
              <a:rPr lang="vi-VN" sz="1600" dirty="0">
                <a:solidFill>
                  <a:srgbClr val="000000"/>
                </a:solidFill>
              </a:rPr>
              <a:t>Khi muốn sử dụng những biến thể khác nhau của thuật toán trong một đối tượng và có thể hoán đổi sang cái khác trong lúc runtime.</a:t>
            </a:r>
          </a:p>
          <a:p>
            <a:pPr marL="457200" lvl="0" indent="-355600" algn="just" rtl="0">
              <a:lnSpc>
                <a:spcPct val="150000"/>
              </a:lnSpc>
              <a:spcBef>
                <a:spcPts val="0"/>
              </a:spcBef>
              <a:spcAft>
                <a:spcPts val="0"/>
              </a:spcAft>
              <a:buSzPts val="1600"/>
              <a:buFont typeface="Arial"/>
              <a:buChar char="●"/>
            </a:pPr>
            <a:r>
              <a:rPr lang="vi-VN" sz="1600" dirty="0">
                <a:solidFill>
                  <a:srgbClr val="000000"/>
                </a:solidFill>
              </a:rPr>
              <a:t>Khi có nhiều class tương đồng</a:t>
            </a:r>
            <a:r>
              <a:rPr lang="en-US" sz="1600" dirty="0">
                <a:solidFill>
                  <a:srgbClr val="000000"/>
                </a:solidFill>
              </a:rPr>
              <a:t> </a:t>
            </a:r>
            <a:r>
              <a:rPr lang="en-US" sz="1600" dirty="0" err="1">
                <a:solidFill>
                  <a:srgbClr val="000000"/>
                </a:solidFill>
              </a:rPr>
              <a:t>nhau</a:t>
            </a:r>
            <a:r>
              <a:rPr lang="vi-VN" sz="1600" dirty="0">
                <a:solidFill>
                  <a:srgbClr val="000000"/>
                </a:solidFill>
              </a:rPr>
              <a:t> </a:t>
            </a:r>
            <a:r>
              <a:rPr lang="en-US" sz="1600" dirty="0" err="1">
                <a:solidFill>
                  <a:srgbClr val="000000"/>
                </a:solidFill>
              </a:rPr>
              <a:t>nhưng</a:t>
            </a:r>
            <a:r>
              <a:rPr lang="vi-VN" sz="1600" dirty="0">
                <a:solidFill>
                  <a:srgbClr val="000000"/>
                </a:solidFill>
              </a:rPr>
              <a:t> chỉ khác</a:t>
            </a:r>
            <a:r>
              <a:rPr lang="en-US" sz="1600" dirty="0">
                <a:solidFill>
                  <a:srgbClr val="000000"/>
                </a:solidFill>
              </a:rPr>
              <a:t> </a:t>
            </a:r>
            <a:r>
              <a:rPr lang="vi-VN" sz="1600" dirty="0">
                <a:solidFill>
                  <a:srgbClr val="000000"/>
                </a:solidFill>
              </a:rPr>
              <a:t>cách nó thực thi một vài hành vi.</a:t>
            </a:r>
          </a:p>
          <a:p>
            <a:pPr marL="457200" lvl="0" indent="-355600" algn="just" rtl="0">
              <a:lnSpc>
                <a:spcPct val="150000"/>
              </a:lnSpc>
              <a:spcBef>
                <a:spcPts val="0"/>
              </a:spcBef>
              <a:spcAft>
                <a:spcPts val="0"/>
              </a:spcAft>
              <a:buSzPts val="1600"/>
              <a:buFont typeface="Arial"/>
              <a:buChar char="●"/>
            </a:pPr>
            <a:r>
              <a:rPr lang="vi-VN" sz="1600" dirty="0">
                <a:solidFill>
                  <a:srgbClr val="000000"/>
                </a:solidFill>
              </a:rPr>
              <a:t>Khi muốn cô lập logic nghiệp vụ của một class khỏi các triển khai chi tiết của một thuật toán có thể không quan trọng trong ngữ cảnh của logic đó.</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8"/>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dirty="0"/>
              <a:t>Motivation</a:t>
            </a:r>
            <a:endParaRPr dirty="0"/>
          </a:p>
        </p:txBody>
      </p:sp>
      <p:sp>
        <p:nvSpPr>
          <p:cNvPr id="203" name="Google Shape;203;p8"/>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a:t>Bài </a:t>
            </a:r>
            <a:r>
              <a:rPr lang="en-US" sz="3200" dirty="0" err="1"/>
              <a:t>toán</a:t>
            </a:r>
            <a:endParaRPr dirty="0"/>
          </a:p>
        </p:txBody>
      </p:sp>
      <p:sp>
        <p:nvSpPr>
          <p:cNvPr id="209" name="Google Shape;209;p9"/>
          <p:cNvSpPr txBox="1">
            <a:spLocks noGrp="1"/>
          </p:cNvSpPr>
          <p:nvPr>
            <p:ph type="subTitle" idx="2"/>
          </p:nvPr>
        </p:nvSpPr>
        <p:spPr>
          <a:xfrm>
            <a:off x="1600200" y="3524390"/>
            <a:ext cx="5850732" cy="1608609"/>
          </a:xfrm>
          <a:prstGeom prst="rect">
            <a:avLst/>
          </a:prstGeom>
          <a:noFill/>
          <a:ln>
            <a:noFill/>
          </a:ln>
        </p:spPr>
        <p:txBody>
          <a:bodyPr spcFirstLastPara="1" wrap="square" lIns="91425" tIns="91425" rIns="91425" bIns="91425" anchor="t" anchorCtr="0">
            <a:noAutofit/>
          </a:bodyPr>
          <a:lstStyle/>
          <a:p>
            <a:pPr marL="0" indent="0" algn="just">
              <a:lnSpc>
                <a:spcPct val="150000"/>
              </a:lnSpc>
              <a:buNone/>
            </a:pPr>
            <a:r>
              <a:rPr lang="en-US" sz="1600" dirty="0" err="1">
                <a:solidFill>
                  <a:schemeClr val="accent5">
                    <a:lumMod val="10000"/>
                  </a:schemeClr>
                </a:solidFill>
              </a:rPr>
              <a:t>Điểm</a:t>
            </a:r>
            <a:r>
              <a:rPr lang="en-US" sz="1600" dirty="0">
                <a:solidFill>
                  <a:schemeClr val="accent5">
                    <a:lumMod val="10000"/>
                  </a:schemeClr>
                </a:solidFill>
              </a:rPr>
              <a:t> </a:t>
            </a:r>
            <a:r>
              <a:rPr lang="en-US" sz="1600" dirty="0" err="1">
                <a:solidFill>
                  <a:schemeClr val="accent5">
                    <a:lumMod val="10000"/>
                  </a:schemeClr>
                </a:solidFill>
              </a:rPr>
              <a:t>đến</a:t>
            </a:r>
            <a:r>
              <a:rPr lang="en-US" sz="1600" dirty="0">
                <a:solidFill>
                  <a:schemeClr val="accent5">
                    <a:lumMod val="10000"/>
                  </a:schemeClr>
                </a:solidFill>
              </a:rPr>
              <a:t> </a:t>
            </a:r>
            <a:r>
              <a:rPr lang="en-US" sz="1600" dirty="0" err="1">
                <a:solidFill>
                  <a:schemeClr val="accent5">
                    <a:lumMod val="10000"/>
                  </a:schemeClr>
                </a:solidFill>
              </a:rPr>
              <a:t>là</a:t>
            </a:r>
            <a:r>
              <a:rPr lang="en-US" sz="1600" dirty="0">
                <a:solidFill>
                  <a:schemeClr val="accent5">
                    <a:lumMod val="10000"/>
                  </a:schemeClr>
                </a:solidFill>
              </a:rPr>
              <a:t> </a:t>
            </a:r>
            <a:r>
              <a:rPr lang="en-US" sz="1600" dirty="0" err="1">
                <a:solidFill>
                  <a:schemeClr val="accent5">
                    <a:lumMod val="10000"/>
                  </a:schemeClr>
                </a:solidFill>
              </a:rPr>
              <a:t>sân</a:t>
            </a:r>
            <a:r>
              <a:rPr lang="en-US" sz="1600" dirty="0">
                <a:solidFill>
                  <a:schemeClr val="accent5">
                    <a:lumMod val="10000"/>
                  </a:schemeClr>
                </a:solidFill>
              </a:rPr>
              <a:t> bay. </a:t>
            </a:r>
            <a:r>
              <a:rPr lang="en-US" sz="1600" dirty="0" err="1">
                <a:solidFill>
                  <a:schemeClr val="accent5">
                    <a:lumMod val="10000"/>
                  </a:schemeClr>
                </a:solidFill>
              </a:rPr>
              <a:t>Chọn</a:t>
            </a:r>
            <a:r>
              <a:rPr lang="en-US" sz="1600" dirty="0">
                <a:solidFill>
                  <a:schemeClr val="accent5">
                    <a:lumMod val="10000"/>
                  </a:schemeClr>
                </a:solidFill>
              </a:rPr>
              <a:t> </a:t>
            </a:r>
            <a:r>
              <a:rPr lang="en-US" sz="1600" dirty="0" err="1">
                <a:solidFill>
                  <a:schemeClr val="accent5">
                    <a:lumMod val="10000"/>
                  </a:schemeClr>
                </a:solidFill>
              </a:rPr>
              <a:t>một</a:t>
            </a:r>
            <a:r>
              <a:rPr lang="en-US" sz="1600" dirty="0">
                <a:solidFill>
                  <a:schemeClr val="accent5">
                    <a:lumMod val="10000"/>
                  </a:schemeClr>
                </a:solidFill>
              </a:rPr>
              <a:t> </a:t>
            </a:r>
            <a:r>
              <a:rPr lang="en-US" sz="1600" dirty="0" err="1">
                <a:solidFill>
                  <a:schemeClr val="accent5">
                    <a:lumMod val="10000"/>
                  </a:schemeClr>
                </a:solidFill>
              </a:rPr>
              <a:t>phương</a:t>
            </a:r>
            <a:r>
              <a:rPr lang="en-US" sz="1600" dirty="0">
                <a:solidFill>
                  <a:schemeClr val="accent5">
                    <a:lumMod val="10000"/>
                  </a:schemeClr>
                </a:solidFill>
              </a:rPr>
              <a:t> </a:t>
            </a:r>
            <a:r>
              <a:rPr lang="en-US" sz="1600" dirty="0" err="1">
                <a:solidFill>
                  <a:schemeClr val="accent5">
                    <a:lumMod val="10000"/>
                  </a:schemeClr>
                </a:solidFill>
              </a:rPr>
              <a:t>thức</a:t>
            </a:r>
            <a:r>
              <a:rPr lang="en-US" sz="1600" dirty="0">
                <a:solidFill>
                  <a:schemeClr val="accent5">
                    <a:lumMod val="10000"/>
                  </a:schemeClr>
                </a:solidFill>
              </a:rPr>
              <a:t> di </a:t>
            </a:r>
            <a:r>
              <a:rPr lang="en-US" sz="1600" dirty="0" err="1">
                <a:solidFill>
                  <a:schemeClr val="accent5">
                    <a:lumMod val="10000"/>
                  </a:schemeClr>
                </a:solidFill>
              </a:rPr>
              <a:t>chuyển</a:t>
            </a:r>
            <a:r>
              <a:rPr lang="en-US" sz="1600" dirty="0">
                <a:solidFill>
                  <a:schemeClr val="accent5">
                    <a:lumMod val="10000"/>
                  </a:schemeClr>
                </a:solidFill>
              </a:rPr>
              <a:t> </a:t>
            </a:r>
            <a:r>
              <a:rPr lang="en-US" sz="1600" dirty="0" err="1">
                <a:solidFill>
                  <a:schemeClr val="accent5">
                    <a:lumMod val="10000"/>
                  </a:schemeClr>
                </a:solidFill>
              </a:rPr>
              <a:t>trong</a:t>
            </a:r>
            <a:r>
              <a:rPr lang="en-US" sz="1600" dirty="0">
                <a:solidFill>
                  <a:schemeClr val="accent5">
                    <a:lumMod val="10000"/>
                  </a:schemeClr>
                </a:solidFill>
              </a:rPr>
              <a:t> </a:t>
            </a:r>
            <a:r>
              <a:rPr lang="en-US" sz="1600" dirty="0" err="1">
                <a:solidFill>
                  <a:schemeClr val="accent5">
                    <a:lumMod val="10000"/>
                  </a:schemeClr>
                </a:solidFill>
              </a:rPr>
              <a:t>những</a:t>
            </a:r>
            <a:r>
              <a:rPr lang="en-US" sz="1600" dirty="0">
                <a:solidFill>
                  <a:schemeClr val="accent5">
                    <a:lumMod val="10000"/>
                  </a:schemeClr>
                </a:solidFill>
              </a:rPr>
              <a:t> </a:t>
            </a:r>
            <a:r>
              <a:rPr lang="en-US" sz="1600" dirty="0" err="1">
                <a:solidFill>
                  <a:schemeClr val="accent5">
                    <a:lumMod val="10000"/>
                  </a:schemeClr>
                </a:solidFill>
              </a:rPr>
              <a:t>cách</a:t>
            </a:r>
            <a:r>
              <a:rPr lang="en-US" sz="1600" dirty="0">
                <a:solidFill>
                  <a:schemeClr val="accent5">
                    <a:lumMod val="10000"/>
                  </a:schemeClr>
                </a:solidFill>
              </a:rPr>
              <a:t>: </a:t>
            </a:r>
            <a:r>
              <a:rPr lang="en-US" sz="1600" dirty="0" err="1">
                <a:solidFill>
                  <a:schemeClr val="accent5">
                    <a:lumMod val="10000"/>
                  </a:schemeClr>
                </a:solidFill>
              </a:rPr>
              <a:t>xe</a:t>
            </a:r>
            <a:r>
              <a:rPr lang="en-US" sz="1600" dirty="0">
                <a:solidFill>
                  <a:schemeClr val="accent5">
                    <a:lumMod val="10000"/>
                  </a:schemeClr>
                </a:solidFill>
              </a:rPr>
              <a:t> </a:t>
            </a:r>
            <a:r>
              <a:rPr lang="en-US" sz="1600" dirty="0" err="1">
                <a:solidFill>
                  <a:schemeClr val="accent5">
                    <a:lumMod val="10000"/>
                  </a:schemeClr>
                </a:solidFill>
              </a:rPr>
              <a:t>đạp</a:t>
            </a:r>
            <a:r>
              <a:rPr lang="en-US" sz="1600" dirty="0">
                <a:solidFill>
                  <a:schemeClr val="accent5">
                    <a:lumMod val="10000"/>
                  </a:schemeClr>
                </a:solidFill>
              </a:rPr>
              <a:t>, bus, taxi </a:t>
            </a:r>
            <a:r>
              <a:rPr lang="en-US" sz="1600" dirty="0" err="1">
                <a:solidFill>
                  <a:schemeClr val="accent5">
                    <a:lumMod val="10000"/>
                  </a:schemeClr>
                </a:solidFill>
              </a:rPr>
              <a:t>tùy</a:t>
            </a:r>
            <a:r>
              <a:rPr lang="en-US" sz="1600" dirty="0">
                <a:solidFill>
                  <a:schemeClr val="accent5">
                    <a:lumMod val="10000"/>
                  </a:schemeClr>
                </a:solidFill>
              </a:rPr>
              <a:t> </a:t>
            </a:r>
            <a:r>
              <a:rPr lang="en-US" sz="1600" dirty="0" err="1">
                <a:solidFill>
                  <a:schemeClr val="accent5">
                    <a:lumMod val="10000"/>
                  </a:schemeClr>
                </a:solidFill>
              </a:rPr>
              <a:t>thuộc</a:t>
            </a:r>
            <a:r>
              <a:rPr lang="en-US" sz="1600" dirty="0">
                <a:solidFill>
                  <a:schemeClr val="accent5">
                    <a:lumMod val="10000"/>
                  </a:schemeClr>
                </a:solidFill>
              </a:rPr>
              <a:t> </a:t>
            </a:r>
            <a:r>
              <a:rPr lang="en-US" sz="1600" dirty="0" err="1">
                <a:solidFill>
                  <a:schemeClr val="accent5">
                    <a:lumMod val="10000"/>
                  </a:schemeClr>
                </a:solidFill>
              </a:rPr>
              <a:t>vào</a:t>
            </a:r>
            <a:r>
              <a:rPr lang="en-US" sz="1600" dirty="0">
                <a:solidFill>
                  <a:schemeClr val="accent5">
                    <a:lumMod val="10000"/>
                  </a:schemeClr>
                </a:solidFill>
              </a:rPr>
              <a:t> </a:t>
            </a:r>
            <a:r>
              <a:rPr lang="en-US" sz="1600" dirty="0" err="1">
                <a:solidFill>
                  <a:schemeClr val="accent5">
                    <a:lumMod val="10000"/>
                  </a:schemeClr>
                </a:solidFill>
              </a:rPr>
              <a:t>kinh</a:t>
            </a:r>
            <a:r>
              <a:rPr lang="en-US" sz="1600" dirty="0">
                <a:solidFill>
                  <a:schemeClr val="accent5">
                    <a:lumMod val="10000"/>
                  </a:schemeClr>
                </a:solidFill>
              </a:rPr>
              <a:t> </a:t>
            </a:r>
            <a:r>
              <a:rPr lang="en-US" sz="1600" dirty="0" err="1">
                <a:solidFill>
                  <a:schemeClr val="accent5">
                    <a:lumMod val="10000"/>
                  </a:schemeClr>
                </a:solidFill>
              </a:rPr>
              <a:t>phí</a:t>
            </a:r>
            <a:r>
              <a:rPr lang="en-US" sz="1600" dirty="0">
                <a:solidFill>
                  <a:schemeClr val="accent5">
                    <a:lumMod val="10000"/>
                  </a:schemeClr>
                </a:solidFill>
              </a:rPr>
              <a:t> </a:t>
            </a:r>
            <a:r>
              <a:rPr lang="en-US" sz="1600" dirty="0" err="1">
                <a:solidFill>
                  <a:schemeClr val="accent5">
                    <a:lumMod val="10000"/>
                  </a:schemeClr>
                </a:solidFill>
              </a:rPr>
              <a:t>và</a:t>
            </a:r>
            <a:r>
              <a:rPr lang="en-US" sz="1600" dirty="0">
                <a:solidFill>
                  <a:schemeClr val="accent5">
                    <a:lumMod val="10000"/>
                  </a:schemeClr>
                </a:solidFill>
              </a:rPr>
              <a:t> </a:t>
            </a:r>
            <a:r>
              <a:rPr lang="en-US" sz="1600" dirty="0" err="1">
                <a:solidFill>
                  <a:schemeClr val="accent5">
                    <a:lumMod val="10000"/>
                  </a:schemeClr>
                </a:solidFill>
              </a:rPr>
              <a:t>thời</a:t>
            </a:r>
            <a:r>
              <a:rPr lang="en-US" sz="1600" dirty="0">
                <a:solidFill>
                  <a:schemeClr val="accent5">
                    <a:lumMod val="10000"/>
                  </a:schemeClr>
                </a:solidFill>
              </a:rPr>
              <a:t> </a:t>
            </a:r>
            <a:r>
              <a:rPr lang="en-US" sz="1600" dirty="0" err="1">
                <a:solidFill>
                  <a:schemeClr val="accent5">
                    <a:lumMod val="10000"/>
                  </a:schemeClr>
                </a:solidFill>
              </a:rPr>
              <a:t>gian</a:t>
            </a:r>
            <a:r>
              <a:rPr lang="en-US" sz="1600" dirty="0">
                <a:solidFill>
                  <a:schemeClr val="accent5">
                    <a:lumMod val="10000"/>
                  </a:schemeClr>
                </a:solidFill>
              </a:rPr>
              <a:t> </a:t>
            </a:r>
            <a:r>
              <a:rPr lang="en-US" sz="1600" dirty="0" err="1">
                <a:solidFill>
                  <a:schemeClr val="accent5">
                    <a:lumMod val="10000"/>
                  </a:schemeClr>
                </a:solidFill>
              </a:rPr>
              <a:t>bỏ</a:t>
            </a:r>
            <a:r>
              <a:rPr lang="en-US" sz="1600" dirty="0">
                <a:solidFill>
                  <a:schemeClr val="accent5">
                    <a:lumMod val="10000"/>
                  </a:schemeClr>
                </a:solidFill>
              </a:rPr>
              <a:t> ra.</a:t>
            </a:r>
          </a:p>
        </p:txBody>
      </p:sp>
      <p:pic>
        <p:nvPicPr>
          <p:cNvPr id="1026" name="Picture 2">
            <a:extLst>
              <a:ext uri="{FF2B5EF4-FFF2-40B4-BE49-F238E27FC236}">
                <a16:creationId xmlns:a16="http://schemas.microsoft.com/office/drawing/2014/main" id="{DD6D5920-7196-46E4-B62A-842410843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43091"/>
            <a:ext cx="59436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a:t>Bài </a:t>
            </a:r>
            <a:r>
              <a:rPr lang="en-US" sz="3200" dirty="0" err="1"/>
              <a:t>toán</a:t>
            </a:r>
            <a:endParaRPr dirty="0"/>
          </a:p>
        </p:txBody>
      </p:sp>
      <p:sp>
        <p:nvSpPr>
          <p:cNvPr id="209" name="Google Shape;209;p9"/>
          <p:cNvSpPr txBox="1">
            <a:spLocks noGrp="1"/>
          </p:cNvSpPr>
          <p:nvPr>
            <p:ph type="subTitle" idx="2"/>
          </p:nvPr>
        </p:nvSpPr>
        <p:spPr>
          <a:xfrm>
            <a:off x="4572000" y="1433639"/>
            <a:ext cx="4032000" cy="2276221"/>
          </a:xfrm>
          <a:prstGeom prst="rect">
            <a:avLst/>
          </a:prstGeom>
          <a:noFill/>
          <a:ln>
            <a:noFill/>
          </a:ln>
        </p:spPr>
        <p:txBody>
          <a:bodyPr spcFirstLastPara="1" wrap="square" lIns="91425" tIns="91425" rIns="91425" bIns="91425" anchor="t" anchorCtr="0">
            <a:noAutofit/>
          </a:bodyPr>
          <a:lstStyle/>
          <a:p>
            <a:pPr marL="285750" indent="-285750" algn="just">
              <a:lnSpc>
                <a:spcPct val="150000"/>
              </a:lnSpc>
            </a:pPr>
            <a:r>
              <a:rPr lang="en-US" sz="1600" dirty="0">
                <a:solidFill>
                  <a:schemeClr val="accent5">
                    <a:lumMod val="10000"/>
                  </a:schemeClr>
                </a:solidFill>
              </a:rPr>
              <a:t>Class </a:t>
            </a:r>
            <a:r>
              <a:rPr lang="en-US" sz="1600" dirty="0" err="1">
                <a:solidFill>
                  <a:schemeClr val="accent5">
                    <a:lumMod val="10000"/>
                  </a:schemeClr>
                </a:solidFill>
              </a:rPr>
              <a:t>bị</a:t>
            </a:r>
            <a:r>
              <a:rPr lang="en-US" sz="1600" dirty="0">
                <a:solidFill>
                  <a:schemeClr val="accent5">
                    <a:lumMod val="10000"/>
                  </a:schemeClr>
                </a:solidFill>
              </a:rPr>
              <a:t> </a:t>
            </a:r>
            <a:r>
              <a:rPr lang="en-US" sz="1600" dirty="0" err="1">
                <a:solidFill>
                  <a:schemeClr val="accent5">
                    <a:lumMod val="10000"/>
                  </a:schemeClr>
                </a:solidFill>
              </a:rPr>
              <a:t>phình</a:t>
            </a:r>
            <a:r>
              <a:rPr lang="en-US" sz="1600" dirty="0">
                <a:solidFill>
                  <a:schemeClr val="accent5">
                    <a:lumMod val="10000"/>
                  </a:schemeClr>
                </a:solidFill>
              </a:rPr>
              <a:t> to </a:t>
            </a:r>
            <a:r>
              <a:rPr lang="en-US" sz="1600" dirty="0" err="1">
                <a:solidFill>
                  <a:schemeClr val="accent5">
                    <a:lumMod val="10000"/>
                  </a:schemeClr>
                </a:solidFill>
              </a:rPr>
              <a:t>theo</a:t>
            </a:r>
            <a:r>
              <a:rPr lang="en-US" sz="1600" dirty="0">
                <a:solidFill>
                  <a:schemeClr val="accent5">
                    <a:lumMod val="10000"/>
                  </a:schemeClr>
                </a:solidFill>
              </a:rPr>
              <a:t> </a:t>
            </a:r>
            <a:r>
              <a:rPr lang="en-US" sz="1600" dirty="0" err="1">
                <a:solidFill>
                  <a:schemeClr val="accent5">
                    <a:lumMod val="10000"/>
                  </a:schemeClr>
                </a:solidFill>
              </a:rPr>
              <a:t>thời</a:t>
            </a:r>
            <a:r>
              <a:rPr lang="en-US" sz="1600" dirty="0">
                <a:solidFill>
                  <a:schemeClr val="accent5">
                    <a:lumMod val="10000"/>
                  </a:schemeClr>
                </a:solidFill>
              </a:rPr>
              <a:t> </a:t>
            </a:r>
            <a:r>
              <a:rPr lang="en-US" sz="1600" dirty="0" err="1">
                <a:solidFill>
                  <a:schemeClr val="accent5">
                    <a:lumMod val="10000"/>
                  </a:schemeClr>
                </a:solidFill>
              </a:rPr>
              <a:t>gian</a:t>
            </a:r>
            <a:r>
              <a:rPr lang="en-US" sz="1600" dirty="0">
                <a:solidFill>
                  <a:schemeClr val="accent5">
                    <a:lumMod val="10000"/>
                  </a:schemeClr>
                </a:solidFill>
              </a:rPr>
              <a:t>.</a:t>
            </a:r>
          </a:p>
          <a:p>
            <a:pPr marL="285750" indent="-285750" algn="just">
              <a:lnSpc>
                <a:spcPct val="150000"/>
              </a:lnSpc>
            </a:pPr>
            <a:r>
              <a:rPr lang="en-US" sz="1600" dirty="0" err="1">
                <a:solidFill>
                  <a:schemeClr val="accent5">
                    <a:lumMod val="10000"/>
                  </a:schemeClr>
                </a:solidFill>
              </a:rPr>
              <a:t>Thay</a:t>
            </a:r>
            <a:r>
              <a:rPr lang="en-US" sz="1600" dirty="0">
                <a:solidFill>
                  <a:schemeClr val="accent5">
                    <a:lumMod val="10000"/>
                  </a:schemeClr>
                </a:solidFill>
              </a:rPr>
              <a:t> </a:t>
            </a:r>
            <a:r>
              <a:rPr lang="en-US" sz="1600" dirty="0" err="1">
                <a:solidFill>
                  <a:schemeClr val="accent5">
                    <a:lumMod val="10000"/>
                  </a:schemeClr>
                </a:solidFill>
              </a:rPr>
              <a:t>đổi</a:t>
            </a:r>
            <a:r>
              <a:rPr lang="en-US" sz="1600" dirty="0">
                <a:solidFill>
                  <a:schemeClr val="accent5">
                    <a:lumMod val="10000"/>
                  </a:schemeClr>
                </a:solidFill>
              </a:rPr>
              <a:t> </a:t>
            </a:r>
            <a:r>
              <a:rPr lang="en-US" sz="1600" dirty="0" err="1">
                <a:solidFill>
                  <a:schemeClr val="accent5">
                    <a:lumMod val="10000"/>
                  </a:schemeClr>
                </a:solidFill>
              </a:rPr>
              <a:t>trên</a:t>
            </a:r>
            <a:r>
              <a:rPr lang="en-US" sz="1600" dirty="0">
                <a:solidFill>
                  <a:schemeClr val="accent5">
                    <a:lumMod val="10000"/>
                  </a:schemeClr>
                </a:solidFill>
              </a:rPr>
              <a:t> </a:t>
            </a:r>
            <a:r>
              <a:rPr lang="en-US" sz="1600" dirty="0" err="1">
                <a:solidFill>
                  <a:schemeClr val="accent5">
                    <a:lumMod val="10000"/>
                  </a:schemeClr>
                </a:solidFill>
              </a:rPr>
              <a:t>một</a:t>
            </a:r>
            <a:r>
              <a:rPr lang="en-US" sz="1600" dirty="0">
                <a:solidFill>
                  <a:schemeClr val="accent5">
                    <a:lumMod val="10000"/>
                  </a:schemeClr>
                </a:solidFill>
              </a:rPr>
              <a:t> strategy </a:t>
            </a:r>
            <a:r>
              <a:rPr lang="en-US" sz="1600" dirty="0" err="1">
                <a:solidFill>
                  <a:schemeClr val="accent5">
                    <a:lumMod val="10000"/>
                  </a:schemeClr>
                </a:solidFill>
              </a:rPr>
              <a:t>có</a:t>
            </a:r>
            <a:r>
              <a:rPr lang="en-US" sz="1600" dirty="0">
                <a:solidFill>
                  <a:schemeClr val="accent5">
                    <a:lumMod val="10000"/>
                  </a:schemeClr>
                </a:solidFill>
              </a:rPr>
              <a:t> </a:t>
            </a:r>
            <a:r>
              <a:rPr lang="en-US" sz="1600" dirty="0" err="1">
                <a:solidFill>
                  <a:schemeClr val="accent5">
                    <a:lumMod val="10000"/>
                  </a:schemeClr>
                </a:solidFill>
              </a:rPr>
              <a:t>nguy</a:t>
            </a:r>
            <a:r>
              <a:rPr lang="en-US" sz="1600" dirty="0">
                <a:solidFill>
                  <a:schemeClr val="accent5">
                    <a:lumMod val="10000"/>
                  </a:schemeClr>
                </a:solidFill>
              </a:rPr>
              <a:t> </a:t>
            </a:r>
            <a:r>
              <a:rPr lang="en-US" sz="1600" dirty="0" err="1">
                <a:solidFill>
                  <a:schemeClr val="accent5">
                    <a:lumMod val="10000"/>
                  </a:schemeClr>
                </a:solidFill>
              </a:rPr>
              <a:t>cơ</a:t>
            </a:r>
            <a:r>
              <a:rPr lang="en-US" sz="1600" dirty="0">
                <a:solidFill>
                  <a:schemeClr val="accent5">
                    <a:lumMod val="10000"/>
                  </a:schemeClr>
                </a:solidFill>
              </a:rPr>
              <a:t> </a:t>
            </a:r>
            <a:r>
              <a:rPr lang="en-US" sz="1600" dirty="0" err="1">
                <a:solidFill>
                  <a:schemeClr val="accent5">
                    <a:lumMod val="10000"/>
                  </a:schemeClr>
                </a:solidFill>
              </a:rPr>
              <a:t>phát</a:t>
            </a:r>
            <a:r>
              <a:rPr lang="en-US" sz="1600" dirty="0">
                <a:solidFill>
                  <a:schemeClr val="accent5">
                    <a:lumMod val="10000"/>
                  </a:schemeClr>
                </a:solidFill>
              </a:rPr>
              <a:t> </a:t>
            </a:r>
            <a:r>
              <a:rPr lang="en-US" sz="1600" dirty="0" err="1">
                <a:solidFill>
                  <a:schemeClr val="accent5">
                    <a:lumMod val="10000"/>
                  </a:schemeClr>
                </a:solidFill>
              </a:rPr>
              <a:t>sinh</a:t>
            </a:r>
            <a:r>
              <a:rPr lang="en-US" sz="1600" dirty="0">
                <a:solidFill>
                  <a:schemeClr val="accent5">
                    <a:lumMod val="10000"/>
                  </a:schemeClr>
                </a:solidFill>
              </a:rPr>
              <a:t> </a:t>
            </a:r>
            <a:r>
              <a:rPr lang="en-US" sz="1600" dirty="0" err="1">
                <a:solidFill>
                  <a:schemeClr val="accent5">
                    <a:lumMod val="10000"/>
                  </a:schemeClr>
                </a:solidFill>
              </a:rPr>
              <a:t>lỗi</a:t>
            </a:r>
            <a:r>
              <a:rPr lang="en-US" sz="1600" dirty="0">
                <a:solidFill>
                  <a:schemeClr val="accent5">
                    <a:lumMod val="10000"/>
                  </a:schemeClr>
                </a:solidFill>
              </a:rPr>
              <a:t> </a:t>
            </a:r>
            <a:r>
              <a:rPr lang="en-US" sz="1600" dirty="0" err="1">
                <a:solidFill>
                  <a:schemeClr val="accent5">
                    <a:lumMod val="10000"/>
                  </a:schemeClr>
                </a:solidFill>
              </a:rPr>
              <a:t>trên</a:t>
            </a:r>
            <a:r>
              <a:rPr lang="en-US" sz="1600" dirty="0">
                <a:solidFill>
                  <a:schemeClr val="accent5">
                    <a:lumMod val="10000"/>
                  </a:schemeClr>
                </a:solidFill>
              </a:rPr>
              <a:t> </a:t>
            </a:r>
            <a:r>
              <a:rPr lang="en-US" sz="1600" dirty="0" err="1">
                <a:solidFill>
                  <a:schemeClr val="accent5">
                    <a:lumMod val="10000"/>
                  </a:schemeClr>
                </a:solidFill>
              </a:rPr>
              <a:t>cả</a:t>
            </a:r>
            <a:r>
              <a:rPr lang="en-US" sz="1600" dirty="0">
                <a:solidFill>
                  <a:schemeClr val="accent5">
                    <a:lumMod val="10000"/>
                  </a:schemeClr>
                </a:solidFill>
              </a:rPr>
              <a:t> class.</a:t>
            </a:r>
          </a:p>
          <a:p>
            <a:pPr marL="285750" indent="-285750" algn="just">
              <a:lnSpc>
                <a:spcPct val="150000"/>
              </a:lnSpc>
            </a:pPr>
            <a:r>
              <a:rPr lang="en-US" sz="1600" dirty="0">
                <a:solidFill>
                  <a:schemeClr val="accent5">
                    <a:lumMod val="10000"/>
                  </a:schemeClr>
                </a:solidFill>
              </a:rPr>
              <a:t>Code </a:t>
            </a:r>
            <a:r>
              <a:rPr lang="en-US" sz="1600" dirty="0" err="1">
                <a:solidFill>
                  <a:schemeClr val="accent5">
                    <a:lumMod val="10000"/>
                  </a:schemeClr>
                </a:solidFill>
              </a:rPr>
              <a:t>dễ</a:t>
            </a:r>
            <a:r>
              <a:rPr lang="en-US" sz="1600" dirty="0">
                <a:solidFill>
                  <a:schemeClr val="accent5">
                    <a:lumMod val="10000"/>
                  </a:schemeClr>
                </a:solidFill>
              </a:rPr>
              <a:t> </a:t>
            </a:r>
            <a:r>
              <a:rPr lang="en-US" sz="1600" dirty="0" err="1">
                <a:solidFill>
                  <a:schemeClr val="accent5">
                    <a:lumMod val="10000"/>
                  </a:schemeClr>
                </a:solidFill>
              </a:rPr>
              <a:t>bị</a:t>
            </a:r>
            <a:r>
              <a:rPr lang="en-US" sz="1600" dirty="0">
                <a:solidFill>
                  <a:schemeClr val="accent5">
                    <a:lumMod val="10000"/>
                  </a:schemeClr>
                </a:solidFill>
              </a:rPr>
              <a:t> conflict </a:t>
            </a:r>
            <a:r>
              <a:rPr lang="en-US" sz="1600" dirty="0" err="1">
                <a:solidFill>
                  <a:schemeClr val="accent5">
                    <a:lumMod val="10000"/>
                  </a:schemeClr>
                </a:solidFill>
              </a:rPr>
              <a:t>với</a:t>
            </a:r>
            <a:r>
              <a:rPr lang="en-US" sz="1600" dirty="0">
                <a:solidFill>
                  <a:schemeClr val="accent5">
                    <a:lumMod val="10000"/>
                  </a:schemeClr>
                </a:solidFill>
              </a:rPr>
              <a:t> </a:t>
            </a:r>
            <a:r>
              <a:rPr lang="en-US" sz="1600" dirty="0" err="1">
                <a:solidFill>
                  <a:schemeClr val="accent5">
                    <a:lumMod val="10000"/>
                  </a:schemeClr>
                </a:solidFill>
              </a:rPr>
              <a:t>người</a:t>
            </a:r>
            <a:r>
              <a:rPr lang="en-US" sz="1600" dirty="0">
                <a:solidFill>
                  <a:schemeClr val="accent5">
                    <a:lumMod val="10000"/>
                  </a:schemeClr>
                </a:solidFill>
              </a:rPr>
              <a:t> </a:t>
            </a:r>
            <a:r>
              <a:rPr lang="en-US" sz="1600" dirty="0" err="1">
                <a:solidFill>
                  <a:schemeClr val="accent5">
                    <a:lumMod val="10000"/>
                  </a:schemeClr>
                </a:solidFill>
              </a:rPr>
              <a:t>khác</a:t>
            </a:r>
            <a:r>
              <a:rPr lang="en-US" sz="1600" dirty="0">
                <a:solidFill>
                  <a:schemeClr val="accent5">
                    <a:lumMod val="10000"/>
                  </a:schemeClr>
                </a:solidFill>
              </a:rPr>
              <a:t>, </a:t>
            </a:r>
            <a:r>
              <a:rPr lang="en-US" sz="1600" dirty="0" err="1">
                <a:solidFill>
                  <a:schemeClr val="accent5">
                    <a:lumMod val="10000"/>
                  </a:schemeClr>
                </a:solidFill>
              </a:rPr>
              <a:t>gây</a:t>
            </a:r>
            <a:r>
              <a:rPr lang="en-US" sz="1600" dirty="0">
                <a:solidFill>
                  <a:schemeClr val="accent5">
                    <a:lumMod val="10000"/>
                  </a:schemeClr>
                </a:solidFill>
              </a:rPr>
              <a:t> </a:t>
            </a:r>
            <a:r>
              <a:rPr lang="en-US" sz="1600" dirty="0" err="1">
                <a:solidFill>
                  <a:schemeClr val="accent5">
                    <a:lumMod val="10000"/>
                  </a:schemeClr>
                </a:solidFill>
              </a:rPr>
              <a:t>khó</a:t>
            </a:r>
            <a:r>
              <a:rPr lang="en-US" sz="1600" dirty="0">
                <a:solidFill>
                  <a:schemeClr val="accent5">
                    <a:lumMod val="10000"/>
                  </a:schemeClr>
                </a:solidFill>
              </a:rPr>
              <a:t> </a:t>
            </a:r>
            <a:r>
              <a:rPr lang="en-US" sz="1600" dirty="0" err="1">
                <a:solidFill>
                  <a:schemeClr val="accent5">
                    <a:lumMod val="10000"/>
                  </a:schemeClr>
                </a:solidFill>
              </a:rPr>
              <a:t>cho</a:t>
            </a:r>
            <a:r>
              <a:rPr lang="en-US" sz="1600" dirty="0">
                <a:solidFill>
                  <a:schemeClr val="accent5">
                    <a:lumMod val="10000"/>
                  </a:schemeClr>
                </a:solidFill>
              </a:rPr>
              <a:t> dev </a:t>
            </a:r>
            <a:r>
              <a:rPr lang="en-US" sz="1600" dirty="0" err="1">
                <a:solidFill>
                  <a:schemeClr val="accent5">
                    <a:lumMod val="10000"/>
                  </a:schemeClr>
                </a:solidFill>
              </a:rPr>
              <a:t>tiếp</a:t>
            </a:r>
            <a:r>
              <a:rPr lang="en-US" sz="1600" dirty="0">
                <a:solidFill>
                  <a:schemeClr val="accent5">
                    <a:lumMod val="10000"/>
                  </a:schemeClr>
                </a:solidFill>
              </a:rPr>
              <a:t> </a:t>
            </a:r>
            <a:r>
              <a:rPr lang="en-US" sz="1600" dirty="0" err="1">
                <a:solidFill>
                  <a:schemeClr val="accent5">
                    <a:lumMod val="10000"/>
                  </a:schemeClr>
                </a:solidFill>
              </a:rPr>
              <a:t>nhận</a:t>
            </a:r>
            <a:r>
              <a:rPr lang="en-US" sz="1600" dirty="0">
                <a:solidFill>
                  <a:schemeClr val="accent5">
                    <a:lumMod val="10000"/>
                  </a:schemeClr>
                </a:solidFill>
              </a:rPr>
              <a:t> code </a:t>
            </a:r>
            <a:r>
              <a:rPr lang="en-US" sz="1600" dirty="0" err="1">
                <a:solidFill>
                  <a:schemeClr val="accent5">
                    <a:lumMod val="10000"/>
                  </a:schemeClr>
                </a:solidFill>
              </a:rPr>
              <a:t>sau</a:t>
            </a:r>
            <a:r>
              <a:rPr lang="en-US" sz="1600" dirty="0">
                <a:solidFill>
                  <a:schemeClr val="accent5">
                    <a:lumMod val="10000"/>
                  </a:schemeClr>
                </a:solidFill>
              </a:rPr>
              <a:t> </a:t>
            </a:r>
            <a:r>
              <a:rPr lang="en-US" sz="1600" dirty="0" err="1">
                <a:solidFill>
                  <a:schemeClr val="accent5">
                    <a:lumMod val="10000"/>
                  </a:schemeClr>
                </a:solidFill>
              </a:rPr>
              <a:t>này</a:t>
            </a:r>
            <a:r>
              <a:rPr lang="en-US" sz="1600" dirty="0">
                <a:solidFill>
                  <a:schemeClr val="accent5">
                    <a:lumMod val="10000"/>
                  </a:schemeClr>
                </a:solidFill>
              </a:rPr>
              <a:t>.</a:t>
            </a:r>
          </a:p>
        </p:txBody>
      </p:sp>
      <p:pic>
        <p:nvPicPr>
          <p:cNvPr id="3" name="Picture 2">
            <a:extLst>
              <a:ext uri="{FF2B5EF4-FFF2-40B4-BE49-F238E27FC236}">
                <a16:creationId xmlns:a16="http://schemas.microsoft.com/office/drawing/2014/main" id="{A2B97835-AC86-4B71-813E-09773B3287E8}"/>
              </a:ext>
            </a:extLst>
          </p:cNvPr>
          <p:cNvPicPr>
            <a:picLocks noChangeAspect="1"/>
          </p:cNvPicPr>
          <p:nvPr/>
        </p:nvPicPr>
        <p:blipFill>
          <a:blip r:embed="rId3"/>
          <a:stretch>
            <a:fillRect/>
          </a:stretch>
        </p:blipFill>
        <p:spPr>
          <a:xfrm>
            <a:off x="540000" y="1433639"/>
            <a:ext cx="4032000" cy="2276221"/>
          </a:xfrm>
          <a:prstGeom prst="rect">
            <a:avLst/>
          </a:prstGeom>
        </p:spPr>
      </p:pic>
    </p:spTree>
    <p:extLst>
      <p:ext uri="{BB962C8B-B14F-4D97-AF65-F5344CB8AC3E}">
        <p14:creationId xmlns:p14="http://schemas.microsoft.com/office/powerpoint/2010/main" val="350345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Giải</a:t>
            </a:r>
            <a:r>
              <a:rPr lang="en-US" sz="3200" dirty="0"/>
              <a:t> </a:t>
            </a:r>
            <a:r>
              <a:rPr lang="en-US" sz="3200" dirty="0" err="1"/>
              <a:t>pháp</a:t>
            </a:r>
            <a:endParaRPr dirty="0"/>
          </a:p>
        </p:txBody>
      </p:sp>
      <p:sp>
        <p:nvSpPr>
          <p:cNvPr id="209" name="Google Shape;209;p9"/>
          <p:cNvSpPr txBox="1">
            <a:spLocks noGrp="1"/>
          </p:cNvSpPr>
          <p:nvPr>
            <p:ph type="subTitle" idx="2"/>
          </p:nvPr>
        </p:nvSpPr>
        <p:spPr>
          <a:xfrm>
            <a:off x="540000" y="743091"/>
            <a:ext cx="8064000" cy="4400409"/>
          </a:xfrm>
          <a:prstGeom prst="rect">
            <a:avLst/>
          </a:prstGeom>
          <a:noFill/>
          <a:ln>
            <a:noFill/>
          </a:ln>
        </p:spPr>
        <p:txBody>
          <a:bodyPr spcFirstLastPara="1" wrap="square" lIns="91425" tIns="91425" rIns="91425" bIns="91425" anchor="t" anchorCtr="0">
            <a:noAutofit/>
          </a:bodyPr>
          <a:lstStyle/>
          <a:p>
            <a:pPr marL="285750" indent="-285750" algn="just">
              <a:lnSpc>
                <a:spcPct val="150000"/>
              </a:lnSpc>
            </a:pPr>
            <a:r>
              <a:rPr lang="en-US" sz="1600" dirty="0" err="1">
                <a:solidFill>
                  <a:schemeClr val="accent5">
                    <a:lumMod val="10000"/>
                  </a:schemeClr>
                </a:solidFill>
              </a:rPr>
              <a:t>Tách</a:t>
            </a:r>
            <a:r>
              <a:rPr lang="en-US" sz="1600" dirty="0">
                <a:solidFill>
                  <a:schemeClr val="accent5">
                    <a:lumMod val="10000"/>
                  </a:schemeClr>
                </a:solidFill>
              </a:rPr>
              <a:t> strategy </a:t>
            </a:r>
            <a:r>
              <a:rPr lang="en-US" sz="1600" dirty="0" err="1">
                <a:solidFill>
                  <a:schemeClr val="accent5">
                    <a:lumMod val="10000"/>
                  </a:schemeClr>
                </a:solidFill>
              </a:rPr>
              <a:t>thành</a:t>
            </a:r>
            <a:r>
              <a:rPr lang="en-US" sz="1600" dirty="0">
                <a:solidFill>
                  <a:schemeClr val="accent5">
                    <a:lumMod val="10000"/>
                  </a:schemeClr>
                </a:solidFill>
              </a:rPr>
              <a:t> </a:t>
            </a:r>
            <a:r>
              <a:rPr lang="en-US" sz="1600" dirty="0" err="1">
                <a:solidFill>
                  <a:schemeClr val="accent5">
                    <a:lumMod val="10000"/>
                  </a:schemeClr>
                </a:solidFill>
              </a:rPr>
              <a:t>những</a:t>
            </a:r>
            <a:r>
              <a:rPr lang="en-US" sz="1600" dirty="0">
                <a:solidFill>
                  <a:schemeClr val="accent5">
                    <a:lumMod val="10000"/>
                  </a:schemeClr>
                </a:solidFill>
              </a:rPr>
              <a:t> class </a:t>
            </a:r>
            <a:r>
              <a:rPr lang="en-US" sz="1600" dirty="0" err="1">
                <a:solidFill>
                  <a:schemeClr val="accent5">
                    <a:lumMod val="10000"/>
                  </a:schemeClr>
                </a:solidFill>
              </a:rPr>
              <a:t>riêng</a:t>
            </a:r>
            <a:r>
              <a:rPr lang="en-US" sz="1600" dirty="0">
                <a:solidFill>
                  <a:schemeClr val="accent5">
                    <a:lumMod val="10000"/>
                  </a:schemeClr>
                </a:solidFill>
              </a:rPr>
              <a:t>. </a:t>
            </a:r>
          </a:p>
          <a:p>
            <a:pPr marL="285750" indent="-285750" algn="just">
              <a:lnSpc>
                <a:spcPct val="150000"/>
              </a:lnSpc>
            </a:pPr>
            <a:r>
              <a:rPr lang="en-US" sz="1600" dirty="0">
                <a:solidFill>
                  <a:schemeClr val="accent5">
                    <a:lumMod val="10000"/>
                  </a:schemeClr>
                </a:solidFill>
              </a:rPr>
              <a:t>Class ban </a:t>
            </a:r>
            <a:r>
              <a:rPr lang="en-US" sz="1600" dirty="0" err="1">
                <a:solidFill>
                  <a:schemeClr val="accent5">
                    <a:lumMod val="10000"/>
                  </a:schemeClr>
                </a:solidFill>
              </a:rPr>
              <a:t>đầu</a:t>
            </a:r>
            <a:r>
              <a:rPr lang="en-US" sz="1600" dirty="0">
                <a:solidFill>
                  <a:schemeClr val="accent5">
                    <a:lumMod val="10000"/>
                  </a:schemeClr>
                </a:solidFill>
              </a:rPr>
              <a:t>, </a:t>
            </a:r>
            <a:r>
              <a:rPr lang="en-US" sz="1600" dirty="0" err="1">
                <a:solidFill>
                  <a:schemeClr val="accent5">
                    <a:lumMod val="10000"/>
                  </a:schemeClr>
                </a:solidFill>
              </a:rPr>
              <a:t>gọi</a:t>
            </a:r>
            <a:r>
              <a:rPr lang="en-US" sz="1600" dirty="0">
                <a:solidFill>
                  <a:schemeClr val="accent5">
                    <a:lumMod val="10000"/>
                  </a:schemeClr>
                </a:solidFill>
              </a:rPr>
              <a:t> </a:t>
            </a:r>
            <a:r>
              <a:rPr lang="en-US" sz="1600" dirty="0" err="1">
                <a:solidFill>
                  <a:schemeClr val="accent5">
                    <a:lumMod val="10000"/>
                  </a:schemeClr>
                </a:solidFill>
              </a:rPr>
              <a:t>là</a:t>
            </a:r>
            <a:r>
              <a:rPr lang="en-US" sz="1600" dirty="0">
                <a:solidFill>
                  <a:schemeClr val="accent5">
                    <a:lumMod val="10000"/>
                  </a:schemeClr>
                </a:solidFill>
              </a:rPr>
              <a:t> class Context, </a:t>
            </a:r>
            <a:r>
              <a:rPr lang="en-US" sz="1600" dirty="0" err="1">
                <a:solidFill>
                  <a:schemeClr val="accent5">
                    <a:lumMod val="10000"/>
                  </a:schemeClr>
                </a:solidFill>
              </a:rPr>
              <a:t>chứa</a:t>
            </a:r>
            <a:r>
              <a:rPr lang="en-US" sz="1600" dirty="0">
                <a:solidFill>
                  <a:schemeClr val="accent5">
                    <a:lumMod val="10000"/>
                  </a:schemeClr>
                </a:solidFill>
              </a:rPr>
              <a:t> </a:t>
            </a:r>
            <a:r>
              <a:rPr lang="en-US" sz="1600" dirty="0" err="1">
                <a:solidFill>
                  <a:schemeClr val="accent5">
                    <a:lumMod val="10000"/>
                  </a:schemeClr>
                </a:solidFill>
              </a:rPr>
              <a:t>một</a:t>
            </a:r>
            <a:r>
              <a:rPr lang="en-US" sz="1600" dirty="0">
                <a:solidFill>
                  <a:schemeClr val="accent5">
                    <a:lumMod val="10000"/>
                  </a:schemeClr>
                </a:solidFill>
              </a:rPr>
              <a:t> </a:t>
            </a:r>
            <a:r>
              <a:rPr lang="en-US" sz="1600" dirty="0" err="1">
                <a:solidFill>
                  <a:schemeClr val="accent5">
                    <a:lumMod val="10000"/>
                  </a:schemeClr>
                </a:solidFill>
              </a:rPr>
              <a:t>thuộc</a:t>
            </a:r>
            <a:r>
              <a:rPr lang="en-US" sz="1600" dirty="0">
                <a:solidFill>
                  <a:schemeClr val="accent5">
                    <a:lumMod val="10000"/>
                  </a:schemeClr>
                </a:solidFill>
              </a:rPr>
              <a:t> </a:t>
            </a:r>
            <a:r>
              <a:rPr lang="en-US" sz="1600" dirty="0" err="1">
                <a:solidFill>
                  <a:schemeClr val="accent5">
                    <a:lumMod val="10000"/>
                  </a:schemeClr>
                </a:solidFill>
              </a:rPr>
              <a:t>tính</a:t>
            </a:r>
            <a:r>
              <a:rPr lang="en-US" sz="1600" dirty="0">
                <a:solidFill>
                  <a:schemeClr val="accent5">
                    <a:lumMod val="10000"/>
                  </a:schemeClr>
                </a:solidFill>
              </a:rPr>
              <a:t> </a:t>
            </a:r>
            <a:r>
              <a:rPr lang="en-US" sz="1600" dirty="0" err="1">
                <a:solidFill>
                  <a:schemeClr val="accent5">
                    <a:lumMod val="10000"/>
                  </a:schemeClr>
                </a:solidFill>
              </a:rPr>
              <a:t>tham</a:t>
            </a:r>
            <a:r>
              <a:rPr lang="en-US" sz="1600" dirty="0">
                <a:solidFill>
                  <a:schemeClr val="accent5">
                    <a:lumMod val="10000"/>
                  </a:schemeClr>
                </a:solidFill>
              </a:rPr>
              <a:t> </a:t>
            </a:r>
            <a:r>
              <a:rPr lang="en-US" sz="1600" dirty="0" err="1">
                <a:solidFill>
                  <a:schemeClr val="accent5">
                    <a:lumMod val="10000"/>
                  </a:schemeClr>
                </a:solidFill>
              </a:rPr>
              <a:t>chiếu</a:t>
            </a:r>
            <a:r>
              <a:rPr lang="en-US" sz="1600" dirty="0">
                <a:solidFill>
                  <a:schemeClr val="accent5">
                    <a:lumMod val="10000"/>
                  </a:schemeClr>
                </a:solidFill>
              </a:rPr>
              <a:t> </a:t>
            </a:r>
            <a:r>
              <a:rPr lang="en-US" sz="1600" dirty="0" err="1">
                <a:solidFill>
                  <a:schemeClr val="accent5">
                    <a:lumMod val="10000"/>
                  </a:schemeClr>
                </a:solidFill>
              </a:rPr>
              <a:t>đến</a:t>
            </a:r>
            <a:r>
              <a:rPr lang="en-US" sz="1600" dirty="0">
                <a:solidFill>
                  <a:schemeClr val="accent5">
                    <a:lumMod val="10000"/>
                  </a:schemeClr>
                </a:solidFill>
              </a:rPr>
              <a:t> strategy. </a:t>
            </a:r>
          </a:p>
          <a:p>
            <a:pPr marL="285750" indent="-285750" algn="just">
              <a:lnSpc>
                <a:spcPct val="150000"/>
              </a:lnSpc>
            </a:pPr>
            <a:r>
              <a:rPr lang="en-US" sz="1600" dirty="0">
                <a:solidFill>
                  <a:schemeClr val="accent5">
                    <a:lumMod val="10000"/>
                  </a:schemeClr>
                </a:solidFill>
              </a:rPr>
              <a:t>Class Context </a:t>
            </a:r>
            <a:r>
              <a:rPr lang="en-US" sz="1600" dirty="0" err="1">
                <a:solidFill>
                  <a:schemeClr val="accent5">
                    <a:lumMod val="10000"/>
                  </a:schemeClr>
                </a:solidFill>
              </a:rPr>
              <a:t>chỉ</a:t>
            </a:r>
            <a:r>
              <a:rPr lang="en-US" sz="1600" dirty="0">
                <a:solidFill>
                  <a:schemeClr val="accent5">
                    <a:lumMod val="10000"/>
                  </a:schemeClr>
                </a:solidFill>
              </a:rPr>
              <a:t> </a:t>
            </a:r>
            <a:r>
              <a:rPr lang="en-US" sz="1600" dirty="0" err="1">
                <a:solidFill>
                  <a:schemeClr val="accent5">
                    <a:lumMod val="10000"/>
                  </a:schemeClr>
                </a:solidFill>
              </a:rPr>
              <a:t>giao</a:t>
            </a:r>
            <a:r>
              <a:rPr lang="en-US" sz="1600" dirty="0">
                <a:solidFill>
                  <a:schemeClr val="accent5">
                    <a:lumMod val="10000"/>
                  </a:schemeClr>
                </a:solidFill>
              </a:rPr>
              <a:t> </a:t>
            </a:r>
            <a:r>
              <a:rPr lang="en-US" sz="1600" dirty="0" err="1">
                <a:solidFill>
                  <a:schemeClr val="accent5">
                    <a:lumMod val="10000"/>
                  </a:schemeClr>
                </a:solidFill>
              </a:rPr>
              <a:t>tiếp</a:t>
            </a:r>
            <a:r>
              <a:rPr lang="en-US" sz="1600" dirty="0">
                <a:solidFill>
                  <a:schemeClr val="accent5">
                    <a:lumMod val="10000"/>
                  </a:schemeClr>
                </a:solidFill>
              </a:rPr>
              <a:t> </a:t>
            </a:r>
            <a:r>
              <a:rPr lang="en-US" sz="1600" dirty="0" err="1">
                <a:solidFill>
                  <a:schemeClr val="accent5">
                    <a:lumMod val="10000"/>
                  </a:schemeClr>
                </a:solidFill>
              </a:rPr>
              <a:t>với</a:t>
            </a:r>
            <a:r>
              <a:rPr lang="en-US" sz="1600" dirty="0">
                <a:solidFill>
                  <a:schemeClr val="accent5">
                    <a:lumMod val="10000"/>
                  </a:schemeClr>
                </a:solidFill>
              </a:rPr>
              <a:t> </a:t>
            </a:r>
            <a:r>
              <a:rPr lang="en-US" sz="1600" dirty="0" err="1">
                <a:solidFill>
                  <a:schemeClr val="accent5">
                    <a:lumMod val="10000"/>
                  </a:schemeClr>
                </a:solidFill>
              </a:rPr>
              <a:t>các</a:t>
            </a:r>
            <a:r>
              <a:rPr lang="en-US" sz="1600" dirty="0">
                <a:solidFill>
                  <a:schemeClr val="accent5">
                    <a:lumMod val="10000"/>
                  </a:schemeClr>
                </a:solidFill>
              </a:rPr>
              <a:t> strategy </a:t>
            </a:r>
            <a:r>
              <a:rPr lang="en-US" sz="1600" dirty="0" err="1">
                <a:solidFill>
                  <a:schemeClr val="accent5">
                    <a:lumMod val="10000"/>
                  </a:schemeClr>
                </a:solidFill>
              </a:rPr>
              <a:t>cụ</a:t>
            </a:r>
            <a:r>
              <a:rPr lang="en-US" sz="1600" dirty="0">
                <a:solidFill>
                  <a:schemeClr val="accent5">
                    <a:lumMod val="10000"/>
                  </a:schemeClr>
                </a:solidFill>
              </a:rPr>
              <a:t> </a:t>
            </a:r>
            <a:r>
              <a:rPr lang="en-US" sz="1600" dirty="0" err="1">
                <a:solidFill>
                  <a:schemeClr val="accent5">
                    <a:lumMod val="10000"/>
                  </a:schemeClr>
                </a:solidFill>
              </a:rPr>
              <a:t>thể</a:t>
            </a:r>
            <a:r>
              <a:rPr lang="en-US" sz="1600" dirty="0">
                <a:solidFill>
                  <a:schemeClr val="accent5">
                    <a:lumMod val="10000"/>
                  </a:schemeClr>
                </a:solidFill>
              </a:rPr>
              <a:t> qua </a:t>
            </a:r>
            <a:r>
              <a:rPr lang="en-US" sz="1600" dirty="0" err="1">
                <a:solidFill>
                  <a:schemeClr val="accent5">
                    <a:lumMod val="10000"/>
                  </a:schemeClr>
                </a:solidFill>
              </a:rPr>
              <a:t>một</a:t>
            </a:r>
            <a:r>
              <a:rPr lang="en-US" sz="1600" dirty="0">
                <a:solidFill>
                  <a:schemeClr val="accent5">
                    <a:lumMod val="10000"/>
                  </a:schemeClr>
                </a:solidFill>
              </a:rPr>
              <a:t> interface</a:t>
            </a:r>
            <a:r>
              <a:rPr lang="en-US" sz="1600">
                <a:solidFill>
                  <a:schemeClr val="accent5">
                    <a:lumMod val="10000"/>
                  </a:schemeClr>
                </a:solidFill>
              </a:rPr>
              <a:t>. </a:t>
            </a:r>
          </a:p>
          <a:p>
            <a:pPr marL="285750" indent="-285750" algn="just">
              <a:lnSpc>
                <a:spcPct val="150000"/>
              </a:lnSpc>
            </a:pPr>
            <a:r>
              <a:rPr lang="en-US" sz="1600">
                <a:solidFill>
                  <a:schemeClr val="accent5">
                    <a:lumMod val="10000"/>
                  </a:schemeClr>
                </a:solidFill>
              </a:rPr>
              <a:t>Context </a:t>
            </a:r>
            <a:r>
              <a:rPr lang="en-US" sz="1600" dirty="0" err="1">
                <a:solidFill>
                  <a:schemeClr val="accent5">
                    <a:lumMod val="10000"/>
                  </a:schemeClr>
                </a:solidFill>
              </a:rPr>
              <a:t>lúc</a:t>
            </a:r>
            <a:r>
              <a:rPr lang="en-US" sz="1600" dirty="0">
                <a:solidFill>
                  <a:schemeClr val="accent5">
                    <a:lumMod val="10000"/>
                  </a:schemeClr>
                </a:solidFill>
              </a:rPr>
              <a:t> </a:t>
            </a:r>
            <a:r>
              <a:rPr lang="en-US" sz="1600" dirty="0" err="1">
                <a:solidFill>
                  <a:schemeClr val="accent5">
                    <a:lumMod val="10000"/>
                  </a:schemeClr>
                </a:solidFill>
              </a:rPr>
              <a:t>này</a:t>
            </a:r>
            <a:r>
              <a:rPr lang="en-US" sz="1600" dirty="0">
                <a:solidFill>
                  <a:schemeClr val="accent5">
                    <a:lumMod val="10000"/>
                  </a:schemeClr>
                </a:solidFill>
              </a:rPr>
              <a:t> </a:t>
            </a:r>
            <a:r>
              <a:rPr lang="en-US" sz="1600" dirty="0" err="1">
                <a:solidFill>
                  <a:schemeClr val="accent5">
                    <a:lumMod val="10000"/>
                  </a:schemeClr>
                </a:solidFill>
              </a:rPr>
              <a:t>không</a:t>
            </a:r>
            <a:r>
              <a:rPr lang="en-US" sz="1600" dirty="0">
                <a:solidFill>
                  <a:schemeClr val="accent5">
                    <a:lumMod val="10000"/>
                  </a:schemeClr>
                </a:solidFill>
              </a:rPr>
              <a:t> </a:t>
            </a:r>
            <a:r>
              <a:rPr lang="en-US" sz="1600" dirty="0" err="1">
                <a:solidFill>
                  <a:schemeClr val="accent5">
                    <a:lumMod val="10000"/>
                  </a:schemeClr>
                </a:solidFill>
              </a:rPr>
              <a:t>còn</a:t>
            </a:r>
            <a:r>
              <a:rPr lang="en-US" sz="1600" dirty="0">
                <a:solidFill>
                  <a:schemeClr val="accent5">
                    <a:lumMod val="10000"/>
                  </a:schemeClr>
                </a:solidFill>
              </a:rPr>
              <a:t> </a:t>
            </a:r>
            <a:r>
              <a:rPr lang="en-US" sz="1600" dirty="0" err="1">
                <a:solidFill>
                  <a:schemeClr val="accent5">
                    <a:lumMod val="10000"/>
                  </a:schemeClr>
                </a:solidFill>
              </a:rPr>
              <a:t>chịu</a:t>
            </a:r>
            <a:r>
              <a:rPr lang="en-US" sz="1600" dirty="0">
                <a:solidFill>
                  <a:schemeClr val="accent5">
                    <a:lumMod val="10000"/>
                  </a:schemeClr>
                </a:solidFill>
              </a:rPr>
              <a:t> </a:t>
            </a:r>
            <a:r>
              <a:rPr lang="en-US" sz="1600" dirty="0" err="1">
                <a:solidFill>
                  <a:schemeClr val="accent5">
                    <a:lumMod val="10000"/>
                  </a:schemeClr>
                </a:solidFill>
              </a:rPr>
              <a:t>trách</a:t>
            </a:r>
            <a:r>
              <a:rPr lang="en-US" sz="1600" dirty="0">
                <a:solidFill>
                  <a:schemeClr val="accent5">
                    <a:lumMod val="10000"/>
                  </a:schemeClr>
                </a:solidFill>
              </a:rPr>
              <a:t> </a:t>
            </a:r>
            <a:r>
              <a:rPr lang="en-US" sz="1600" dirty="0" err="1">
                <a:solidFill>
                  <a:schemeClr val="accent5">
                    <a:lumMod val="10000"/>
                  </a:schemeClr>
                </a:solidFill>
              </a:rPr>
              <a:t>nhiệm</a:t>
            </a:r>
            <a:r>
              <a:rPr lang="en-US" sz="1600" dirty="0">
                <a:solidFill>
                  <a:schemeClr val="accent5">
                    <a:lumMod val="10000"/>
                  </a:schemeClr>
                </a:solidFill>
              </a:rPr>
              <a:t> </a:t>
            </a:r>
            <a:r>
              <a:rPr lang="en-US" sz="1600" dirty="0" err="1">
                <a:solidFill>
                  <a:schemeClr val="accent5">
                    <a:lumMod val="10000"/>
                  </a:schemeClr>
                </a:solidFill>
              </a:rPr>
              <a:t>chọn</a:t>
            </a:r>
            <a:r>
              <a:rPr lang="en-US" sz="1600" dirty="0">
                <a:solidFill>
                  <a:schemeClr val="accent5">
                    <a:lumMod val="10000"/>
                  </a:schemeClr>
                </a:solidFill>
              </a:rPr>
              <a:t> strategy </a:t>
            </a:r>
            <a:r>
              <a:rPr lang="en-US" sz="1600" dirty="0" err="1">
                <a:solidFill>
                  <a:schemeClr val="accent5">
                    <a:lumMod val="10000"/>
                  </a:schemeClr>
                </a:solidFill>
              </a:rPr>
              <a:t>thích</a:t>
            </a:r>
            <a:r>
              <a:rPr lang="en-US" sz="1600" dirty="0">
                <a:solidFill>
                  <a:schemeClr val="accent5">
                    <a:lumMod val="10000"/>
                  </a:schemeClr>
                </a:solidFill>
              </a:rPr>
              <a:t> </a:t>
            </a:r>
            <a:r>
              <a:rPr lang="en-US" sz="1600" dirty="0" err="1">
                <a:solidFill>
                  <a:schemeClr val="accent5">
                    <a:lumMod val="10000"/>
                  </a:schemeClr>
                </a:solidFill>
              </a:rPr>
              <a:t>hợp</a:t>
            </a:r>
            <a:r>
              <a:rPr lang="en-US" sz="1600" dirty="0">
                <a:solidFill>
                  <a:schemeClr val="accent5">
                    <a:lumMod val="10000"/>
                  </a:schemeClr>
                </a:solidFill>
              </a:rPr>
              <a:t> </a:t>
            </a:r>
            <a:r>
              <a:rPr lang="en-US" sz="1600" dirty="0" err="1">
                <a:solidFill>
                  <a:schemeClr val="accent5">
                    <a:lumMod val="10000"/>
                  </a:schemeClr>
                </a:solidFill>
              </a:rPr>
              <a:t>nữa</a:t>
            </a:r>
            <a:r>
              <a:rPr lang="en-US" sz="1600" dirty="0">
                <a:solidFill>
                  <a:schemeClr val="accent5">
                    <a:lumMod val="10000"/>
                  </a:schemeClr>
                </a:solidFill>
              </a:rPr>
              <a:t>, </a:t>
            </a:r>
            <a:r>
              <a:rPr lang="en-US" sz="1600" dirty="0" err="1">
                <a:solidFill>
                  <a:schemeClr val="accent5">
                    <a:lumMod val="10000"/>
                  </a:schemeClr>
                </a:solidFill>
              </a:rPr>
              <a:t>mà</a:t>
            </a:r>
            <a:r>
              <a:rPr lang="en-US" sz="1600" dirty="0">
                <a:solidFill>
                  <a:schemeClr val="accent5">
                    <a:lumMod val="10000"/>
                  </a:schemeClr>
                </a:solidFill>
              </a:rPr>
              <a:t> </a:t>
            </a:r>
            <a:r>
              <a:rPr lang="en-US" sz="1600" dirty="0" err="1">
                <a:solidFill>
                  <a:schemeClr val="accent5">
                    <a:lumMod val="10000"/>
                  </a:schemeClr>
                </a:solidFill>
              </a:rPr>
              <a:t>giao</a:t>
            </a:r>
            <a:r>
              <a:rPr lang="en-US" sz="1600" dirty="0">
                <a:solidFill>
                  <a:schemeClr val="accent5">
                    <a:lumMod val="10000"/>
                  </a:schemeClr>
                </a:solidFill>
              </a:rPr>
              <a:t> </a:t>
            </a:r>
            <a:r>
              <a:rPr lang="en-US" sz="1600" dirty="0" err="1">
                <a:solidFill>
                  <a:schemeClr val="accent5">
                    <a:lumMod val="10000"/>
                  </a:schemeClr>
                </a:solidFill>
              </a:rPr>
              <a:t>cho</a:t>
            </a:r>
            <a:r>
              <a:rPr lang="en-US" sz="1600" dirty="0">
                <a:solidFill>
                  <a:schemeClr val="accent5">
                    <a:lumMod val="10000"/>
                  </a:schemeClr>
                </a:solidFill>
              </a:rPr>
              <a:t> client </a:t>
            </a:r>
            <a:r>
              <a:rPr lang="en-US" sz="1600" dirty="0" err="1">
                <a:solidFill>
                  <a:schemeClr val="accent5">
                    <a:lumMod val="10000"/>
                  </a:schemeClr>
                </a:solidFill>
              </a:rPr>
              <a:t>truyền</a:t>
            </a:r>
            <a:r>
              <a:rPr lang="en-US" sz="1600" dirty="0">
                <a:solidFill>
                  <a:schemeClr val="accent5">
                    <a:lumMod val="10000"/>
                  </a:schemeClr>
                </a:solidFill>
              </a:rPr>
              <a:t> </a:t>
            </a:r>
            <a:r>
              <a:rPr lang="en-US" sz="1600" dirty="0" err="1">
                <a:solidFill>
                  <a:schemeClr val="accent5">
                    <a:lumMod val="10000"/>
                  </a:schemeClr>
                </a:solidFill>
              </a:rPr>
              <a:t>tham</a:t>
            </a:r>
            <a:r>
              <a:rPr lang="en-US" sz="1600" dirty="0">
                <a:solidFill>
                  <a:schemeClr val="accent5">
                    <a:lumMod val="10000"/>
                  </a:schemeClr>
                </a:solidFill>
              </a:rPr>
              <a:t> </a:t>
            </a:r>
            <a:r>
              <a:rPr lang="en-US" sz="1600" dirty="0" err="1">
                <a:solidFill>
                  <a:schemeClr val="accent5">
                    <a:lumMod val="10000"/>
                  </a:schemeClr>
                </a:solidFill>
              </a:rPr>
              <a:t>số</a:t>
            </a:r>
            <a:r>
              <a:rPr lang="en-US" sz="1600" dirty="0">
                <a:solidFill>
                  <a:schemeClr val="accent5">
                    <a:lumMod val="10000"/>
                  </a:schemeClr>
                </a:solidFill>
              </a:rPr>
              <a:t> </a:t>
            </a:r>
            <a:r>
              <a:rPr lang="en-US" sz="1600" dirty="0" err="1">
                <a:solidFill>
                  <a:schemeClr val="accent5">
                    <a:lumMod val="10000"/>
                  </a:schemeClr>
                </a:solidFill>
              </a:rPr>
              <a:t>là</a:t>
            </a:r>
            <a:r>
              <a:rPr lang="en-US" sz="1600" dirty="0">
                <a:solidFill>
                  <a:schemeClr val="accent5">
                    <a:lumMod val="10000"/>
                  </a:schemeClr>
                </a:solidFill>
              </a:rPr>
              <a:t> </a:t>
            </a:r>
            <a:r>
              <a:rPr lang="en-US" sz="1600" dirty="0" err="1">
                <a:solidFill>
                  <a:schemeClr val="accent5">
                    <a:lumMod val="10000"/>
                  </a:schemeClr>
                </a:solidFill>
              </a:rPr>
              <a:t>một</a:t>
            </a:r>
            <a:r>
              <a:rPr lang="en-US" sz="1600" dirty="0">
                <a:solidFill>
                  <a:schemeClr val="accent5">
                    <a:lumMod val="10000"/>
                  </a:schemeClr>
                </a:solidFill>
              </a:rPr>
              <a:t> strategy </a:t>
            </a:r>
            <a:r>
              <a:rPr lang="en-US" sz="1600" dirty="0" err="1">
                <a:solidFill>
                  <a:schemeClr val="accent5">
                    <a:lumMod val="10000"/>
                  </a:schemeClr>
                </a:solidFill>
              </a:rPr>
              <a:t>vào</a:t>
            </a:r>
            <a:r>
              <a:rPr lang="en-US" sz="1600" dirty="0">
                <a:solidFill>
                  <a:schemeClr val="accent5">
                    <a:lumMod val="10000"/>
                  </a:schemeClr>
                </a:solidFill>
              </a:rPr>
              <a:t>. </a:t>
            </a:r>
          </a:p>
        </p:txBody>
      </p:sp>
    </p:spTree>
    <p:extLst>
      <p:ext uri="{BB962C8B-B14F-4D97-AF65-F5344CB8AC3E}">
        <p14:creationId xmlns:p14="http://schemas.microsoft.com/office/powerpoint/2010/main" val="1073213036"/>
      </p:ext>
    </p:extLst>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1816</Words>
  <Application>Microsoft Office PowerPoint</Application>
  <PresentationFormat>On-screen Show (16:9)</PresentationFormat>
  <Paragraphs>135</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Courier New</vt:lpstr>
      <vt:lpstr>Open Sans</vt:lpstr>
      <vt:lpstr>Times New Roman</vt:lpstr>
      <vt:lpstr>Josefin Sans</vt:lpstr>
      <vt:lpstr>Aquatic and Physical Therapy Center by Slidesgo</vt:lpstr>
      <vt:lpstr>STRATEGY</vt:lpstr>
      <vt:lpstr>Nội dung</vt:lpstr>
      <vt:lpstr>Tổng quan</vt:lpstr>
      <vt:lpstr>Strategy là gì?</vt:lpstr>
      <vt:lpstr>Sử dụng Strategy khi nào?</vt:lpstr>
      <vt:lpstr>Motivation</vt:lpstr>
      <vt:lpstr>Bài toán</vt:lpstr>
      <vt:lpstr>Bài toán</vt:lpstr>
      <vt:lpstr>Giải pháp</vt:lpstr>
      <vt:lpstr>Đặc điểm</vt:lpstr>
      <vt:lpstr>Cấu trúc</vt:lpstr>
      <vt:lpstr>Các thành viên</vt:lpstr>
      <vt:lpstr>Sự cộng tác giữa các thành viên</vt:lpstr>
      <vt:lpstr>Hệ quả</vt:lpstr>
      <vt:lpstr>Ưu điểm</vt:lpstr>
      <vt:lpstr>Nhược điểm</vt:lpstr>
      <vt:lpstr>Cách cài đặt, Demo</vt:lpstr>
      <vt:lpstr>Cách cài đặt</vt:lpstr>
      <vt:lpstr>So sánh, Các mẫu liên quan</vt:lpstr>
      <vt:lpstr>Các mẫu liên quan</vt:lpstr>
      <vt:lpstr>Các mẫu liên quan</vt:lpstr>
      <vt:lpstr>Các mẫu liên quan</vt:lpstr>
      <vt:lpstr>TEMPLATE METHOD</vt:lpstr>
      <vt:lpstr>Nội dung</vt:lpstr>
      <vt:lpstr>Tổng quan</vt:lpstr>
      <vt:lpstr>Template Method là gì?</vt:lpstr>
      <vt:lpstr>Sử dụng Template Method khi nào?</vt:lpstr>
      <vt:lpstr>Motivation</vt:lpstr>
      <vt:lpstr>Motivation</vt:lpstr>
      <vt:lpstr>Đặc điểm</vt:lpstr>
      <vt:lpstr>Cấu trúc</vt:lpstr>
      <vt:lpstr>Các thành viên</vt:lpstr>
      <vt:lpstr>Hệ quả</vt:lpstr>
      <vt:lpstr>Ưu điểm</vt:lpstr>
      <vt:lpstr>Nhược điểm</vt:lpstr>
      <vt:lpstr>Cách cài đặt, Demo</vt:lpstr>
      <vt:lpstr>Cách cài đặt</vt:lpstr>
      <vt:lpstr>So sánh, Các mẫu liên quan</vt:lpstr>
      <vt:lpstr>Các mẫu liên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COMPOSITE</dc:title>
  <dc:creator>Phan Xuân Quang</dc:creator>
  <cp:lastModifiedBy>Phan Xuân Quang</cp:lastModifiedBy>
  <cp:revision>17</cp:revision>
  <dcterms:modified xsi:type="dcterms:W3CDTF">2023-06-26T14:34:37Z</dcterms:modified>
</cp:coreProperties>
</file>