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306" r:id="rId2"/>
    <p:sldId id="308" r:id="rId3"/>
    <p:sldId id="310" r:id="rId4"/>
    <p:sldId id="311" r:id="rId5"/>
    <p:sldId id="423" r:id="rId6"/>
    <p:sldId id="424" r:id="rId7"/>
    <p:sldId id="444" r:id="rId8"/>
    <p:sldId id="445" r:id="rId9"/>
    <p:sldId id="448" r:id="rId10"/>
    <p:sldId id="449" r:id="rId11"/>
    <p:sldId id="446" r:id="rId12"/>
    <p:sldId id="425" r:id="rId13"/>
    <p:sldId id="426" r:id="rId14"/>
    <p:sldId id="348" r:id="rId15"/>
    <p:sldId id="428" r:id="rId16"/>
    <p:sldId id="429" r:id="rId17"/>
    <p:sldId id="430" r:id="rId18"/>
    <p:sldId id="434" r:id="rId19"/>
    <p:sldId id="447" r:id="rId20"/>
    <p:sldId id="438" r:id="rId21"/>
  </p:sldIdLst>
  <p:sldSz cx="9144000" cy="5143500" type="screen16x9"/>
  <p:notesSz cx="6858000" cy="9144000"/>
  <p:embeddedFontLst>
    <p:embeddedFont>
      <p:font typeface="Josefin Sans" pitchFamily="2" charset="-93"/>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5B071-1233-4AB7-92D3-E8088A095093}">
  <a:tblStyle styleId="{9595B071-1233-4AB7-92D3-E8088A0950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202" d="100"/>
          <a:sy n="202" d="100"/>
        </p:scale>
        <p:origin x="100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414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057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687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500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4249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5947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3392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457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5096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763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836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628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014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16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71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903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434" name="Google Shape;434;p26"/>
          <p:cNvSpPr txBox="1">
            <a:spLocks noGrp="1"/>
          </p:cNvSpPr>
          <p:nvPr>
            <p:ph type="subTitle" idx="1"/>
          </p:nvPr>
        </p:nvSpPr>
        <p:spPr>
          <a:xfrm>
            <a:off x="2115575" y="1535450"/>
            <a:ext cx="20079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35" name="Google Shape;435;p26"/>
          <p:cNvSpPr txBox="1">
            <a:spLocks noGrp="1"/>
          </p:cNvSpPr>
          <p:nvPr>
            <p:ph type="subTitle" idx="2"/>
          </p:nvPr>
        </p:nvSpPr>
        <p:spPr>
          <a:xfrm>
            <a:off x="2016350" y="2145400"/>
            <a:ext cx="5111400" cy="179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436" name="Google Shape;43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
          <p:cNvSpPr txBox="1">
            <a:spLocks noGrp="1"/>
          </p:cNvSpPr>
          <p:nvPr>
            <p:ph type="ctrTitle"/>
          </p:nvPr>
        </p:nvSpPr>
        <p:spPr>
          <a:xfrm>
            <a:off x="0" y="1135855"/>
            <a:ext cx="9239250" cy="3032547"/>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VISITOR</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221" name="Google Shape;221;p6"/>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1200"/>
              </a:spcBef>
              <a:spcAft>
                <a:spcPts val="0"/>
              </a:spcAft>
              <a:buSzPts val="1400"/>
              <a:buNone/>
            </a:pPr>
            <a:r>
              <a:rPr lang="en-US" sz="1600" dirty="0" err="1">
                <a:solidFill>
                  <a:srgbClr val="285E89"/>
                </a:solidFill>
              </a:rPr>
              <a:t>Dưới</a:t>
            </a:r>
            <a:r>
              <a:rPr lang="en-US" sz="1600" dirty="0">
                <a:solidFill>
                  <a:srgbClr val="285E89"/>
                </a:solidFill>
              </a:rPr>
              <a:t> </a:t>
            </a:r>
            <a:r>
              <a:rPr lang="en-US" sz="1600" dirty="0" err="1">
                <a:solidFill>
                  <a:srgbClr val="285E89"/>
                </a:solidFill>
              </a:rPr>
              <a:t>dạng</a:t>
            </a:r>
            <a:r>
              <a:rPr lang="en-US" sz="1600" dirty="0">
                <a:solidFill>
                  <a:srgbClr val="285E89"/>
                </a:solidFill>
              </a:rPr>
              <a:t> </a:t>
            </a:r>
            <a:r>
              <a:rPr lang="en-US" sz="1600" b="1" dirty="0">
                <a:solidFill>
                  <a:srgbClr val="285E89"/>
                </a:solidFill>
              </a:rPr>
              <a:t>Double Dispatch</a:t>
            </a:r>
            <a:endParaRPr lang="vi-VN" sz="1600" b="1" i="0" u="none" strike="noStrike" dirty="0">
              <a:solidFill>
                <a:srgbClr val="285E89"/>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13F07835-BCA9-457B-98AB-F8940D11F1D9}"/>
              </a:ext>
            </a:extLst>
          </p:cNvPr>
          <p:cNvPicPr>
            <a:picLocks noChangeAspect="1"/>
          </p:cNvPicPr>
          <p:nvPr/>
        </p:nvPicPr>
        <p:blipFill>
          <a:blip r:embed="rId3"/>
          <a:stretch>
            <a:fillRect/>
          </a:stretch>
        </p:blipFill>
        <p:spPr>
          <a:xfrm>
            <a:off x="1705927" y="1769012"/>
            <a:ext cx="5732145" cy="2674620"/>
          </a:xfrm>
          <a:prstGeom prst="rect">
            <a:avLst/>
          </a:prstGeom>
        </p:spPr>
      </p:pic>
    </p:spTree>
    <p:extLst>
      <p:ext uri="{BB962C8B-B14F-4D97-AF65-F5344CB8AC3E}">
        <p14:creationId xmlns:p14="http://schemas.microsoft.com/office/powerpoint/2010/main" val="290505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Vấn</a:t>
            </a:r>
            <a:r>
              <a:rPr lang="en-US" sz="3200" dirty="0"/>
              <a:t> </a:t>
            </a:r>
            <a:r>
              <a:rPr lang="en-US" sz="3200" dirty="0" err="1"/>
              <a:t>đề</a:t>
            </a:r>
            <a:r>
              <a:rPr lang="en-US" sz="3200" dirty="0"/>
              <a:t> </a:t>
            </a:r>
            <a:r>
              <a:rPr lang="en-US" sz="3200" dirty="0" err="1"/>
              <a:t>thực</a:t>
            </a:r>
            <a:r>
              <a:rPr lang="en-US" sz="3200" dirty="0"/>
              <a:t> </a:t>
            </a:r>
            <a:r>
              <a:rPr lang="en-US" sz="3200" dirty="0" err="1"/>
              <a:t>tế</a:t>
            </a:r>
            <a:endParaRPr dirty="0"/>
          </a:p>
        </p:txBody>
      </p:sp>
      <p:sp>
        <p:nvSpPr>
          <p:cNvPr id="221" name="Google Shape;221;p6"/>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algn="just">
              <a:spcBef>
                <a:spcPts val="1200"/>
              </a:spcBef>
            </a:pPr>
            <a:r>
              <a:rPr lang="en-US" sz="1600" i="0" u="none" strike="noStrike" dirty="0">
                <a:solidFill>
                  <a:srgbClr val="285E89"/>
                </a:solidFill>
                <a:latin typeface="Open Sans"/>
                <a:ea typeface="Open Sans"/>
                <a:cs typeface="Open Sans"/>
                <a:sym typeface="Open Sans"/>
              </a:rPr>
              <a:t>T</a:t>
            </a:r>
            <a:r>
              <a:rPr lang="vi-VN" sz="1600" i="0" u="none" strike="noStrike" dirty="0">
                <a:solidFill>
                  <a:srgbClr val="285E89"/>
                </a:solidFill>
                <a:latin typeface="Open Sans"/>
                <a:ea typeface="Open Sans"/>
                <a:cs typeface="Open Sans"/>
                <a:sym typeface="Open Sans"/>
              </a:rPr>
              <a:t>rong </a:t>
            </a:r>
            <a:r>
              <a:rPr lang="vi-VN" sz="1600" b="1" i="0" u="none" strike="noStrike" dirty="0">
                <a:solidFill>
                  <a:srgbClr val="285E89"/>
                </a:solidFill>
                <a:latin typeface="Open Sans"/>
                <a:ea typeface="Open Sans"/>
                <a:cs typeface="Open Sans"/>
                <a:sym typeface="Open Sans"/>
              </a:rPr>
              <a:t>việc bán bảo hiểm</a:t>
            </a:r>
            <a:r>
              <a:rPr lang="vi-VN" sz="1600" i="0" u="none" strike="noStrike" dirty="0">
                <a:solidFill>
                  <a:srgbClr val="285E89"/>
                </a:solidFill>
                <a:latin typeface="Open Sans"/>
                <a:ea typeface="Open Sans"/>
                <a:cs typeface="Open Sans"/>
                <a:sym typeface="Open Sans"/>
              </a:rPr>
              <a:t>, người bán sẽ phụ thuộc vô từng loại khách hàng để cung cấp các chính sách phù hợp. </a:t>
            </a:r>
          </a:p>
        </p:txBody>
      </p:sp>
      <p:pic>
        <p:nvPicPr>
          <p:cNvPr id="5" name="Picture 4" descr="Insurance agent">
            <a:extLst>
              <a:ext uri="{FF2B5EF4-FFF2-40B4-BE49-F238E27FC236}">
                <a16:creationId xmlns:a16="http://schemas.microsoft.com/office/drawing/2014/main" id="{70074233-7AC5-47DB-907A-358B0F261B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6722" y="2154116"/>
            <a:ext cx="5710555" cy="2855595"/>
          </a:xfrm>
          <a:prstGeom prst="rect">
            <a:avLst/>
          </a:prstGeom>
          <a:noFill/>
          <a:ln>
            <a:noFill/>
          </a:ln>
        </p:spPr>
      </p:pic>
    </p:spTree>
    <p:extLst>
      <p:ext uri="{BB962C8B-B14F-4D97-AF65-F5344CB8AC3E}">
        <p14:creationId xmlns:p14="http://schemas.microsoft.com/office/powerpoint/2010/main" val="216711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Đặc</a:t>
            </a:r>
            <a:r>
              <a:rPr lang="en-US" dirty="0"/>
              <a:t> </a:t>
            </a:r>
            <a:r>
              <a:rPr lang="en-US" dirty="0" err="1"/>
              <a:t>điểm</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3</a:t>
            </a:r>
            <a:endParaRPr dirty="0"/>
          </a:p>
        </p:txBody>
      </p:sp>
    </p:spTree>
    <p:extLst>
      <p:ext uri="{BB962C8B-B14F-4D97-AF65-F5344CB8AC3E}">
        <p14:creationId xmlns:p14="http://schemas.microsoft.com/office/powerpoint/2010/main" val="81169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Cấu</a:t>
            </a:r>
            <a:r>
              <a:rPr lang="en-US" sz="3200" dirty="0"/>
              <a:t> </a:t>
            </a:r>
            <a:r>
              <a:rPr lang="en-US" sz="3200" dirty="0" err="1"/>
              <a:t>trúc</a:t>
            </a:r>
            <a:endParaRPr dirty="0"/>
          </a:p>
        </p:txBody>
      </p:sp>
      <p:pic>
        <p:nvPicPr>
          <p:cNvPr id="4" name="Picture 3" descr="Structure of the Visitor design pattern">
            <a:extLst>
              <a:ext uri="{FF2B5EF4-FFF2-40B4-BE49-F238E27FC236}">
                <a16:creationId xmlns:a16="http://schemas.microsoft.com/office/drawing/2014/main" id="{A66C9118-32B1-493A-A703-8043C06DE5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1784" y="1155815"/>
            <a:ext cx="3840431" cy="3987685"/>
          </a:xfrm>
          <a:prstGeom prst="rect">
            <a:avLst/>
          </a:prstGeom>
          <a:noFill/>
          <a:ln>
            <a:noFill/>
          </a:ln>
        </p:spPr>
      </p:pic>
    </p:spTree>
    <p:extLst>
      <p:ext uri="{BB962C8B-B14F-4D97-AF65-F5344CB8AC3E}">
        <p14:creationId xmlns:p14="http://schemas.microsoft.com/office/powerpoint/2010/main" val="179385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a:t>
            </a:r>
            <a:r>
              <a:rPr lang="en-US" sz="3200" dirty="0"/>
              <a:t> </a:t>
            </a:r>
            <a:r>
              <a:rPr lang="en-US" sz="3200" dirty="0" err="1"/>
              <a:t>thành</a:t>
            </a:r>
            <a:r>
              <a:rPr lang="en-US" sz="3200" dirty="0"/>
              <a:t> </a:t>
            </a:r>
            <a:r>
              <a:rPr lang="en-US" sz="3200" dirty="0" err="1"/>
              <a:t>viên</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b="1" i="0" u="none" strike="noStrike" dirty="0">
                <a:solidFill>
                  <a:srgbClr val="285E89"/>
                </a:solidFill>
                <a:latin typeface="Open Sans"/>
                <a:ea typeface="Open Sans"/>
                <a:cs typeface="Open Sans"/>
                <a:sym typeface="Open Sans"/>
              </a:rPr>
              <a:t>Visitor interface: </a:t>
            </a:r>
            <a:r>
              <a:rPr lang="vi-VN" sz="1600" i="0" u="none" strike="noStrike" dirty="0">
                <a:solidFill>
                  <a:srgbClr val="285E89"/>
                </a:solidFill>
                <a:latin typeface="Open Sans"/>
                <a:ea typeface="Open Sans"/>
                <a:cs typeface="Open Sans"/>
                <a:sym typeface="Open Sans"/>
              </a:rPr>
              <a:t>khai báo một loạt các các method có thể truy xuất các ConcreteElement cụ thể khác nhau làm tham số.</a:t>
            </a:r>
            <a:endParaRPr lang="en-US" sz="1600" i="0" u="none" strike="noStrike" dirty="0">
              <a:solidFill>
                <a:srgbClr val="285E89"/>
              </a:solidFill>
              <a:latin typeface="Open Sans"/>
              <a:ea typeface="Open Sans"/>
              <a:cs typeface="Open Sans"/>
              <a:sym typeface="Open Sans"/>
            </a:endParaRPr>
          </a:p>
          <a:p>
            <a:pPr algn="just">
              <a:spcBef>
                <a:spcPts val="1200"/>
              </a:spcBef>
            </a:pPr>
            <a:r>
              <a:rPr lang="en-US" sz="1600" b="1" i="0" u="none" strike="noStrike" dirty="0">
                <a:solidFill>
                  <a:srgbClr val="285E89"/>
                </a:solidFill>
                <a:latin typeface="Open Sans"/>
                <a:ea typeface="Open Sans"/>
                <a:cs typeface="Open Sans"/>
                <a:sym typeface="Open Sans"/>
              </a:rPr>
              <a:t>C</a:t>
            </a:r>
            <a:r>
              <a:rPr lang="vi-VN" sz="1600" b="1" i="0" u="none" strike="noStrike" dirty="0">
                <a:solidFill>
                  <a:srgbClr val="285E89"/>
                </a:solidFill>
                <a:latin typeface="Open Sans"/>
                <a:ea typeface="Open Sans"/>
                <a:cs typeface="Open Sans"/>
                <a:sym typeface="Open Sans"/>
              </a:rPr>
              <a:t>oncrete Visitor:  </a:t>
            </a:r>
            <a:r>
              <a:rPr lang="vi-VN" sz="1600" i="0" u="none" strike="noStrike" dirty="0">
                <a:solidFill>
                  <a:srgbClr val="285E89"/>
                </a:solidFill>
                <a:latin typeface="Open Sans"/>
                <a:ea typeface="Open Sans"/>
                <a:cs typeface="Open Sans"/>
                <a:sym typeface="Open Sans"/>
              </a:rPr>
              <a:t>implement một số phiên bản của cùng một hành vi, phù hợp với các Concrete Element class</a:t>
            </a:r>
          </a:p>
          <a:p>
            <a:pPr algn="just">
              <a:spcBef>
                <a:spcPts val="1200"/>
              </a:spcBef>
            </a:pPr>
            <a:r>
              <a:rPr lang="vi-VN" sz="1600" b="1" i="0" u="none" strike="noStrike" dirty="0">
                <a:solidFill>
                  <a:srgbClr val="285E89"/>
                </a:solidFill>
                <a:latin typeface="Open Sans"/>
                <a:ea typeface="Open Sans"/>
                <a:cs typeface="Open Sans"/>
                <a:sym typeface="Open Sans"/>
              </a:rPr>
              <a:t>Element interface:</a:t>
            </a:r>
            <a:r>
              <a:rPr lang="vi-VN" sz="1600" i="0" u="none" strike="noStrike" dirty="0">
                <a:solidFill>
                  <a:srgbClr val="285E89"/>
                </a:solidFill>
                <a:latin typeface="Open Sans"/>
                <a:ea typeface="Open Sans"/>
                <a:cs typeface="Open Sans"/>
                <a:sym typeface="Open Sans"/>
              </a:rPr>
              <a:t> khai báo method </a:t>
            </a:r>
            <a:r>
              <a:rPr lang="vi-VN" sz="1600" b="1" i="0" u="none" strike="noStrike" dirty="0">
                <a:solidFill>
                  <a:srgbClr val="285E89"/>
                </a:solidFill>
                <a:latin typeface="Open Sans"/>
                <a:ea typeface="Open Sans"/>
                <a:cs typeface="Open Sans"/>
                <a:sym typeface="Open Sans"/>
              </a:rPr>
              <a:t>accept() </a:t>
            </a:r>
            <a:r>
              <a:rPr lang="vi-VN" sz="1600" i="0" u="none" strike="noStrike" dirty="0">
                <a:solidFill>
                  <a:srgbClr val="285E89"/>
                </a:solidFill>
                <a:latin typeface="Open Sans"/>
                <a:ea typeface="Open Sans"/>
                <a:cs typeface="Open Sans"/>
                <a:sym typeface="Open Sans"/>
              </a:rPr>
              <a:t>cho việc chấp nhận các visitor và tham số truyền vào cso kiểu của Visitor interface. </a:t>
            </a:r>
          </a:p>
          <a:p>
            <a:pPr algn="just">
              <a:spcBef>
                <a:spcPts val="1200"/>
              </a:spcBef>
            </a:pPr>
            <a:r>
              <a:rPr lang="vi-VN" sz="1600" b="1" i="0" u="none" strike="noStrike" dirty="0">
                <a:solidFill>
                  <a:srgbClr val="285E89"/>
                </a:solidFill>
                <a:latin typeface="Open Sans"/>
                <a:ea typeface="Open Sans"/>
                <a:cs typeface="Open Sans"/>
                <a:sym typeface="Open Sans"/>
              </a:rPr>
              <a:t>Concrete Element:</a:t>
            </a:r>
            <a:r>
              <a:rPr lang="vi-VN" sz="1600" i="0" u="none" strike="noStrike" dirty="0">
                <a:solidFill>
                  <a:srgbClr val="285E89"/>
                </a:solidFill>
                <a:latin typeface="Open Sans"/>
                <a:ea typeface="Open Sans"/>
                <a:cs typeface="Open Sans"/>
                <a:sym typeface="Open Sans"/>
              </a:rPr>
              <a:t> phải implement accept(). Mục đích của nó là chuyển hướng cuộc gọi đến của vistor method tương ứng với element class hiện tại. </a:t>
            </a:r>
            <a:endParaRPr lang="en-US" sz="1600" i="0" u="none" strike="noStrike" dirty="0">
              <a:solidFill>
                <a:srgbClr val="285E89"/>
              </a:solidFill>
              <a:latin typeface="Open Sans"/>
              <a:ea typeface="Open Sans"/>
              <a:cs typeface="Open Sans"/>
              <a:sym typeface="Open Sans"/>
            </a:endParaRPr>
          </a:p>
          <a:p>
            <a:pPr algn="just">
              <a:spcBef>
                <a:spcPts val="1200"/>
              </a:spcBef>
            </a:pPr>
            <a:r>
              <a:rPr lang="vi-VN" sz="1600" b="1" i="0" u="none" strike="noStrike" dirty="0">
                <a:solidFill>
                  <a:srgbClr val="285E89"/>
                </a:solidFill>
                <a:latin typeface="Open Sans"/>
                <a:ea typeface="Open Sans"/>
                <a:cs typeface="Open Sans"/>
                <a:sym typeface="Open Sans"/>
              </a:rPr>
              <a:t>Client: </a:t>
            </a:r>
            <a:r>
              <a:rPr lang="vi-VN" sz="1600" i="0" u="none" strike="noStrike" dirty="0">
                <a:solidFill>
                  <a:srgbClr val="285E89"/>
                </a:solidFill>
                <a:latin typeface="Open Sans"/>
                <a:ea typeface="Open Sans"/>
                <a:cs typeface="Open Sans"/>
                <a:sym typeface="Open Sans"/>
              </a:rPr>
              <a:t>thường đại diện cho một tập hợp hoặc một số object phức tạp khác</a:t>
            </a:r>
            <a:r>
              <a:rPr lang="en-US" sz="1600" i="0" u="none" strike="noStrike" dirty="0">
                <a:solidFill>
                  <a:srgbClr val="285E89"/>
                </a:solidFill>
                <a:latin typeface="Open Sans"/>
                <a:ea typeface="Open Sans"/>
                <a:cs typeface="Open Sans"/>
                <a:sym typeface="Open Sans"/>
              </a:rPr>
              <a:t>, c</a:t>
            </a:r>
            <a:r>
              <a:rPr lang="vi-VN" sz="1600" i="0" u="none" strike="noStrike" dirty="0">
                <a:solidFill>
                  <a:srgbClr val="285E89"/>
                </a:solidFill>
                <a:latin typeface="Open Sans"/>
                <a:ea typeface="Open Sans"/>
                <a:cs typeface="Open Sans"/>
                <a:sym typeface="Open Sans"/>
              </a:rPr>
              <a:t>ác client không biết tất cả các Concrete Element classes</a:t>
            </a:r>
            <a:r>
              <a:rPr lang="en-US" sz="1600" i="0" u="none" strike="noStrike" dirty="0">
                <a:solidFill>
                  <a:srgbClr val="285E89"/>
                </a:solidFill>
                <a:latin typeface="Open Sans"/>
                <a:ea typeface="Open Sans"/>
                <a:cs typeface="Open Sans"/>
                <a:sym typeface="Open Sans"/>
              </a:rPr>
              <a:t>.</a:t>
            </a:r>
            <a:endParaRPr lang="vi-VN" sz="1600" i="0" u="none" strike="noStrike" dirty="0">
              <a:solidFill>
                <a:srgbClr val="285E89"/>
              </a:solidFill>
              <a:latin typeface="Open Sans"/>
              <a:ea typeface="Open Sans"/>
              <a:cs typeface="Open Sans"/>
              <a:sym typeface="Open Sans"/>
            </a:endParaRPr>
          </a:p>
        </p:txBody>
      </p:sp>
    </p:spTree>
    <p:extLst>
      <p:ext uri="{BB962C8B-B14F-4D97-AF65-F5344CB8AC3E}">
        <p14:creationId xmlns:p14="http://schemas.microsoft.com/office/powerpoint/2010/main" val="185710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Hệ</a:t>
            </a:r>
            <a:r>
              <a:rPr lang="en-US" dirty="0"/>
              <a:t> </a:t>
            </a:r>
            <a:r>
              <a:rPr lang="en-US" dirty="0" err="1"/>
              <a:t>quả</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4</a:t>
            </a:r>
            <a:endParaRPr dirty="0"/>
          </a:p>
        </p:txBody>
      </p:sp>
    </p:spTree>
    <p:extLst>
      <p:ext uri="{BB962C8B-B14F-4D97-AF65-F5344CB8AC3E}">
        <p14:creationId xmlns:p14="http://schemas.microsoft.com/office/powerpoint/2010/main" val="391805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Ưu</a:t>
            </a:r>
            <a:r>
              <a:rPr lang="en-US" sz="3200" dirty="0"/>
              <a:t> </a:t>
            </a:r>
            <a:r>
              <a:rPr lang="en-US" sz="3200" dirty="0" err="1"/>
              <a:t>điểm</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i="0" u="none" strike="noStrike" dirty="0">
                <a:solidFill>
                  <a:srgbClr val="285E89"/>
                </a:solidFill>
                <a:latin typeface="Open Sans"/>
                <a:ea typeface="Open Sans"/>
                <a:cs typeface="Open Sans"/>
                <a:sym typeface="Open Sans"/>
              </a:rPr>
              <a:t>Cho phép một hoặc nhiều hành vi được áp dụng cho một tập hợp các đối tượng tại thời điểm run-time, tách rời các hành vi khỏi cấu trúc đối tượng.</a:t>
            </a:r>
          </a:p>
          <a:p>
            <a:pPr algn="just">
              <a:spcBef>
                <a:spcPts val="1200"/>
              </a:spcBef>
            </a:pPr>
            <a:r>
              <a:rPr lang="vi-VN" sz="1600" b="1" i="0" u="none" strike="noStrike" dirty="0">
                <a:solidFill>
                  <a:srgbClr val="285E89"/>
                </a:solidFill>
                <a:latin typeface="Open Sans"/>
                <a:ea typeface="Open Sans"/>
                <a:cs typeface="Open Sans"/>
                <a:sym typeface="Open Sans"/>
              </a:rPr>
              <a:t>Open/Closed Principle: </a:t>
            </a:r>
            <a:r>
              <a:rPr lang="vi-VN" sz="1600" i="0" u="none" strike="noStrike" dirty="0">
                <a:solidFill>
                  <a:srgbClr val="285E89"/>
                </a:solidFill>
                <a:latin typeface="Open Sans"/>
                <a:ea typeface="Open Sans"/>
                <a:cs typeface="Open Sans"/>
                <a:sym typeface="Open Sans"/>
              </a:rPr>
              <a:t>đối tượng gốc không bị thay đổi, dễ dàng thêm hành vi mới cho đối tượng thông qua visitor.</a:t>
            </a:r>
          </a:p>
          <a:p>
            <a:pPr algn="just">
              <a:spcBef>
                <a:spcPts val="1200"/>
              </a:spcBef>
            </a:pPr>
            <a:r>
              <a:rPr lang="vi-VN" sz="1600" b="1" i="0" u="none" strike="noStrike" dirty="0">
                <a:solidFill>
                  <a:srgbClr val="285E89"/>
                </a:solidFill>
                <a:latin typeface="Open Sans"/>
                <a:ea typeface="Open Sans"/>
                <a:cs typeface="Open Sans"/>
                <a:sym typeface="Open Sans"/>
              </a:rPr>
              <a:t>Single Responsibility Principle: </a:t>
            </a:r>
            <a:r>
              <a:rPr lang="vi-VN" sz="1600" i="0" u="none" strike="noStrike" dirty="0">
                <a:solidFill>
                  <a:srgbClr val="285E89"/>
                </a:solidFill>
                <a:latin typeface="Open Sans"/>
                <a:ea typeface="Open Sans"/>
                <a:cs typeface="Open Sans"/>
                <a:sym typeface="Open Sans"/>
              </a:rPr>
              <a:t>có thể chuyển nhiều version của cùng một hành vi vào cùng một class.</a:t>
            </a:r>
          </a:p>
        </p:txBody>
      </p:sp>
    </p:spTree>
    <p:extLst>
      <p:ext uri="{BB962C8B-B14F-4D97-AF65-F5344CB8AC3E}">
        <p14:creationId xmlns:p14="http://schemas.microsoft.com/office/powerpoint/2010/main" val="36236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Nhược</a:t>
            </a:r>
            <a:r>
              <a:rPr lang="en-US" sz="3200" dirty="0"/>
              <a:t> </a:t>
            </a:r>
            <a:r>
              <a:rPr lang="en-US" sz="3200" dirty="0" err="1"/>
              <a:t>điểm</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i="0" u="none" strike="noStrike" dirty="0">
                <a:solidFill>
                  <a:srgbClr val="285E89"/>
                </a:solidFill>
                <a:latin typeface="Open Sans"/>
                <a:ea typeface="Open Sans"/>
                <a:cs typeface="Open Sans"/>
                <a:sym typeface="Open Sans"/>
              </a:rPr>
              <a:t>Cần cập nhật tất cả visitor mỗi khi một lớp được thêm vào hoặc xóa khỏi hệ thống.</a:t>
            </a:r>
          </a:p>
          <a:p>
            <a:pPr algn="just">
              <a:spcBef>
                <a:spcPts val="1200"/>
              </a:spcBef>
            </a:pPr>
            <a:r>
              <a:rPr lang="vi-VN" sz="1600" i="0" u="none" strike="noStrike" dirty="0">
                <a:solidFill>
                  <a:srgbClr val="285E89"/>
                </a:solidFill>
                <a:latin typeface="Open Sans"/>
                <a:ea typeface="Open Sans"/>
                <a:cs typeface="Open Sans"/>
                <a:sym typeface="Open Sans"/>
              </a:rPr>
              <a:t>Các visitor có thể thiếu quyền truy cập cần thiết vào các trường riêng tư và phương thức của các phần tử mà họ phải làm việc với</a:t>
            </a:r>
          </a:p>
        </p:txBody>
      </p:sp>
    </p:spTree>
    <p:extLst>
      <p:ext uri="{BB962C8B-B14F-4D97-AF65-F5344CB8AC3E}">
        <p14:creationId xmlns:p14="http://schemas.microsoft.com/office/powerpoint/2010/main" val="401839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a:t>So </a:t>
            </a:r>
            <a:r>
              <a:rPr lang="en-US" dirty="0" err="1"/>
              <a:t>sánh</a:t>
            </a:r>
            <a:r>
              <a:rPr lang="en-US" dirty="0"/>
              <a:t>,</a:t>
            </a:r>
            <a:br>
              <a:rPr lang="en-US" dirty="0"/>
            </a:br>
            <a:r>
              <a:rPr lang="en-US" dirty="0" err="1"/>
              <a:t>Các</a:t>
            </a:r>
            <a:r>
              <a:rPr lang="en-US" dirty="0"/>
              <a:t> </a:t>
            </a:r>
            <a:r>
              <a:rPr lang="en-US" dirty="0" err="1"/>
              <a:t>mẫu</a:t>
            </a:r>
            <a:r>
              <a:rPr lang="en-US" dirty="0"/>
              <a:t> </a:t>
            </a:r>
            <a:r>
              <a:rPr lang="en-US" dirty="0" err="1"/>
              <a:t>liên</a:t>
            </a:r>
            <a:r>
              <a:rPr lang="en-US" dirty="0"/>
              <a:t> </a:t>
            </a:r>
            <a:r>
              <a:rPr lang="en-US" dirty="0" err="1"/>
              <a:t>quan</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6</a:t>
            </a:r>
            <a:endParaRPr dirty="0"/>
          </a:p>
        </p:txBody>
      </p:sp>
    </p:spTree>
    <p:extLst>
      <p:ext uri="{BB962C8B-B14F-4D97-AF65-F5344CB8AC3E}">
        <p14:creationId xmlns:p14="http://schemas.microsoft.com/office/powerpoint/2010/main" val="89692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a:t>Demo</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5</a:t>
            </a:r>
            <a:endParaRPr dirty="0"/>
          </a:p>
        </p:txBody>
      </p:sp>
    </p:spTree>
    <p:extLst>
      <p:ext uri="{BB962C8B-B14F-4D97-AF65-F5344CB8AC3E}">
        <p14:creationId xmlns:p14="http://schemas.microsoft.com/office/powerpoint/2010/main" val="238530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91" name="Google Shape;19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dirty="0" err="1"/>
              <a:t>Tổng</a:t>
            </a:r>
            <a:r>
              <a:rPr lang="en-US" dirty="0"/>
              <a:t> </a:t>
            </a:r>
            <a:r>
              <a:rPr lang="en-US" dirty="0" err="1"/>
              <a:t>quan</a:t>
            </a:r>
            <a:endParaRPr dirty="0"/>
          </a:p>
        </p:txBody>
      </p:sp>
      <p:sp>
        <p:nvSpPr>
          <p:cNvPr id="192" name="Google Shape;19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dirty="0"/>
              <a:t>Motivation</a:t>
            </a:r>
            <a:endParaRPr sz="2400" dirty="0"/>
          </a:p>
        </p:txBody>
      </p:sp>
      <p:sp>
        <p:nvSpPr>
          <p:cNvPr id="194" name="Google Shape;194;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dirty="0" err="1"/>
              <a:t>Hệ</a:t>
            </a:r>
            <a:r>
              <a:rPr lang="en-US" sz="2400" dirty="0"/>
              <a:t> </a:t>
            </a:r>
            <a:r>
              <a:rPr lang="en-US" sz="2400" dirty="0" err="1"/>
              <a:t>quả</a:t>
            </a:r>
            <a:endParaRPr sz="2400" dirty="0"/>
          </a:p>
        </p:txBody>
      </p:sp>
      <p:sp>
        <p:nvSpPr>
          <p:cNvPr id="195" name="Google Shape;195;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96" name="Google Shape;196;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dirty="0"/>
              <a:t>02</a:t>
            </a:r>
            <a:endParaRPr dirty="0"/>
          </a:p>
        </p:txBody>
      </p:sp>
      <p:sp>
        <p:nvSpPr>
          <p:cNvPr id="197" name="Google Shape;197;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dirty="0"/>
              <a:t>0</a:t>
            </a:r>
            <a:r>
              <a:rPr lang="en-US" dirty="0"/>
              <a:t>4</a:t>
            </a:r>
            <a:endParaRPr dirty="0"/>
          </a:p>
        </p:txBody>
      </p:sp>
      <p:sp>
        <p:nvSpPr>
          <p:cNvPr id="13" name="Google Shape;193;p3">
            <a:extLst>
              <a:ext uri="{FF2B5EF4-FFF2-40B4-BE49-F238E27FC236}">
                <a16:creationId xmlns:a16="http://schemas.microsoft.com/office/drawing/2014/main" id="{A470DA0A-1CAE-4985-89F1-5957AB0F0520}"/>
              </a:ext>
            </a:extLst>
          </p:cNvPr>
          <p:cNvSpPr txBox="1">
            <a:spLocks/>
          </p:cNvSpPr>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Cài</a:t>
            </a:r>
            <a:r>
              <a:rPr lang="en-US" sz="2400" dirty="0"/>
              <a:t> </a:t>
            </a:r>
            <a:r>
              <a:rPr lang="en-US" sz="2400" dirty="0" err="1"/>
              <a:t>đặt</a:t>
            </a:r>
            <a:r>
              <a:rPr lang="en-US" sz="2400" dirty="0"/>
              <a:t>, Demo</a:t>
            </a:r>
          </a:p>
        </p:txBody>
      </p:sp>
      <p:sp>
        <p:nvSpPr>
          <p:cNvPr id="14" name="Google Shape;198;p3">
            <a:extLst>
              <a:ext uri="{FF2B5EF4-FFF2-40B4-BE49-F238E27FC236}">
                <a16:creationId xmlns:a16="http://schemas.microsoft.com/office/drawing/2014/main" id="{74A34482-2043-4BED-9AA8-DA509D7E8691}"/>
              </a:ext>
            </a:extLst>
          </p:cNvPr>
          <p:cNvSpPr txBox="1">
            <a:spLocks/>
          </p:cNvSpPr>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5</a:t>
            </a:r>
            <a:endParaRPr lang="vi-VN" dirty="0"/>
          </a:p>
        </p:txBody>
      </p:sp>
      <p:sp>
        <p:nvSpPr>
          <p:cNvPr id="11" name="Google Shape;192;p3">
            <a:extLst>
              <a:ext uri="{FF2B5EF4-FFF2-40B4-BE49-F238E27FC236}">
                <a16:creationId xmlns:a16="http://schemas.microsoft.com/office/drawing/2014/main" id="{1FF3D77B-D97B-4C65-972E-44DC6B8E25B8}"/>
              </a:ext>
            </a:extLst>
          </p:cNvPr>
          <p:cNvSpPr txBox="1">
            <a:spLocks/>
          </p:cNvSpPr>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Đặc</a:t>
            </a:r>
            <a:r>
              <a:rPr lang="en-US" sz="2400" dirty="0"/>
              <a:t> </a:t>
            </a:r>
            <a:r>
              <a:rPr lang="en-US" sz="2400" dirty="0" err="1"/>
              <a:t>điểm</a:t>
            </a:r>
            <a:endParaRPr lang="en-US" sz="2400" dirty="0"/>
          </a:p>
        </p:txBody>
      </p:sp>
      <p:sp>
        <p:nvSpPr>
          <p:cNvPr id="12" name="Google Shape;196;p3">
            <a:extLst>
              <a:ext uri="{FF2B5EF4-FFF2-40B4-BE49-F238E27FC236}">
                <a16:creationId xmlns:a16="http://schemas.microsoft.com/office/drawing/2014/main" id="{3A9C8E59-AFFB-4F3A-A2EB-B03D9D0ED36F}"/>
              </a:ext>
            </a:extLst>
          </p:cNvPr>
          <p:cNvSpPr txBox="1">
            <a:spLocks/>
          </p:cNvSpPr>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3</a:t>
            </a:r>
            <a:endParaRPr lang="vi-VN" dirty="0"/>
          </a:p>
        </p:txBody>
      </p:sp>
      <p:sp>
        <p:nvSpPr>
          <p:cNvPr id="15" name="Google Shape;193;p3">
            <a:extLst>
              <a:ext uri="{FF2B5EF4-FFF2-40B4-BE49-F238E27FC236}">
                <a16:creationId xmlns:a16="http://schemas.microsoft.com/office/drawing/2014/main" id="{3FBEBA43-4162-480D-86A3-1EA0937A2FF6}"/>
              </a:ext>
            </a:extLst>
          </p:cNvPr>
          <p:cNvSpPr txBox="1">
            <a:spLocks/>
          </p:cNvSpPr>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Các</a:t>
            </a:r>
            <a:r>
              <a:rPr lang="en-US" sz="2400" dirty="0"/>
              <a:t> </a:t>
            </a:r>
            <a:r>
              <a:rPr lang="en-US" sz="2400" dirty="0" err="1"/>
              <a:t>mẫu</a:t>
            </a:r>
            <a:r>
              <a:rPr lang="en-US" sz="2400" dirty="0"/>
              <a:t> </a:t>
            </a:r>
            <a:r>
              <a:rPr lang="en-US" sz="2400" dirty="0" err="1"/>
              <a:t>liên</a:t>
            </a:r>
            <a:r>
              <a:rPr lang="en-US" sz="2400" dirty="0"/>
              <a:t> </a:t>
            </a:r>
            <a:r>
              <a:rPr lang="en-US" sz="2400" dirty="0" err="1"/>
              <a:t>quan</a:t>
            </a:r>
            <a:endParaRPr lang="en-US" sz="2400" dirty="0"/>
          </a:p>
        </p:txBody>
      </p:sp>
      <p:sp>
        <p:nvSpPr>
          <p:cNvPr id="16" name="Google Shape;198;p3">
            <a:extLst>
              <a:ext uri="{FF2B5EF4-FFF2-40B4-BE49-F238E27FC236}">
                <a16:creationId xmlns:a16="http://schemas.microsoft.com/office/drawing/2014/main" id="{62A95164-82C7-4FDA-8CC8-45DA4CBE4AEF}"/>
              </a:ext>
            </a:extLst>
          </p:cNvPr>
          <p:cNvSpPr txBox="1">
            <a:spLocks/>
          </p:cNvSpPr>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6</a:t>
            </a:r>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a:t>
            </a:r>
            <a:r>
              <a:rPr lang="en-US" sz="3200" dirty="0"/>
              <a:t> </a:t>
            </a:r>
            <a:r>
              <a:rPr lang="en-US" sz="3200" dirty="0" err="1"/>
              <a:t>mẫu</a:t>
            </a:r>
            <a:r>
              <a:rPr lang="en-US" sz="3200" dirty="0"/>
              <a:t> </a:t>
            </a:r>
            <a:r>
              <a:rPr lang="en-US" sz="3200" dirty="0" err="1"/>
              <a:t>liên</a:t>
            </a:r>
            <a:r>
              <a:rPr lang="en-US" sz="3200" dirty="0"/>
              <a:t> </a:t>
            </a:r>
            <a:r>
              <a:rPr lang="en-US" sz="3200" dirty="0" err="1"/>
              <a:t>quan</a:t>
            </a:r>
            <a:endParaRPr dirty="0"/>
          </a:p>
        </p:txBody>
      </p:sp>
      <p:sp>
        <p:nvSpPr>
          <p:cNvPr id="221" name="Google Shape;221;p6"/>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algn="just">
              <a:spcBef>
                <a:spcPts val="1200"/>
              </a:spcBef>
            </a:pPr>
            <a:r>
              <a:rPr lang="en-US" sz="1600" i="0" u="none" strike="noStrike" dirty="0">
                <a:solidFill>
                  <a:srgbClr val="285E89"/>
                </a:solidFill>
                <a:latin typeface="Open Sans"/>
                <a:ea typeface="Open Sans"/>
                <a:cs typeface="Open Sans"/>
                <a:sym typeface="Open Sans"/>
              </a:rPr>
              <a:t>Command pattern</a:t>
            </a:r>
          </a:p>
          <a:p>
            <a:pPr algn="just">
              <a:spcBef>
                <a:spcPts val="1200"/>
              </a:spcBef>
            </a:pPr>
            <a:r>
              <a:rPr lang="en-US" sz="1600" i="0" u="none" strike="noStrike" dirty="0" err="1">
                <a:solidFill>
                  <a:srgbClr val="285E89"/>
                </a:solidFill>
                <a:latin typeface="Open Sans"/>
                <a:ea typeface="Open Sans"/>
                <a:cs typeface="Open Sans"/>
                <a:sym typeface="Open Sans"/>
              </a:rPr>
              <a:t>Compositie</a:t>
            </a:r>
            <a:endParaRPr lang="en-US" sz="1600" i="0" u="none" strike="noStrike" dirty="0">
              <a:solidFill>
                <a:srgbClr val="285E89"/>
              </a:solidFill>
              <a:latin typeface="Open Sans"/>
              <a:ea typeface="Open Sans"/>
              <a:cs typeface="Open Sans"/>
              <a:sym typeface="Open Sans"/>
            </a:endParaRPr>
          </a:p>
          <a:p>
            <a:pPr algn="just">
              <a:spcBef>
                <a:spcPts val="1200"/>
              </a:spcBef>
            </a:pPr>
            <a:r>
              <a:rPr lang="en-US" sz="1600" dirty="0">
                <a:solidFill>
                  <a:srgbClr val="285E89"/>
                </a:solidFill>
              </a:rPr>
              <a:t>Iterator</a:t>
            </a:r>
            <a:endParaRPr lang="en-US" sz="1600" i="0" u="none" strike="noStrike" dirty="0">
              <a:solidFill>
                <a:srgbClr val="285E89"/>
              </a:solidFill>
              <a:latin typeface="Open Sans"/>
              <a:ea typeface="Open Sans"/>
              <a:cs typeface="Open Sans"/>
              <a:sym typeface="Open Sans"/>
            </a:endParaRPr>
          </a:p>
        </p:txBody>
      </p:sp>
    </p:spTree>
    <p:extLst>
      <p:ext uri="{BB962C8B-B14F-4D97-AF65-F5344CB8AC3E}">
        <p14:creationId xmlns:p14="http://schemas.microsoft.com/office/powerpoint/2010/main" val="255105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Tổng</a:t>
            </a:r>
            <a:r>
              <a:rPr lang="en-US" dirty="0"/>
              <a:t> </a:t>
            </a:r>
            <a:r>
              <a:rPr lang="en-US" dirty="0" err="1"/>
              <a:t>quan</a:t>
            </a:r>
            <a:endParaRPr dirty="0"/>
          </a:p>
        </p:txBody>
      </p:sp>
      <p:sp>
        <p:nvSpPr>
          <p:cNvPr id="215" name="Google Shape;21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Visitor </a:t>
            </a:r>
            <a:r>
              <a:rPr lang="en-US" sz="3200" dirty="0" err="1"/>
              <a:t>là</a:t>
            </a:r>
            <a:r>
              <a:rPr lang="en-US" sz="3200" dirty="0"/>
              <a:t> </a:t>
            </a:r>
            <a:r>
              <a:rPr lang="en-US" sz="3200" dirty="0" err="1"/>
              <a:t>gì</a:t>
            </a:r>
            <a:r>
              <a:rPr lang="en-US" sz="3200" dirty="0"/>
              <a:t>?</a:t>
            </a:r>
            <a:endParaRPr dirty="0"/>
          </a:p>
        </p:txBody>
      </p:sp>
      <p:sp>
        <p:nvSpPr>
          <p:cNvPr id="221" name="Google Shape;221;p6"/>
          <p:cNvSpPr txBox="1">
            <a:spLocks noGrp="1"/>
          </p:cNvSpPr>
          <p:nvPr>
            <p:ph type="subTitle" idx="2"/>
          </p:nvPr>
        </p:nvSpPr>
        <p:spPr>
          <a:xfrm>
            <a:off x="700814" y="1088612"/>
            <a:ext cx="7742372" cy="3047290"/>
          </a:xfrm>
          <a:prstGeom prst="rect">
            <a:avLst/>
          </a:prstGeom>
          <a:noFill/>
          <a:ln>
            <a:noFill/>
          </a:ln>
        </p:spPr>
        <p:txBody>
          <a:bodyPr spcFirstLastPara="1" wrap="square" lIns="91425" tIns="91425" rIns="91425" bIns="91425" anchor="t" anchorCtr="0">
            <a:noAutofit/>
          </a:bodyPr>
          <a:lstStyle/>
          <a:p>
            <a:pPr algn="just">
              <a:spcBef>
                <a:spcPts val="1200"/>
              </a:spcBef>
            </a:pPr>
            <a:r>
              <a:rPr lang="en-US" sz="1600" b="0" i="0" u="none" strike="noStrike" dirty="0" err="1">
                <a:solidFill>
                  <a:srgbClr val="285E89"/>
                </a:solidFill>
                <a:latin typeface="Open Sans"/>
                <a:ea typeface="Open Sans"/>
                <a:cs typeface="Open Sans"/>
                <a:sym typeface="Open Sans"/>
              </a:rPr>
              <a:t>Là</a:t>
            </a:r>
            <a:r>
              <a:rPr lang="en-US" sz="1600" b="0" i="0" u="none" strike="noStrike" dirty="0">
                <a:solidFill>
                  <a:srgbClr val="285E89"/>
                </a:solidFill>
                <a:latin typeface="Open Sans"/>
                <a:ea typeface="Open Sans"/>
                <a:cs typeface="Open Sans"/>
                <a:sym typeface="Open Sans"/>
              </a:rPr>
              <a:t> </a:t>
            </a:r>
            <a:r>
              <a:rPr lang="vi-VN" sz="1600" b="0" i="0" u="none" strike="noStrike" dirty="0">
                <a:solidFill>
                  <a:srgbClr val="285E89"/>
                </a:solidFill>
                <a:latin typeface="Open Sans"/>
                <a:ea typeface="Open Sans"/>
                <a:cs typeface="Open Sans"/>
                <a:sym typeface="Open Sans"/>
              </a:rPr>
              <a:t>một trong những </a:t>
            </a:r>
            <a:r>
              <a:rPr lang="en-US" sz="1600" b="1" i="0" u="none" strike="noStrike" dirty="0">
                <a:solidFill>
                  <a:srgbClr val="285E89"/>
                </a:solidFill>
                <a:latin typeface="Open Sans"/>
                <a:ea typeface="Open Sans"/>
                <a:cs typeface="Open Sans"/>
                <a:sym typeface="Open Sans"/>
              </a:rPr>
              <a:t>Behavior</a:t>
            </a:r>
            <a:r>
              <a:rPr lang="vi-VN" sz="1600" b="1" i="0" u="none" strike="noStrike" dirty="0">
                <a:solidFill>
                  <a:srgbClr val="285E89"/>
                </a:solidFill>
                <a:latin typeface="Open Sans"/>
                <a:ea typeface="Open Sans"/>
                <a:cs typeface="Open Sans"/>
                <a:sym typeface="Open Sans"/>
              </a:rPr>
              <a:t> Pattern</a:t>
            </a:r>
            <a:r>
              <a:rPr lang="en-US" sz="1600" dirty="0">
                <a:solidFill>
                  <a:srgbClr val="285E89"/>
                </a:solidFill>
              </a:rPr>
              <a:t>, </a:t>
            </a:r>
            <a:r>
              <a:rPr lang="en-US" sz="1600" dirty="0" err="1">
                <a:effectLst/>
                <a:latin typeface="Open Sans" pitchFamily="2" charset="0"/>
                <a:ea typeface="Open Sans" pitchFamily="2" charset="0"/>
                <a:cs typeface="Open Sans" pitchFamily="2" charset="0"/>
              </a:rPr>
              <a:t>sử</a:t>
            </a:r>
            <a:r>
              <a:rPr lang="en-US" sz="1600" dirty="0">
                <a:effectLst/>
                <a:latin typeface="Open Sans" pitchFamily="2" charset="0"/>
                <a:ea typeface="Open Sans" pitchFamily="2" charset="0"/>
                <a:cs typeface="Open Sans" pitchFamily="2" charset="0"/>
              </a:rPr>
              <a:t> </a:t>
            </a:r>
            <a:r>
              <a:rPr lang="en-US" sz="1600" dirty="0" err="1">
                <a:effectLst/>
                <a:latin typeface="Open Sans" pitchFamily="2" charset="0"/>
                <a:ea typeface="Open Sans" pitchFamily="2" charset="0"/>
                <a:cs typeface="Open Sans" pitchFamily="2" charset="0"/>
              </a:rPr>
              <a:t>dụng</a:t>
            </a:r>
            <a:r>
              <a:rPr lang="en-US" sz="1600" dirty="0">
                <a:effectLst/>
                <a:latin typeface="Open Sans" pitchFamily="2" charset="0"/>
                <a:ea typeface="Open Sans" pitchFamily="2" charset="0"/>
                <a:cs typeface="Open Sans" pitchFamily="2" charset="0"/>
              </a:rPr>
              <a:t> </a:t>
            </a:r>
            <a:r>
              <a:rPr lang="en-US" sz="1600" dirty="0" err="1">
                <a:effectLst/>
                <a:latin typeface="Open Sans" pitchFamily="2" charset="0"/>
                <a:ea typeface="Open Sans" pitchFamily="2" charset="0"/>
                <a:cs typeface="Open Sans" pitchFamily="2" charset="0"/>
              </a:rPr>
              <a:t>kỹ</a:t>
            </a:r>
            <a:r>
              <a:rPr lang="en-US" sz="1600" dirty="0">
                <a:effectLst/>
                <a:latin typeface="Open Sans" pitchFamily="2" charset="0"/>
                <a:ea typeface="Open Sans" pitchFamily="2" charset="0"/>
                <a:cs typeface="Open Sans" pitchFamily="2" charset="0"/>
              </a:rPr>
              <a:t> </a:t>
            </a:r>
            <a:r>
              <a:rPr lang="en-US" sz="1600" dirty="0" err="1">
                <a:effectLst/>
                <a:latin typeface="Open Sans" pitchFamily="2" charset="0"/>
                <a:ea typeface="Open Sans" pitchFamily="2" charset="0"/>
                <a:cs typeface="Open Sans" pitchFamily="2" charset="0"/>
              </a:rPr>
              <a:t>thuật</a:t>
            </a:r>
            <a:r>
              <a:rPr lang="en-US" sz="1600" dirty="0">
                <a:effectLst/>
                <a:latin typeface="Open Sans" pitchFamily="2" charset="0"/>
                <a:ea typeface="Open Sans" pitchFamily="2" charset="0"/>
                <a:cs typeface="Open Sans" pitchFamily="2" charset="0"/>
              </a:rPr>
              <a:t> </a:t>
            </a:r>
            <a:r>
              <a:rPr lang="en-US" sz="1600" b="1" dirty="0">
                <a:effectLst/>
                <a:latin typeface="Open Sans" pitchFamily="2" charset="0"/>
                <a:ea typeface="Open Sans" pitchFamily="2" charset="0"/>
                <a:cs typeface="Open Sans" pitchFamily="2" charset="0"/>
              </a:rPr>
              <a:t>Double Dispatch</a:t>
            </a:r>
            <a:r>
              <a:rPr lang="en-US" sz="1600" dirty="0">
                <a:effectLst/>
                <a:latin typeface="Open Sans" pitchFamily="2" charset="0"/>
                <a:ea typeface="Open Sans" pitchFamily="2" charset="0"/>
                <a:cs typeface="Open Sans" pitchFamily="2" charset="0"/>
              </a:rPr>
              <a:t> </a:t>
            </a:r>
            <a:endParaRPr lang="vi-VN" sz="1600" b="0" i="0" u="none" strike="noStrike" dirty="0">
              <a:solidFill>
                <a:srgbClr val="285E89"/>
              </a:solidFill>
              <a:latin typeface="Open Sans" pitchFamily="2" charset="0"/>
              <a:ea typeface="Open Sans" pitchFamily="2" charset="0"/>
              <a:cs typeface="Open Sans" pitchFamily="2" charset="0"/>
              <a:sym typeface="Open Sans"/>
            </a:endParaRPr>
          </a:p>
          <a:p>
            <a:pPr marL="457200" lvl="0" indent="-342900" algn="just" rtl="0">
              <a:lnSpc>
                <a:spcPct val="100000"/>
              </a:lnSpc>
              <a:spcBef>
                <a:spcPts val="1200"/>
              </a:spcBef>
              <a:spcAft>
                <a:spcPts val="0"/>
              </a:spcAft>
              <a:buSzPts val="1400"/>
              <a:buChar char="●"/>
            </a:pPr>
            <a:r>
              <a:rPr lang="vi-VN" sz="1600" b="1" i="0" u="none" strike="noStrike" dirty="0">
                <a:solidFill>
                  <a:srgbClr val="285E89"/>
                </a:solidFill>
                <a:latin typeface="Open Sans"/>
                <a:ea typeface="Open Sans"/>
                <a:cs typeface="Open Sans"/>
                <a:sym typeface="Open Sans"/>
              </a:rPr>
              <a:t>Mục đích: </a:t>
            </a:r>
            <a:r>
              <a:rPr lang="vi-VN" sz="1600" b="0" i="0" u="none" strike="noStrike" dirty="0">
                <a:solidFill>
                  <a:srgbClr val="285E89"/>
                </a:solidFill>
                <a:latin typeface="Open Sans"/>
                <a:ea typeface="Open Sans"/>
                <a:cs typeface="Open Sans"/>
                <a:sym typeface="Open Sans"/>
              </a:rPr>
              <a:t>cho phép định nghĩa các thao tác </a:t>
            </a:r>
            <a:r>
              <a:rPr lang="vi-VN" sz="1600" b="0" i="1" u="none" strike="noStrike" dirty="0">
                <a:solidFill>
                  <a:srgbClr val="285E89"/>
                </a:solidFill>
                <a:latin typeface="Open Sans"/>
                <a:ea typeface="Open Sans"/>
                <a:cs typeface="Open Sans"/>
                <a:sym typeface="Open Sans"/>
              </a:rPr>
              <a:t>(operations)</a:t>
            </a:r>
            <a:r>
              <a:rPr lang="vi-VN" sz="1600" b="0" i="0" u="none" strike="noStrike" dirty="0">
                <a:solidFill>
                  <a:srgbClr val="285E89"/>
                </a:solidFill>
                <a:latin typeface="Open Sans"/>
                <a:ea typeface="Open Sans"/>
                <a:cs typeface="Open Sans"/>
                <a:sym typeface="Open Sans"/>
              </a:rPr>
              <a:t> trên một tập hợp các objects không đồng nhất (về kiểu) mà không làm thay đổi định nghĩa về class của các object đó.</a:t>
            </a:r>
            <a:endParaRPr lang="en-US" sz="1600" b="0" i="0" u="none" strike="noStrike" dirty="0">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SzPts val="1400"/>
              <a:buChar char="●"/>
            </a:pPr>
            <a:r>
              <a:rPr lang="vi-VN" sz="1600" b="1" i="0" u="none" strike="noStrike" dirty="0">
                <a:solidFill>
                  <a:srgbClr val="285E89"/>
                </a:solidFill>
                <a:latin typeface="Open Sans"/>
                <a:ea typeface="Open Sans"/>
                <a:cs typeface="Open Sans"/>
                <a:sym typeface="Open Sans"/>
              </a:rPr>
              <a:t>Cách thức hoạt động:</a:t>
            </a:r>
            <a:r>
              <a:rPr lang="vi-VN" sz="1600" b="0" i="0" u="none" strike="noStrike" dirty="0">
                <a:solidFill>
                  <a:srgbClr val="285E89"/>
                </a:solidFill>
                <a:latin typeface="Open Sans"/>
                <a:ea typeface="Open Sans"/>
                <a:cs typeface="Open Sans"/>
                <a:sym typeface="Open Sans"/>
              </a:rPr>
              <a:t> định nghĩa các thao tác trên các class tách biệt (gọi là </a:t>
            </a:r>
            <a:r>
              <a:rPr lang="vi-VN" sz="1600" b="1" i="0" u="none" strike="noStrike" dirty="0">
                <a:solidFill>
                  <a:srgbClr val="285E89"/>
                </a:solidFill>
                <a:latin typeface="Open Sans"/>
                <a:ea typeface="Open Sans"/>
                <a:cs typeface="Open Sans"/>
                <a:sym typeface="Open Sans"/>
              </a:rPr>
              <a:t>visitor</a:t>
            </a:r>
            <a:r>
              <a:rPr lang="vi-VN" sz="1600" b="0" i="0" u="none" strike="noStrike" dirty="0">
                <a:solidFill>
                  <a:srgbClr val="285E89"/>
                </a:solidFill>
                <a:latin typeface="Open Sans"/>
                <a:ea typeface="Open Sans"/>
                <a:cs typeface="Open Sans"/>
                <a:sym typeface="Open Sans"/>
              </a:rPr>
              <a:t>), các class này cho phép tách rời các thao tác với các objects mà nó tác động đến. Với mỗi thao tác được thêm vào, một lớp visitor tương ứng được tạo ra.</a:t>
            </a:r>
            <a:endParaRPr lang="en-US" sz="1600" b="0" i="0" u="none" strike="noStrike" dirty="0">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SzPts val="1400"/>
              <a:buChar char="●"/>
            </a:pPr>
            <a:r>
              <a:rPr lang="vi-VN" sz="1600" b="0" i="0" u="none" strike="noStrike" dirty="0">
                <a:solidFill>
                  <a:srgbClr val="285E89"/>
                </a:solidFill>
                <a:latin typeface="Open Sans"/>
                <a:ea typeface="Open Sans"/>
                <a:cs typeface="Open Sans"/>
                <a:sym typeface="Open Sans"/>
              </a:rPr>
              <a:t>Giúp chúng ta phục hồi lại kiểu dữ liệu bị mất (thay vì dùng </a:t>
            </a:r>
            <a:r>
              <a:rPr lang="vi-VN" sz="1600" b="1" i="0" u="none" strike="noStrike" dirty="0">
                <a:solidFill>
                  <a:srgbClr val="285E89"/>
                </a:solidFill>
                <a:latin typeface="Open Sans"/>
                <a:ea typeface="Open Sans"/>
                <a:cs typeface="Open Sans"/>
                <a:sym typeface="Open Sans"/>
              </a:rPr>
              <a:t>instanceof</a:t>
            </a:r>
            <a:r>
              <a:rPr lang="vi-VN" sz="1600" b="0" i="0" u="none" strike="noStrike" dirty="0">
                <a:solidFill>
                  <a:srgbClr val="285E89"/>
                </a:solidFill>
                <a:latin typeface="Open Sans"/>
                <a:ea typeface="Open Sans"/>
                <a:cs typeface="Open Sans"/>
                <a:sym typeface="Open Sans"/>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Sử</a:t>
            </a:r>
            <a:r>
              <a:rPr lang="en-US" sz="3200" dirty="0"/>
              <a:t> </a:t>
            </a:r>
            <a:r>
              <a:rPr lang="en-US" sz="3200" dirty="0" err="1"/>
              <a:t>dụng</a:t>
            </a:r>
            <a:r>
              <a:rPr lang="en-US" sz="3200" dirty="0"/>
              <a:t> Visitor </a:t>
            </a:r>
            <a:r>
              <a:rPr lang="en-US" sz="3200" dirty="0" err="1"/>
              <a:t>khi</a:t>
            </a:r>
            <a:r>
              <a:rPr lang="en-US" sz="3200" dirty="0"/>
              <a:t> </a:t>
            </a:r>
            <a:r>
              <a:rPr lang="en-US" sz="3200" dirty="0" err="1"/>
              <a:t>nào</a:t>
            </a:r>
            <a:r>
              <a:rPr lang="en-US" sz="3200" dirty="0"/>
              <a:t>?</a:t>
            </a:r>
            <a:endParaRPr dirty="0"/>
          </a:p>
        </p:txBody>
      </p:sp>
      <p:sp>
        <p:nvSpPr>
          <p:cNvPr id="221" name="Google Shape;221;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en-US" sz="1600" b="0" i="0" u="none" strike="noStrike" dirty="0" err="1">
                <a:solidFill>
                  <a:srgbClr val="285E89"/>
                </a:solidFill>
                <a:latin typeface="Open Sans"/>
                <a:ea typeface="Open Sans"/>
                <a:cs typeface="Open Sans"/>
                <a:sym typeface="Open Sans"/>
              </a:rPr>
              <a:t>Một</a:t>
            </a:r>
            <a:r>
              <a:rPr lang="en-US" sz="1600" b="0" i="0" u="none" strike="noStrike" dirty="0">
                <a:solidFill>
                  <a:srgbClr val="285E89"/>
                </a:solidFill>
                <a:latin typeface="Open Sans"/>
                <a:ea typeface="Open Sans"/>
                <a:cs typeface="Open Sans"/>
                <a:sym typeface="Open Sans"/>
              </a:rPr>
              <a:t> </a:t>
            </a:r>
            <a:r>
              <a:rPr lang="vi-VN" sz="1600" b="0" i="0" u="none" strike="noStrike" dirty="0">
                <a:solidFill>
                  <a:srgbClr val="285E89"/>
                </a:solidFill>
                <a:latin typeface="Open Sans"/>
                <a:ea typeface="Open Sans"/>
                <a:cs typeface="Open Sans"/>
                <a:sym typeface="Open Sans"/>
              </a:rPr>
              <a:t>cấu trúc object phức tạp với nhiều class và interface. </a:t>
            </a:r>
            <a:endParaRPr lang="en-US" sz="1600" b="0" i="0" u="none" strike="noStrike" dirty="0">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SzPts val="1400"/>
              <a:buChar char="●"/>
            </a:pPr>
            <a:r>
              <a:rPr lang="en-US" sz="1600" b="0" i="0" u="none" strike="noStrike" dirty="0" err="1">
                <a:solidFill>
                  <a:srgbClr val="285E89"/>
                </a:solidFill>
                <a:latin typeface="Open Sans"/>
                <a:ea typeface="Open Sans"/>
                <a:cs typeface="Open Sans"/>
                <a:sym typeface="Open Sans"/>
              </a:rPr>
              <a:t>Phải</a:t>
            </a:r>
            <a:r>
              <a:rPr lang="en-US" sz="1600" b="0" i="0" u="none" strike="noStrike" dirty="0">
                <a:solidFill>
                  <a:srgbClr val="285E89"/>
                </a:solidFill>
                <a:latin typeface="Open Sans"/>
                <a:ea typeface="Open Sans"/>
                <a:cs typeface="Open Sans"/>
                <a:sym typeface="Open Sans"/>
              </a:rPr>
              <a:t> </a:t>
            </a:r>
            <a:r>
              <a:rPr lang="vi-VN" sz="1600" b="0" i="0" u="none" strike="noStrike" dirty="0">
                <a:solidFill>
                  <a:srgbClr val="285E89"/>
                </a:solidFill>
                <a:latin typeface="Open Sans"/>
                <a:ea typeface="Open Sans"/>
                <a:cs typeface="Open Sans"/>
                <a:sym typeface="Open Sans"/>
              </a:rPr>
              <a:t>thực hiện một thao tác trên một nhóm các loại object tương tự.</a:t>
            </a:r>
          </a:p>
          <a:p>
            <a:pPr marL="457200" lvl="0" indent="-342900" algn="just" rtl="0">
              <a:lnSpc>
                <a:spcPct val="100000"/>
              </a:lnSpc>
              <a:spcBef>
                <a:spcPts val="1200"/>
              </a:spcBef>
              <a:spcAft>
                <a:spcPts val="0"/>
              </a:spcAft>
              <a:buSzPts val="1400"/>
              <a:buChar char="●"/>
            </a:pPr>
            <a:r>
              <a:rPr lang="en-US" sz="1600" b="0" i="0" u="none" strike="noStrike" dirty="0" err="1">
                <a:solidFill>
                  <a:srgbClr val="285E89"/>
                </a:solidFill>
                <a:latin typeface="Open Sans"/>
                <a:ea typeface="Open Sans"/>
                <a:cs typeface="Open Sans"/>
                <a:sym typeface="Open Sans"/>
              </a:rPr>
              <a:t>Cấu</a:t>
            </a:r>
            <a:r>
              <a:rPr lang="en-US" sz="1600" b="0" i="0" u="none" strike="noStrike" dirty="0">
                <a:solidFill>
                  <a:srgbClr val="285E89"/>
                </a:solidFill>
                <a:latin typeface="Open Sans"/>
                <a:ea typeface="Open Sans"/>
                <a:cs typeface="Open Sans"/>
                <a:sym typeface="Open Sans"/>
              </a:rPr>
              <a:t> </a:t>
            </a:r>
            <a:r>
              <a:rPr lang="vi-VN" sz="1600" b="0" i="0" u="none" strike="noStrike" dirty="0">
                <a:solidFill>
                  <a:srgbClr val="285E89"/>
                </a:solidFill>
                <a:latin typeface="Open Sans"/>
                <a:ea typeface="Open Sans"/>
                <a:cs typeface="Open Sans"/>
                <a:sym typeface="Open Sans"/>
              </a:rPr>
              <a:t>trúc dữ liệu của object ít khi thay đổi nhưng hành vi của chúng được thay đổi thường xuyên.</a:t>
            </a:r>
          </a:p>
          <a:p>
            <a:pPr marL="457200" lvl="0" indent="-342900" algn="just" rtl="0">
              <a:lnSpc>
                <a:spcPct val="100000"/>
              </a:lnSpc>
              <a:spcBef>
                <a:spcPts val="1200"/>
              </a:spcBef>
              <a:spcAft>
                <a:spcPts val="0"/>
              </a:spcAft>
              <a:buSzPts val="1400"/>
              <a:buChar char="●"/>
            </a:pPr>
            <a:r>
              <a:rPr lang="en-US" sz="1600" b="0" i="0" u="none" strike="noStrike" dirty="0">
                <a:solidFill>
                  <a:srgbClr val="285E89"/>
                </a:solidFill>
                <a:latin typeface="Open Sans"/>
                <a:ea typeface="Open Sans"/>
                <a:cs typeface="Open Sans"/>
                <a:sym typeface="Open Sans"/>
              </a:rPr>
              <a:t>Khi </a:t>
            </a:r>
            <a:r>
              <a:rPr lang="vi-VN" sz="1600" b="0" i="0" u="none" strike="noStrike" dirty="0">
                <a:solidFill>
                  <a:srgbClr val="285E89"/>
                </a:solidFill>
                <a:latin typeface="Open Sans"/>
                <a:ea typeface="Open Sans"/>
                <a:cs typeface="Open Sans"/>
                <a:sym typeface="Open Sans"/>
              </a:rPr>
              <a:t>tránh sử dụng toán tử </a:t>
            </a:r>
            <a:r>
              <a:rPr lang="vi-VN" sz="1600" b="1" i="0" u="none" strike="noStrike" dirty="0">
                <a:solidFill>
                  <a:srgbClr val="285E89"/>
                </a:solidFill>
                <a:latin typeface="Open Sans"/>
                <a:ea typeface="Open Sans"/>
                <a:cs typeface="Open Sans"/>
                <a:sym typeface="Open Sans"/>
              </a:rPr>
              <a:t>instanceof</a:t>
            </a:r>
            <a:r>
              <a:rPr lang="vi-VN" sz="1600" b="0" i="0" u="none" strike="noStrike" dirty="0">
                <a:solidFill>
                  <a:srgbClr val="285E89"/>
                </a:solidFill>
                <a:latin typeface="Open Sans"/>
                <a:ea typeface="Open Sans"/>
                <a:cs typeface="Open Sans"/>
                <a:sym typeface="Open Sans"/>
              </a:rPr>
              <a:t>. </a:t>
            </a:r>
          </a:p>
        </p:txBody>
      </p:sp>
    </p:spTree>
    <p:extLst>
      <p:ext uri="{BB962C8B-B14F-4D97-AF65-F5344CB8AC3E}">
        <p14:creationId xmlns:p14="http://schemas.microsoft.com/office/powerpoint/2010/main" val="174680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a:t>Motivation</a:t>
            </a:r>
            <a:endParaRPr dirty="0"/>
          </a:p>
        </p:txBody>
      </p:sp>
      <p:sp>
        <p:nvSpPr>
          <p:cNvPr id="215" name="Google Shape;21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2</a:t>
            </a:r>
            <a:endParaRPr dirty="0"/>
          </a:p>
        </p:txBody>
      </p:sp>
    </p:spTree>
    <p:extLst>
      <p:ext uri="{BB962C8B-B14F-4D97-AF65-F5344CB8AC3E}">
        <p14:creationId xmlns:p14="http://schemas.microsoft.com/office/powerpoint/2010/main" val="136931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Đặt</a:t>
            </a:r>
            <a:r>
              <a:rPr lang="en-US" sz="3200" dirty="0"/>
              <a:t> </a:t>
            </a:r>
            <a:r>
              <a:rPr lang="en-US" sz="3200" dirty="0" err="1"/>
              <a:t>vấn</a:t>
            </a:r>
            <a:r>
              <a:rPr lang="en-US" sz="3200" dirty="0"/>
              <a:t> </a:t>
            </a:r>
            <a:r>
              <a:rPr lang="en-US" sz="3200" dirty="0" err="1"/>
              <a:t>đề</a:t>
            </a:r>
            <a:endParaRPr dirty="0"/>
          </a:p>
        </p:txBody>
      </p:sp>
      <p:sp>
        <p:nvSpPr>
          <p:cNvPr id="221" name="Google Shape;221;p6"/>
          <p:cNvSpPr txBox="1">
            <a:spLocks noGrp="1"/>
          </p:cNvSpPr>
          <p:nvPr>
            <p:ph type="subTitle" idx="2"/>
          </p:nvPr>
        </p:nvSpPr>
        <p:spPr>
          <a:xfrm>
            <a:off x="700814" y="1088611"/>
            <a:ext cx="7742372" cy="1778751"/>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1200"/>
              </a:spcBef>
              <a:spcAft>
                <a:spcPts val="0"/>
              </a:spcAft>
              <a:buSzPts val="1400"/>
              <a:buNone/>
            </a:pPr>
            <a:r>
              <a:rPr lang="en-US" sz="1600" i="0" u="none" strike="noStrike" dirty="0" err="1">
                <a:solidFill>
                  <a:srgbClr val="285E89"/>
                </a:solidFill>
                <a:latin typeface="Open Sans"/>
                <a:ea typeface="Open Sans"/>
                <a:cs typeface="Open Sans"/>
                <a:sym typeface="Open Sans"/>
              </a:rPr>
              <a:t>Gi</a:t>
            </a:r>
            <a:r>
              <a:rPr lang="en-US" sz="1600" dirty="0" err="1">
                <a:solidFill>
                  <a:srgbClr val="285E89"/>
                </a:solidFill>
              </a:rPr>
              <a:t>ả</a:t>
            </a:r>
            <a:r>
              <a:rPr lang="en-US" sz="1600" dirty="0">
                <a:solidFill>
                  <a:srgbClr val="285E89"/>
                </a:solidFill>
              </a:rPr>
              <a:t> </a:t>
            </a:r>
            <a:r>
              <a:rPr lang="en-US" sz="1600" dirty="0" err="1">
                <a:solidFill>
                  <a:srgbClr val="285E89"/>
                </a:solidFill>
              </a:rPr>
              <a:t>sử</a:t>
            </a:r>
            <a:r>
              <a:rPr lang="en-US" sz="1600" dirty="0">
                <a:solidFill>
                  <a:srgbClr val="285E89"/>
                </a:solidFill>
              </a:rPr>
              <a:t> team </a:t>
            </a:r>
            <a:r>
              <a:rPr lang="en-US" sz="1600" dirty="0" err="1">
                <a:solidFill>
                  <a:srgbClr val="285E89"/>
                </a:solidFill>
              </a:rPr>
              <a:t>đang</a:t>
            </a:r>
            <a:r>
              <a:rPr lang="vi-VN" sz="1600" i="0" u="none" strike="noStrike" dirty="0">
                <a:solidFill>
                  <a:srgbClr val="285E89"/>
                </a:solidFill>
                <a:latin typeface="Open Sans"/>
                <a:ea typeface="Open Sans"/>
                <a:cs typeface="Open Sans"/>
                <a:sym typeface="Open Sans"/>
              </a:rPr>
              <a:t> phát triển ứng dụng bản đồ. Mỗi node sẽ đại diện cho một thực thể như thành phố, khu công nghiệp, các khu vực tham quan,… </a:t>
            </a:r>
            <a:r>
              <a:rPr lang="en-US" sz="1600" i="0" u="none" strike="noStrike" dirty="0" err="1">
                <a:solidFill>
                  <a:srgbClr val="285E89"/>
                </a:solidFill>
                <a:latin typeface="Open Sans"/>
                <a:ea typeface="Open Sans"/>
                <a:cs typeface="Open Sans"/>
                <a:sym typeface="Open Sans"/>
              </a:rPr>
              <a:t>Bạn</a:t>
            </a:r>
            <a:r>
              <a:rPr lang="vi-VN" sz="1600" i="0" u="none" strike="noStrike" dirty="0">
                <a:solidFill>
                  <a:srgbClr val="285E89"/>
                </a:solidFill>
                <a:latin typeface="Open Sans"/>
                <a:ea typeface="Open Sans"/>
                <a:cs typeface="Open Sans"/>
                <a:sym typeface="Open Sans"/>
              </a:rPr>
              <a:t> có nhiệm vụ phải export bản đồ thành dạng </a:t>
            </a:r>
            <a:r>
              <a:rPr lang="vi-VN" sz="1600" b="1" i="0" u="none" strike="noStrike" dirty="0">
                <a:solidFill>
                  <a:srgbClr val="285E89"/>
                </a:solidFill>
                <a:latin typeface="Open Sans"/>
                <a:ea typeface="Open Sans"/>
                <a:cs typeface="Open Sans"/>
                <a:sym typeface="Open Sans"/>
              </a:rPr>
              <a:t>XML</a:t>
            </a:r>
            <a:r>
              <a:rPr lang="en-US" sz="1600" b="1" i="0" u="none" strike="noStrike" dirty="0">
                <a:solidFill>
                  <a:srgbClr val="285E89"/>
                </a:solidFill>
                <a:latin typeface="Open Sans"/>
                <a:ea typeface="Open Sans"/>
                <a:cs typeface="Open Sans"/>
                <a:sym typeface="Open Sans"/>
              </a:rPr>
              <a:t>. </a:t>
            </a:r>
            <a:r>
              <a:rPr lang="vi-VN" sz="1600" i="0" u="none" strike="noStrike" dirty="0">
                <a:solidFill>
                  <a:srgbClr val="285E89"/>
                </a:solidFill>
                <a:latin typeface="Open Sans"/>
                <a:ea typeface="Open Sans"/>
                <a:cs typeface="Open Sans"/>
                <a:sym typeface="Open Sans"/>
              </a:rPr>
              <a:t>Tuy nhiên, việc thêm export method vào từng class đã được thực thi sẽ làm tăng tính phức tạp và có nguy cơ tạo ra lỗi cho hệ thống. Bên cạnh đó, trong trường hợp muốn xuất thêm các định dạng khác sau này, chúng ta bắt buộc phải thay đổi code một lần nữa.</a:t>
            </a:r>
          </a:p>
        </p:txBody>
      </p:sp>
      <p:pic>
        <p:nvPicPr>
          <p:cNvPr id="6" name="Picture 5" descr="The XML export method had to be added into all node classes">
            <a:extLst>
              <a:ext uri="{FF2B5EF4-FFF2-40B4-BE49-F238E27FC236}">
                <a16:creationId xmlns:a16="http://schemas.microsoft.com/office/drawing/2014/main" id="{32A935C6-DCAF-4BAE-AC7C-69EB390009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432" y="2699136"/>
            <a:ext cx="4763135" cy="2484120"/>
          </a:xfrm>
          <a:prstGeom prst="rect">
            <a:avLst/>
          </a:prstGeom>
          <a:noFill/>
          <a:ln>
            <a:noFill/>
          </a:ln>
        </p:spPr>
      </p:pic>
    </p:spTree>
    <p:extLst>
      <p:ext uri="{BB962C8B-B14F-4D97-AF65-F5344CB8AC3E}">
        <p14:creationId xmlns:p14="http://schemas.microsoft.com/office/powerpoint/2010/main" val="76623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221" name="Google Shape;221;p6"/>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1200"/>
              </a:spcBef>
              <a:spcAft>
                <a:spcPts val="0"/>
              </a:spcAft>
              <a:buSzPts val="1400"/>
              <a:buNone/>
            </a:pPr>
            <a:r>
              <a:rPr lang="en-US" sz="1600" dirty="0" err="1">
                <a:solidFill>
                  <a:srgbClr val="285E89"/>
                </a:solidFill>
              </a:rPr>
              <a:t>Đặ</a:t>
            </a:r>
            <a:r>
              <a:rPr lang="vi-VN" sz="1600" i="0" u="none" strike="noStrike" dirty="0">
                <a:solidFill>
                  <a:srgbClr val="285E89"/>
                </a:solidFill>
                <a:latin typeface="Open Sans"/>
                <a:ea typeface="Open Sans"/>
                <a:cs typeface="Open Sans"/>
                <a:sym typeface="Open Sans"/>
              </a:rPr>
              <a:t>t hành vi mới vào một class riêng biệt được gọi là </a:t>
            </a:r>
            <a:r>
              <a:rPr lang="vi-VN" sz="1600" b="1" i="0" u="none" strike="noStrike" dirty="0">
                <a:solidFill>
                  <a:srgbClr val="285E89"/>
                </a:solidFill>
                <a:latin typeface="Open Sans"/>
                <a:ea typeface="Open Sans"/>
                <a:cs typeface="Open Sans"/>
                <a:sym typeface="Open Sans"/>
              </a:rPr>
              <a:t>visitor</a:t>
            </a:r>
            <a:r>
              <a:rPr lang="vi-VN" sz="1600" i="0" u="none" strike="noStrike" dirty="0">
                <a:solidFill>
                  <a:srgbClr val="285E89"/>
                </a:solidFill>
                <a:latin typeface="Open Sans"/>
                <a:ea typeface="Open Sans"/>
                <a:cs typeface="Open Sans"/>
                <a:sym typeface="Open Sans"/>
              </a:rPr>
              <a:t>, thay </a:t>
            </a:r>
            <a:r>
              <a:rPr lang="en-US" sz="1600" i="0" u="none" strike="noStrike" dirty="0" err="1">
                <a:solidFill>
                  <a:srgbClr val="285E89"/>
                </a:solidFill>
                <a:latin typeface="Open Sans"/>
                <a:ea typeface="Open Sans"/>
                <a:cs typeface="Open Sans"/>
                <a:sym typeface="Open Sans"/>
              </a:rPr>
              <a:t>vì</a:t>
            </a:r>
            <a:r>
              <a:rPr lang="en-US" sz="1600" i="0" u="none" strike="noStrike" dirty="0">
                <a:solidFill>
                  <a:srgbClr val="285E89"/>
                </a:solidFill>
                <a:latin typeface="Open Sans"/>
                <a:ea typeface="Open Sans"/>
                <a:cs typeface="Open Sans"/>
                <a:sym typeface="Open Sans"/>
              </a:rPr>
              <a:t> </a:t>
            </a:r>
            <a:r>
              <a:rPr lang="vi-VN" sz="1600" i="0" u="none" strike="noStrike" dirty="0">
                <a:solidFill>
                  <a:srgbClr val="285E89"/>
                </a:solidFill>
                <a:latin typeface="Open Sans"/>
                <a:ea typeface="Open Sans"/>
                <a:cs typeface="Open Sans"/>
                <a:sym typeface="Open Sans"/>
              </a:rPr>
              <a:t>tích hợp nó vào các class hiện có. Object gốc muốn thực hiện hành vi chỉ cần </a:t>
            </a:r>
            <a:r>
              <a:rPr lang="vi-VN" sz="1600" b="1" i="0" u="none" strike="noStrike" dirty="0">
                <a:solidFill>
                  <a:srgbClr val="285E89"/>
                </a:solidFill>
                <a:latin typeface="Open Sans"/>
                <a:ea typeface="Open Sans"/>
                <a:cs typeface="Open Sans"/>
                <a:sym typeface="Open Sans"/>
              </a:rPr>
              <a:t>thông qua một trong các method </a:t>
            </a:r>
            <a:r>
              <a:rPr lang="vi-VN" sz="1600" i="0" u="none" strike="noStrike" dirty="0">
                <a:solidFill>
                  <a:srgbClr val="285E89"/>
                </a:solidFill>
                <a:latin typeface="Open Sans"/>
                <a:ea typeface="Open Sans"/>
                <a:cs typeface="Open Sans"/>
                <a:sym typeface="Open Sans"/>
              </a:rPr>
              <a:t>của visitor dưới dạng tham số, cung cấp method này quyền truy cập đến tất cả các dữ liệu cần thiết bên trong object.</a:t>
            </a:r>
            <a:endParaRPr lang="vi-VN" sz="1600" b="1" i="0" u="none" strike="noStrike" dirty="0">
              <a:solidFill>
                <a:srgbClr val="285E89"/>
              </a:solidFill>
              <a:latin typeface="Open Sans"/>
              <a:ea typeface="Open Sans"/>
              <a:cs typeface="Open Sans"/>
              <a:sym typeface="Open Sans"/>
            </a:endParaRPr>
          </a:p>
        </p:txBody>
      </p:sp>
    </p:spTree>
    <p:extLst>
      <p:ext uri="{BB962C8B-B14F-4D97-AF65-F5344CB8AC3E}">
        <p14:creationId xmlns:p14="http://schemas.microsoft.com/office/powerpoint/2010/main" val="13165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221" name="Google Shape;221;p6"/>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1200"/>
              </a:spcBef>
              <a:spcAft>
                <a:spcPts val="0"/>
              </a:spcAft>
              <a:buSzPts val="1400"/>
              <a:buNone/>
            </a:pPr>
            <a:r>
              <a:rPr lang="en-US" sz="1600" dirty="0" err="1">
                <a:solidFill>
                  <a:srgbClr val="285E89"/>
                </a:solidFill>
              </a:rPr>
              <a:t>Dưới</a:t>
            </a:r>
            <a:r>
              <a:rPr lang="en-US" sz="1600" dirty="0">
                <a:solidFill>
                  <a:srgbClr val="285E89"/>
                </a:solidFill>
              </a:rPr>
              <a:t> </a:t>
            </a:r>
            <a:r>
              <a:rPr lang="en-US" sz="1600" dirty="0" err="1">
                <a:solidFill>
                  <a:srgbClr val="285E89"/>
                </a:solidFill>
              </a:rPr>
              <a:t>dạng</a:t>
            </a:r>
            <a:r>
              <a:rPr lang="en-US" sz="1600" dirty="0">
                <a:solidFill>
                  <a:srgbClr val="285E89"/>
                </a:solidFill>
              </a:rPr>
              <a:t> </a:t>
            </a:r>
            <a:r>
              <a:rPr lang="en-US" sz="1600" b="1" dirty="0">
                <a:solidFill>
                  <a:srgbClr val="285E89"/>
                </a:solidFill>
              </a:rPr>
              <a:t>Single Dispatch</a:t>
            </a:r>
            <a:endParaRPr lang="vi-VN" sz="1600" b="1" i="0" u="none" strike="noStrike" dirty="0">
              <a:solidFill>
                <a:srgbClr val="285E89"/>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AABB7C6E-4D88-4252-BA99-B1641DAB7846}"/>
              </a:ext>
            </a:extLst>
          </p:cNvPr>
          <p:cNvPicPr>
            <a:picLocks noChangeAspect="1"/>
          </p:cNvPicPr>
          <p:nvPr/>
        </p:nvPicPr>
        <p:blipFill>
          <a:blip r:embed="rId3"/>
          <a:stretch>
            <a:fillRect/>
          </a:stretch>
        </p:blipFill>
        <p:spPr>
          <a:xfrm>
            <a:off x="1419648" y="1814456"/>
            <a:ext cx="6534062" cy="1191433"/>
          </a:xfrm>
          <a:prstGeom prst="rect">
            <a:avLst/>
          </a:prstGeom>
        </p:spPr>
      </p:pic>
      <p:pic>
        <p:nvPicPr>
          <p:cNvPr id="5" name="Picture 4">
            <a:extLst>
              <a:ext uri="{FF2B5EF4-FFF2-40B4-BE49-F238E27FC236}">
                <a16:creationId xmlns:a16="http://schemas.microsoft.com/office/drawing/2014/main" id="{9D0B2A53-D3A6-4D71-AE40-7366E0DD08E4}"/>
              </a:ext>
            </a:extLst>
          </p:cNvPr>
          <p:cNvPicPr>
            <a:picLocks noChangeAspect="1"/>
          </p:cNvPicPr>
          <p:nvPr/>
        </p:nvPicPr>
        <p:blipFill>
          <a:blip r:embed="rId4"/>
          <a:stretch>
            <a:fillRect/>
          </a:stretch>
        </p:blipFill>
        <p:spPr>
          <a:xfrm>
            <a:off x="1705925" y="3005889"/>
            <a:ext cx="5961507" cy="1661202"/>
          </a:xfrm>
          <a:prstGeom prst="rect">
            <a:avLst/>
          </a:prstGeom>
        </p:spPr>
      </p:pic>
    </p:spTree>
    <p:extLst>
      <p:ext uri="{BB962C8B-B14F-4D97-AF65-F5344CB8AC3E}">
        <p14:creationId xmlns:p14="http://schemas.microsoft.com/office/powerpoint/2010/main" val="3350283831"/>
      </p:ext>
    </p:extLst>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737</Words>
  <Application>Microsoft Office PowerPoint</Application>
  <PresentationFormat>On-screen Show (16:9)</PresentationFormat>
  <Paragraphs>64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Open Sans</vt:lpstr>
      <vt:lpstr>Josefin Sans</vt:lpstr>
      <vt:lpstr>Aquatic and Physical Therapy Center by Slidesgo</vt:lpstr>
      <vt:lpstr>VISITOR</vt:lpstr>
      <vt:lpstr>Nội dung</vt:lpstr>
      <vt:lpstr>Tổng quan</vt:lpstr>
      <vt:lpstr>Visitor là gì?</vt:lpstr>
      <vt:lpstr>Sử dụng Visitor khi nào?</vt:lpstr>
      <vt:lpstr>Motivation</vt:lpstr>
      <vt:lpstr>Đặt vấn đề</vt:lpstr>
      <vt:lpstr>Giải pháp</vt:lpstr>
      <vt:lpstr>Giải pháp</vt:lpstr>
      <vt:lpstr>Giải pháp</vt:lpstr>
      <vt:lpstr>Vấn đề thực tế</vt:lpstr>
      <vt:lpstr>Đặc điểm</vt:lpstr>
      <vt:lpstr>Cấu trúc</vt:lpstr>
      <vt:lpstr>Các thành viên</vt:lpstr>
      <vt:lpstr>Hệ quả</vt:lpstr>
      <vt:lpstr>Ưu điểm</vt:lpstr>
      <vt:lpstr>Nhược điểm</vt:lpstr>
      <vt:lpstr>So sánh, Các mẫu liên quan</vt:lpstr>
      <vt:lpstr>Demo</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Figma Công cụ tuyệt vời để làm giao diện Web/App</dc:title>
  <dc:creator>Phan Xuân Quang</dc:creator>
  <cp:lastModifiedBy>Phan Xuân Quang</cp:lastModifiedBy>
  <cp:revision>22</cp:revision>
  <dcterms:modified xsi:type="dcterms:W3CDTF">2023-06-26T14:41:00Z</dcterms:modified>
</cp:coreProperties>
</file>